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0"/>
  </p:notesMasterIdLst>
  <p:handoutMasterIdLst>
    <p:handoutMasterId r:id="rId21"/>
  </p:handoutMasterIdLst>
  <p:sldIdLst>
    <p:sldId id="286" r:id="rId2"/>
    <p:sldId id="2147469287" r:id="rId3"/>
    <p:sldId id="306" r:id="rId4"/>
    <p:sldId id="2147469274" r:id="rId5"/>
    <p:sldId id="2147469275" r:id="rId6"/>
    <p:sldId id="2147469288" r:id="rId7"/>
    <p:sldId id="2147469289" r:id="rId8"/>
    <p:sldId id="2147469278" r:id="rId9"/>
    <p:sldId id="2147469279" r:id="rId10"/>
    <p:sldId id="2147469280" r:id="rId11"/>
    <p:sldId id="2147469281" r:id="rId12"/>
    <p:sldId id="2147469282" r:id="rId13"/>
    <p:sldId id="2147469290" r:id="rId14"/>
    <p:sldId id="2147469283" r:id="rId15"/>
    <p:sldId id="2147469284" r:id="rId16"/>
    <p:sldId id="2147469285" r:id="rId17"/>
    <p:sldId id="2147469286" r:id="rId18"/>
    <p:sldId id="2147469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FF00"/>
    <a:srgbClr val="0070C0"/>
    <a:srgbClr val="5E46F0"/>
    <a:srgbClr val="EAED77"/>
    <a:srgbClr val="6B766F"/>
    <a:srgbClr val="0C440F"/>
    <a:srgbClr val="1A442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p:restoredTop sz="80884" autoAdjust="0"/>
  </p:normalViewPr>
  <p:slideViewPr>
    <p:cSldViewPr>
      <p:cViewPr varScale="1">
        <p:scale>
          <a:sx n="102" d="100"/>
          <a:sy n="102" d="100"/>
        </p:scale>
        <p:origin x="1016" y="184"/>
      </p:cViewPr>
      <p:guideLst>
        <p:guide orient="horz" pos="2160"/>
        <p:guide pos="3840"/>
      </p:guideLst>
    </p:cSldViewPr>
  </p:slideViewPr>
  <p:notesTextViewPr>
    <p:cViewPr>
      <p:scale>
        <a:sx n="1" d="1"/>
        <a:sy n="1" d="1"/>
      </p:scale>
      <p:origin x="0" y="0"/>
    </p:cViewPr>
  </p:notesTextViewPr>
  <p:notesViewPr>
    <p:cSldViewPr>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99F76B-5CF2-455D-9365-EBFD24FB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A3326-6BE8-4DE2-A526-66D6DC5DC342}" type="datetimeFigureOut">
              <a:rPr lang="en-GB" smtClean="0"/>
              <a:t>02/05/2024</a:t>
            </a:fld>
            <a:endParaRPr lang="en-GB"/>
          </a:p>
        </p:txBody>
      </p:sp>
      <p:sp>
        <p:nvSpPr>
          <p:cNvPr id="4" name="Footer Placeholder 3">
            <a:extLst>
              <a:ext uri="{FF2B5EF4-FFF2-40B4-BE49-F238E27FC236}">
                <a16:creationId xmlns:a16="http://schemas.microsoft.com/office/drawing/2014/main" id="{005D1BBD-9154-4133-973D-B70774D7E6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23CAD1-CB1B-4D83-9B0A-5DA8569A9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D0406-4FCB-484C-938D-BEEA9F522608}" type="slidenum">
              <a:rPr lang="en-GB" smtClean="0"/>
              <a:t>‹#›</a:t>
            </a:fld>
            <a:endParaRPr lang="en-GB"/>
          </a:p>
        </p:txBody>
      </p:sp>
    </p:spTree>
    <p:extLst>
      <p:ext uri="{BB962C8B-B14F-4D97-AF65-F5344CB8AC3E}">
        <p14:creationId xmlns:p14="http://schemas.microsoft.com/office/powerpoint/2010/main" val="2890601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E9702-0021-4473-93B9-41638846F4C4}" type="datetimeFigureOut">
              <a:rPr lang="en-GB" smtClean="0"/>
              <a:t>02/05/2024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962A9-E496-4035-9CF6-BB737F875FB5}" type="slidenum">
              <a:rPr lang="en-GB" smtClean="0"/>
              <a:t>‹#›</a:t>
            </a:fld>
            <a:endParaRPr lang="en-GB"/>
          </a:p>
        </p:txBody>
      </p:sp>
    </p:spTree>
    <p:extLst>
      <p:ext uri="{BB962C8B-B14F-4D97-AF65-F5344CB8AC3E}">
        <p14:creationId xmlns:p14="http://schemas.microsoft.com/office/powerpoint/2010/main" val="17995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a:t>
            </a:fld>
            <a:endParaRPr lang="en-GB"/>
          </a:p>
        </p:txBody>
      </p:sp>
    </p:spTree>
    <p:extLst>
      <p:ext uri="{BB962C8B-B14F-4D97-AF65-F5344CB8AC3E}">
        <p14:creationId xmlns:p14="http://schemas.microsoft.com/office/powerpoint/2010/main" val="257937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3</a:t>
            </a:fld>
            <a:endParaRPr lang="en-GB"/>
          </a:p>
        </p:txBody>
      </p:sp>
    </p:spTree>
    <p:extLst>
      <p:ext uri="{BB962C8B-B14F-4D97-AF65-F5344CB8AC3E}">
        <p14:creationId xmlns:p14="http://schemas.microsoft.com/office/powerpoint/2010/main" val="171749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115991AE-77F1-45DE-BEA1-AFA80059979C}"/>
              </a:ext>
            </a:extLst>
          </p:cNvPr>
          <p:cNvSpPr>
            <a:spLocks noGrp="1"/>
          </p:cNvSpPr>
          <p:nvPr>
            <p:ph type="dt" sz="half" idx="10"/>
          </p:nvPr>
        </p:nvSpPr>
        <p:spPr/>
        <p:txBody>
          <a:bodyPr/>
          <a:lstStyle/>
          <a:p>
            <a:fld id="{B1836D41-3C4D-1D49-AA54-4231464E6415}" type="datetimeFigureOut">
              <a:rPr lang="en-US" smtClean="0"/>
              <a:t>5/2/24</a:t>
            </a:fld>
            <a:endParaRPr lang="en-US"/>
          </a:p>
        </p:txBody>
      </p:sp>
      <p:sp>
        <p:nvSpPr>
          <p:cNvPr id="12" name="Footer Placeholder 11">
            <a:extLst>
              <a:ext uri="{FF2B5EF4-FFF2-40B4-BE49-F238E27FC236}">
                <a16:creationId xmlns:a16="http://schemas.microsoft.com/office/drawing/2014/main" id="{5E4B8448-9C72-43BF-B0E2-CD870D18F04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B4E822FB-ED81-4B4D-A34B-62D86F48BA07}"/>
              </a:ext>
            </a:extLst>
          </p:cNvPr>
          <p:cNvSpPr>
            <a:spLocks noGrp="1"/>
          </p:cNvSpPr>
          <p:nvPr>
            <p:ph type="sldNum" sz="quarter" idx="12"/>
          </p:nvPr>
        </p:nvSpPr>
        <p:spPr/>
        <p:txBody>
          <a:bodyPr/>
          <a:lstStyle/>
          <a:p>
            <a:fld id="{635A7D0D-F36C-224D-87A4-DFE95DDA0045}" type="slidenum">
              <a:rPr lang="en-US" smtClean="0"/>
              <a:t>‹#›</a:t>
            </a:fld>
            <a:endParaRPr lang="en-US"/>
          </a:p>
        </p:txBody>
      </p:sp>
      <p:sp>
        <p:nvSpPr>
          <p:cNvPr id="14" name="Title 13">
            <a:extLst>
              <a:ext uri="{FF2B5EF4-FFF2-40B4-BE49-F238E27FC236}">
                <a16:creationId xmlns:a16="http://schemas.microsoft.com/office/drawing/2014/main" id="{AF8909DD-C23B-4D89-9494-221DE393E0C5}"/>
              </a:ext>
            </a:extLst>
          </p:cNvPr>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C37C4-944E-4E6C-8DF5-C23C514300B1}"/>
              </a:ext>
            </a:extLst>
          </p:cNvPr>
          <p:cNvSpPr>
            <a:spLocks noGrp="1"/>
          </p:cNvSpPr>
          <p:nvPr>
            <p:ph type="dt" sz="half" idx="10"/>
          </p:nvPr>
        </p:nvSpPr>
        <p:spPr/>
        <p:txBody>
          <a:bodyPr/>
          <a:lstStyle/>
          <a:p>
            <a:fld id="{B1836D41-3C4D-1D49-AA54-4231464E6415}" type="datetimeFigureOut">
              <a:rPr lang="en-US" smtClean="0"/>
              <a:t>5/2/24</a:t>
            </a:fld>
            <a:endParaRPr lang="en-US"/>
          </a:p>
        </p:txBody>
      </p:sp>
      <p:sp>
        <p:nvSpPr>
          <p:cNvPr id="8" name="Footer Placeholder 7">
            <a:extLst>
              <a:ext uri="{FF2B5EF4-FFF2-40B4-BE49-F238E27FC236}">
                <a16:creationId xmlns:a16="http://schemas.microsoft.com/office/drawing/2014/main" id="{C23D8F3A-E2A5-4BCD-8578-D72CB24F2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CA04-D2F6-4D61-821B-9FA3AD209E0D}"/>
              </a:ext>
            </a:extLst>
          </p:cNvPr>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36D41-3C4D-1D49-AA54-4231464E6415}"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36D41-3C4D-1D49-AA54-4231464E6415}" type="datetimeFigureOut">
              <a:rPr lang="en-US" smtClean="0"/>
              <a:t>5/2/24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36D41-3C4D-1D49-AA54-4231464E6415}" type="datetimeFigureOut">
              <a:rPr lang="en-US" smtClean="0"/>
              <a:t>5/2/24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7D0D-F36C-224D-87A4-DFE95DDA0045}"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836D41-3C4D-1D49-AA54-4231464E6415}" type="datetimeFigureOut">
              <a:rPr lang="en-US" smtClean="0"/>
              <a:t>5/2/24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36D41-3C4D-1D49-AA54-4231464E6415}" type="datetimeFigureOut">
              <a:rPr lang="en-US" smtClean="0"/>
              <a:t>5/2/24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5/2/24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5/2/24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399"/>
            <a:ext cx="10972800" cy="9484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1836D41-3C4D-1D49-AA54-4231464E6415}" type="datetimeFigureOut">
              <a:rPr lang="en-US" smtClean="0"/>
              <a:t>5/2/24</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5A7D0D-F36C-224D-87A4-DFE95DDA00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dk.cerebras.net/csl/language/libraries#collectives-2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AE1B-EF8B-4BF5-88BF-ED8158FFCD2B}"/>
              </a:ext>
            </a:extLst>
          </p:cNvPr>
          <p:cNvSpPr>
            <a:spLocks noGrp="1"/>
          </p:cNvSpPr>
          <p:nvPr>
            <p:ph type="title"/>
          </p:nvPr>
        </p:nvSpPr>
        <p:spPr>
          <a:xfrm>
            <a:off x="0" y="476672"/>
            <a:ext cx="12192000" cy="1571985"/>
          </a:xfrm>
        </p:spPr>
        <p:txBody>
          <a:bodyPr>
            <a:normAutofit/>
          </a:bodyPr>
          <a:lstStyle/>
          <a:p>
            <a:pPr algn="ctr">
              <a:lnSpc>
                <a:spcPct val="107000"/>
              </a:lnSpc>
              <a:spcAft>
                <a:spcPts val="800"/>
              </a:spcAft>
            </a:pPr>
            <a:r>
              <a:rPr lang="en-GB" sz="5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Cerebras</a:t>
            </a: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SDK walk-through part two</a:t>
            </a:r>
          </a:p>
        </p:txBody>
      </p:sp>
      <p:pic>
        <p:nvPicPr>
          <p:cNvPr id="1030" name="Picture 6" descr="EPCC">
            <a:extLst>
              <a:ext uri="{FF2B5EF4-FFF2-40B4-BE49-F238E27FC236}">
                <a16:creationId xmlns:a16="http://schemas.microsoft.com/office/drawing/2014/main" id="{71249B1B-DCB9-736C-61B4-1128C7611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474" b="35163"/>
          <a:stretch/>
        </p:blipFill>
        <p:spPr bwMode="auto">
          <a:xfrm>
            <a:off x="4900284" y="6052431"/>
            <a:ext cx="2391431" cy="6577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orange logo&#10;&#10;Description automatically generated">
            <a:extLst>
              <a:ext uri="{FF2B5EF4-FFF2-40B4-BE49-F238E27FC236}">
                <a16:creationId xmlns:a16="http://schemas.microsoft.com/office/drawing/2014/main" id="{0DE0AF43-84BE-47BC-08B1-D3B450A0C7F4}"/>
              </a:ext>
            </a:extLst>
          </p:cNvPr>
          <p:cNvPicPr>
            <a:picLocks noChangeAspect="1"/>
          </p:cNvPicPr>
          <p:nvPr/>
        </p:nvPicPr>
        <p:blipFill>
          <a:blip r:embed="rId4"/>
          <a:stretch>
            <a:fillRect/>
          </a:stretch>
        </p:blipFill>
        <p:spPr>
          <a:xfrm>
            <a:off x="64916" y="5919662"/>
            <a:ext cx="2078911" cy="923331"/>
          </a:xfrm>
          <a:prstGeom prst="rect">
            <a:avLst/>
          </a:prstGeom>
        </p:spPr>
      </p:pic>
      <p:pic>
        <p:nvPicPr>
          <p:cNvPr id="1032" name="Picture 8" descr="Cerebras - Wikipedia">
            <a:extLst>
              <a:ext uri="{FF2B5EF4-FFF2-40B4-BE49-F238E27FC236}">
                <a16:creationId xmlns:a16="http://schemas.microsoft.com/office/drawing/2014/main" id="{AD07901F-3CE4-6E80-904E-2BBA7A32F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5024" y="5834925"/>
            <a:ext cx="2286668" cy="10080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DD934821-F856-CEDB-34C3-E2A59903F87A}"/>
              </a:ext>
            </a:extLst>
          </p:cNvPr>
          <p:cNvPicPr>
            <a:picLocks noChangeAspect="1"/>
          </p:cNvPicPr>
          <p:nvPr/>
        </p:nvPicPr>
        <p:blipFill>
          <a:blip r:embed="rId6"/>
          <a:stretch>
            <a:fillRect/>
          </a:stretch>
        </p:blipFill>
        <p:spPr>
          <a:xfrm>
            <a:off x="235761" y="1644459"/>
            <a:ext cx="4687811" cy="4286635"/>
          </a:xfrm>
          <a:prstGeom prst="rect">
            <a:avLst/>
          </a:prstGeom>
        </p:spPr>
      </p:pic>
      <p:pic>
        <p:nvPicPr>
          <p:cNvPr id="53" name="Picture 52">
            <a:extLst>
              <a:ext uri="{FF2B5EF4-FFF2-40B4-BE49-F238E27FC236}">
                <a16:creationId xmlns:a16="http://schemas.microsoft.com/office/drawing/2014/main" id="{D8F3E236-0941-1188-D131-894780C10398}"/>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4886940" y="1914149"/>
            <a:ext cx="7169412" cy="3724389"/>
          </a:xfrm>
          <a:prstGeom prst="rect">
            <a:avLst/>
          </a:prstGeom>
        </p:spPr>
      </p:pic>
    </p:spTree>
    <p:extLst>
      <p:ext uri="{BB962C8B-B14F-4D97-AF65-F5344CB8AC3E}">
        <p14:creationId xmlns:p14="http://schemas.microsoft.com/office/powerpoint/2010/main" val="257301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 </a:t>
            </a:r>
            <a:r>
              <a:rPr lang="en-GB" dirty="0" err="1"/>
              <a:t>pe_program.csl</a:t>
            </a:r>
            <a:endParaRPr lang="en-GB" dirty="0"/>
          </a:p>
        </p:txBody>
      </p:sp>
      <p:sp>
        <p:nvSpPr>
          <p:cNvPr id="16" name="TextBox 15">
            <a:extLst>
              <a:ext uri="{FF2B5EF4-FFF2-40B4-BE49-F238E27FC236}">
                <a16:creationId xmlns:a16="http://schemas.microsoft.com/office/drawing/2014/main" id="{0F9F95A2-17B2-8D4E-2579-1461E15B5EDA}"/>
              </a:ext>
            </a:extLst>
          </p:cNvPr>
          <p:cNvSpPr txBox="1"/>
          <p:nvPr/>
        </p:nvSpPr>
        <p:spPr>
          <a:xfrm>
            <a:off x="407368" y="1844824"/>
            <a:ext cx="2664296" cy="1938992"/>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compute() void {</a:t>
            </a:r>
          </a:p>
          <a:p>
            <a:r>
              <a:rPr lang="en-GB" sz="1000" dirty="0">
                <a:latin typeface="Courier New" panose="02070309020205020404" pitchFamily="49" charset="0"/>
                <a:cs typeface="Courier New" panose="02070309020205020404" pitchFamily="49" charset="0"/>
              </a:rPr>
              <a:t>  if (</a:t>
            </a:r>
            <a:r>
              <a:rPr lang="en-GB" sz="1000" dirty="0" err="1">
                <a:latin typeface="Courier New" panose="02070309020205020404" pitchFamily="49" charset="0"/>
                <a:cs typeface="Courier New" panose="02070309020205020404" pitchFamily="49" charset="0"/>
              </a:rPr>
              <a:t>pe_id</a:t>
            </a:r>
            <a:r>
              <a:rPr lang="en-GB" sz="1000" dirty="0">
                <a:latin typeface="Courier New" panose="02070309020205020404" pitchFamily="49" charset="0"/>
                <a:cs typeface="Courier New" panose="02070309020205020404" pitchFamily="49" charset="0"/>
              </a:rPr>
              <a:t> == 0)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 f32 = 2.0;</a:t>
            </a:r>
          </a:p>
          <a:p>
            <a:r>
              <a:rPr lang="en-GB" sz="1000" dirty="0">
                <a:latin typeface="Courier New" panose="02070309020205020404" pitchFamily="49" charset="0"/>
                <a:cs typeface="Courier New" panose="02070309020205020404" pitchFamily="49" charset="0"/>
              </a:rPr>
              <a:t>    @fmuls(x_dsd, a, </a:t>
            </a:r>
            <a:r>
              <a:rPr lang="en-GB" sz="1000" dirty="0" err="1">
                <a:latin typeface="Courier New" panose="02070309020205020404" pitchFamily="49" charset="0"/>
                <a:cs typeface="Courier New" panose="02070309020205020404" pitchFamily="49" charset="0"/>
              </a:rPr>
              <a:t>x_dsd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send_right</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 else {</a:t>
            </a:r>
          </a:p>
          <a:p>
            <a:r>
              <a:rPr lang="en-GB" sz="1000" dirty="0">
                <a:latin typeface="Courier New" panose="02070309020205020404" pitchFamily="49" charset="0"/>
                <a:cs typeface="Courier New" panose="02070309020205020404" pitchFamily="49" charset="0"/>
              </a:rPr>
              <a:t>    y[0] = 1.0;</a:t>
            </a:r>
          </a:p>
          <a:p>
            <a:r>
              <a:rPr lang="en-GB" sz="1000" dirty="0">
                <a:latin typeface="Courier New" panose="02070309020205020404" pitchFamily="49" charset="0"/>
                <a:cs typeface="Courier New" panose="02070309020205020404" pitchFamily="49" charset="0"/>
              </a:rPr>
              <a:t>    y[1] = 1.0;</a:t>
            </a:r>
          </a:p>
          <a:p>
            <a:r>
              <a:rPr lang="en-GB" sz="1000" dirty="0">
                <a:latin typeface="Courier New" panose="02070309020205020404" pitchFamily="49" charset="0"/>
                <a:cs typeface="Courier New" panose="02070309020205020404" pitchFamily="49" charset="0"/>
              </a:rPr>
              <a:t>    y[2] = 1.0;</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recv_left</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p:txBody>
      </p:sp>
      <p:sp>
        <p:nvSpPr>
          <p:cNvPr id="7" name="Content Placeholder 2">
            <a:extLst>
              <a:ext uri="{FF2B5EF4-FFF2-40B4-BE49-F238E27FC236}">
                <a16:creationId xmlns:a16="http://schemas.microsoft.com/office/drawing/2014/main" id="{557564C1-BF1E-E8BB-1FB6-824076602334}"/>
              </a:ext>
            </a:extLst>
          </p:cNvPr>
          <p:cNvSpPr>
            <a:spLocks noGrp="1"/>
          </p:cNvSpPr>
          <p:nvPr>
            <p:ph idx="1"/>
          </p:nvPr>
        </p:nvSpPr>
        <p:spPr>
          <a:xfrm>
            <a:off x="3143672" y="1844824"/>
            <a:ext cx="8856984" cy="1938992"/>
          </a:xfrm>
        </p:spPr>
        <p:txBody>
          <a:bodyPr>
            <a:normAutofit/>
          </a:bodyPr>
          <a:lstStyle/>
          <a:p>
            <a:r>
              <a:rPr lang="en-GB" dirty="0"/>
              <a:t>In </a:t>
            </a:r>
            <a:r>
              <a:rPr lang="en-GB" i="1" dirty="0" err="1"/>
              <a:t>pe_program.csl</a:t>
            </a:r>
            <a:r>
              <a:rPr lang="en-GB" i="1" dirty="0"/>
              <a:t> </a:t>
            </a:r>
            <a:r>
              <a:rPr lang="en-GB" dirty="0"/>
              <a:t>we branch based upon the </a:t>
            </a:r>
            <a:r>
              <a:rPr lang="en-GB" i="1" dirty="0" err="1"/>
              <a:t>pe_id</a:t>
            </a:r>
            <a:r>
              <a:rPr lang="en-GB" i="1" dirty="0"/>
              <a:t> </a:t>
            </a:r>
            <a:r>
              <a:rPr lang="en-GB" dirty="0"/>
              <a:t>value which has been provided as a parameter by </a:t>
            </a:r>
            <a:r>
              <a:rPr lang="en-GB" i="1" dirty="0" err="1"/>
              <a:t>layout.csl</a:t>
            </a:r>
            <a:endParaRPr lang="en-GB" i="1" dirty="0"/>
          </a:p>
          <a:p>
            <a:pPr lvl="1"/>
            <a:r>
              <a:rPr lang="en-GB" dirty="0"/>
              <a:t>The compute function on the left PE first computes the multiplication a*x, and calls </a:t>
            </a:r>
            <a:r>
              <a:rPr lang="en-GB" dirty="0" err="1"/>
              <a:t>send_right</a:t>
            </a:r>
            <a:r>
              <a:rPr lang="en-GB" dirty="0"/>
              <a:t> to transfer the result to the left. On the right PE, it initializes y, then receives the results from the left</a:t>
            </a:r>
          </a:p>
        </p:txBody>
      </p:sp>
      <p:sp>
        <p:nvSpPr>
          <p:cNvPr id="8" name="TextBox 7">
            <a:extLst>
              <a:ext uri="{FF2B5EF4-FFF2-40B4-BE49-F238E27FC236}">
                <a16:creationId xmlns:a16="http://schemas.microsoft.com/office/drawing/2014/main" id="{7AE32682-FA1F-506E-DC8B-AA2838BB606D}"/>
              </a:ext>
            </a:extLst>
          </p:cNvPr>
          <p:cNvSpPr txBox="1"/>
          <p:nvPr/>
        </p:nvSpPr>
        <p:spPr>
          <a:xfrm>
            <a:off x="407368" y="4581128"/>
            <a:ext cx="9505056" cy="707886"/>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send_right</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out_dsd</a:t>
            </a:r>
            <a:r>
              <a:rPr lang="en-GB" sz="1000" dirty="0">
                <a:latin typeface="Courier New" panose="02070309020205020404" pitchFamily="49" charset="0"/>
                <a:cs typeface="Courier New" panose="02070309020205020404" pitchFamily="49" charset="0"/>
              </a:rPr>
              <a:t> = @get_dsd(fabout_dsd,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.extent = N, .</a:t>
            </a:r>
            <a:r>
              <a:rPr lang="en-GB" sz="1000" dirty="0" err="1">
                <a:latin typeface="Courier New" panose="02070309020205020404" pitchFamily="49" charset="0"/>
                <a:cs typeface="Courier New" panose="02070309020205020404" pitchFamily="49" charset="0"/>
              </a:rPr>
              <a:t>output_queue</a:t>
            </a:r>
            <a:r>
              <a:rPr lang="en-GB" sz="1000" dirty="0">
                <a:latin typeface="Courier New" panose="02070309020205020404" pitchFamily="49" charset="0"/>
                <a:cs typeface="Courier New" panose="02070309020205020404" pitchFamily="49" charset="0"/>
              </a:rPr>
              <a:t> = @get_output_queue(1)});</a:t>
            </a:r>
          </a:p>
          <a:p>
            <a:r>
              <a:rPr lang="en-GB" sz="1000" dirty="0">
                <a:latin typeface="Courier New" panose="02070309020205020404" pitchFamily="49" charset="0"/>
                <a:cs typeface="Courier New" panose="02070309020205020404" pitchFamily="49" charset="0"/>
              </a:rPr>
              <a:t>  @fmovs(out_dsd, </a:t>
            </a:r>
            <a:r>
              <a:rPr lang="en-GB" sz="1000" dirty="0" err="1">
                <a:latin typeface="Courier New" panose="02070309020205020404" pitchFamily="49" charset="0"/>
                <a:cs typeface="Courier New" panose="02070309020205020404" pitchFamily="49" charset="0"/>
              </a:rPr>
              <a:t>x_dsd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669EAE47-2E6C-CAD2-FE23-07067DE216F3}"/>
              </a:ext>
            </a:extLst>
          </p:cNvPr>
          <p:cNvSpPr txBox="1"/>
          <p:nvPr/>
        </p:nvSpPr>
        <p:spPr>
          <a:xfrm>
            <a:off x="10012212" y="4005064"/>
            <a:ext cx="2061901" cy="954107"/>
          </a:xfrm>
          <a:prstGeom prst="rect">
            <a:avLst/>
          </a:prstGeom>
          <a:noFill/>
        </p:spPr>
        <p:txBody>
          <a:bodyPr wrap="square" rtlCol="0">
            <a:spAutoFit/>
          </a:bodyPr>
          <a:lstStyle/>
          <a:p>
            <a:pPr algn="ctr"/>
            <a:r>
              <a:rPr lang="en-GB" sz="1400" dirty="0">
                <a:solidFill>
                  <a:srgbClr val="0070C0"/>
                </a:solidFill>
              </a:rPr>
              <a:t>Define a </a:t>
            </a:r>
            <a:r>
              <a:rPr lang="en-GB" sz="1400" dirty="0" err="1">
                <a:solidFill>
                  <a:srgbClr val="0070C0"/>
                </a:solidFill>
              </a:rPr>
              <a:t>fabout</a:t>
            </a:r>
            <a:r>
              <a:rPr lang="en-GB" sz="1400" dirty="0">
                <a:solidFill>
                  <a:srgbClr val="0070C0"/>
                </a:solidFill>
              </a:rPr>
              <a:t> DSD to send wavelets to the fabric along the </a:t>
            </a:r>
            <a:r>
              <a:rPr lang="en-GB" sz="1400" dirty="0" err="1">
                <a:solidFill>
                  <a:srgbClr val="0070C0"/>
                </a:solidFill>
              </a:rPr>
              <a:t>color</a:t>
            </a:r>
            <a:r>
              <a:rPr lang="en-GB" sz="1400" dirty="0">
                <a:solidFill>
                  <a:srgbClr val="0070C0"/>
                </a:solidFill>
              </a:rPr>
              <a:t> </a:t>
            </a:r>
            <a:r>
              <a:rPr lang="en-GB" sz="1400" i="1" dirty="0" err="1">
                <a:solidFill>
                  <a:srgbClr val="0070C0"/>
                </a:solidFill>
              </a:rPr>
              <a:t>send_color</a:t>
            </a:r>
            <a:endParaRPr lang="en-GB" sz="1400" i="1" dirty="0">
              <a:solidFill>
                <a:srgbClr val="0070C0"/>
              </a:solidFill>
            </a:endParaRPr>
          </a:p>
        </p:txBody>
      </p:sp>
      <p:cxnSp>
        <p:nvCxnSpPr>
          <p:cNvPr id="10" name="Straight Arrow Connector 9">
            <a:extLst>
              <a:ext uri="{FF2B5EF4-FFF2-40B4-BE49-F238E27FC236}">
                <a16:creationId xmlns:a16="http://schemas.microsoft.com/office/drawing/2014/main" id="{527A5CCD-C792-EF37-598F-F1F34E650C93}"/>
              </a:ext>
            </a:extLst>
          </p:cNvPr>
          <p:cNvCxnSpPr>
            <a:cxnSpLocks/>
            <a:stCxn id="9" idx="1"/>
          </p:cNvCxnSpPr>
          <p:nvPr/>
        </p:nvCxnSpPr>
        <p:spPr>
          <a:xfrm flipH="1">
            <a:off x="3431704" y="4482118"/>
            <a:ext cx="6580508" cy="3206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D64D72-FBC0-049E-CC0A-53C0D4D3F0AD}"/>
              </a:ext>
            </a:extLst>
          </p:cNvPr>
          <p:cNvSpPr txBox="1"/>
          <p:nvPr/>
        </p:nvSpPr>
        <p:spPr>
          <a:xfrm>
            <a:off x="10012211" y="4989949"/>
            <a:ext cx="2061901" cy="738664"/>
          </a:xfrm>
          <a:prstGeom prst="rect">
            <a:avLst/>
          </a:prstGeom>
          <a:noFill/>
        </p:spPr>
        <p:txBody>
          <a:bodyPr wrap="square" rtlCol="0">
            <a:spAutoFit/>
          </a:bodyPr>
          <a:lstStyle/>
          <a:p>
            <a:pPr algn="ctr"/>
            <a:r>
              <a:rPr lang="en-GB" sz="1400" dirty="0">
                <a:solidFill>
                  <a:srgbClr val="0070C0"/>
                </a:solidFill>
              </a:rPr>
              <a:t>Extent is </a:t>
            </a:r>
            <a:r>
              <a:rPr lang="en-GB" sz="1400" i="1" dirty="0">
                <a:solidFill>
                  <a:srgbClr val="0070C0"/>
                </a:solidFill>
              </a:rPr>
              <a:t>N </a:t>
            </a:r>
            <a:r>
              <a:rPr lang="en-GB" sz="1400" dirty="0">
                <a:solidFill>
                  <a:srgbClr val="0070C0"/>
                </a:solidFill>
              </a:rPr>
              <a:t>as we intend to send </a:t>
            </a:r>
            <a:r>
              <a:rPr lang="en-GB" sz="1400" i="1" dirty="0">
                <a:solidFill>
                  <a:srgbClr val="0070C0"/>
                </a:solidFill>
              </a:rPr>
              <a:t>N</a:t>
            </a:r>
            <a:r>
              <a:rPr lang="en-GB" sz="1400" dirty="0">
                <a:solidFill>
                  <a:srgbClr val="0070C0"/>
                </a:solidFill>
              </a:rPr>
              <a:t> elements</a:t>
            </a:r>
            <a:endParaRPr lang="en-GB" sz="1400" i="1" dirty="0">
              <a:solidFill>
                <a:srgbClr val="0070C0"/>
              </a:solidFill>
            </a:endParaRPr>
          </a:p>
        </p:txBody>
      </p:sp>
      <p:cxnSp>
        <p:nvCxnSpPr>
          <p:cNvPr id="13" name="Straight Arrow Connector 12">
            <a:extLst>
              <a:ext uri="{FF2B5EF4-FFF2-40B4-BE49-F238E27FC236}">
                <a16:creationId xmlns:a16="http://schemas.microsoft.com/office/drawing/2014/main" id="{D90BC8E3-A515-BDCE-27A1-378EB1ED8CEE}"/>
              </a:ext>
            </a:extLst>
          </p:cNvPr>
          <p:cNvCxnSpPr>
            <a:cxnSpLocks/>
            <a:stCxn id="12" idx="1"/>
          </p:cNvCxnSpPr>
          <p:nvPr/>
        </p:nvCxnSpPr>
        <p:spPr>
          <a:xfrm flipH="1" flipV="1">
            <a:off x="6528048" y="4974560"/>
            <a:ext cx="3484163" cy="3847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D73924-8310-C66E-FF26-A4335601560A}"/>
              </a:ext>
            </a:extLst>
          </p:cNvPr>
          <p:cNvSpPr txBox="1"/>
          <p:nvPr/>
        </p:nvSpPr>
        <p:spPr>
          <a:xfrm>
            <a:off x="1109446" y="5728613"/>
            <a:ext cx="2484276" cy="738664"/>
          </a:xfrm>
          <a:prstGeom prst="rect">
            <a:avLst/>
          </a:prstGeom>
          <a:noFill/>
        </p:spPr>
        <p:txBody>
          <a:bodyPr wrap="square" rtlCol="0">
            <a:spAutoFit/>
          </a:bodyPr>
          <a:lstStyle/>
          <a:p>
            <a:pPr algn="ctr"/>
            <a:r>
              <a:rPr lang="en-GB" sz="1400" dirty="0">
                <a:solidFill>
                  <a:srgbClr val="0070C0"/>
                </a:solidFill>
              </a:rPr>
              <a:t>Copies the N elements accessed by </a:t>
            </a:r>
            <a:r>
              <a:rPr lang="en-GB" sz="1400" dirty="0" err="1">
                <a:solidFill>
                  <a:srgbClr val="0070C0"/>
                </a:solidFill>
              </a:rPr>
              <a:t>x_dsd</a:t>
            </a:r>
            <a:r>
              <a:rPr lang="en-GB" sz="1400" dirty="0">
                <a:solidFill>
                  <a:srgbClr val="0070C0"/>
                </a:solidFill>
              </a:rPr>
              <a:t> into </a:t>
            </a:r>
            <a:r>
              <a:rPr lang="en-GB" sz="1400" dirty="0" err="1">
                <a:solidFill>
                  <a:srgbClr val="0070C0"/>
                </a:solidFill>
              </a:rPr>
              <a:t>out_dsd</a:t>
            </a:r>
            <a:endParaRPr lang="en-GB" sz="1400" i="1" dirty="0">
              <a:solidFill>
                <a:srgbClr val="0070C0"/>
              </a:solidFill>
            </a:endParaRPr>
          </a:p>
        </p:txBody>
      </p:sp>
      <p:cxnSp>
        <p:nvCxnSpPr>
          <p:cNvPr id="17" name="Straight Arrow Connector 16">
            <a:extLst>
              <a:ext uri="{FF2B5EF4-FFF2-40B4-BE49-F238E27FC236}">
                <a16:creationId xmlns:a16="http://schemas.microsoft.com/office/drawing/2014/main" id="{3BA90C19-939D-49F7-8D92-E832CC45BB58}"/>
              </a:ext>
            </a:extLst>
          </p:cNvPr>
          <p:cNvCxnSpPr>
            <a:cxnSpLocks/>
          </p:cNvCxnSpPr>
          <p:nvPr/>
        </p:nvCxnSpPr>
        <p:spPr>
          <a:xfrm flipH="1" flipV="1">
            <a:off x="1199456" y="5093135"/>
            <a:ext cx="1152128" cy="635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B1BEA4-5B9C-3D12-CF37-80E505303E78}"/>
              </a:ext>
            </a:extLst>
          </p:cNvPr>
          <p:cNvSpPr txBox="1"/>
          <p:nvPr/>
        </p:nvSpPr>
        <p:spPr>
          <a:xfrm>
            <a:off x="4243050" y="5728613"/>
            <a:ext cx="4877285" cy="523220"/>
          </a:xfrm>
          <a:prstGeom prst="rect">
            <a:avLst/>
          </a:prstGeom>
          <a:noFill/>
        </p:spPr>
        <p:txBody>
          <a:bodyPr wrap="square" rtlCol="0">
            <a:spAutoFit/>
          </a:bodyPr>
          <a:lstStyle/>
          <a:p>
            <a:pPr algn="ctr"/>
            <a:r>
              <a:rPr lang="en-GB" sz="1400" dirty="0">
                <a:solidFill>
                  <a:srgbClr val="0070C0"/>
                </a:solidFill>
              </a:rPr>
              <a:t>The operation is asynchronous, with the </a:t>
            </a:r>
            <a:r>
              <a:rPr lang="en-GB" sz="1400" i="1" dirty="0" err="1">
                <a:solidFill>
                  <a:srgbClr val="0070C0"/>
                </a:solidFill>
              </a:rPr>
              <a:t>exit_task_id</a:t>
            </a:r>
            <a:r>
              <a:rPr lang="en-GB" sz="1400" i="1" dirty="0">
                <a:solidFill>
                  <a:srgbClr val="0070C0"/>
                </a:solidFill>
              </a:rPr>
              <a:t> </a:t>
            </a:r>
            <a:r>
              <a:rPr lang="en-GB" sz="1400" dirty="0">
                <a:solidFill>
                  <a:srgbClr val="0070C0"/>
                </a:solidFill>
              </a:rPr>
              <a:t>activated once it completes</a:t>
            </a:r>
            <a:endParaRPr lang="en-GB" sz="1400" i="1" dirty="0">
              <a:solidFill>
                <a:srgbClr val="0070C0"/>
              </a:solidFill>
            </a:endParaRPr>
          </a:p>
        </p:txBody>
      </p:sp>
      <p:cxnSp>
        <p:nvCxnSpPr>
          <p:cNvPr id="20" name="Straight Arrow Connector 19">
            <a:extLst>
              <a:ext uri="{FF2B5EF4-FFF2-40B4-BE49-F238E27FC236}">
                <a16:creationId xmlns:a16="http://schemas.microsoft.com/office/drawing/2014/main" id="{48AD2B3E-D07C-EE92-626E-ADAC41E80349}"/>
              </a:ext>
            </a:extLst>
          </p:cNvPr>
          <p:cNvCxnSpPr>
            <a:cxnSpLocks/>
          </p:cNvCxnSpPr>
          <p:nvPr/>
        </p:nvCxnSpPr>
        <p:spPr>
          <a:xfrm flipH="1" flipV="1">
            <a:off x="4583832" y="5114861"/>
            <a:ext cx="1944216" cy="6137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43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 </a:t>
            </a:r>
            <a:r>
              <a:rPr lang="en-GB" dirty="0" err="1"/>
              <a:t>pe_program.csl</a:t>
            </a:r>
            <a:endParaRPr lang="en-GB" dirty="0"/>
          </a:p>
        </p:txBody>
      </p:sp>
      <p:grpSp>
        <p:nvGrpSpPr>
          <p:cNvPr id="18" name="Group 17">
            <a:extLst>
              <a:ext uri="{FF2B5EF4-FFF2-40B4-BE49-F238E27FC236}">
                <a16:creationId xmlns:a16="http://schemas.microsoft.com/office/drawing/2014/main" id="{47703979-2DFC-17CA-E3D9-925BACAE731A}"/>
              </a:ext>
            </a:extLst>
          </p:cNvPr>
          <p:cNvGrpSpPr/>
          <p:nvPr/>
        </p:nvGrpSpPr>
        <p:grpSpPr>
          <a:xfrm>
            <a:off x="113637" y="1340768"/>
            <a:ext cx="11964726" cy="2237369"/>
            <a:chOff x="107938" y="1735469"/>
            <a:chExt cx="11964726" cy="2237369"/>
          </a:xfrm>
        </p:grpSpPr>
        <p:sp>
          <p:nvSpPr>
            <p:cNvPr id="15" name="TextBox 14">
              <a:extLst>
                <a:ext uri="{FF2B5EF4-FFF2-40B4-BE49-F238E27FC236}">
                  <a16:creationId xmlns:a16="http://schemas.microsoft.com/office/drawing/2014/main" id="{43D73924-8310-C66E-FF26-A4335601560A}"/>
                </a:ext>
              </a:extLst>
            </p:cNvPr>
            <p:cNvSpPr txBox="1"/>
            <p:nvPr/>
          </p:nvSpPr>
          <p:spPr>
            <a:xfrm>
              <a:off x="107938" y="3234174"/>
              <a:ext cx="2484276" cy="738664"/>
            </a:xfrm>
            <a:prstGeom prst="rect">
              <a:avLst/>
            </a:prstGeom>
            <a:noFill/>
          </p:spPr>
          <p:txBody>
            <a:bodyPr wrap="square" rtlCol="0">
              <a:spAutoFit/>
            </a:bodyPr>
            <a:lstStyle/>
            <a:p>
              <a:pPr algn="ctr"/>
              <a:r>
                <a:rPr lang="en-GB" sz="1400" dirty="0">
                  <a:solidFill>
                    <a:srgbClr val="0070C0"/>
                  </a:solidFill>
                </a:rPr>
                <a:t>Undertake an add operation on the </a:t>
              </a:r>
              <a:r>
                <a:rPr lang="en-GB" sz="1400" i="1" dirty="0" err="1">
                  <a:solidFill>
                    <a:srgbClr val="0070C0"/>
                  </a:solidFill>
                </a:rPr>
                <a:t>y_dsd</a:t>
              </a:r>
              <a:r>
                <a:rPr lang="en-GB" sz="1400" i="1" dirty="0">
                  <a:solidFill>
                    <a:srgbClr val="0070C0"/>
                  </a:solidFill>
                </a:rPr>
                <a:t> </a:t>
              </a:r>
              <a:r>
                <a:rPr lang="en-GB" sz="1400" dirty="0">
                  <a:solidFill>
                    <a:srgbClr val="0070C0"/>
                  </a:solidFill>
                </a:rPr>
                <a:t>DSD using the values received in </a:t>
              </a:r>
              <a:r>
                <a:rPr lang="en-GB" sz="1400" i="1" dirty="0" err="1">
                  <a:solidFill>
                    <a:srgbClr val="0070C0"/>
                  </a:solidFill>
                </a:rPr>
                <a:t>in_dsd</a:t>
              </a:r>
              <a:endParaRPr lang="en-GB" sz="1400" i="1" dirty="0">
                <a:solidFill>
                  <a:srgbClr val="0070C0"/>
                </a:solidFill>
              </a:endParaRPr>
            </a:p>
          </p:txBody>
        </p:sp>
        <p:grpSp>
          <p:nvGrpSpPr>
            <p:cNvPr id="14" name="Group 13">
              <a:extLst>
                <a:ext uri="{FF2B5EF4-FFF2-40B4-BE49-F238E27FC236}">
                  <a16:creationId xmlns:a16="http://schemas.microsoft.com/office/drawing/2014/main" id="{DF25021B-9182-7D8E-8C85-821B3C255B46}"/>
                </a:ext>
              </a:extLst>
            </p:cNvPr>
            <p:cNvGrpSpPr/>
            <p:nvPr/>
          </p:nvGrpSpPr>
          <p:grpSpPr>
            <a:xfrm>
              <a:off x="335360" y="1735469"/>
              <a:ext cx="11737304" cy="2068092"/>
              <a:chOff x="335360" y="1735469"/>
              <a:chExt cx="11737304" cy="2068092"/>
            </a:xfrm>
          </p:grpSpPr>
          <p:sp>
            <p:nvSpPr>
              <p:cNvPr id="8" name="TextBox 7">
                <a:extLst>
                  <a:ext uri="{FF2B5EF4-FFF2-40B4-BE49-F238E27FC236}">
                    <a16:creationId xmlns:a16="http://schemas.microsoft.com/office/drawing/2014/main" id="{7AE32682-FA1F-506E-DC8B-AA2838BB606D}"/>
                  </a:ext>
                </a:extLst>
              </p:cNvPr>
              <p:cNvSpPr txBox="1"/>
              <p:nvPr/>
            </p:nvSpPr>
            <p:spPr>
              <a:xfrm>
                <a:off x="335360" y="2132856"/>
                <a:ext cx="9505056" cy="707886"/>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recv_left</a:t>
                </a:r>
                <a:r>
                  <a:rPr lang="en-GB" sz="1000" dirty="0">
                    <a:latin typeface="Courier New" panose="02070309020205020404" pitchFamily="49" charset="0"/>
                    <a:cs typeface="Courier New" panose="02070309020205020404" pitchFamily="49" charset="0"/>
                  </a:rPr>
                  <a:t>() void{</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@get_dsd(fabin_dsd,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.extent = N, .</a:t>
                </a:r>
                <a:r>
                  <a:rPr lang="en-GB" sz="1000" dirty="0" err="1">
                    <a:latin typeface="Courier New" panose="02070309020205020404" pitchFamily="49" charset="0"/>
                    <a:cs typeface="Courier New" panose="02070309020205020404" pitchFamily="49" charset="0"/>
                  </a:rPr>
                  <a:t>input_queue</a:t>
                </a:r>
                <a:r>
                  <a:rPr lang="en-GB" sz="1000" dirty="0">
                    <a:latin typeface="Courier New" panose="02070309020205020404" pitchFamily="49" charset="0"/>
                    <a:cs typeface="Courier New" panose="02070309020205020404" pitchFamily="49" charset="0"/>
                  </a:rPr>
                  <a:t> = @get_input_queue(1)});</a:t>
                </a:r>
              </a:p>
              <a:p>
                <a:r>
                  <a:rPr lang="en-GB" sz="1000" dirty="0">
                    <a:latin typeface="Courier New" panose="02070309020205020404" pitchFamily="49" charset="0"/>
                    <a:cs typeface="Courier New" panose="02070309020205020404" pitchFamily="49" charset="0"/>
                  </a:rPr>
                  <a:t>  @fadds(y_dsd, </a:t>
                </a:r>
                <a:r>
                  <a:rPr lang="en-GB" sz="1000" dirty="0" err="1">
                    <a:latin typeface="Courier New" panose="02070309020205020404" pitchFamily="49" charset="0"/>
                    <a:cs typeface="Courier New" panose="02070309020205020404" pitchFamily="49" charset="0"/>
                  </a:rPr>
                  <a:t>y_dsd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669EAE47-2E6C-CAD2-FE23-07067DE216F3}"/>
                  </a:ext>
                </a:extLst>
              </p:cNvPr>
              <p:cNvSpPr txBox="1"/>
              <p:nvPr/>
            </p:nvSpPr>
            <p:spPr>
              <a:xfrm>
                <a:off x="10010763" y="1735469"/>
                <a:ext cx="2061901" cy="954107"/>
              </a:xfrm>
              <a:prstGeom prst="rect">
                <a:avLst/>
              </a:prstGeom>
              <a:noFill/>
            </p:spPr>
            <p:txBody>
              <a:bodyPr wrap="square" rtlCol="0">
                <a:spAutoFit/>
              </a:bodyPr>
              <a:lstStyle/>
              <a:p>
                <a:pPr algn="ctr"/>
                <a:r>
                  <a:rPr lang="en-GB" sz="1400" dirty="0">
                    <a:solidFill>
                      <a:srgbClr val="0070C0"/>
                    </a:solidFill>
                  </a:rPr>
                  <a:t>Define a </a:t>
                </a:r>
                <a:r>
                  <a:rPr lang="en-GB" sz="1400" dirty="0" err="1">
                    <a:solidFill>
                      <a:srgbClr val="0070C0"/>
                    </a:solidFill>
                  </a:rPr>
                  <a:t>fabin</a:t>
                </a:r>
                <a:r>
                  <a:rPr lang="en-GB" sz="1400" dirty="0">
                    <a:solidFill>
                      <a:srgbClr val="0070C0"/>
                    </a:solidFill>
                  </a:rPr>
                  <a:t> DSD to receive wavelets from the fabric along the </a:t>
                </a:r>
                <a:r>
                  <a:rPr lang="en-GB" sz="1400" dirty="0" err="1">
                    <a:solidFill>
                      <a:srgbClr val="0070C0"/>
                    </a:solidFill>
                  </a:rPr>
                  <a:t>color</a:t>
                </a:r>
                <a:r>
                  <a:rPr lang="en-GB" sz="1400" dirty="0">
                    <a:solidFill>
                      <a:srgbClr val="0070C0"/>
                    </a:solidFill>
                  </a:rPr>
                  <a:t> </a:t>
                </a:r>
                <a:r>
                  <a:rPr lang="en-GB" sz="1400" i="1" dirty="0" err="1">
                    <a:solidFill>
                      <a:srgbClr val="0070C0"/>
                    </a:solidFill>
                  </a:rPr>
                  <a:t>send_color</a:t>
                </a:r>
                <a:endParaRPr lang="en-GB" sz="1400" i="1" dirty="0">
                  <a:solidFill>
                    <a:srgbClr val="0070C0"/>
                  </a:solidFill>
                </a:endParaRPr>
              </a:p>
            </p:txBody>
          </p:sp>
          <p:cxnSp>
            <p:nvCxnSpPr>
              <p:cNvPr id="10" name="Straight Arrow Connector 9">
                <a:extLst>
                  <a:ext uri="{FF2B5EF4-FFF2-40B4-BE49-F238E27FC236}">
                    <a16:creationId xmlns:a16="http://schemas.microsoft.com/office/drawing/2014/main" id="{527A5CCD-C792-EF37-598F-F1F34E650C93}"/>
                  </a:ext>
                </a:extLst>
              </p:cNvPr>
              <p:cNvCxnSpPr>
                <a:cxnSpLocks/>
              </p:cNvCxnSpPr>
              <p:nvPr/>
            </p:nvCxnSpPr>
            <p:spPr>
              <a:xfrm flipH="1">
                <a:off x="3359696" y="2033846"/>
                <a:ext cx="6580508" cy="3206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D64D72-FBC0-049E-CC0A-53C0D4D3F0AD}"/>
                  </a:ext>
                </a:extLst>
              </p:cNvPr>
              <p:cNvSpPr txBox="1"/>
              <p:nvPr/>
            </p:nvSpPr>
            <p:spPr>
              <a:xfrm>
                <a:off x="10010762" y="2720354"/>
                <a:ext cx="2061901" cy="738664"/>
              </a:xfrm>
              <a:prstGeom prst="rect">
                <a:avLst/>
              </a:prstGeom>
              <a:noFill/>
            </p:spPr>
            <p:txBody>
              <a:bodyPr wrap="square" rtlCol="0">
                <a:spAutoFit/>
              </a:bodyPr>
              <a:lstStyle/>
              <a:p>
                <a:pPr algn="ctr"/>
                <a:r>
                  <a:rPr lang="en-GB" sz="1400" dirty="0">
                    <a:solidFill>
                      <a:srgbClr val="0070C0"/>
                    </a:solidFill>
                  </a:rPr>
                  <a:t>Extent is </a:t>
                </a:r>
                <a:r>
                  <a:rPr lang="en-GB" sz="1400" i="1" dirty="0">
                    <a:solidFill>
                      <a:srgbClr val="0070C0"/>
                    </a:solidFill>
                  </a:rPr>
                  <a:t>N </a:t>
                </a:r>
                <a:r>
                  <a:rPr lang="en-GB" sz="1400" dirty="0">
                    <a:solidFill>
                      <a:srgbClr val="0070C0"/>
                    </a:solidFill>
                  </a:rPr>
                  <a:t>as we intend to receive </a:t>
                </a:r>
                <a:r>
                  <a:rPr lang="en-GB" sz="1400" i="1" dirty="0">
                    <a:solidFill>
                      <a:srgbClr val="0070C0"/>
                    </a:solidFill>
                  </a:rPr>
                  <a:t>N</a:t>
                </a:r>
                <a:r>
                  <a:rPr lang="en-GB" sz="1400" dirty="0">
                    <a:solidFill>
                      <a:srgbClr val="0070C0"/>
                    </a:solidFill>
                  </a:rPr>
                  <a:t> elements</a:t>
                </a:r>
                <a:endParaRPr lang="en-GB" sz="1400" i="1" dirty="0">
                  <a:solidFill>
                    <a:srgbClr val="0070C0"/>
                  </a:solidFill>
                </a:endParaRPr>
              </a:p>
            </p:txBody>
          </p:sp>
          <p:cxnSp>
            <p:nvCxnSpPr>
              <p:cNvPr id="13" name="Straight Arrow Connector 12">
                <a:extLst>
                  <a:ext uri="{FF2B5EF4-FFF2-40B4-BE49-F238E27FC236}">
                    <a16:creationId xmlns:a16="http://schemas.microsoft.com/office/drawing/2014/main" id="{D90BC8E3-A515-BDCE-27A1-378EB1ED8CEE}"/>
                  </a:ext>
                </a:extLst>
              </p:cNvPr>
              <p:cNvCxnSpPr>
                <a:cxnSpLocks/>
              </p:cNvCxnSpPr>
              <p:nvPr/>
            </p:nvCxnSpPr>
            <p:spPr>
              <a:xfrm flipH="1" flipV="1">
                <a:off x="6456040" y="2526288"/>
                <a:ext cx="3484163" cy="3847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A90C19-939D-49F7-8D92-E832CC45BB58}"/>
                  </a:ext>
                </a:extLst>
              </p:cNvPr>
              <p:cNvCxnSpPr>
                <a:cxnSpLocks/>
                <a:stCxn id="15" idx="0"/>
              </p:cNvCxnSpPr>
              <p:nvPr/>
            </p:nvCxnSpPr>
            <p:spPr>
              <a:xfrm flipH="1" flipV="1">
                <a:off x="983432" y="2666589"/>
                <a:ext cx="366644" cy="567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B1BEA4-5B9C-3D12-CF37-80E505303E78}"/>
                  </a:ext>
                </a:extLst>
              </p:cNvPr>
              <p:cNvSpPr txBox="1"/>
              <p:nvPr/>
            </p:nvSpPr>
            <p:spPr>
              <a:xfrm>
                <a:off x="4171042" y="3280341"/>
                <a:ext cx="4877285" cy="523220"/>
              </a:xfrm>
              <a:prstGeom prst="rect">
                <a:avLst/>
              </a:prstGeom>
              <a:noFill/>
            </p:spPr>
            <p:txBody>
              <a:bodyPr wrap="square" rtlCol="0">
                <a:spAutoFit/>
              </a:bodyPr>
              <a:lstStyle/>
              <a:p>
                <a:pPr algn="ctr"/>
                <a:r>
                  <a:rPr lang="en-GB" sz="1400" dirty="0">
                    <a:solidFill>
                      <a:srgbClr val="0070C0"/>
                    </a:solidFill>
                  </a:rPr>
                  <a:t>The operation is asynchronous, with the </a:t>
                </a:r>
                <a:r>
                  <a:rPr lang="en-GB" sz="1400" i="1" dirty="0" err="1">
                    <a:solidFill>
                      <a:srgbClr val="0070C0"/>
                    </a:solidFill>
                  </a:rPr>
                  <a:t>exit_task_id</a:t>
                </a:r>
                <a:r>
                  <a:rPr lang="en-GB" sz="1400" i="1" dirty="0">
                    <a:solidFill>
                      <a:srgbClr val="0070C0"/>
                    </a:solidFill>
                  </a:rPr>
                  <a:t> </a:t>
                </a:r>
                <a:r>
                  <a:rPr lang="en-GB" sz="1400" dirty="0">
                    <a:solidFill>
                      <a:srgbClr val="0070C0"/>
                    </a:solidFill>
                  </a:rPr>
                  <a:t>activated once it completes</a:t>
                </a:r>
                <a:endParaRPr lang="en-GB" sz="1400" i="1" dirty="0">
                  <a:solidFill>
                    <a:srgbClr val="0070C0"/>
                  </a:solidFill>
                </a:endParaRPr>
              </a:p>
            </p:txBody>
          </p:sp>
          <p:cxnSp>
            <p:nvCxnSpPr>
              <p:cNvPr id="20" name="Straight Arrow Connector 19">
                <a:extLst>
                  <a:ext uri="{FF2B5EF4-FFF2-40B4-BE49-F238E27FC236}">
                    <a16:creationId xmlns:a16="http://schemas.microsoft.com/office/drawing/2014/main" id="{48AD2B3E-D07C-EE92-626E-ADAC41E80349}"/>
                  </a:ext>
                </a:extLst>
              </p:cNvPr>
              <p:cNvCxnSpPr>
                <a:cxnSpLocks/>
              </p:cNvCxnSpPr>
              <p:nvPr/>
            </p:nvCxnSpPr>
            <p:spPr>
              <a:xfrm flipH="1" flipV="1">
                <a:off x="4511824" y="2666589"/>
                <a:ext cx="1944216" cy="6137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609600" y="3667616"/>
            <a:ext cx="11263553" cy="948401"/>
          </a:xfrm>
        </p:spPr>
        <p:txBody>
          <a:bodyPr>
            <a:normAutofit/>
          </a:bodyPr>
          <a:lstStyle/>
          <a:p>
            <a:r>
              <a:rPr lang="en-GB" dirty="0"/>
              <a:t>Thus, after this operation </a:t>
            </a:r>
            <a:r>
              <a:rPr lang="en-GB" i="1" dirty="0" err="1"/>
              <a:t>y_dsd</a:t>
            </a:r>
            <a:r>
              <a:rPr lang="en-GB" i="1" dirty="0"/>
              <a:t> </a:t>
            </a:r>
            <a:r>
              <a:rPr lang="en-GB" dirty="0"/>
              <a:t>contains the AXPY result</a:t>
            </a:r>
          </a:p>
          <a:p>
            <a:pPr lvl="1"/>
            <a:r>
              <a:rPr lang="en-GB" dirty="0"/>
              <a:t>Advice is to always make communication operations asynchronous for performance</a:t>
            </a:r>
          </a:p>
        </p:txBody>
      </p:sp>
      <p:sp>
        <p:nvSpPr>
          <p:cNvPr id="22" name="TextBox 21">
            <a:extLst>
              <a:ext uri="{FF2B5EF4-FFF2-40B4-BE49-F238E27FC236}">
                <a16:creationId xmlns:a16="http://schemas.microsoft.com/office/drawing/2014/main" id="{51F92031-03EB-9AAF-DEEA-F65ADABBD545}"/>
              </a:ext>
            </a:extLst>
          </p:cNvPr>
          <p:cNvSpPr txBox="1"/>
          <p:nvPr/>
        </p:nvSpPr>
        <p:spPr>
          <a:xfrm>
            <a:off x="380499" y="5023312"/>
            <a:ext cx="3637040" cy="1169551"/>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task </a:t>
            </a:r>
            <a:r>
              <a:rPr lang="en-GB" sz="1000" dirty="0" err="1">
                <a:latin typeface="Courier New" panose="02070309020205020404" pitchFamily="49" charset="0"/>
                <a:cs typeface="Courier New" panose="02070309020205020404" pitchFamily="49" charset="0"/>
              </a:rPr>
              <a:t>exit_task</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sys_mod.unblock_cmd_stream</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comptime</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@bind_local_task(exit_task,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p:txBody>
      </p:sp>
      <p:sp>
        <p:nvSpPr>
          <p:cNvPr id="23" name="TextBox 22">
            <a:extLst>
              <a:ext uri="{FF2B5EF4-FFF2-40B4-BE49-F238E27FC236}">
                <a16:creationId xmlns:a16="http://schemas.microsoft.com/office/drawing/2014/main" id="{1E86575E-25DC-17B3-3DBD-4237ABAA71BB}"/>
              </a:ext>
            </a:extLst>
          </p:cNvPr>
          <p:cNvSpPr txBox="1"/>
          <p:nvPr/>
        </p:nvSpPr>
        <p:spPr>
          <a:xfrm>
            <a:off x="4295800" y="4593446"/>
            <a:ext cx="5328592" cy="954107"/>
          </a:xfrm>
          <a:prstGeom prst="rect">
            <a:avLst/>
          </a:prstGeom>
          <a:noFill/>
        </p:spPr>
        <p:txBody>
          <a:bodyPr wrap="square" rtlCol="0">
            <a:spAutoFit/>
          </a:bodyPr>
          <a:lstStyle/>
          <a:p>
            <a:pPr algn="ctr"/>
            <a:r>
              <a:rPr lang="en-GB" sz="1400" dirty="0">
                <a:solidFill>
                  <a:srgbClr val="0070C0"/>
                </a:solidFill>
              </a:rPr>
              <a:t>This is the task executed when communication operations complete, which unblocks the </a:t>
            </a:r>
            <a:r>
              <a:rPr lang="en-GB" sz="1400" dirty="0" err="1">
                <a:solidFill>
                  <a:srgbClr val="0070C0"/>
                </a:solidFill>
              </a:rPr>
              <a:t>memcpy</a:t>
            </a:r>
            <a:r>
              <a:rPr lang="en-GB" sz="1400" dirty="0">
                <a:solidFill>
                  <a:srgbClr val="0070C0"/>
                </a:solidFill>
              </a:rPr>
              <a:t> stream. This must be executed on both PEs for completion to complete from the host perspective.</a:t>
            </a:r>
            <a:endParaRPr lang="en-GB" sz="1400" i="1" dirty="0">
              <a:solidFill>
                <a:srgbClr val="0070C0"/>
              </a:solidFill>
            </a:endParaRPr>
          </a:p>
        </p:txBody>
      </p:sp>
      <p:cxnSp>
        <p:nvCxnSpPr>
          <p:cNvPr id="24" name="Straight Arrow Connector 23">
            <a:extLst>
              <a:ext uri="{FF2B5EF4-FFF2-40B4-BE49-F238E27FC236}">
                <a16:creationId xmlns:a16="http://schemas.microsoft.com/office/drawing/2014/main" id="{98600E86-A770-088A-6926-9A0B127AD9CA}"/>
              </a:ext>
            </a:extLst>
          </p:cNvPr>
          <p:cNvCxnSpPr>
            <a:cxnSpLocks/>
          </p:cNvCxnSpPr>
          <p:nvPr/>
        </p:nvCxnSpPr>
        <p:spPr>
          <a:xfrm flipH="1">
            <a:off x="2977576" y="4874773"/>
            <a:ext cx="1678264" cy="4568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A5C1A90-8882-CAC7-8EAF-54B2E7F0502A}"/>
              </a:ext>
            </a:extLst>
          </p:cNvPr>
          <p:cNvSpPr txBox="1"/>
          <p:nvPr/>
        </p:nvSpPr>
        <p:spPr>
          <a:xfrm>
            <a:off x="4295800" y="5770178"/>
            <a:ext cx="5328592" cy="307777"/>
          </a:xfrm>
          <a:prstGeom prst="rect">
            <a:avLst/>
          </a:prstGeom>
          <a:noFill/>
        </p:spPr>
        <p:txBody>
          <a:bodyPr wrap="square" rtlCol="0">
            <a:spAutoFit/>
          </a:bodyPr>
          <a:lstStyle/>
          <a:p>
            <a:pPr algn="ctr"/>
            <a:r>
              <a:rPr lang="en-GB" sz="1400" dirty="0">
                <a:solidFill>
                  <a:srgbClr val="0070C0"/>
                </a:solidFill>
              </a:rPr>
              <a:t>Binds this function as a task with the specific task id</a:t>
            </a:r>
            <a:endParaRPr lang="en-GB" sz="1400" i="1" dirty="0">
              <a:solidFill>
                <a:srgbClr val="0070C0"/>
              </a:solidFill>
            </a:endParaRPr>
          </a:p>
        </p:txBody>
      </p:sp>
      <p:cxnSp>
        <p:nvCxnSpPr>
          <p:cNvPr id="27" name="Straight Arrow Connector 26">
            <a:extLst>
              <a:ext uri="{FF2B5EF4-FFF2-40B4-BE49-F238E27FC236}">
                <a16:creationId xmlns:a16="http://schemas.microsoft.com/office/drawing/2014/main" id="{7F04DC8A-1491-987D-38B2-2184ED71413F}"/>
              </a:ext>
            </a:extLst>
          </p:cNvPr>
          <p:cNvCxnSpPr>
            <a:cxnSpLocks/>
          </p:cNvCxnSpPr>
          <p:nvPr/>
        </p:nvCxnSpPr>
        <p:spPr>
          <a:xfrm flipH="1">
            <a:off x="3863752" y="5936966"/>
            <a:ext cx="1008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09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a:t>
            </a:r>
          </a:p>
        </p:txBody>
      </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579016" y="3591492"/>
            <a:ext cx="11263553" cy="3077868"/>
          </a:xfrm>
        </p:spPr>
        <p:txBody>
          <a:bodyPr>
            <a:normAutofit fontScale="92500" lnSpcReduction="10000"/>
          </a:bodyPr>
          <a:lstStyle/>
          <a:p>
            <a:r>
              <a:rPr lang="en-GB" dirty="0"/>
              <a:t>The code isn’t quite finished, look in </a:t>
            </a:r>
            <a:r>
              <a:rPr lang="en-GB" dirty="0" err="1"/>
              <a:t>pe_program.csl</a:t>
            </a:r>
            <a:r>
              <a:rPr lang="en-GB" dirty="0"/>
              <a:t> at lines 37 and 43</a:t>
            </a:r>
          </a:p>
          <a:p>
            <a:endParaRPr lang="en-GB" dirty="0"/>
          </a:p>
          <a:p>
            <a:endParaRPr lang="en-GB" dirty="0"/>
          </a:p>
          <a:p>
            <a:endParaRPr lang="en-GB" dirty="0"/>
          </a:p>
          <a:p>
            <a:endParaRPr lang="en-GB" dirty="0"/>
          </a:p>
          <a:p>
            <a:endParaRPr lang="en-GB" dirty="0"/>
          </a:p>
          <a:p>
            <a:r>
              <a:rPr lang="en-GB" dirty="0"/>
              <a:t>Based on the previous two slides, can you complete the four TODOs (two in the </a:t>
            </a:r>
            <a:r>
              <a:rPr lang="en-GB" dirty="0" err="1"/>
              <a:t>send_right</a:t>
            </a:r>
            <a:r>
              <a:rPr lang="en-GB" dirty="0"/>
              <a:t> and two in the </a:t>
            </a:r>
            <a:r>
              <a:rPr lang="en-GB" dirty="0" err="1"/>
              <a:t>recv_left</a:t>
            </a:r>
            <a:r>
              <a:rPr lang="en-GB" dirty="0"/>
              <a:t>) functions?</a:t>
            </a:r>
          </a:p>
        </p:txBody>
      </p:sp>
      <p:sp>
        <p:nvSpPr>
          <p:cNvPr id="3" name="TextBox 2">
            <a:extLst>
              <a:ext uri="{FF2B5EF4-FFF2-40B4-BE49-F238E27FC236}">
                <a16:creationId xmlns:a16="http://schemas.microsoft.com/office/drawing/2014/main" id="{A91BFF5F-0E74-B1CE-C319-BAA3EEEECA3B}"/>
              </a:ext>
            </a:extLst>
          </p:cNvPr>
          <p:cNvSpPr txBox="1"/>
          <p:nvPr/>
        </p:nvSpPr>
        <p:spPr>
          <a:xfrm>
            <a:off x="579016" y="1597393"/>
            <a:ext cx="10972800" cy="1938992"/>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wt5-multiple-PEs]$ cd ../wt6-routes-fabricDSDs</a:t>
            </a:r>
          </a:p>
          <a:p>
            <a:r>
              <a:rPr lang="en-GB" sz="1200" dirty="0">
                <a:solidFill>
                  <a:schemeClr val="bg1"/>
                </a:solidFill>
                <a:latin typeface="Courier New" panose="02070309020205020404" pitchFamily="49" charset="0"/>
                <a:cs typeface="Courier New" panose="02070309020205020404" pitchFamily="49" charset="0"/>
              </a:rPr>
              <a:t>[vistor01@sdf-cs1 wt6-routes-fabricDSDs]$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b="1" dirty="0">
                <a:solidFill>
                  <a:schemeClr val="bg1"/>
                </a:solidFill>
                <a:latin typeface="Courier New" panose="02070309020205020404" pitchFamily="49" charset="0"/>
                <a:cs typeface="Courier New" panose="02070309020205020404" pitchFamily="49" charset="0"/>
              </a:rPr>
              <a:t>pe_program.csl:37:59: </a:t>
            </a:r>
            <a:r>
              <a:rPr lang="en-GB" sz="1200" b="1" dirty="0">
                <a:solidFill>
                  <a:srgbClr val="FF0000"/>
                </a:solidFill>
                <a:latin typeface="Courier New" panose="02070309020205020404" pitchFamily="49" charset="0"/>
                <a:cs typeface="Courier New" panose="02070309020205020404" pitchFamily="49" charset="0"/>
              </a:rPr>
              <a:t>error:</a:t>
            </a:r>
            <a:r>
              <a:rPr lang="en-GB" sz="1200" b="1" dirty="0">
                <a:solidFill>
                  <a:schemeClr val="bg1"/>
                </a:solidFill>
                <a:latin typeface="Courier New" panose="02070309020205020404" pitchFamily="49" charset="0"/>
                <a:cs typeface="Courier New" panose="02070309020205020404" pitchFamily="49" charset="0"/>
              </a:rPr>
              <a:t> use of undeclared identifier</a:t>
            </a:r>
          </a:p>
          <a:p>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const</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out_dsd</a:t>
            </a:r>
            <a:r>
              <a:rPr lang="en-GB" sz="1200" dirty="0">
                <a:solidFill>
                  <a:schemeClr val="bg1"/>
                </a:solidFill>
                <a:latin typeface="Courier New" panose="02070309020205020404" pitchFamily="49" charset="0"/>
                <a:cs typeface="Courier New" panose="02070309020205020404" pitchFamily="49" charset="0"/>
              </a:rPr>
              <a:t> = @get_dsd(fabout_dsd, .{ .</a:t>
            </a:r>
            <a:r>
              <a:rPr lang="en-GB" sz="1200" dirty="0" err="1">
                <a:solidFill>
                  <a:schemeClr val="bg1"/>
                </a:solidFill>
                <a:latin typeface="Courier New" panose="02070309020205020404" pitchFamily="49" charset="0"/>
                <a:cs typeface="Courier New" panose="02070309020205020404" pitchFamily="49" charset="0"/>
              </a:rPr>
              <a:t>fabric_color</a:t>
            </a:r>
            <a:r>
              <a:rPr lang="en-GB" sz="1200" dirty="0">
                <a:solidFill>
                  <a:schemeClr val="bg1"/>
                </a:solidFill>
                <a:latin typeface="Courier New" panose="02070309020205020404" pitchFamily="49" charset="0"/>
                <a:cs typeface="Courier New" panose="02070309020205020404" pitchFamily="49" charset="0"/>
              </a:rPr>
              <a:t> = TODO, .extent = TODO, .</a:t>
            </a:r>
            <a:r>
              <a:rPr lang="en-GB" sz="1200" dirty="0" err="1">
                <a:solidFill>
                  <a:schemeClr val="bg1"/>
                </a:solidFill>
                <a:latin typeface="Courier New" panose="02070309020205020404" pitchFamily="49" charset="0"/>
                <a:cs typeface="Courier New" panose="02070309020205020404" pitchFamily="49" charset="0"/>
              </a:rPr>
              <a:t>output_queue</a:t>
            </a:r>
            <a:r>
              <a:rPr lang="en-GB" sz="1200" dirty="0">
                <a:solidFill>
                  <a:schemeClr val="bg1"/>
                </a:solidFill>
                <a:latin typeface="Courier New" panose="02070309020205020404" pitchFamily="49" charset="0"/>
                <a:cs typeface="Courier New" panose="02070309020205020404" pitchFamily="49" charset="0"/>
              </a:rPr>
              <a:t> = @get_output_queue(1)});</a:t>
            </a:r>
          </a:p>
          <a:p>
            <a:r>
              <a:rPr lang="en-GB" sz="1200" dirty="0">
                <a:solidFill>
                  <a:schemeClr val="bg1"/>
                </a:solidFill>
                <a:latin typeface="Courier New" panose="02070309020205020404" pitchFamily="49" charset="0"/>
                <a:cs typeface="Courier New" panose="02070309020205020404" pitchFamily="49" charset="0"/>
              </a:rPr>
              <a:t>                                                          ^</a:t>
            </a:r>
          </a:p>
          <a:p>
            <a:r>
              <a:rPr lang="en-GB" sz="1200" b="1" dirty="0">
                <a:solidFill>
                  <a:schemeClr val="bg1"/>
                </a:solidFill>
                <a:latin typeface="Courier New" panose="02070309020205020404" pitchFamily="49" charset="0"/>
                <a:cs typeface="Courier New" panose="02070309020205020404" pitchFamily="49" charset="0"/>
              </a:rPr>
              <a:t>layout.csl:29:3: </a:t>
            </a:r>
            <a:r>
              <a:rPr lang="en-GB" sz="1200" b="1" dirty="0">
                <a:solidFill>
                  <a:srgbClr val="FF0000"/>
                </a:solidFill>
                <a:latin typeface="Courier New" panose="02070309020205020404" pitchFamily="49" charset="0"/>
                <a:cs typeface="Courier New" panose="02070309020205020404" pitchFamily="49" charset="0"/>
              </a:rPr>
              <a:t>error: </a:t>
            </a:r>
            <a:r>
              <a:rPr lang="en-GB" sz="1200" b="1" dirty="0">
                <a:solidFill>
                  <a:schemeClr val="bg1"/>
                </a:solidFill>
                <a:latin typeface="Courier New" panose="02070309020205020404" pitchFamily="49" charset="0"/>
                <a:cs typeface="Courier New" panose="02070309020205020404" pitchFamily="49" charset="0"/>
              </a:rPr>
              <a:t>semantic error in module imported here</a:t>
            </a:r>
          </a:p>
          <a:p>
            <a:r>
              <a:rPr lang="en-GB" sz="1200" dirty="0">
                <a:solidFill>
                  <a:schemeClr val="bg1"/>
                </a:solidFill>
                <a:latin typeface="Courier New" panose="02070309020205020404" pitchFamily="49" charset="0"/>
                <a:cs typeface="Courier New" panose="02070309020205020404" pitchFamily="49" charset="0"/>
              </a:rPr>
              <a:t>  @set_tile_code(0, 0, "</a:t>
            </a:r>
            <a:r>
              <a:rPr lang="en-GB" sz="1200" dirty="0" err="1">
                <a:solidFill>
                  <a:schemeClr val="bg1"/>
                </a:solidFill>
                <a:latin typeface="Courier New" panose="02070309020205020404" pitchFamily="49" charset="0"/>
                <a:cs typeface="Courier New" panose="02070309020205020404" pitchFamily="49" charset="0"/>
              </a:rPr>
              <a:t>pe_program.csl</a:t>
            </a:r>
            <a:r>
              <a:rPr lang="en-GB" sz="1200" dirty="0">
                <a:solidFill>
                  <a:schemeClr val="bg1"/>
                </a:solidFill>
                <a:latin typeface="Courier New" panose="02070309020205020404" pitchFamily="49" charset="0"/>
                <a:cs typeface="Courier New" panose="02070309020205020404" pitchFamily="49" charset="0"/>
              </a:rPr>
              <a:t>", .{</a:t>
            </a:r>
          </a:p>
          <a:p>
            <a:r>
              <a:rPr lang="en-GB" sz="1200" dirty="0">
                <a:solidFill>
                  <a:schemeClr val="bg1"/>
                </a:solidFill>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A5633196-6554-674D-6452-2D1E6ACAEAEC}"/>
              </a:ext>
            </a:extLst>
          </p:cNvPr>
          <p:cNvSpPr txBox="1"/>
          <p:nvPr/>
        </p:nvSpPr>
        <p:spPr>
          <a:xfrm>
            <a:off x="1019436" y="4005064"/>
            <a:ext cx="10153128" cy="1785104"/>
          </a:xfrm>
          <a:prstGeom prst="rect">
            <a:avLst/>
          </a:prstGeom>
          <a:solidFill>
            <a:srgbClr val="FFFF66">
              <a:alpha val="30196"/>
            </a:srgbClr>
          </a:solidFill>
        </p:spPr>
        <p:txBody>
          <a:bodyPr wrap="square" rtlCol="0">
            <a:spAutoFit/>
          </a:bodyPr>
          <a:lstStyle/>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send_right</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out_dsd</a:t>
            </a:r>
            <a:r>
              <a:rPr lang="en-GB" sz="1000" dirty="0">
                <a:latin typeface="Courier New" panose="02070309020205020404" pitchFamily="49" charset="0"/>
                <a:cs typeface="Courier New" panose="02070309020205020404" pitchFamily="49" charset="0"/>
              </a:rPr>
              <a:t> = @get_dsd(fabout_dsd, .{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TODO, .extent = TODO, .</a:t>
            </a:r>
            <a:r>
              <a:rPr lang="en-GB" sz="1000" dirty="0" err="1">
                <a:latin typeface="Courier New" panose="02070309020205020404" pitchFamily="49" charset="0"/>
                <a:cs typeface="Courier New" panose="02070309020205020404" pitchFamily="49" charset="0"/>
              </a:rPr>
              <a:t>output_queue</a:t>
            </a:r>
            <a:r>
              <a:rPr lang="en-GB" sz="1000" dirty="0">
                <a:latin typeface="Courier New" panose="02070309020205020404" pitchFamily="49" charset="0"/>
                <a:cs typeface="Courier New" panose="02070309020205020404" pitchFamily="49" charset="0"/>
              </a:rPr>
              <a:t> = @get_output_queue(1)});</a:t>
            </a:r>
          </a:p>
          <a:p>
            <a:r>
              <a:rPr lang="en-GB" sz="1000" dirty="0">
                <a:latin typeface="Courier New" panose="02070309020205020404" pitchFamily="49" charset="0"/>
                <a:cs typeface="Courier New" panose="02070309020205020404" pitchFamily="49" charset="0"/>
              </a:rPr>
              <a:t>  // After </a:t>
            </a:r>
            <a:r>
              <a:rPr lang="en-GB" sz="1000" dirty="0" err="1">
                <a:latin typeface="Courier New" panose="02070309020205020404" pitchFamily="49" charset="0"/>
                <a:cs typeface="Courier New" panose="02070309020205020404" pitchFamily="49" charset="0"/>
              </a:rPr>
              <a:t>fmovs</a:t>
            </a:r>
            <a:r>
              <a:rPr lang="en-GB" sz="1000" dirty="0">
                <a:latin typeface="Courier New" panose="02070309020205020404" pitchFamily="49" charset="0"/>
                <a:cs typeface="Courier New" panose="02070309020205020404" pitchFamily="49" charset="0"/>
              </a:rPr>
              <a:t> is done, activate </a:t>
            </a:r>
            <a:r>
              <a:rPr lang="en-GB" sz="1000" dirty="0" err="1">
                <a:latin typeface="Courier New" panose="02070309020205020404" pitchFamily="49" charset="0"/>
                <a:cs typeface="Courier New" panose="02070309020205020404" pitchFamily="49" charset="0"/>
              </a:rPr>
              <a:t>exit_task</a:t>
            </a:r>
            <a:r>
              <a:rPr lang="en-GB" sz="1000" dirty="0">
                <a:latin typeface="Courier New" panose="02070309020205020404" pitchFamily="49" charset="0"/>
                <a:cs typeface="Courier New" panose="02070309020205020404" pitchFamily="49" charset="0"/>
              </a:rPr>
              <a:t> to unblock </a:t>
            </a:r>
            <a:r>
              <a:rPr lang="en-GB" sz="1000" dirty="0" err="1">
                <a:latin typeface="Courier New" panose="02070309020205020404" pitchFamily="49" charset="0"/>
                <a:cs typeface="Courier New" panose="02070309020205020404" pitchFamily="49" charset="0"/>
              </a:rPr>
              <a:t>cmd_stream</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@fmovs(out_dsd, </a:t>
            </a:r>
            <a:r>
              <a:rPr lang="en-GB" sz="1000" dirty="0" err="1">
                <a:latin typeface="Courier New" panose="02070309020205020404" pitchFamily="49" charset="0"/>
                <a:cs typeface="Courier New" panose="02070309020205020404" pitchFamily="49" charset="0"/>
              </a:rPr>
              <a:t>x_dsd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recv_left</a:t>
            </a:r>
            <a:r>
              <a:rPr lang="en-GB" sz="1000" dirty="0">
                <a:latin typeface="Courier New" panose="02070309020205020404" pitchFamily="49" charset="0"/>
                <a:cs typeface="Courier New" panose="02070309020205020404" pitchFamily="49" charset="0"/>
              </a:rPr>
              <a:t>() void{</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@get_dsd(fabin_dsd, .{ .</a:t>
            </a:r>
            <a:r>
              <a:rPr lang="en-GB" sz="1000" dirty="0" err="1">
                <a:latin typeface="Courier New" panose="02070309020205020404" pitchFamily="49" charset="0"/>
                <a:cs typeface="Courier New" panose="02070309020205020404" pitchFamily="49" charset="0"/>
              </a:rPr>
              <a:t>fabric_color</a:t>
            </a:r>
            <a:r>
              <a:rPr lang="en-GB" sz="1000" dirty="0">
                <a:latin typeface="Courier New" panose="02070309020205020404" pitchFamily="49" charset="0"/>
                <a:cs typeface="Courier New" panose="02070309020205020404" pitchFamily="49" charset="0"/>
              </a:rPr>
              <a:t> = TODO, .extent = TODO, .</a:t>
            </a:r>
            <a:r>
              <a:rPr lang="en-GB" sz="1000" dirty="0" err="1">
                <a:latin typeface="Courier New" panose="02070309020205020404" pitchFamily="49" charset="0"/>
                <a:cs typeface="Courier New" panose="02070309020205020404" pitchFamily="49" charset="0"/>
              </a:rPr>
              <a:t>input_queue</a:t>
            </a:r>
            <a:r>
              <a:rPr lang="en-GB" sz="1000" dirty="0">
                <a:latin typeface="Courier New" panose="02070309020205020404" pitchFamily="49" charset="0"/>
                <a:cs typeface="Courier New" panose="02070309020205020404" pitchFamily="49" charset="0"/>
              </a:rPr>
              <a:t> = @get_input_queue(1)});</a:t>
            </a:r>
          </a:p>
          <a:p>
            <a:r>
              <a:rPr lang="en-GB" sz="1000" dirty="0">
                <a:latin typeface="Courier New" panose="02070309020205020404" pitchFamily="49" charset="0"/>
                <a:cs typeface="Courier New" panose="02070309020205020404" pitchFamily="49" charset="0"/>
              </a:rPr>
              <a:t>  // After </a:t>
            </a:r>
            <a:r>
              <a:rPr lang="en-GB" sz="1000" dirty="0" err="1">
                <a:latin typeface="Courier New" panose="02070309020205020404" pitchFamily="49" charset="0"/>
                <a:cs typeface="Courier New" panose="02070309020205020404" pitchFamily="49" charset="0"/>
              </a:rPr>
              <a:t>fadds</a:t>
            </a:r>
            <a:r>
              <a:rPr lang="en-GB" sz="1000" dirty="0">
                <a:latin typeface="Courier New" panose="02070309020205020404" pitchFamily="49" charset="0"/>
                <a:cs typeface="Courier New" panose="02070309020205020404" pitchFamily="49" charset="0"/>
              </a:rPr>
              <a:t> is done, activate </a:t>
            </a:r>
            <a:r>
              <a:rPr lang="en-GB" sz="1000" dirty="0" err="1">
                <a:latin typeface="Courier New" panose="02070309020205020404" pitchFamily="49" charset="0"/>
                <a:cs typeface="Courier New" panose="02070309020205020404" pitchFamily="49" charset="0"/>
              </a:rPr>
              <a:t>exit_task</a:t>
            </a:r>
            <a:r>
              <a:rPr lang="en-GB" sz="1000" dirty="0">
                <a:latin typeface="Courier New" panose="02070309020205020404" pitchFamily="49" charset="0"/>
                <a:cs typeface="Courier New" panose="02070309020205020404" pitchFamily="49" charset="0"/>
              </a:rPr>
              <a:t> to unblock </a:t>
            </a:r>
            <a:r>
              <a:rPr lang="en-GB" sz="1000" dirty="0" err="1">
                <a:latin typeface="Courier New" panose="02070309020205020404" pitchFamily="49" charset="0"/>
                <a:cs typeface="Courier New" panose="02070309020205020404" pitchFamily="49" charset="0"/>
              </a:rPr>
              <a:t>cmd</a:t>
            </a:r>
            <a:r>
              <a:rPr lang="en-GB" sz="1000" dirty="0">
                <a:latin typeface="Courier New" panose="02070309020205020404" pitchFamily="49" charset="0"/>
                <a:cs typeface="Courier New" panose="02070309020205020404" pitchFamily="49" charset="0"/>
              </a:rPr>
              <a:t> stream</a:t>
            </a:r>
          </a:p>
          <a:p>
            <a:r>
              <a:rPr lang="en-GB" sz="1000" dirty="0">
                <a:latin typeface="Courier New" panose="02070309020205020404" pitchFamily="49" charset="0"/>
                <a:cs typeface="Courier New" panose="02070309020205020404" pitchFamily="49" charset="0"/>
              </a:rPr>
              <a:t>  @fadds(y_dsd, </a:t>
            </a:r>
            <a:r>
              <a:rPr lang="en-GB" sz="1000" dirty="0" err="1">
                <a:latin typeface="Courier New" panose="02070309020205020404" pitchFamily="49" charset="0"/>
                <a:cs typeface="Courier New" panose="02070309020205020404" pitchFamily="49" charset="0"/>
              </a:rPr>
              <a:t>y_dsd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in_dsd</a:t>
            </a:r>
            <a:r>
              <a:rPr lang="en-GB" sz="1000" dirty="0">
                <a:latin typeface="Courier New" panose="02070309020205020404" pitchFamily="49" charset="0"/>
                <a:cs typeface="Courier New" panose="02070309020205020404" pitchFamily="49" charset="0"/>
              </a:rPr>
              <a:t>, .{ .async = true, .activate =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2D7236B0-7394-7FE4-EE0B-4B7BA4F7B0CC}"/>
              </a:ext>
            </a:extLst>
          </p:cNvPr>
          <p:cNvSpPr/>
          <p:nvPr/>
        </p:nvSpPr>
        <p:spPr>
          <a:xfrm>
            <a:off x="4223792" y="4149080"/>
            <a:ext cx="1728192"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C035C394-1FB1-91E2-A113-D02A90655906}"/>
              </a:ext>
            </a:extLst>
          </p:cNvPr>
          <p:cNvSpPr/>
          <p:nvPr/>
        </p:nvSpPr>
        <p:spPr>
          <a:xfrm>
            <a:off x="4079776" y="5088506"/>
            <a:ext cx="1728192"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6A65D2D4-A0A2-CC9B-D9B0-A021CF6A8FF4}"/>
              </a:ext>
            </a:extLst>
          </p:cNvPr>
          <p:cNvSpPr/>
          <p:nvPr/>
        </p:nvSpPr>
        <p:spPr>
          <a:xfrm>
            <a:off x="5951984" y="4155511"/>
            <a:ext cx="1224136"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54E27E20-EBCD-A4F9-26D2-728AF9A6FFD4}"/>
              </a:ext>
            </a:extLst>
          </p:cNvPr>
          <p:cNvSpPr/>
          <p:nvPr/>
        </p:nvSpPr>
        <p:spPr>
          <a:xfrm>
            <a:off x="5807968" y="5088505"/>
            <a:ext cx="1224136" cy="2373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9238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a:t>
            </a:r>
          </a:p>
        </p:txBody>
      </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479376" y="1481800"/>
            <a:ext cx="11263553" cy="4755512"/>
          </a:xfrm>
        </p:spPr>
        <p:txBody>
          <a:bodyPr>
            <a:normAutofit/>
          </a:bodyPr>
          <a:lstStyle/>
          <a:p>
            <a:r>
              <a:rPr lang="en-GB" dirty="0"/>
              <a:t>Once we have completed the TODOs in the code…</a:t>
            </a:r>
          </a:p>
          <a:p>
            <a:endParaRPr lang="en-GB" dirty="0"/>
          </a:p>
          <a:p>
            <a:endParaRPr lang="en-GB" dirty="0"/>
          </a:p>
          <a:p>
            <a:endParaRPr lang="en-GB" dirty="0"/>
          </a:p>
          <a:p>
            <a:endParaRPr lang="en-GB" dirty="0"/>
          </a:p>
          <a:p>
            <a:endParaRPr lang="en-GB" dirty="0"/>
          </a:p>
          <a:p>
            <a:endParaRPr lang="en-GB" dirty="0"/>
          </a:p>
          <a:p>
            <a:endParaRPr lang="en-GB" dirty="0"/>
          </a:p>
          <a:p>
            <a:r>
              <a:rPr lang="en-GB" dirty="0"/>
              <a:t>Then it all works, this illustrates point to point communications on the CS-2</a:t>
            </a:r>
          </a:p>
          <a:p>
            <a:pPr lvl="1"/>
            <a:r>
              <a:rPr lang="en-GB" dirty="0"/>
              <a:t>The next question is how we could do collectives – these can of course be built out of P2P calls, but that would require a lot of work from the programmer…</a:t>
            </a:r>
          </a:p>
        </p:txBody>
      </p:sp>
      <p:sp>
        <p:nvSpPr>
          <p:cNvPr id="3" name="TextBox 2">
            <a:extLst>
              <a:ext uri="{FF2B5EF4-FFF2-40B4-BE49-F238E27FC236}">
                <a16:creationId xmlns:a16="http://schemas.microsoft.com/office/drawing/2014/main" id="{A91BFF5F-0E74-B1CE-C319-BAA3EEEECA3B}"/>
              </a:ext>
            </a:extLst>
          </p:cNvPr>
          <p:cNvSpPr txBox="1"/>
          <p:nvPr/>
        </p:nvSpPr>
        <p:spPr>
          <a:xfrm>
            <a:off x="804793" y="2204864"/>
            <a:ext cx="10972800" cy="2308324"/>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wt6-routes-fabricDSDs]$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2,1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7,1</a:t>
            </a:r>
          </a:p>
          <a:p>
            <a:r>
              <a:rPr lang="en-GB" sz="1200" dirty="0">
                <a:solidFill>
                  <a:schemeClr val="bg1"/>
                </a:solidFill>
                <a:latin typeface="Courier New" panose="02070309020205020404" pitchFamily="49" charset="0"/>
                <a:cs typeface="Courier New" panose="02070309020205020404" pitchFamily="49" charset="0"/>
              </a:rPr>
              <a:t>SUCCESS!</a:t>
            </a:r>
          </a:p>
        </p:txBody>
      </p:sp>
    </p:spTree>
    <p:extLst>
      <p:ext uri="{BB962C8B-B14F-4D97-AF65-F5344CB8AC3E}">
        <p14:creationId xmlns:p14="http://schemas.microsoft.com/office/powerpoint/2010/main" val="259180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Collective communications library</a:t>
            </a:r>
          </a:p>
        </p:txBody>
      </p:sp>
      <p:sp>
        <p:nvSpPr>
          <p:cNvPr id="21" name="Content Placeholder 2">
            <a:extLst>
              <a:ext uri="{FF2B5EF4-FFF2-40B4-BE49-F238E27FC236}">
                <a16:creationId xmlns:a16="http://schemas.microsoft.com/office/drawing/2014/main" id="{11E7BDFC-CF8D-650E-3A3A-E925D9B96131}"/>
              </a:ext>
            </a:extLst>
          </p:cNvPr>
          <p:cNvSpPr>
            <a:spLocks noGrp="1"/>
          </p:cNvSpPr>
          <p:nvPr>
            <p:ph idx="1"/>
          </p:nvPr>
        </p:nvSpPr>
        <p:spPr>
          <a:xfrm>
            <a:off x="464223" y="1556792"/>
            <a:ext cx="11263553" cy="5256584"/>
          </a:xfrm>
        </p:spPr>
        <p:txBody>
          <a:bodyPr>
            <a:normAutofit/>
          </a:bodyPr>
          <a:lstStyle/>
          <a:p>
            <a:r>
              <a:rPr lang="en-GB" dirty="0"/>
              <a:t>We can perform collective communications directly using fabric DSDs and setting up the routes like we did with point-to-point communications</a:t>
            </a:r>
          </a:p>
          <a:p>
            <a:pPr lvl="1"/>
            <a:r>
              <a:rPr lang="en-GB" dirty="0"/>
              <a:t>But this is time consuming and error prone</a:t>
            </a:r>
          </a:p>
          <a:p>
            <a:pPr lvl="1"/>
            <a:endParaRPr lang="en-GB" dirty="0"/>
          </a:p>
          <a:p>
            <a:r>
              <a:rPr lang="en-GB" dirty="0" err="1"/>
              <a:t>Cerebras</a:t>
            </a:r>
            <a:r>
              <a:rPr lang="en-GB" dirty="0"/>
              <a:t> provides the </a:t>
            </a:r>
            <a:r>
              <a:rPr lang="en-GB" i="1" dirty="0"/>
              <a:t>collectives_2d </a:t>
            </a:r>
            <a:r>
              <a:rPr lang="en-GB" dirty="0"/>
              <a:t>library with the following functionality</a:t>
            </a:r>
          </a:p>
          <a:p>
            <a:endParaRPr lang="en-GB" i="1" dirty="0"/>
          </a:p>
          <a:p>
            <a:endParaRPr lang="en-GB" i="1" dirty="0"/>
          </a:p>
          <a:p>
            <a:endParaRPr lang="en-GB" i="1" dirty="0"/>
          </a:p>
          <a:p>
            <a:endParaRPr lang="en-GB" i="1" dirty="0"/>
          </a:p>
          <a:p>
            <a:endParaRPr lang="en-GB" i="1" dirty="0"/>
          </a:p>
          <a:p>
            <a:endParaRPr lang="en-GB" i="1" dirty="0"/>
          </a:p>
          <a:p>
            <a:r>
              <a:rPr lang="en-GB" dirty="0"/>
              <a:t>Communications are non-blocking, and activate a task when they complete</a:t>
            </a:r>
          </a:p>
        </p:txBody>
      </p:sp>
      <p:pic>
        <p:nvPicPr>
          <p:cNvPr id="5" name="Picture 4">
            <a:extLst>
              <a:ext uri="{FF2B5EF4-FFF2-40B4-BE49-F238E27FC236}">
                <a16:creationId xmlns:a16="http://schemas.microsoft.com/office/drawing/2014/main" id="{91E0BC09-80B0-6A11-74A8-BA878441DD55}"/>
              </a:ext>
            </a:extLst>
          </p:cNvPr>
          <p:cNvPicPr>
            <a:picLocks noChangeAspect="1"/>
          </p:cNvPicPr>
          <p:nvPr/>
        </p:nvPicPr>
        <p:blipFill>
          <a:blip r:embed="rId2"/>
          <a:stretch>
            <a:fillRect/>
          </a:stretch>
        </p:blipFill>
        <p:spPr>
          <a:xfrm>
            <a:off x="2423592" y="3861048"/>
            <a:ext cx="7781925" cy="2266950"/>
          </a:xfrm>
          <a:prstGeom prst="rect">
            <a:avLst/>
          </a:prstGeom>
        </p:spPr>
      </p:pic>
    </p:spTree>
    <p:extLst>
      <p:ext uri="{BB962C8B-B14F-4D97-AF65-F5344CB8AC3E}">
        <p14:creationId xmlns:p14="http://schemas.microsoft.com/office/powerpoint/2010/main" val="425968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A43C-E399-6415-0DFE-06302A564D02}"/>
              </a:ext>
            </a:extLst>
          </p:cNvPr>
          <p:cNvSpPr>
            <a:spLocks noGrp="1"/>
          </p:cNvSpPr>
          <p:nvPr>
            <p:ph type="title"/>
          </p:nvPr>
        </p:nvSpPr>
        <p:spPr/>
        <p:txBody>
          <a:bodyPr/>
          <a:lstStyle/>
          <a:p>
            <a:r>
              <a:rPr lang="en-GB" dirty="0"/>
              <a:t>Collective communications library: </a:t>
            </a:r>
            <a:r>
              <a:rPr lang="en-GB" dirty="0" err="1"/>
              <a:t>layout.csl</a:t>
            </a:r>
            <a:endParaRPr lang="en-GB" dirty="0"/>
          </a:p>
        </p:txBody>
      </p:sp>
      <p:sp>
        <p:nvSpPr>
          <p:cNvPr id="3" name="Content Placeholder 2">
            <a:extLst>
              <a:ext uri="{FF2B5EF4-FFF2-40B4-BE49-F238E27FC236}">
                <a16:creationId xmlns:a16="http://schemas.microsoft.com/office/drawing/2014/main" id="{30C2ACCB-5665-5470-0520-523A70163804}"/>
              </a:ext>
            </a:extLst>
          </p:cNvPr>
          <p:cNvSpPr>
            <a:spLocks noGrp="1"/>
          </p:cNvSpPr>
          <p:nvPr>
            <p:ph idx="1"/>
          </p:nvPr>
        </p:nvSpPr>
        <p:spPr>
          <a:xfrm>
            <a:off x="5951984" y="2132856"/>
            <a:ext cx="5976664" cy="4248472"/>
          </a:xfrm>
        </p:spPr>
        <p:txBody>
          <a:bodyPr>
            <a:normAutofit fontScale="92500"/>
          </a:bodyPr>
          <a:lstStyle/>
          <a:p>
            <a:r>
              <a:rPr lang="en-GB" dirty="0"/>
              <a:t>The collective communications library contains the </a:t>
            </a:r>
            <a:r>
              <a:rPr lang="en-GB" i="1" dirty="0" err="1"/>
              <a:t>get_params</a:t>
            </a:r>
            <a:r>
              <a:rPr lang="en-GB" i="1" dirty="0"/>
              <a:t> </a:t>
            </a:r>
            <a:r>
              <a:rPr lang="en-GB" dirty="0"/>
              <a:t>helper to set up the context required for collective communications</a:t>
            </a:r>
          </a:p>
          <a:p>
            <a:endParaRPr lang="en-GB" dirty="0"/>
          </a:p>
          <a:p>
            <a:r>
              <a:rPr lang="en-GB" dirty="0"/>
              <a:t>This involves specifying </a:t>
            </a:r>
            <a:r>
              <a:rPr lang="en-GB" dirty="0" err="1"/>
              <a:t>colors</a:t>
            </a:r>
            <a:r>
              <a:rPr lang="en-GB" dirty="0"/>
              <a:t> and task ids for communicating in dimensions X and Y</a:t>
            </a:r>
          </a:p>
          <a:p>
            <a:endParaRPr lang="en-GB" dirty="0"/>
          </a:p>
          <a:p>
            <a:r>
              <a:rPr lang="en-GB" dirty="0"/>
              <a:t>If you look in this file then you will see there are other aspects too, but these should already be familiar</a:t>
            </a:r>
          </a:p>
        </p:txBody>
      </p:sp>
      <p:sp>
        <p:nvSpPr>
          <p:cNvPr id="4" name="TextBox 3">
            <a:extLst>
              <a:ext uri="{FF2B5EF4-FFF2-40B4-BE49-F238E27FC236}">
                <a16:creationId xmlns:a16="http://schemas.microsoft.com/office/drawing/2014/main" id="{BDF31FC9-CB9D-A636-2E33-FBDCF0BA099F}"/>
              </a:ext>
            </a:extLst>
          </p:cNvPr>
          <p:cNvSpPr txBox="1"/>
          <p:nvPr/>
        </p:nvSpPr>
        <p:spPr>
          <a:xfrm>
            <a:off x="602366" y="1477338"/>
            <a:ext cx="5112568" cy="5016758"/>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Colors</a:t>
            </a:r>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c2d_x_color_0: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@get_color(0);</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c2d_x_color_1: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@get_color(1);</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c2d_y_color_0: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@get_color(4);</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c2d_y_color_1: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@get_color(5);</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Task IDs</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c2d_x_entrypt_0: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@get_local_task_id(10);</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c2d_x_entrypt_1: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@get_local_task_id(11);</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c2d_y_entrypt_0: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@get_local_task_id(12);</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c2d_y_entrypt_1: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@get_local_task_id(13);</a:t>
            </a:r>
          </a:p>
          <a:p>
            <a:endParaRPr lang="en-GB" sz="1000" dirty="0">
              <a:latin typeface="Courier New" panose="02070309020205020404" pitchFamily="49" charset="0"/>
              <a:cs typeface="Courier New" panose="02070309020205020404" pitchFamily="49" charset="0"/>
            </a:endParaRPr>
          </a:p>
          <a:p>
            <a:r>
              <a:rPr lang="fr-FR" sz="1000" dirty="0" err="1">
                <a:latin typeface="Courier New" panose="02070309020205020404" pitchFamily="49" charset="0"/>
                <a:cs typeface="Courier New" panose="02070309020205020404" pitchFamily="49" charset="0"/>
              </a:rPr>
              <a:t>const</a:t>
            </a:r>
            <a:r>
              <a:rPr lang="fr-FR" sz="1000" dirty="0">
                <a:latin typeface="Courier New" panose="02070309020205020404" pitchFamily="49" charset="0"/>
                <a:cs typeface="Courier New" panose="02070309020205020404" pitchFamily="49" charset="0"/>
              </a:rPr>
              <a:t> c2d = @import_module("&lt;collectives_2d/params&gt;");</a:t>
            </a:r>
            <a:endParaRPr lang="en-GB" sz="1000" dirty="0">
              <a:latin typeface="Courier New" panose="02070309020205020404" pitchFamily="49" charset="0"/>
              <a:cs typeface="Courier New" panose="02070309020205020404" pitchFamily="49" charset="0"/>
            </a:endParaRP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layout {</a:t>
            </a:r>
          </a:p>
          <a:p>
            <a:r>
              <a:rPr lang="en-GB" sz="1000" dirty="0">
                <a:latin typeface="Courier New" panose="02070309020205020404" pitchFamily="49" charset="0"/>
                <a:cs typeface="Courier New" panose="02070309020205020404" pitchFamily="49" charset="0"/>
              </a:rPr>
              <a:t>  @set_rectangle(Pw, Ph);</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u16 = 0;</a:t>
            </a:r>
          </a:p>
          <a:p>
            <a:r>
              <a:rPr lang="en-GB" sz="1000" dirty="0">
                <a:latin typeface="Courier New" panose="02070309020205020404" pitchFamily="49" charset="0"/>
                <a:cs typeface="Courier New" panose="02070309020205020404" pitchFamily="49" charset="0"/>
              </a:rPr>
              <a:t>  while (</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&lt; Pw) : (</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 1) {</a:t>
            </a: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u16 = 0;</a:t>
            </a:r>
          </a:p>
          <a:p>
            <a:r>
              <a:rPr lang="en-GB" sz="1000" dirty="0">
                <a:latin typeface="Courier New" panose="02070309020205020404" pitchFamily="49" charset="0"/>
                <a:cs typeface="Courier New" panose="02070309020205020404" pitchFamily="49" charset="0"/>
              </a:rPr>
              <a:t>    while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&lt; Ph) :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 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params = c2d.get_params(</a:t>
            </a:r>
            <a:r>
              <a:rPr lang="en-GB" sz="1000" dirty="0" err="1">
                <a:latin typeface="Courier New" panose="02070309020205020404" pitchFamily="49" charset="0"/>
                <a:cs typeface="Courier New" panose="02070309020205020404" pitchFamily="49" charset="0"/>
              </a:rPr>
              <a:t>Px</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Py</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x_colors</a:t>
            </a:r>
            <a:r>
              <a:rPr lang="en-GB" sz="1000" dirty="0">
                <a:latin typeface="Courier New" panose="02070309020205020404" pitchFamily="49" charset="0"/>
                <a:cs typeface="Courier New" panose="02070309020205020404" pitchFamily="49" charset="0"/>
              </a:rPr>
              <a:t>      = .{ c2d_x_color_0,   c2d_x_color_1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x_entrypoints</a:t>
            </a:r>
            <a:r>
              <a:rPr lang="en-GB" sz="1000" dirty="0">
                <a:latin typeface="Courier New" panose="02070309020205020404" pitchFamily="49" charset="0"/>
                <a:cs typeface="Courier New" panose="02070309020205020404" pitchFamily="49" charset="0"/>
              </a:rPr>
              <a:t> = .{ c2d_x_entrypt_0, c2d_x_entrypt_1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y_colors</a:t>
            </a:r>
            <a:r>
              <a:rPr lang="en-GB" sz="1000" dirty="0">
                <a:latin typeface="Courier New" panose="02070309020205020404" pitchFamily="49" charset="0"/>
                <a:cs typeface="Courier New" panose="02070309020205020404" pitchFamily="49" charset="0"/>
              </a:rPr>
              <a:t>      = .{ c2d_y_color_0,   c2d_y_color_1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y_entrypoints</a:t>
            </a:r>
            <a:r>
              <a:rPr lang="en-GB" sz="1000" dirty="0">
                <a:latin typeface="Courier New" panose="02070309020205020404" pitchFamily="49" charset="0"/>
                <a:cs typeface="Courier New" panose="02070309020205020404" pitchFamily="49" charset="0"/>
              </a:rPr>
              <a:t> = .{ c2d_y_entrypt_0, c2d_y_entrypt_1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3350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A43C-E399-6415-0DFE-06302A564D02}"/>
              </a:ext>
            </a:extLst>
          </p:cNvPr>
          <p:cNvSpPr>
            <a:spLocks noGrp="1"/>
          </p:cNvSpPr>
          <p:nvPr>
            <p:ph type="title"/>
          </p:nvPr>
        </p:nvSpPr>
        <p:spPr/>
        <p:txBody>
          <a:bodyPr/>
          <a:lstStyle/>
          <a:p>
            <a:r>
              <a:rPr lang="en-GB" dirty="0"/>
              <a:t>Collective communications library: </a:t>
            </a:r>
            <a:r>
              <a:rPr lang="en-GB" dirty="0" err="1"/>
              <a:t>pe_program.csl</a:t>
            </a:r>
            <a:endParaRPr lang="en-GB" dirty="0"/>
          </a:p>
        </p:txBody>
      </p:sp>
      <p:sp>
        <p:nvSpPr>
          <p:cNvPr id="4" name="TextBox 3">
            <a:extLst>
              <a:ext uri="{FF2B5EF4-FFF2-40B4-BE49-F238E27FC236}">
                <a16:creationId xmlns:a16="http://schemas.microsoft.com/office/drawing/2014/main" id="{BDF31FC9-CB9D-A636-2E33-FBDCF0BA099F}"/>
              </a:ext>
            </a:extLst>
          </p:cNvPr>
          <p:cNvSpPr txBox="1"/>
          <p:nvPr/>
        </p:nvSpPr>
        <p:spPr>
          <a:xfrm>
            <a:off x="479376" y="2924944"/>
            <a:ext cx="5112568" cy="3170099"/>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broadcast_data</a:t>
            </a:r>
            <a:r>
              <a:rPr lang="en-GB" sz="1000" dirty="0">
                <a:latin typeface="Courier New" panose="02070309020205020404" pitchFamily="49" charset="0"/>
                <a:cs typeface="Courier New" panose="02070309020205020404" pitchFamily="49" charset="0"/>
              </a:rPr>
              <a:t> = @zeros([Nx]u32);</a:t>
            </a:r>
          </a:p>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broadcast_recv</a:t>
            </a:r>
            <a:r>
              <a:rPr lang="en-GB" sz="1000" dirty="0">
                <a:latin typeface="Courier New" panose="02070309020205020404" pitchFamily="49" charset="0"/>
                <a:cs typeface="Courier New" panose="02070309020205020404" pitchFamily="49" charset="0"/>
              </a:rPr>
              <a:t> = @zeros([Nx]u32);</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ptr_broadcast_data</a:t>
            </a:r>
            <a:r>
              <a:rPr lang="en-GB" sz="1000" dirty="0">
                <a:latin typeface="Courier New" panose="02070309020205020404" pitchFamily="49" charset="0"/>
                <a:cs typeface="Courier New" panose="02070309020205020404" pitchFamily="49" charset="0"/>
              </a:rPr>
              <a:t>: [*]u32 = &amp;</a:t>
            </a:r>
            <a:r>
              <a:rPr lang="en-GB" sz="1000" dirty="0" err="1">
                <a:latin typeface="Courier New" panose="02070309020205020404" pitchFamily="49" charset="0"/>
                <a:cs typeface="Courier New" panose="02070309020205020404" pitchFamily="49" charset="0"/>
              </a:rPr>
              <a:t>broadcast_data</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var </a:t>
            </a:r>
            <a:r>
              <a:rPr lang="en-GB" sz="1000" dirty="0" err="1">
                <a:latin typeface="Courier New" panose="02070309020205020404" pitchFamily="49" charset="0"/>
                <a:cs typeface="Courier New" panose="02070309020205020404" pitchFamily="49" charset="0"/>
              </a:rPr>
              <a:t>ptr_broadcast_recv</a:t>
            </a:r>
            <a:r>
              <a:rPr lang="en-GB" sz="1000" dirty="0">
                <a:latin typeface="Courier New" panose="02070309020205020404" pitchFamily="49" charset="0"/>
                <a:cs typeface="Courier New" panose="02070309020205020404" pitchFamily="49" charset="0"/>
              </a:rPr>
              <a:t>: [*]u32 = &amp;</a:t>
            </a:r>
            <a:r>
              <a:rPr lang="en-GB" sz="1000" dirty="0" err="1">
                <a:latin typeface="Courier New" panose="02070309020205020404" pitchFamily="49" charset="0"/>
                <a:cs typeface="Courier New" panose="02070309020205020404" pitchFamily="49" charset="0"/>
              </a:rPr>
              <a:t>broadcast_recv</a:t>
            </a:r>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task </a:t>
            </a:r>
            <a:r>
              <a:rPr lang="en-GB" sz="1000" dirty="0" err="1">
                <a:latin typeface="Courier New" panose="02070309020205020404" pitchFamily="49" charset="0"/>
                <a:cs typeface="Courier New" panose="02070309020205020404" pitchFamily="49" charset="0"/>
              </a:rPr>
              <a:t>task_x</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mpi_x.init</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send_buf</a:t>
            </a:r>
            <a:r>
              <a:rPr lang="en-GB" sz="1000" dirty="0">
                <a:latin typeface="Courier New" panose="02070309020205020404" pitchFamily="49" charset="0"/>
                <a:cs typeface="Courier New" panose="02070309020205020404" pitchFamily="49" charset="0"/>
              </a:rPr>
              <a:t> = @ptrcast([*]u32, &amp;</a:t>
            </a:r>
            <a:r>
              <a:rPr lang="en-GB" sz="1000" dirty="0" err="1">
                <a:latin typeface="Courier New" panose="02070309020205020404" pitchFamily="49" charset="0"/>
                <a:cs typeface="Courier New" panose="02070309020205020404" pitchFamily="49" charset="0"/>
              </a:rPr>
              <a:t>broadcast_data</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var </a:t>
            </a:r>
            <a:r>
              <a:rPr lang="en-GB" sz="1000" dirty="0" err="1">
                <a:latin typeface="Courier New" panose="02070309020205020404" pitchFamily="49" charset="0"/>
                <a:cs typeface="Courier New" panose="02070309020205020404" pitchFamily="49" charset="0"/>
              </a:rPr>
              <a:t>recv_buf</a:t>
            </a:r>
            <a:r>
              <a:rPr lang="en-GB" sz="1000" dirty="0">
                <a:latin typeface="Courier New" panose="02070309020205020404" pitchFamily="49" charset="0"/>
                <a:cs typeface="Courier New" panose="02070309020205020404" pitchFamily="49" charset="0"/>
              </a:rPr>
              <a:t> = @ptrcast([*]u32, &amp;</a:t>
            </a:r>
            <a:r>
              <a:rPr lang="en-GB" sz="1000" dirty="0" err="1">
                <a:latin typeface="Courier New" panose="02070309020205020404" pitchFamily="49" charset="0"/>
                <a:cs typeface="Courier New" panose="02070309020205020404" pitchFamily="49" charset="0"/>
              </a:rPr>
              <a:t>broadcast_recv</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if (</a:t>
            </a:r>
            <a:r>
              <a:rPr lang="en-GB" sz="1000" dirty="0" err="1">
                <a:latin typeface="Courier New" panose="02070309020205020404" pitchFamily="49" charset="0"/>
                <a:cs typeface="Courier New" panose="02070309020205020404" pitchFamily="49" charset="0"/>
              </a:rPr>
              <a:t>mpi_x.pe_id</a:t>
            </a:r>
            <a:r>
              <a:rPr lang="en-GB" sz="1000" dirty="0">
                <a:latin typeface="Courier New" panose="02070309020205020404" pitchFamily="49" charset="0"/>
                <a:cs typeface="Courier New" panose="02070309020205020404" pitchFamily="49" charset="0"/>
              </a:rPr>
              <a:t> == 0)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mpi_x.broadcast</a:t>
            </a:r>
            <a:r>
              <a:rPr lang="en-GB" sz="1000" dirty="0">
                <a:latin typeface="Courier New" panose="02070309020205020404" pitchFamily="49" charset="0"/>
                <a:cs typeface="Courier New" panose="02070309020205020404" pitchFamily="49" charset="0"/>
              </a:rPr>
              <a:t>(0, </a:t>
            </a:r>
            <a:r>
              <a:rPr lang="en-GB" sz="1000" dirty="0" err="1">
                <a:latin typeface="Courier New" panose="02070309020205020404" pitchFamily="49" charset="0"/>
                <a:cs typeface="Courier New" panose="02070309020205020404" pitchFamily="49" charset="0"/>
              </a:rPr>
              <a:t>send_buf</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Nx</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task_x_id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 else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mpi_x.broadcast</a:t>
            </a:r>
            <a:r>
              <a:rPr lang="en-GB" sz="1000" dirty="0">
                <a:latin typeface="Courier New" panose="02070309020205020404" pitchFamily="49" charset="0"/>
                <a:cs typeface="Courier New" panose="02070309020205020404" pitchFamily="49" charset="0"/>
              </a:rPr>
              <a:t>(0, </a:t>
            </a:r>
            <a:r>
              <a:rPr lang="en-GB" sz="1000" dirty="0" err="1">
                <a:latin typeface="Courier New" panose="02070309020205020404" pitchFamily="49" charset="0"/>
                <a:cs typeface="Courier New" panose="02070309020205020404" pitchFamily="49" charset="0"/>
              </a:rPr>
              <a:t>recv_buf</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Nx</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task_x_id</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f_run_x</a:t>
            </a:r>
            <a:r>
              <a:rPr lang="en-GB" sz="1000" dirty="0">
                <a:latin typeface="Courier New" panose="02070309020205020404" pitchFamily="49" charset="0"/>
                <a:cs typeface="Courier New" panose="02070309020205020404" pitchFamily="49" charset="0"/>
              </a:rPr>
              <a:t>() void {</a:t>
            </a:r>
          </a:p>
          <a:p>
            <a:r>
              <a:rPr lang="en-GB" sz="1000" dirty="0">
                <a:latin typeface="Courier New" panose="02070309020205020404" pitchFamily="49" charset="0"/>
                <a:cs typeface="Courier New" panose="02070309020205020404" pitchFamily="49" charset="0"/>
              </a:rPr>
              <a:t>   @activate(task_x_id);</a:t>
            </a:r>
          </a:p>
          <a:p>
            <a:r>
              <a:rPr lang="en-GB" sz="1000" dirty="0">
                <a:latin typeface="Courier New" panose="02070309020205020404" pitchFamily="49" charset="0"/>
                <a:cs typeface="Courier New" panose="02070309020205020404" pitchFamily="49" charset="0"/>
              </a:rPr>
              <a:t>}</a:t>
            </a:r>
          </a:p>
        </p:txBody>
      </p:sp>
      <p:sp>
        <p:nvSpPr>
          <p:cNvPr id="6" name="Content Placeholder 5">
            <a:extLst>
              <a:ext uri="{FF2B5EF4-FFF2-40B4-BE49-F238E27FC236}">
                <a16:creationId xmlns:a16="http://schemas.microsoft.com/office/drawing/2014/main" id="{379FC3D2-9099-4245-AC76-E3DC533D0E5C}"/>
              </a:ext>
            </a:extLst>
          </p:cNvPr>
          <p:cNvSpPr>
            <a:spLocks noGrp="1"/>
          </p:cNvSpPr>
          <p:nvPr>
            <p:ph idx="1"/>
          </p:nvPr>
        </p:nvSpPr>
        <p:spPr>
          <a:xfrm>
            <a:off x="609600" y="1600200"/>
            <a:ext cx="10972800" cy="1108720"/>
          </a:xfrm>
        </p:spPr>
        <p:txBody>
          <a:bodyPr>
            <a:normAutofit/>
          </a:bodyPr>
          <a:lstStyle/>
          <a:p>
            <a:r>
              <a:rPr lang="en-GB" dirty="0"/>
              <a:t>In the </a:t>
            </a:r>
            <a:r>
              <a:rPr lang="en-GB" i="1" dirty="0" err="1"/>
              <a:t>pe_program.csl</a:t>
            </a:r>
            <a:r>
              <a:rPr lang="en-GB" i="1" dirty="0"/>
              <a:t> </a:t>
            </a:r>
            <a:r>
              <a:rPr lang="en-GB" dirty="0"/>
              <a:t>we then initialise the communications library and broadcast data to other PEs (the first argument is the root rank)</a:t>
            </a:r>
            <a:endParaRPr lang="en-GB" i="1" dirty="0"/>
          </a:p>
        </p:txBody>
      </p:sp>
      <p:sp>
        <p:nvSpPr>
          <p:cNvPr id="7" name="Right Brace 6">
            <a:extLst>
              <a:ext uri="{FF2B5EF4-FFF2-40B4-BE49-F238E27FC236}">
                <a16:creationId xmlns:a16="http://schemas.microsoft.com/office/drawing/2014/main" id="{DC64848D-691C-5FC0-4817-D429B75A94F7}"/>
              </a:ext>
            </a:extLst>
          </p:cNvPr>
          <p:cNvSpPr/>
          <p:nvPr/>
        </p:nvSpPr>
        <p:spPr>
          <a:xfrm>
            <a:off x="3431704" y="2924944"/>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8" name="TextBox 7">
            <a:extLst>
              <a:ext uri="{FF2B5EF4-FFF2-40B4-BE49-F238E27FC236}">
                <a16:creationId xmlns:a16="http://schemas.microsoft.com/office/drawing/2014/main" id="{28B96A49-99AB-CF2E-330E-DFBF8CE8D666}"/>
              </a:ext>
            </a:extLst>
          </p:cNvPr>
          <p:cNvSpPr txBox="1"/>
          <p:nvPr/>
        </p:nvSpPr>
        <p:spPr>
          <a:xfrm>
            <a:off x="7681625" y="2504466"/>
            <a:ext cx="3974232" cy="523220"/>
          </a:xfrm>
          <a:prstGeom prst="rect">
            <a:avLst/>
          </a:prstGeom>
          <a:noFill/>
        </p:spPr>
        <p:txBody>
          <a:bodyPr wrap="square" rtlCol="0">
            <a:spAutoFit/>
          </a:bodyPr>
          <a:lstStyle/>
          <a:p>
            <a:pPr algn="ctr"/>
            <a:r>
              <a:rPr lang="en-GB" sz="1400" dirty="0">
                <a:solidFill>
                  <a:srgbClr val="0070C0"/>
                </a:solidFill>
              </a:rPr>
              <a:t>Allocate data of size </a:t>
            </a:r>
            <a:r>
              <a:rPr lang="en-GB" sz="1400" i="1" dirty="0" err="1">
                <a:solidFill>
                  <a:srgbClr val="0070C0"/>
                </a:solidFill>
              </a:rPr>
              <a:t>Nx</a:t>
            </a:r>
            <a:r>
              <a:rPr lang="en-GB" sz="1400" i="1" dirty="0">
                <a:solidFill>
                  <a:srgbClr val="0070C0"/>
                </a:solidFill>
              </a:rPr>
              <a:t> </a:t>
            </a:r>
            <a:r>
              <a:rPr lang="en-GB" sz="1400" dirty="0">
                <a:solidFill>
                  <a:srgbClr val="0070C0"/>
                </a:solidFill>
              </a:rPr>
              <a:t>for both the send and </a:t>
            </a:r>
            <a:r>
              <a:rPr lang="en-GB" sz="1400" dirty="0" err="1">
                <a:solidFill>
                  <a:srgbClr val="0070C0"/>
                </a:solidFill>
              </a:rPr>
              <a:t>recv</a:t>
            </a:r>
            <a:r>
              <a:rPr lang="en-GB" sz="1400" dirty="0">
                <a:solidFill>
                  <a:srgbClr val="0070C0"/>
                </a:solidFill>
              </a:rPr>
              <a:t> arrays that are passed to the call</a:t>
            </a:r>
            <a:endParaRPr lang="en-GB" sz="1400" i="1" dirty="0">
              <a:solidFill>
                <a:srgbClr val="0070C0"/>
              </a:solidFill>
            </a:endParaRPr>
          </a:p>
        </p:txBody>
      </p:sp>
      <p:cxnSp>
        <p:nvCxnSpPr>
          <p:cNvPr id="9" name="Straight Arrow Connector 8">
            <a:extLst>
              <a:ext uri="{FF2B5EF4-FFF2-40B4-BE49-F238E27FC236}">
                <a16:creationId xmlns:a16="http://schemas.microsoft.com/office/drawing/2014/main" id="{EBAF0B60-46B7-7D78-2A10-4189794D8737}"/>
              </a:ext>
            </a:extLst>
          </p:cNvPr>
          <p:cNvCxnSpPr>
            <a:cxnSpLocks/>
            <a:stCxn id="8" idx="1"/>
          </p:cNvCxnSpPr>
          <p:nvPr/>
        </p:nvCxnSpPr>
        <p:spPr>
          <a:xfrm flipH="1">
            <a:off x="3791744" y="2766076"/>
            <a:ext cx="3889881" cy="3028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227BA9-0FE2-24AA-1F5E-32D1119B3A88}"/>
              </a:ext>
            </a:extLst>
          </p:cNvPr>
          <p:cNvSpPr txBox="1"/>
          <p:nvPr/>
        </p:nvSpPr>
        <p:spPr>
          <a:xfrm>
            <a:off x="6783002" y="3104242"/>
            <a:ext cx="4392488" cy="523220"/>
          </a:xfrm>
          <a:prstGeom prst="rect">
            <a:avLst/>
          </a:prstGeom>
          <a:noFill/>
        </p:spPr>
        <p:txBody>
          <a:bodyPr wrap="square" rtlCol="0">
            <a:spAutoFit/>
          </a:bodyPr>
          <a:lstStyle/>
          <a:p>
            <a:pPr algn="ctr"/>
            <a:r>
              <a:rPr lang="en-GB" sz="1400" dirty="0">
                <a:solidFill>
                  <a:srgbClr val="0070C0"/>
                </a:solidFill>
              </a:rPr>
              <a:t>Get pointers of these arrays which can be provided to the communications library</a:t>
            </a:r>
            <a:endParaRPr lang="en-GB" sz="1400" i="1" dirty="0">
              <a:solidFill>
                <a:srgbClr val="0070C0"/>
              </a:solidFill>
            </a:endParaRPr>
          </a:p>
        </p:txBody>
      </p:sp>
      <p:sp>
        <p:nvSpPr>
          <p:cNvPr id="12" name="Right Brace 11">
            <a:extLst>
              <a:ext uri="{FF2B5EF4-FFF2-40B4-BE49-F238E27FC236}">
                <a16:creationId xmlns:a16="http://schemas.microsoft.com/office/drawing/2014/main" id="{3F281876-5FC7-8EC9-4030-7AC84377F2C3}"/>
              </a:ext>
            </a:extLst>
          </p:cNvPr>
          <p:cNvSpPr/>
          <p:nvPr/>
        </p:nvSpPr>
        <p:spPr>
          <a:xfrm>
            <a:off x="4511824" y="3412863"/>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13" name="Straight Arrow Connector 12">
            <a:extLst>
              <a:ext uri="{FF2B5EF4-FFF2-40B4-BE49-F238E27FC236}">
                <a16:creationId xmlns:a16="http://schemas.microsoft.com/office/drawing/2014/main" id="{82D5145A-995F-7131-A471-DBC424335DE0}"/>
              </a:ext>
            </a:extLst>
          </p:cNvPr>
          <p:cNvCxnSpPr>
            <a:cxnSpLocks/>
            <a:stCxn id="11" idx="1"/>
          </p:cNvCxnSpPr>
          <p:nvPr/>
        </p:nvCxnSpPr>
        <p:spPr>
          <a:xfrm flipH="1">
            <a:off x="4835135" y="3365852"/>
            <a:ext cx="1947867" cy="2124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487E194-EC5D-3675-938B-8D9120147136}"/>
              </a:ext>
            </a:extLst>
          </p:cNvPr>
          <p:cNvSpPr txBox="1"/>
          <p:nvPr/>
        </p:nvSpPr>
        <p:spPr>
          <a:xfrm>
            <a:off x="5588914" y="3616577"/>
            <a:ext cx="4392488" cy="307777"/>
          </a:xfrm>
          <a:prstGeom prst="rect">
            <a:avLst/>
          </a:prstGeom>
          <a:noFill/>
        </p:spPr>
        <p:txBody>
          <a:bodyPr wrap="square" rtlCol="0">
            <a:spAutoFit/>
          </a:bodyPr>
          <a:lstStyle/>
          <a:p>
            <a:pPr algn="ctr"/>
            <a:r>
              <a:rPr lang="en-GB" sz="1400" dirty="0">
                <a:solidFill>
                  <a:srgbClr val="0070C0"/>
                </a:solidFill>
              </a:rPr>
              <a:t>Initialise the communications library</a:t>
            </a:r>
            <a:endParaRPr lang="en-GB" sz="1400" i="1" dirty="0">
              <a:solidFill>
                <a:srgbClr val="0070C0"/>
              </a:solidFill>
            </a:endParaRPr>
          </a:p>
        </p:txBody>
      </p:sp>
      <p:cxnSp>
        <p:nvCxnSpPr>
          <p:cNvPr id="16" name="Straight Arrow Connector 15">
            <a:extLst>
              <a:ext uri="{FF2B5EF4-FFF2-40B4-BE49-F238E27FC236}">
                <a16:creationId xmlns:a16="http://schemas.microsoft.com/office/drawing/2014/main" id="{782076AB-B918-D5FE-8D69-CC6E74D7D36C}"/>
              </a:ext>
            </a:extLst>
          </p:cNvPr>
          <p:cNvCxnSpPr>
            <a:cxnSpLocks/>
          </p:cNvCxnSpPr>
          <p:nvPr/>
        </p:nvCxnSpPr>
        <p:spPr>
          <a:xfrm flipH="1">
            <a:off x="4673479" y="3808334"/>
            <a:ext cx="1717857" cy="2507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99AF1ED0-E6A4-E6FB-09E1-3AE86694D28A}"/>
              </a:ext>
            </a:extLst>
          </p:cNvPr>
          <p:cNvSpPr/>
          <p:nvPr/>
        </p:nvSpPr>
        <p:spPr>
          <a:xfrm>
            <a:off x="4652787" y="4183738"/>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1" name="TextBox 20">
            <a:extLst>
              <a:ext uri="{FF2B5EF4-FFF2-40B4-BE49-F238E27FC236}">
                <a16:creationId xmlns:a16="http://schemas.microsoft.com/office/drawing/2014/main" id="{087BD2D6-8702-18A3-E19F-AAE537B5C050}"/>
              </a:ext>
            </a:extLst>
          </p:cNvPr>
          <p:cNvSpPr txBox="1"/>
          <p:nvPr/>
        </p:nvSpPr>
        <p:spPr>
          <a:xfrm>
            <a:off x="7785158" y="3978064"/>
            <a:ext cx="4392488" cy="523220"/>
          </a:xfrm>
          <a:prstGeom prst="rect">
            <a:avLst/>
          </a:prstGeom>
          <a:noFill/>
        </p:spPr>
        <p:txBody>
          <a:bodyPr wrap="square" rtlCol="0">
            <a:spAutoFit/>
          </a:bodyPr>
          <a:lstStyle/>
          <a:p>
            <a:pPr algn="ctr"/>
            <a:r>
              <a:rPr lang="en-GB" sz="1400" dirty="0">
                <a:solidFill>
                  <a:srgbClr val="0070C0"/>
                </a:solidFill>
              </a:rPr>
              <a:t>Cast pointers so they are type compatible with communications library function signature</a:t>
            </a:r>
            <a:endParaRPr lang="en-GB" sz="1400" i="1" dirty="0">
              <a:solidFill>
                <a:srgbClr val="0070C0"/>
              </a:solidFill>
            </a:endParaRPr>
          </a:p>
        </p:txBody>
      </p:sp>
      <p:cxnSp>
        <p:nvCxnSpPr>
          <p:cNvPr id="22" name="Straight Arrow Connector 21">
            <a:extLst>
              <a:ext uri="{FF2B5EF4-FFF2-40B4-BE49-F238E27FC236}">
                <a16:creationId xmlns:a16="http://schemas.microsoft.com/office/drawing/2014/main" id="{0B6F0E9D-6891-9FE2-34D7-351F47BB5B1B}"/>
              </a:ext>
            </a:extLst>
          </p:cNvPr>
          <p:cNvCxnSpPr>
            <a:cxnSpLocks/>
            <a:stCxn id="21" idx="1"/>
          </p:cNvCxnSpPr>
          <p:nvPr/>
        </p:nvCxnSpPr>
        <p:spPr>
          <a:xfrm flipH="1">
            <a:off x="4946073" y="4239674"/>
            <a:ext cx="2839085" cy="136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9D35C6-BE2C-EB67-4B27-FD534684519B}"/>
              </a:ext>
            </a:extLst>
          </p:cNvPr>
          <p:cNvSpPr txBox="1"/>
          <p:nvPr/>
        </p:nvSpPr>
        <p:spPr>
          <a:xfrm>
            <a:off x="5869642" y="4455117"/>
            <a:ext cx="4392488" cy="307777"/>
          </a:xfrm>
          <a:prstGeom prst="rect">
            <a:avLst/>
          </a:prstGeom>
          <a:noFill/>
        </p:spPr>
        <p:txBody>
          <a:bodyPr wrap="square" rtlCol="0">
            <a:spAutoFit/>
          </a:bodyPr>
          <a:lstStyle/>
          <a:p>
            <a:pPr algn="ctr"/>
            <a:r>
              <a:rPr lang="en-GB" sz="1400" i="1" dirty="0" err="1">
                <a:solidFill>
                  <a:srgbClr val="0070C0"/>
                </a:solidFill>
              </a:rPr>
              <a:t>pe_id</a:t>
            </a:r>
            <a:r>
              <a:rPr lang="en-GB" sz="1400" i="1" dirty="0">
                <a:solidFill>
                  <a:srgbClr val="0070C0"/>
                </a:solidFill>
              </a:rPr>
              <a:t> </a:t>
            </a:r>
            <a:r>
              <a:rPr lang="en-GB" sz="1400" dirty="0">
                <a:solidFill>
                  <a:srgbClr val="0070C0"/>
                </a:solidFill>
              </a:rPr>
              <a:t>member retrieves the ID of the current PE</a:t>
            </a:r>
            <a:endParaRPr lang="en-GB" sz="1400" i="1" dirty="0">
              <a:solidFill>
                <a:srgbClr val="0070C0"/>
              </a:solidFill>
            </a:endParaRPr>
          </a:p>
        </p:txBody>
      </p:sp>
      <p:cxnSp>
        <p:nvCxnSpPr>
          <p:cNvPr id="25" name="Straight Arrow Connector 24">
            <a:extLst>
              <a:ext uri="{FF2B5EF4-FFF2-40B4-BE49-F238E27FC236}">
                <a16:creationId xmlns:a16="http://schemas.microsoft.com/office/drawing/2014/main" id="{34DA82DA-9237-FD80-D581-816993571C8E}"/>
              </a:ext>
            </a:extLst>
          </p:cNvPr>
          <p:cNvCxnSpPr>
            <a:cxnSpLocks/>
          </p:cNvCxnSpPr>
          <p:nvPr/>
        </p:nvCxnSpPr>
        <p:spPr>
          <a:xfrm flipH="1" flipV="1">
            <a:off x="2639616" y="4564352"/>
            <a:ext cx="3456384" cy="618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D0EEE60-A0D5-722A-40CB-31548082F726}"/>
              </a:ext>
            </a:extLst>
          </p:cNvPr>
          <p:cNvSpPr txBox="1"/>
          <p:nvPr/>
        </p:nvSpPr>
        <p:spPr>
          <a:xfrm>
            <a:off x="6240016" y="5009510"/>
            <a:ext cx="4392488" cy="523220"/>
          </a:xfrm>
          <a:prstGeom prst="rect">
            <a:avLst/>
          </a:prstGeom>
          <a:noFill/>
        </p:spPr>
        <p:txBody>
          <a:bodyPr wrap="square" rtlCol="0">
            <a:spAutoFit/>
          </a:bodyPr>
          <a:lstStyle/>
          <a:p>
            <a:pPr algn="ctr"/>
            <a:r>
              <a:rPr lang="en-GB" sz="1400" dirty="0">
                <a:solidFill>
                  <a:srgbClr val="0070C0"/>
                </a:solidFill>
              </a:rPr>
              <a:t>Issue the </a:t>
            </a:r>
            <a:r>
              <a:rPr lang="en-GB" sz="1400" i="1" dirty="0">
                <a:solidFill>
                  <a:srgbClr val="0070C0"/>
                </a:solidFill>
              </a:rPr>
              <a:t>broadcast </a:t>
            </a:r>
            <a:r>
              <a:rPr lang="en-GB" sz="1400" dirty="0">
                <a:solidFill>
                  <a:srgbClr val="0070C0"/>
                </a:solidFill>
              </a:rPr>
              <a:t>of </a:t>
            </a:r>
            <a:r>
              <a:rPr lang="en-GB" sz="1400" i="1" dirty="0" err="1">
                <a:solidFill>
                  <a:srgbClr val="0070C0"/>
                </a:solidFill>
              </a:rPr>
              <a:t>Nx</a:t>
            </a:r>
            <a:r>
              <a:rPr lang="en-GB" sz="1400" dirty="0">
                <a:solidFill>
                  <a:srgbClr val="0070C0"/>
                </a:solidFill>
              </a:rPr>
              <a:t> elements of data with 0 as the root</a:t>
            </a:r>
            <a:endParaRPr lang="en-GB" sz="1400" i="1" dirty="0">
              <a:solidFill>
                <a:srgbClr val="0070C0"/>
              </a:solidFill>
            </a:endParaRPr>
          </a:p>
        </p:txBody>
      </p:sp>
      <p:sp>
        <p:nvSpPr>
          <p:cNvPr id="34" name="Right Brace 33">
            <a:extLst>
              <a:ext uri="{FF2B5EF4-FFF2-40B4-BE49-F238E27FC236}">
                <a16:creationId xmlns:a16="http://schemas.microsoft.com/office/drawing/2014/main" id="{161CA23E-D79D-760E-E510-489877A84742}"/>
              </a:ext>
            </a:extLst>
          </p:cNvPr>
          <p:cNvSpPr/>
          <p:nvPr/>
        </p:nvSpPr>
        <p:spPr>
          <a:xfrm>
            <a:off x="4508771" y="4715665"/>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35" name="Straight Arrow Connector 34">
            <a:extLst>
              <a:ext uri="{FF2B5EF4-FFF2-40B4-BE49-F238E27FC236}">
                <a16:creationId xmlns:a16="http://schemas.microsoft.com/office/drawing/2014/main" id="{6DE4C672-716B-2CCF-6BE2-259887387148}"/>
              </a:ext>
            </a:extLst>
          </p:cNvPr>
          <p:cNvCxnSpPr>
            <a:cxnSpLocks/>
            <a:stCxn id="33" idx="1"/>
          </p:cNvCxnSpPr>
          <p:nvPr/>
        </p:nvCxnSpPr>
        <p:spPr>
          <a:xfrm flipH="1" flipV="1">
            <a:off x="4871866" y="4883352"/>
            <a:ext cx="1368150" cy="3877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CF9FC9-94AE-4A19-01F1-6691744C957C}"/>
              </a:ext>
            </a:extLst>
          </p:cNvPr>
          <p:cNvSpPr txBox="1"/>
          <p:nvPr/>
        </p:nvSpPr>
        <p:spPr>
          <a:xfrm>
            <a:off x="6112055" y="5833433"/>
            <a:ext cx="4392488" cy="523220"/>
          </a:xfrm>
          <a:prstGeom prst="rect">
            <a:avLst/>
          </a:prstGeom>
          <a:noFill/>
        </p:spPr>
        <p:txBody>
          <a:bodyPr wrap="square" rtlCol="0">
            <a:spAutoFit/>
          </a:bodyPr>
          <a:lstStyle/>
          <a:p>
            <a:pPr algn="ctr"/>
            <a:r>
              <a:rPr lang="en-GB" sz="1400" dirty="0">
                <a:solidFill>
                  <a:srgbClr val="0070C0"/>
                </a:solidFill>
              </a:rPr>
              <a:t>Called from the host and activates the </a:t>
            </a:r>
            <a:r>
              <a:rPr lang="en-GB" sz="1400" i="1" dirty="0" err="1">
                <a:solidFill>
                  <a:srgbClr val="0070C0"/>
                </a:solidFill>
              </a:rPr>
              <a:t>task_x</a:t>
            </a:r>
            <a:r>
              <a:rPr lang="en-GB" sz="1400" i="1" dirty="0">
                <a:solidFill>
                  <a:srgbClr val="0070C0"/>
                </a:solidFill>
              </a:rPr>
              <a:t> </a:t>
            </a:r>
            <a:r>
              <a:rPr lang="en-GB" sz="1400" dirty="0">
                <a:solidFill>
                  <a:srgbClr val="0070C0"/>
                </a:solidFill>
              </a:rPr>
              <a:t>task with our collectives communication in it</a:t>
            </a:r>
            <a:endParaRPr lang="en-GB" sz="1400" i="1" dirty="0">
              <a:solidFill>
                <a:srgbClr val="0070C0"/>
              </a:solidFill>
            </a:endParaRPr>
          </a:p>
        </p:txBody>
      </p:sp>
      <p:cxnSp>
        <p:nvCxnSpPr>
          <p:cNvPr id="38" name="Straight Arrow Connector 37">
            <a:extLst>
              <a:ext uri="{FF2B5EF4-FFF2-40B4-BE49-F238E27FC236}">
                <a16:creationId xmlns:a16="http://schemas.microsoft.com/office/drawing/2014/main" id="{194F7DF0-6DE7-C212-E131-BA638DAD80AA}"/>
              </a:ext>
            </a:extLst>
          </p:cNvPr>
          <p:cNvCxnSpPr>
            <a:cxnSpLocks/>
            <a:stCxn id="37" idx="1"/>
          </p:cNvCxnSpPr>
          <p:nvPr/>
        </p:nvCxnSpPr>
        <p:spPr>
          <a:xfrm flipH="1" flipV="1">
            <a:off x="2460539" y="5752008"/>
            <a:ext cx="3651516" cy="3430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55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A43C-E399-6415-0DFE-06302A564D02}"/>
              </a:ext>
            </a:extLst>
          </p:cNvPr>
          <p:cNvSpPr>
            <a:spLocks noGrp="1"/>
          </p:cNvSpPr>
          <p:nvPr>
            <p:ph type="title"/>
          </p:nvPr>
        </p:nvSpPr>
        <p:spPr/>
        <p:txBody>
          <a:bodyPr/>
          <a:lstStyle/>
          <a:p>
            <a:r>
              <a:rPr lang="en-GB" dirty="0"/>
              <a:t>Collective communications library</a:t>
            </a:r>
          </a:p>
        </p:txBody>
      </p:sp>
      <p:sp>
        <p:nvSpPr>
          <p:cNvPr id="6" name="Content Placeholder 5">
            <a:extLst>
              <a:ext uri="{FF2B5EF4-FFF2-40B4-BE49-F238E27FC236}">
                <a16:creationId xmlns:a16="http://schemas.microsoft.com/office/drawing/2014/main" id="{379FC3D2-9099-4245-AC76-E3DC533D0E5C}"/>
              </a:ext>
            </a:extLst>
          </p:cNvPr>
          <p:cNvSpPr>
            <a:spLocks noGrp="1"/>
          </p:cNvSpPr>
          <p:nvPr>
            <p:ph idx="1"/>
          </p:nvPr>
        </p:nvSpPr>
        <p:spPr>
          <a:xfrm>
            <a:off x="609600" y="1275559"/>
            <a:ext cx="10972800" cy="459518"/>
          </a:xfrm>
        </p:spPr>
        <p:txBody>
          <a:bodyPr>
            <a:normAutofit/>
          </a:bodyPr>
          <a:lstStyle/>
          <a:p>
            <a:r>
              <a:rPr lang="en-GB" dirty="0"/>
              <a:t>Our walkthrough example also illustrates a reduction, scatter and gather</a:t>
            </a:r>
            <a:endParaRPr lang="en-GB" i="1" dirty="0"/>
          </a:p>
        </p:txBody>
      </p:sp>
      <p:sp>
        <p:nvSpPr>
          <p:cNvPr id="3" name="TextBox 2">
            <a:extLst>
              <a:ext uri="{FF2B5EF4-FFF2-40B4-BE49-F238E27FC236}">
                <a16:creationId xmlns:a16="http://schemas.microsoft.com/office/drawing/2014/main" id="{F114E90E-3323-B45C-9C61-5E796D17371D}"/>
              </a:ext>
            </a:extLst>
          </p:cNvPr>
          <p:cNvSpPr txBox="1"/>
          <p:nvPr/>
        </p:nvSpPr>
        <p:spPr>
          <a:xfrm>
            <a:off x="609600" y="1762628"/>
            <a:ext cx="10972800" cy="4524315"/>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wt6-routes-fabricDSDs]$ cd ../wt7-collective-communications</a:t>
            </a:r>
          </a:p>
          <a:p>
            <a:r>
              <a:rPr lang="en-GB" sz="1200" dirty="0">
                <a:solidFill>
                  <a:schemeClr val="bg1"/>
                </a:solidFill>
                <a:latin typeface="Courier New" panose="02070309020205020404" pitchFamily="49" charset="0"/>
                <a:cs typeface="Courier New" panose="02070309020205020404" pitchFamily="49" charset="0"/>
              </a:rPr>
              <a:t>[vistor01@sdf-cs1 wt7-collective-communications]$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Pw = width of the core = 15</a:t>
            </a:r>
          </a:p>
          <a:p>
            <a:r>
              <a:rPr lang="en-GB" sz="1200" dirty="0">
                <a:solidFill>
                  <a:schemeClr val="bg1"/>
                </a:solidFill>
                <a:latin typeface="Courier New" panose="02070309020205020404" pitchFamily="49" charset="0"/>
                <a:cs typeface="Courier New" panose="02070309020205020404" pitchFamily="49" charset="0"/>
              </a:rPr>
              <a:t>Ph = height of the core = 15</a:t>
            </a:r>
          </a:p>
          <a:p>
            <a:r>
              <a:rPr lang="en-GB" sz="1200" dirty="0" err="1">
                <a:solidFill>
                  <a:schemeClr val="bg1"/>
                </a:solidFill>
                <a:latin typeface="Courier New" panose="02070309020205020404" pitchFamily="49" charset="0"/>
                <a:cs typeface="Courier New" panose="02070309020205020404" pitchFamily="49" charset="0"/>
              </a:rPr>
              <a:t>chunk_size</a:t>
            </a:r>
            <a:r>
              <a:rPr lang="en-GB" sz="1200" dirty="0">
                <a:solidFill>
                  <a:schemeClr val="bg1"/>
                </a:solidFill>
                <a:latin typeface="Courier New" panose="02070309020205020404" pitchFamily="49" charset="0"/>
                <a:cs typeface="Courier New" panose="02070309020205020404" pitchFamily="49" charset="0"/>
              </a:rPr>
              <a:t> = 3</a:t>
            </a:r>
          </a:p>
          <a:p>
            <a:r>
              <a:rPr lang="en-GB" sz="1200" dirty="0" err="1">
                <a:solidFill>
                  <a:schemeClr val="bg1"/>
                </a:solidFill>
                <a:latin typeface="Courier New" panose="02070309020205020404" pitchFamily="49" charset="0"/>
                <a:cs typeface="Courier New" panose="02070309020205020404" pitchFamily="49" charset="0"/>
              </a:rPr>
              <a:t>Nx</a:t>
            </a:r>
            <a:r>
              <a:rPr lang="en-GB" sz="1200" dirty="0">
                <a:solidFill>
                  <a:schemeClr val="bg1"/>
                </a:solidFill>
                <a:latin typeface="Courier New" panose="02070309020205020404" pitchFamily="49" charset="0"/>
                <a:cs typeface="Courier New" panose="02070309020205020404" pitchFamily="49" charset="0"/>
              </a:rPr>
              <a:t> = 45, Ny = 45</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22,17</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15,15</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20,15</a:t>
            </a:r>
          </a:p>
          <a:p>
            <a:r>
              <a:rPr lang="en-GB" sz="1200" dirty="0">
                <a:solidFill>
                  <a:schemeClr val="bg1"/>
                </a:solidFill>
                <a:latin typeface="Courier New" panose="02070309020205020404" pitchFamily="49" charset="0"/>
                <a:cs typeface="Courier New" panose="02070309020205020404" pitchFamily="49" charset="0"/>
              </a:rPr>
              <a:t>step 1: copy mode H2D(</a:t>
            </a:r>
            <a:r>
              <a:rPr lang="en-GB" sz="1200" dirty="0" err="1">
                <a:solidFill>
                  <a:schemeClr val="bg1"/>
                </a:solidFill>
                <a:latin typeface="Courier New" panose="02070309020205020404" pitchFamily="49" charset="0"/>
                <a:cs typeface="Courier New" panose="02070309020205020404" pitchFamily="49" charset="0"/>
              </a:rPr>
              <a:t>broadcast_data</a:t>
            </a:r>
            <a:r>
              <a:rPr lang="en-GB" sz="1200" dirty="0">
                <a:solidFill>
                  <a:schemeClr val="bg1"/>
                </a:solidFill>
                <a:latin typeface="Courier New" panose="02070309020205020404" pitchFamily="49" charset="0"/>
                <a:cs typeface="Courier New" panose="02070309020205020404" pitchFamily="49" charset="0"/>
              </a:rPr>
              <a:t>) to 1st column PEs</a:t>
            </a:r>
          </a:p>
          <a:p>
            <a:r>
              <a:rPr lang="en-GB" sz="1200" dirty="0">
                <a:solidFill>
                  <a:schemeClr val="bg1"/>
                </a:solidFill>
                <a:latin typeface="Courier New" panose="02070309020205020404" pitchFamily="49" charset="0"/>
                <a:cs typeface="Courier New" panose="02070309020205020404" pitchFamily="49" charset="0"/>
              </a:rPr>
              <a:t>step 2: copy mode H2D(</a:t>
            </a:r>
            <a:r>
              <a:rPr lang="en-GB" sz="1200" dirty="0" err="1">
                <a:solidFill>
                  <a:schemeClr val="bg1"/>
                </a:solidFill>
                <a:latin typeface="Courier New" panose="02070309020205020404" pitchFamily="49" charset="0"/>
                <a:cs typeface="Courier New" panose="02070309020205020404" pitchFamily="49" charset="0"/>
              </a:rPr>
              <a:t>scatter_data</a:t>
            </a:r>
            <a:r>
              <a:rPr lang="en-GB" sz="1200" dirty="0">
                <a:solidFill>
                  <a:schemeClr val="bg1"/>
                </a:solidFill>
                <a:latin typeface="Courier New" panose="02070309020205020404" pitchFamily="49" charset="0"/>
                <a:cs typeface="Courier New" panose="02070309020205020404" pitchFamily="49" charset="0"/>
              </a:rPr>
              <a:t>) to 1st row PEs</a:t>
            </a:r>
          </a:p>
          <a:p>
            <a:r>
              <a:rPr lang="en-GB" sz="1200" dirty="0">
                <a:solidFill>
                  <a:schemeClr val="bg1"/>
                </a:solidFill>
                <a:latin typeface="Courier New" panose="02070309020205020404" pitchFamily="49" charset="0"/>
                <a:cs typeface="Courier New" panose="02070309020205020404" pitchFamily="49" charset="0"/>
              </a:rPr>
              <a:t>step 3: call </a:t>
            </a:r>
            <a:r>
              <a:rPr lang="en-GB" sz="1200" dirty="0" err="1">
                <a:solidFill>
                  <a:schemeClr val="bg1"/>
                </a:solidFill>
                <a:latin typeface="Courier New" panose="02070309020205020404" pitchFamily="49" charset="0"/>
                <a:cs typeface="Courier New" panose="02070309020205020404" pitchFamily="49" charset="0"/>
              </a:rPr>
              <a:t>f_run_x</a:t>
            </a:r>
            <a:r>
              <a:rPr lang="en-GB" sz="1200" dirty="0">
                <a:solidFill>
                  <a:schemeClr val="bg1"/>
                </a:solidFill>
                <a:latin typeface="Courier New" panose="02070309020205020404" pitchFamily="49" charset="0"/>
                <a:cs typeface="Courier New" panose="02070309020205020404" pitchFamily="49" charset="0"/>
              </a:rPr>
              <a:t> to test broadcast and reduction</a:t>
            </a:r>
          </a:p>
          <a:p>
            <a:r>
              <a:rPr lang="en-GB" sz="1200" dirty="0">
                <a:solidFill>
                  <a:schemeClr val="bg1"/>
                </a:solidFill>
                <a:latin typeface="Courier New" panose="02070309020205020404" pitchFamily="49" charset="0"/>
                <a:cs typeface="Courier New" panose="02070309020205020404" pitchFamily="49" charset="0"/>
              </a:rPr>
              <a:t>step 4: call </a:t>
            </a:r>
            <a:r>
              <a:rPr lang="en-GB" sz="1200" dirty="0" err="1">
                <a:solidFill>
                  <a:schemeClr val="bg1"/>
                </a:solidFill>
                <a:latin typeface="Courier New" panose="02070309020205020404" pitchFamily="49" charset="0"/>
                <a:cs typeface="Courier New" panose="02070309020205020404" pitchFamily="49" charset="0"/>
              </a:rPr>
              <a:t>f_run_y</a:t>
            </a:r>
            <a:r>
              <a:rPr lang="en-GB" sz="1200" dirty="0">
                <a:solidFill>
                  <a:schemeClr val="bg1"/>
                </a:solidFill>
                <a:latin typeface="Courier New" panose="02070309020205020404" pitchFamily="49" charset="0"/>
                <a:cs typeface="Courier New" panose="02070309020205020404" pitchFamily="49" charset="0"/>
              </a:rPr>
              <a:t> to test scatter and gather</a:t>
            </a:r>
          </a:p>
          <a:p>
            <a:r>
              <a:rPr lang="en-GB" sz="1200" dirty="0">
                <a:solidFill>
                  <a:schemeClr val="bg1"/>
                </a:solidFill>
                <a:latin typeface="Courier New" panose="02070309020205020404" pitchFamily="49" charset="0"/>
                <a:cs typeface="Courier New" panose="02070309020205020404" pitchFamily="49" charset="0"/>
              </a:rPr>
              <a:t>step 5: copy mode D2H(</a:t>
            </a:r>
            <a:r>
              <a:rPr lang="en-GB" sz="1200" dirty="0" err="1">
                <a:solidFill>
                  <a:schemeClr val="bg1"/>
                </a:solidFill>
                <a:latin typeface="Courier New" panose="02070309020205020404" pitchFamily="49" charset="0"/>
                <a:cs typeface="Courier New" panose="02070309020205020404" pitchFamily="49" charset="0"/>
              </a:rPr>
              <a:t>broadcast_recv</a:t>
            </a:r>
            <a:r>
              <a:rPr lang="en-GB" sz="1200" dirty="0">
                <a:solidFill>
                  <a:schemeClr val="bg1"/>
                </a:solidFill>
                <a:latin typeface="Courier New" panose="02070309020205020404" pitchFamily="49" charset="0"/>
                <a:cs typeface="Courier New" panose="02070309020205020404" pitchFamily="49" charset="0"/>
              </a:rPr>
              <a:t>)</a:t>
            </a:r>
          </a:p>
          <a:p>
            <a:r>
              <a:rPr lang="en-GB" sz="1200" dirty="0">
                <a:solidFill>
                  <a:schemeClr val="bg1"/>
                </a:solidFill>
                <a:latin typeface="Courier New" panose="02070309020205020404" pitchFamily="49" charset="0"/>
                <a:cs typeface="Courier New" panose="02070309020205020404" pitchFamily="49" charset="0"/>
              </a:rPr>
              <a:t>step 6: copy mode D2H(</a:t>
            </a:r>
            <a:r>
              <a:rPr lang="en-GB" sz="1200" dirty="0" err="1">
                <a:solidFill>
                  <a:schemeClr val="bg1"/>
                </a:solidFill>
                <a:latin typeface="Courier New" panose="02070309020205020404" pitchFamily="49" charset="0"/>
                <a:cs typeface="Courier New" panose="02070309020205020404" pitchFamily="49" charset="0"/>
              </a:rPr>
              <a:t>faddh_result</a:t>
            </a:r>
            <a:r>
              <a:rPr lang="en-GB" sz="1200" dirty="0">
                <a:solidFill>
                  <a:schemeClr val="bg1"/>
                </a:solidFill>
                <a:latin typeface="Courier New" panose="02070309020205020404" pitchFamily="49" charset="0"/>
                <a:cs typeface="Courier New" panose="02070309020205020404" pitchFamily="49" charset="0"/>
              </a:rPr>
              <a:t>) from 1st column PEs</a:t>
            </a:r>
          </a:p>
          <a:p>
            <a:r>
              <a:rPr lang="en-GB" sz="1200" dirty="0">
                <a:solidFill>
                  <a:schemeClr val="bg1"/>
                </a:solidFill>
                <a:latin typeface="Courier New" panose="02070309020205020404" pitchFamily="49" charset="0"/>
                <a:cs typeface="Courier New" panose="02070309020205020404" pitchFamily="49" charset="0"/>
              </a:rPr>
              <a:t>step 7: copy mode D2H(</a:t>
            </a:r>
            <a:r>
              <a:rPr lang="en-GB" sz="1200" dirty="0" err="1">
                <a:solidFill>
                  <a:schemeClr val="bg1"/>
                </a:solidFill>
                <a:latin typeface="Courier New" panose="02070309020205020404" pitchFamily="49" charset="0"/>
                <a:cs typeface="Courier New" panose="02070309020205020404" pitchFamily="49" charset="0"/>
              </a:rPr>
              <a:t>gather_recv</a:t>
            </a:r>
            <a:r>
              <a:rPr lang="en-GB" sz="1200" dirty="0">
                <a:solidFill>
                  <a:schemeClr val="bg1"/>
                </a:solidFill>
                <a:latin typeface="Courier New" panose="02070309020205020404" pitchFamily="49" charset="0"/>
                <a:cs typeface="Courier New" panose="02070309020205020404" pitchFamily="49" charset="0"/>
              </a:rPr>
              <a:t>) from 1st row PEs</a:t>
            </a:r>
          </a:p>
          <a:p>
            <a:r>
              <a:rPr lang="en-GB" sz="1200" dirty="0">
                <a:solidFill>
                  <a:schemeClr val="bg1"/>
                </a:solidFill>
                <a:latin typeface="Courier New" panose="02070309020205020404" pitchFamily="49" charset="0"/>
                <a:cs typeface="Courier New" panose="02070309020205020404" pitchFamily="49" charset="0"/>
              </a:rPr>
              <a:t>SUCCESS</a:t>
            </a:r>
          </a:p>
        </p:txBody>
      </p:sp>
      <p:sp>
        <p:nvSpPr>
          <p:cNvPr id="4" name="Content Placeholder 5">
            <a:extLst>
              <a:ext uri="{FF2B5EF4-FFF2-40B4-BE49-F238E27FC236}">
                <a16:creationId xmlns:a16="http://schemas.microsoft.com/office/drawing/2014/main" id="{5EDFC031-DB1F-C645-E361-28BB6449D5A2}"/>
              </a:ext>
            </a:extLst>
          </p:cNvPr>
          <p:cNvSpPr txBox="1">
            <a:spLocks/>
          </p:cNvSpPr>
          <p:nvPr/>
        </p:nvSpPr>
        <p:spPr>
          <a:xfrm>
            <a:off x="609600" y="6340571"/>
            <a:ext cx="10972800" cy="45951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Have a look at the different collective calls in </a:t>
            </a:r>
            <a:r>
              <a:rPr lang="en-GB" i="1" dirty="0" err="1"/>
              <a:t>pe_program.csl</a:t>
            </a:r>
            <a:endParaRPr lang="en-GB" i="1" dirty="0"/>
          </a:p>
        </p:txBody>
      </p:sp>
    </p:spTree>
    <p:extLst>
      <p:ext uri="{BB962C8B-B14F-4D97-AF65-F5344CB8AC3E}">
        <p14:creationId xmlns:p14="http://schemas.microsoft.com/office/powerpoint/2010/main" val="3321544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BD29-37B4-3635-A195-3CB17C4CDF91}"/>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816C5F1-2769-A4B7-7EF6-0DFD36E59565}"/>
              </a:ext>
            </a:extLst>
          </p:cNvPr>
          <p:cNvSpPr>
            <a:spLocks noGrp="1"/>
          </p:cNvSpPr>
          <p:nvPr>
            <p:ph idx="1"/>
          </p:nvPr>
        </p:nvSpPr>
        <p:spPr/>
        <p:txBody>
          <a:bodyPr/>
          <a:lstStyle/>
          <a:p>
            <a:r>
              <a:rPr lang="en-GB" dirty="0"/>
              <a:t>The </a:t>
            </a:r>
            <a:r>
              <a:rPr lang="en-GB" i="1" dirty="0" err="1"/>
              <a:t>layout.csl</a:t>
            </a:r>
            <a:r>
              <a:rPr lang="en-GB" dirty="0"/>
              <a:t> file drives the number of PEs and placement of code onto each of them</a:t>
            </a:r>
          </a:p>
          <a:p>
            <a:r>
              <a:rPr lang="en-GB" dirty="0"/>
              <a:t>It’s common to provide the PE id as a parameter (e.g. the loop index variable) </a:t>
            </a:r>
          </a:p>
          <a:p>
            <a:endParaRPr lang="en-GB" dirty="0"/>
          </a:p>
          <a:p>
            <a:r>
              <a:rPr lang="en-GB" dirty="0"/>
              <a:t>The WSE supports both point-to-point and collective communications</a:t>
            </a:r>
          </a:p>
          <a:p>
            <a:pPr lvl="1"/>
            <a:r>
              <a:rPr lang="en-GB" dirty="0"/>
              <a:t>We use </a:t>
            </a:r>
            <a:r>
              <a:rPr lang="en-GB" dirty="0" err="1"/>
              <a:t>colors</a:t>
            </a:r>
            <a:r>
              <a:rPr lang="en-GB" dirty="0"/>
              <a:t> to specify which virtual channel our 32-bit wavelets will be communicated on between PEs</a:t>
            </a:r>
          </a:p>
          <a:p>
            <a:pPr lvl="2"/>
            <a:r>
              <a:rPr lang="en-GB" dirty="0"/>
              <a:t>With in-built intrinsic functions to send and receive the data</a:t>
            </a:r>
          </a:p>
          <a:p>
            <a:pPr lvl="1"/>
            <a:r>
              <a:rPr lang="en-GB" dirty="0"/>
              <a:t>The collective communications library provides a convenient way in which we can leverage common collective communication calls between the cores</a:t>
            </a:r>
          </a:p>
          <a:p>
            <a:pPr lvl="2"/>
            <a:r>
              <a:rPr lang="en-GB" dirty="0"/>
              <a:t>Detailed documentation is available at </a:t>
            </a:r>
            <a:r>
              <a:rPr lang="en-GB" dirty="0">
                <a:hlinkClick r:id="rId2"/>
              </a:rPr>
              <a:t>https://sdk.cerebras.net/csl/language/libraries#collectives-2d</a:t>
            </a:r>
            <a:r>
              <a:rPr lang="en-GB" dirty="0"/>
              <a:t> </a:t>
            </a:r>
          </a:p>
        </p:txBody>
      </p:sp>
    </p:spTree>
    <p:extLst>
      <p:ext uri="{BB962C8B-B14F-4D97-AF65-F5344CB8AC3E}">
        <p14:creationId xmlns:p14="http://schemas.microsoft.com/office/powerpoint/2010/main" val="324063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09E6-F7F9-63A5-65CE-E08091CB9F3B}"/>
              </a:ext>
            </a:extLst>
          </p:cNvPr>
          <p:cNvSpPr>
            <a:spLocks noGrp="1"/>
          </p:cNvSpPr>
          <p:nvPr>
            <p:ph type="title"/>
          </p:nvPr>
        </p:nvSpPr>
        <p:spPr/>
        <p:txBody>
          <a:bodyPr/>
          <a:lstStyle/>
          <a:p>
            <a:r>
              <a:rPr lang="en-GB" dirty="0"/>
              <a:t>Until this point…</a:t>
            </a:r>
          </a:p>
        </p:txBody>
      </p:sp>
      <p:sp>
        <p:nvSpPr>
          <p:cNvPr id="3" name="Content Placeholder 2">
            <a:extLst>
              <a:ext uri="{FF2B5EF4-FFF2-40B4-BE49-F238E27FC236}">
                <a16:creationId xmlns:a16="http://schemas.microsoft.com/office/drawing/2014/main" id="{F0BFAE6D-8FE1-B5D7-26DC-1658509D5964}"/>
              </a:ext>
            </a:extLst>
          </p:cNvPr>
          <p:cNvSpPr>
            <a:spLocks noGrp="1"/>
          </p:cNvSpPr>
          <p:nvPr>
            <p:ph idx="1"/>
          </p:nvPr>
        </p:nvSpPr>
        <p:spPr>
          <a:xfrm>
            <a:off x="609600" y="1600200"/>
            <a:ext cx="10972800" cy="604664"/>
          </a:xfrm>
        </p:spPr>
        <p:txBody>
          <a:bodyPr/>
          <a:lstStyle/>
          <a:p>
            <a:r>
              <a:rPr lang="en-GB" dirty="0"/>
              <a:t>We have focussed on running over a single Processing Element</a:t>
            </a:r>
          </a:p>
        </p:txBody>
      </p:sp>
      <p:pic>
        <p:nvPicPr>
          <p:cNvPr id="4" name="Picture 2">
            <a:extLst>
              <a:ext uri="{FF2B5EF4-FFF2-40B4-BE49-F238E27FC236}">
                <a16:creationId xmlns:a16="http://schemas.microsoft.com/office/drawing/2014/main" id="{71CAC150-7E01-3192-9DB7-9673C9CA6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426" y="2347002"/>
            <a:ext cx="5881328" cy="291079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B82AFF4-D4C0-B1A9-9CAC-803CD29B6DC6}"/>
              </a:ext>
            </a:extLst>
          </p:cNvPr>
          <p:cNvSpPr txBox="1">
            <a:spLocks/>
          </p:cNvSpPr>
          <p:nvPr/>
        </p:nvSpPr>
        <p:spPr>
          <a:xfrm>
            <a:off x="609600" y="2060848"/>
            <a:ext cx="5457024" cy="419174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r>
              <a:rPr lang="en-GB" dirty="0"/>
              <a:t>You should have been able to undertake the first hands on exercise fairly easily using the concepts that we discussed</a:t>
            </a:r>
          </a:p>
          <a:p>
            <a:endParaRPr lang="en-GB" dirty="0"/>
          </a:p>
          <a:p>
            <a:r>
              <a:rPr lang="en-GB" dirty="0"/>
              <a:t>However, we have over 850,000 PEs so it’s a bit wasteful only running on one of these!</a:t>
            </a:r>
          </a:p>
          <a:p>
            <a:pPr lvl="1"/>
            <a:r>
              <a:rPr lang="en-GB" dirty="0"/>
              <a:t>In this second walk through we are going to explore running on multiple PEs and communicating between them</a:t>
            </a:r>
          </a:p>
        </p:txBody>
      </p:sp>
    </p:spTree>
    <p:extLst>
      <p:ext uri="{BB962C8B-B14F-4D97-AF65-F5344CB8AC3E}">
        <p14:creationId xmlns:p14="http://schemas.microsoft.com/office/powerpoint/2010/main" val="59632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C8737D9-F749-4EB4-883E-513ED2842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904" y="1124744"/>
            <a:ext cx="5934016"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C29A04-A209-1048-3F2D-0998AEA45986}"/>
              </a:ext>
            </a:extLst>
          </p:cNvPr>
          <p:cNvSpPr>
            <a:spLocks noGrp="1"/>
          </p:cNvSpPr>
          <p:nvPr>
            <p:ph type="title"/>
          </p:nvPr>
        </p:nvSpPr>
        <p:spPr/>
        <p:txBody>
          <a:bodyPr/>
          <a:lstStyle/>
          <a:p>
            <a:r>
              <a:rPr lang="en-GB" dirty="0"/>
              <a:t>Reminder</a:t>
            </a:r>
          </a:p>
        </p:txBody>
      </p:sp>
      <p:sp>
        <p:nvSpPr>
          <p:cNvPr id="3" name="Content Placeholder 2">
            <a:extLst>
              <a:ext uri="{FF2B5EF4-FFF2-40B4-BE49-F238E27FC236}">
                <a16:creationId xmlns:a16="http://schemas.microsoft.com/office/drawing/2014/main" id="{1C3009CD-269B-7D51-84F9-9D52A82FE765}"/>
              </a:ext>
            </a:extLst>
          </p:cNvPr>
          <p:cNvSpPr>
            <a:spLocks noGrp="1"/>
          </p:cNvSpPr>
          <p:nvPr>
            <p:ph idx="1"/>
          </p:nvPr>
        </p:nvSpPr>
        <p:spPr>
          <a:xfrm>
            <a:off x="465336" y="1448780"/>
            <a:ext cx="6134472" cy="2736304"/>
          </a:xfrm>
        </p:spPr>
        <p:txBody>
          <a:bodyPr>
            <a:normAutofit fontScale="92500" lnSpcReduction="20000"/>
          </a:bodyPr>
          <a:lstStyle/>
          <a:p>
            <a:r>
              <a:rPr lang="en-GB" dirty="0"/>
              <a:t>Very many individual Processing Elements (PEs)</a:t>
            </a:r>
          </a:p>
          <a:p>
            <a:pPr lvl="1"/>
            <a:r>
              <a:rPr lang="en-GB" dirty="0"/>
              <a:t>These run independent of each other (e.g. their own program counter)</a:t>
            </a:r>
          </a:p>
          <a:p>
            <a:pPr lvl="1"/>
            <a:endParaRPr lang="en-GB" dirty="0"/>
          </a:p>
          <a:p>
            <a:r>
              <a:rPr lang="en-GB" dirty="0"/>
              <a:t>PEs are connected by 2D rectangular mesh across the chip</a:t>
            </a:r>
          </a:p>
          <a:p>
            <a:pPr lvl="1"/>
            <a:r>
              <a:rPr lang="en-GB" dirty="0"/>
              <a:t>32-bit messages (called wavelets) can be communicated with neighbours in a single cycle</a:t>
            </a:r>
          </a:p>
          <a:p>
            <a:pPr lvl="1"/>
            <a:endParaRPr lang="en-GB" dirty="0"/>
          </a:p>
          <a:p>
            <a:endParaRPr lang="en-GB" dirty="0"/>
          </a:p>
        </p:txBody>
      </p:sp>
      <p:sp>
        <p:nvSpPr>
          <p:cNvPr id="4" name="Content Placeholder 2">
            <a:extLst>
              <a:ext uri="{FF2B5EF4-FFF2-40B4-BE49-F238E27FC236}">
                <a16:creationId xmlns:a16="http://schemas.microsoft.com/office/drawing/2014/main" id="{69979FA8-425D-51C5-05AD-BE46EB2CD544}"/>
              </a:ext>
            </a:extLst>
          </p:cNvPr>
          <p:cNvSpPr txBox="1">
            <a:spLocks/>
          </p:cNvSpPr>
          <p:nvPr/>
        </p:nvSpPr>
        <p:spPr>
          <a:xfrm>
            <a:off x="463784" y="4293096"/>
            <a:ext cx="11118616" cy="2472438"/>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Each physical channel has 24 virtual communication channels known as </a:t>
            </a:r>
            <a:r>
              <a:rPr lang="en-GB" b="1" i="1" dirty="0" err="1"/>
              <a:t>colors</a:t>
            </a:r>
            <a:r>
              <a:rPr lang="en-GB" dirty="0"/>
              <a:t> that can be used for passing wavelets</a:t>
            </a:r>
          </a:p>
          <a:p>
            <a:r>
              <a:rPr lang="en-GB" dirty="0"/>
              <a:t>Each wavelet has associated with it a 5-bit identifier which defines which channel it is communicated on</a:t>
            </a:r>
          </a:p>
          <a:p>
            <a:pPr lvl="1"/>
            <a:r>
              <a:rPr lang="en-GB" dirty="0"/>
              <a:t>Determines the wavelet’s routing through the fabric and its consumption</a:t>
            </a:r>
          </a:p>
          <a:p>
            <a:pPr lvl="1"/>
            <a:r>
              <a:rPr lang="en-GB" dirty="0"/>
              <a:t>This is a bit like a tag in MPI point-to-point communications, and similarly many messages on one </a:t>
            </a:r>
            <a:r>
              <a:rPr lang="en-GB" dirty="0" err="1"/>
              <a:t>color</a:t>
            </a:r>
            <a:r>
              <a:rPr lang="en-GB" dirty="0"/>
              <a:t> does not block messages with a different </a:t>
            </a:r>
            <a:r>
              <a:rPr lang="en-GB" dirty="0" err="1"/>
              <a:t>color</a:t>
            </a:r>
            <a:r>
              <a:rPr lang="en-GB" dirty="0"/>
              <a:t> using the same physical link</a:t>
            </a:r>
          </a:p>
          <a:p>
            <a:pPr lvl="1"/>
            <a:endParaRPr lang="en-GB" dirty="0"/>
          </a:p>
          <a:p>
            <a:endParaRPr lang="en-GB" dirty="0"/>
          </a:p>
        </p:txBody>
      </p:sp>
    </p:spTree>
    <p:extLst>
      <p:ext uri="{BB962C8B-B14F-4D97-AF65-F5344CB8AC3E}">
        <p14:creationId xmlns:p14="http://schemas.microsoft.com/office/powerpoint/2010/main" val="378202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255F-CC72-3F9F-6DD2-E7B801339E19}"/>
              </a:ext>
            </a:extLst>
          </p:cNvPr>
          <p:cNvSpPr>
            <a:spLocks noGrp="1"/>
          </p:cNvSpPr>
          <p:nvPr>
            <p:ph type="title"/>
          </p:nvPr>
        </p:nvSpPr>
        <p:spPr/>
        <p:txBody>
          <a:bodyPr/>
          <a:lstStyle/>
          <a:p>
            <a:r>
              <a:rPr lang="en-GB" dirty="0"/>
              <a:t>Multiple Processing Elements (PEs)</a:t>
            </a:r>
          </a:p>
        </p:txBody>
      </p:sp>
      <p:sp>
        <p:nvSpPr>
          <p:cNvPr id="3" name="Content Placeholder 2">
            <a:extLst>
              <a:ext uri="{FF2B5EF4-FFF2-40B4-BE49-F238E27FC236}">
                <a16:creationId xmlns:a16="http://schemas.microsoft.com/office/drawing/2014/main" id="{5ABAE6C9-F36C-5624-67BB-572D0DE78307}"/>
              </a:ext>
            </a:extLst>
          </p:cNvPr>
          <p:cNvSpPr>
            <a:spLocks noGrp="1"/>
          </p:cNvSpPr>
          <p:nvPr>
            <p:ph idx="1"/>
          </p:nvPr>
        </p:nvSpPr>
        <p:spPr>
          <a:xfrm>
            <a:off x="609600" y="1600200"/>
            <a:ext cx="10972800" cy="3556992"/>
          </a:xfrm>
        </p:spPr>
        <p:txBody>
          <a:bodyPr/>
          <a:lstStyle/>
          <a:p>
            <a:r>
              <a:rPr lang="en-GB" dirty="0"/>
              <a:t>Scaling up to multiple PEs for embarrassingly parallel codes is simple</a:t>
            </a:r>
          </a:p>
          <a:p>
            <a:pPr lvl="1"/>
            <a:r>
              <a:rPr lang="en-GB" dirty="0"/>
              <a:t>This will be our initial focus in the second part of the walk through</a:t>
            </a:r>
          </a:p>
          <a:p>
            <a:pPr lvl="1"/>
            <a:r>
              <a:rPr lang="en-GB" dirty="0"/>
              <a:t>Change into the </a:t>
            </a:r>
            <a:r>
              <a:rPr lang="en-GB" i="1" dirty="0"/>
              <a:t>wt5-multiple-PEs</a:t>
            </a:r>
            <a:r>
              <a:rPr lang="en-GB" dirty="0"/>
              <a:t> directory</a:t>
            </a:r>
          </a:p>
          <a:p>
            <a:pPr lvl="1"/>
            <a:endParaRPr lang="en-GB" dirty="0"/>
          </a:p>
          <a:p>
            <a:r>
              <a:rPr lang="en-GB" dirty="0"/>
              <a:t>The number of PEs must be known at compile time, this is an example of a constant that is useful to provide as a parameter at compile time (and hence easy to modify)</a:t>
            </a:r>
          </a:p>
          <a:p>
            <a:pPr lvl="1"/>
            <a:r>
              <a:rPr lang="en-GB" dirty="0"/>
              <a:t>We can do this using parameters (actually we have already been using parameters to specify the size of the data array!)</a:t>
            </a:r>
          </a:p>
        </p:txBody>
      </p:sp>
      <p:sp>
        <p:nvSpPr>
          <p:cNvPr id="4" name="TextBox 3">
            <a:extLst>
              <a:ext uri="{FF2B5EF4-FFF2-40B4-BE49-F238E27FC236}">
                <a16:creationId xmlns:a16="http://schemas.microsoft.com/office/drawing/2014/main" id="{9561ABCD-5542-4C07-CE97-78886C70C913}"/>
              </a:ext>
            </a:extLst>
          </p:cNvPr>
          <p:cNvSpPr txBox="1"/>
          <p:nvPr/>
        </p:nvSpPr>
        <p:spPr>
          <a:xfrm>
            <a:off x="551384" y="5249128"/>
            <a:ext cx="10972800" cy="646331"/>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wt4-memoryDSDs]$ cd ../wt5-multiple-PEs</a:t>
            </a:r>
          </a:p>
          <a:p>
            <a:r>
              <a:rPr lang="en-GB" sz="1200" dirty="0">
                <a:solidFill>
                  <a:schemeClr val="bg1"/>
                </a:solidFill>
                <a:latin typeface="Courier New" panose="02070309020205020404" pitchFamily="49" charset="0"/>
                <a:cs typeface="Courier New" panose="02070309020205020404" pitchFamily="49" charset="0"/>
              </a:rPr>
              <a:t>[vistor01@sdf-cs1 wt5-multiple-PEs]$ </a:t>
            </a:r>
            <a:r>
              <a:rPr lang="en-GB" sz="1200" dirty="0" err="1">
                <a:solidFill>
                  <a:schemeClr val="bg1"/>
                </a:solidFill>
                <a:latin typeface="Courier New" panose="02070309020205020404" pitchFamily="49" charset="0"/>
                <a:cs typeface="Courier New" panose="02070309020205020404" pitchFamily="49" charset="0"/>
              </a:rPr>
              <a:t>cslc</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layout.csl</a:t>
            </a:r>
            <a:r>
              <a:rPr lang="en-GB" sz="1200" dirty="0">
                <a:solidFill>
                  <a:schemeClr val="bg1"/>
                </a:solidFill>
                <a:latin typeface="Courier New" panose="02070309020205020404" pitchFamily="49" charset="0"/>
                <a:cs typeface="Courier New" panose="02070309020205020404" pitchFamily="49" charset="0"/>
              </a:rPr>
              <a:t> --fabric-dims=9,3 --fabric-offsets=4,1 --params=N:3,width:2 --</a:t>
            </a:r>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--channels=1 -o out</a:t>
            </a:r>
          </a:p>
        </p:txBody>
      </p:sp>
      <p:sp>
        <p:nvSpPr>
          <p:cNvPr id="5" name="Oval 4">
            <a:extLst>
              <a:ext uri="{FF2B5EF4-FFF2-40B4-BE49-F238E27FC236}">
                <a16:creationId xmlns:a16="http://schemas.microsoft.com/office/drawing/2014/main" id="{8F52A486-2051-EA25-2025-A3D199637597}"/>
              </a:ext>
            </a:extLst>
          </p:cNvPr>
          <p:cNvSpPr/>
          <p:nvPr/>
        </p:nvSpPr>
        <p:spPr>
          <a:xfrm>
            <a:off x="9048328" y="5279905"/>
            <a:ext cx="1944216"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89B007D-EDB7-AE5E-DA18-C5BA8E40B874}"/>
              </a:ext>
            </a:extLst>
          </p:cNvPr>
          <p:cNvSpPr txBox="1"/>
          <p:nvPr/>
        </p:nvSpPr>
        <p:spPr>
          <a:xfrm>
            <a:off x="7752184" y="6196081"/>
            <a:ext cx="4176463" cy="523220"/>
          </a:xfrm>
          <a:prstGeom prst="rect">
            <a:avLst/>
          </a:prstGeom>
          <a:noFill/>
        </p:spPr>
        <p:txBody>
          <a:bodyPr wrap="square" rtlCol="0">
            <a:spAutoFit/>
          </a:bodyPr>
          <a:lstStyle/>
          <a:p>
            <a:pPr algn="ctr"/>
            <a:r>
              <a:rPr lang="en-GB" sz="1400" i="1" dirty="0">
                <a:solidFill>
                  <a:srgbClr val="0070C0"/>
                </a:solidFill>
              </a:rPr>
              <a:t>N</a:t>
            </a:r>
            <a:r>
              <a:rPr lang="en-GB" sz="1400" dirty="0">
                <a:solidFill>
                  <a:srgbClr val="0070C0"/>
                </a:solidFill>
              </a:rPr>
              <a:t> and </a:t>
            </a:r>
            <a:r>
              <a:rPr lang="en-GB" sz="1400" i="1" dirty="0">
                <a:solidFill>
                  <a:srgbClr val="0070C0"/>
                </a:solidFill>
              </a:rPr>
              <a:t>width </a:t>
            </a:r>
            <a:r>
              <a:rPr lang="en-GB" sz="1400" dirty="0">
                <a:solidFill>
                  <a:srgbClr val="0070C0"/>
                </a:solidFill>
              </a:rPr>
              <a:t>are compile time parameters that we provide as part of the compilation command</a:t>
            </a:r>
            <a:endParaRPr lang="en-GB" sz="1400" i="1" dirty="0">
              <a:solidFill>
                <a:srgbClr val="0070C0"/>
              </a:solidFill>
            </a:endParaRPr>
          </a:p>
        </p:txBody>
      </p:sp>
      <p:cxnSp>
        <p:nvCxnSpPr>
          <p:cNvPr id="7" name="Straight Arrow Connector 6">
            <a:extLst>
              <a:ext uri="{FF2B5EF4-FFF2-40B4-BE49-F238E27FC236}">
                <a16:creationId xmlns:a16="http://schemas.microsoft.com/office/drawing/2014/main" id="{E993FAF6-176F-C583-0EBC-D1E217305903}"/>
              </a:ext>
            </a:extLst>
          </p:cNvPr>
          <p:cNvCxnSpPr>
            <a:cxnSpLocks/>
          </p:cNvCxnSpPr>
          <p:nvPr/>
        </p:nvCxnSpPr>
        <p:spPr>
          <a:xfrm flipV="1">
            <a:off x="10017364" y="5895457"/>
            <a:ext cx="3072" cy="3006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255F-CC72-3F9F-6DD2-E7B801339E19}"/>
              </a:ext>
            </a:extLst>
          </p:cNvPr>
          <p:cNvSpPr>
            <a:spLocks noGrp="1"/>
          </p:cNvSpPr>
          <p:nvPr>
            <p:ph type="title"/>
          </p:nvPr>
        </p:nvSpPr>
        <p:spPr>
          <a:xfrm>
            <a:off x="579144" y="331895"/>
            <a:ext cx="10972800" cy="948401"/>
          </a:xfrm>
        </p:spPr>
        <p:txBody>
          <a:bodyPr/>
          <a:lstStyle/>
          <a:p>
            <a:r>
              <a:rPr lang="en-GB" dirty="0"/>
              <a:t>Multiple Processing Elements (PEs)</a:t>
            </a:r>
          </a:p>
        </p:txBody>
      </p:sp>
      <p:sp>
        <p:nvSpPr>
          <p:cNvPr id="3" name="Content Placeholder 2">
            <a:extLst>
              <a:ext uri="{FF2B5EF4-FFF2-40B4-BE49-F238E27FC236}">
                <a16:creationId xmlns:a16="http://schemas.microsoft.com/office/drawing/2014/main" id="{5ABAE6C9-F36C-5624-67BB-572D0DE78307}"/>
              </a:ext>
            </a:extLst>
          </p:cNvPr>
          <p:cNvSpPr>
            <a:spLocks noGrp="1"/>
          </p:cNvSpPr>
          <p:nvPr>
            <p:ph idx="1"/>
          </p:nvPr>
        </p:nvSpPr>
        <p:spPr>
          <a:xfrm>
            <a:off x="8607417" y="1152207"/>
            <a:ext cx="3440826" cy="5604847"/>
          </a:xfrm>
        </p:spPr>
        <p:txBody>
          <a:bodyPr>
            <a:normAutofit fontScale="92500" lnSpcReduction="20000"/>
          </a:bodyPr>
          <a:lstStyle/>
          <a:p>
            <a:r>
              <a:rPr lang="en-GB" dirty="0"/>
              <a:t>The change here is in the </a:t>
            </a:r>
            <a:r>
              <a:rPr lang="en-GB" dirty="0" err="1"/>
              <a:t>layout.csl</a:t>
            </a:r>
            <a:r>
              <a:rPr lang="en-GB" dirty="0"/>
              <a:t> file</a:t>
            </a:r>
          </a:p>
          <a:p>
            <a:pPr lvl="1"/>
            <a:r>
              <a:rPr lang="en-GB" dirty="0"/>
              <a:t>Although we have also tweaked </a:t>
            </a:r>
            <a:r>
              <a:rPr lang="en-GB" i="1" dirty="0" err="1"/>
              <a:t>pe_program.csl</a:t>
            </a:r>
            <a:r>
              <a:rPr lang="en-GB" i="1" dirty="0"/>
              <a:t> </a:t>
            </a:r>
            <a:r>
              <a:rPr lang="en-GB" dirty="0"/>
              <a:t>to use the </a:t>
            </a:r>
            <a:r>
              <a:rPr lang="en-GB" i="1" dirty="0"/>
              <a:t>N</a:t>
            </a:r>
            <a:r>
              <a:rPr lang="en-GB" dirty="0"/>
              <a:t> parameter for the array size, instead of this being hard coded to 3 in previous examples</a:t>
            </a:r>
          </a:p>
          <a:p>
            <a:endParaRPr lang="en-GB" dirty="0"/>
          </a:p>
          <a:p>
            <a:r>
              <a:rPr lang="en-GB" dirty="0"/>
              <a:t>Using the </a:t>
            </a:r>
            <a:r>
              <a:rPr lang="en-GB" i="1" dirty="0"/>
              <a:t>commands.sh</a:t>
            </a:r>
            <a:r>
              <a:rPr lang="en-GB" dirty="0"/>
              <a:t> script, build and run this example</a:t>
            </a:r>
          </a:p>
          <a:p>
            <a:endParaRPr lang="en-GB" dirty="0"/>
          </a:p>
          <a:p>
            <a:r>
              <a:rPr lang="en-GB" dirty="0"/>
              <a:t>Now rebuild to run over a different number of PEs</a:t>
            </a:r>
          </a:p>
          <a:p>
            <a:pPr lvl="1"/>
            <a:r>
              <a:rPr lang="en-GB" dirty="0"/>
              <a:t>Hint – look in the </a:t>
            </a:r>
            <a:r>
              <a:rPr lang="en-GB" i="1" dirty="0"/>
              <a:t>commands.sh</a:t>
            </a:r>
            <a:r>
              <a:rPr lang="en-GB" dirty="0"/>
              <a:t> file to find the </a:t>
            </a:r>
            <a:r>
              <a:rPr lang="en-GB" i="1" dirty="0"/>
              <a:t>width</a:t>
            </a:r>
            <a:r>
              <a:rPr lang="en-GB" dirty="0"/>
              <a:t> parameter</a:t>
            </a:r>
          </a:p>
        </p:txBody>
      </p:sp>
      <p:sp>
        <p:nvSpPr>
          <p:cNvPr id="8" name="TextBox 7">
            <a:extLst>
              <a:ext uri="{FF2B5EF4-FFF2-40B4-BE49-F238E27FC236}">
                <a16:creationId xmlns:a16="http://schemas.microsoft.com/office/drawing/2014/main" id="{BC50F351-3396-6807-B243-62202440753C}"/>
              </a:ext>
            </a:extLst>
          </p:cNvPr>
          <p:cNvSpPr txBox="1"/>
          <p:nvPr/>
        </p:nvSpPr>
        <p:spPr>
          <a:xfrm>
            <a:off x="3391480" y="1280296"/>
            <a:ext cx="5160177" cy="5324535"/>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N: array size</a:t>
            </a:r>
          </a:p>
          <a:p>
            <a:r>
              <a:rPr lang="en-GB" sz="1000" dirty="0">
                <a:latin typeface="Courier New" panose="02070309020205020404" pitchFamily="49" charset="0"/>
                <a:cs typeface="Courier New" panose="02070309020205020404" pitchFamily="49" charset="0"/>
              </a:rPr>
              <a:t>// width: Number of PE columns</a:t>
            </a:r>
          </a:p>
          <a:p>
            <a:r>
              <a:rPr lang="en-GB" sz="1000" dirty="0">
                <a:latin typeface="Courier New" panose="02070309020205020404" pitchFamily="49" charset="0"/>
                <a:cs typeface="Courier New" panose="02070309020205020404" pitchFamily="49" charset="0"/>
              </a:rPr>
              <a:t>param N: i16;</a:t>
            </a:r>
          </a:p>
          <a:p>
            <a:r>
              <a:rPr lang="en-GB" sz="1000" dirty="0">
                <a:latin typeface="Courier New" panose="02070309020205020404" pitchFamily="49" charset="0"/>
                <a:cs typeface="Courier New" panose="02070309020205020404" pitchFamily="49" charset="0"/>
              </a:rPr>
              <a:t>param width: i16;</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used by </a:t>
            </a:r>
            <a:r>
              <a:rPr lang="en-GB" sz="1000" dirty="0" err="1">
                <a:latin typeface="Courier New" panose="02070309020205020404" pitchFamily="49" charset="0"/>
                <a:cs typeface="Courier New" panose="02070309020205020404" pitchFamily="49" charset="0"/>
              </a:rPr>
              <a:t>memcpy</a:t>
            </a:r>
            <a:r>
              <a:rPr lang="en-GB" sz="1000" dirty="0">
                <a:latin typeface="Courier New" panose="02070309020205020404" pitchFamily="49" charset="0"/>
                <a:cs typeface="Courier New" panose="02070309020205020404" pitchFamily="49" charset="0"/>
              </a:rPr>
              <a:t> for RPC mechanism</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LAUNCH: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@get_color(8);</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Import </a:t>
            </a:r>
            <a:r>
              <a:rPr lang="en-GB" sz="1000" dirty="0" err="1">
                <a:latin typeface="Courier New" panose="02070309020205020404" pitchFamily="49" charset="0"/>
                <a:cs typeface="Courier New" panose="02070309020205020404" pitchFamily="49" charset="0"/>
              </a:rPr>
              <a:t>memcpy</a:t>
            </a:r>
            <a:r>
              <a:rPr lang="en-GB" sz="1000" dirty="0">
                <a:latin typeface="Courier New" panose="02070309020205020404" pitchFamily="49" charset="0"/>
                <a:cs typeface="Courier New" panose="02070309020205020404" pitchFamily="49" charset="0"/>
              </a:rPr>
              <a:t> layout module for (width=2) x 1 grid of PEs</a:t>
            </a:r>
          </a:p>
          <a:p>
            <a:r>
              <a:rPr lang="en-GB" sz="1000" dirty="0">
                <a:latin typeface="Courier New" panose="02070309020205020404" pitchFamily="49" charset="0"/>
                <a:cs typeface="Courier New" panose="02070309020205020404" pitchFamily="49" charset="0"/>
              </a:rPr>
              <a:t>// This module defines parameters passed to program on the 2 PEs</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a:t>
            </a:r>
            <a:r>
              <a:rPr lang="en-GB" sz="1000" dirty="0">
                <a:latin typeface="Courier New" panose="02070309020205020404" pitchFamily="49" charset="0"/>
                <a:cs typeface="Courier New" panose="02070309020205020404" pitchFamily="49" charset="0"/>
              </a:rPr>
              <a:t> = @import_module("&lt;memcpy/get_params&gt;", .{</a:t>
            </a:r>
          </a:p>
          <a:p>
            <a:r>
              <a:rPr lang="en-GB" sz="1000" dirty="0">
                <a:latin typeface="Courier New" panose="02070309020205020404" pitchFamily="49" charset="0"/>
                <a:cs typeface="Courier New" panose="02070309020205020404" pitchFamily="49" charset="0"/>
              </a:rPr>
              <a:t>  .width = width,</a:t>
            </a:r>
          </a:p>
          <a:p>
            <a:r>
              <a:rPr lang="en-GB" sz="1000" dirty="0">
                <a:latin typeface="Courier New" panose="02070309020205020404" pitchFamily="49" charset="0"/>
                <a:cs typeface="Courier New" panose="02070309020205020404" pitchFamily="49" charset="0"/>
              </a:rPr>
              <a:t>  .height = 1,</a:t>
            </a:r>
          </a:p>
          <a:p>
            <a:r>
              <a:rPr lang="en-GB" sz="1000" dirty="0">
                <a:latin typeface="Courier New" panose="02070309020205020404" pitchFamily="49" charset="0"/>
                <a:cs typeface="Courier New" panose="02070309020205020404" pitchFamily="49" charset="0"/>
              </a:rPr>
              <a:t>  .LAUNCH = LAUNCH</a:t>
            </a:r>
          </a:p>
          <a:p>
            <a:r>
              <a:rPr lang="en-GB" sz="1000" dirty="0">
                <a:latin typeface="Courier New" panose="02070309020205020404" pitchFamily="49" charset="0"/>
                <a:cs typeface="Courier New" panose="02070309020205020404" pitchFamily="49" charset="0"/>
              </a:rPr>
              <a:t>});</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layout {</a:t>
            </a:r>
          </a:p>
          <a:p>
            <a:r>
              <a:rPr lang="en-GB" sz="1000" dirty="0">
                <a:latin typeface="Courier New" panose="02070309020205020404" pitchFamily="49" charset="0"/>
                <a:cs typeface="Courier New" panose="02070309020205020404" pitchFamily="49" charset="0"/>
              </a:rPr>
              <a:t>  // set rectangle for 2x1 PEs</a:t>
            </a:r>
          </a:p>
          <a:p>
            <a:r>
              <a:rPr lang="en-GB" sz="1000" dirty="0">
                <a:latin typeface="Courier New" panose="02070309020205020404" pitchFamily="49" charset="0"/>
                <a:cs typeface="Courier New" panose="02070309020205020404" pitchFamily="49" charset="0"/>
              </a:rPr>
              <a:t>  @set_rectangle(width, 1);</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for (@range(i16, width)) |x| {</a:t>
            </a:r>
          </a:p>
          <a:p>
            <a:r>
              <a:rPr lang="en-GB" sz="1000" dirty="0">
                <a:latin typeface="Courier New" panose="02070309020205020404" pitchFamily="49" charset="0"/>
                <a:cs typeface="Courier New" panose="02070309020205020404" pitchFamily="49" charset="0"/>
              </a:rPr>
              <a:t>    @set_tile_code(x, 0, "</a:t>
            </a:r>
            <a:r>
              <a:rPr lang="en-GB" sz="1000" dirty="0" err="1">
                <a:latin typeface="Courier New" panose="02070309020205020404" pitchFamily="49" charset="0"/>
                <a:cs typeface="Courier New" panose="02070309020205020404" pitchFamily="49" charset="0"/>
              </a:rPr>
              <a:t>pe_program.csl</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memcpy_params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memcpy.get_params</a:t>
            </a:r>
            <a:r>
              <a:rPr lang="en-GB" sz="1000" dirty="0">
                <a:latin typeface="Courier New" panose="02070309020205020404" pitchFamily="49" charset="0"/>
                <a:cs typeface="Courier New" panose="02070309020205020404" pitchFamily="49" charset="0"/>
              </a:rPr>
              <a:t>(x),</a:t>
            </a:r>
          </a:p>
          <a:p>
            <a:r>
              <a:rPr lang="en-GB" sz="1000" dirty="0">
                <a:latin typeface="Courier New" panose="02070309020205020404" pitchFamily="49" charset="0"/>
                <a:cs typeface="Courier New" panose="02070309020205020404" pitchFamily="49" charset="0"/>
              </a:rPr>
              <a:t>      .N = N</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Export device symbol for array "x", "y"</a:t>
            </a:r>
          </a:p>
          <a:p>
            <a:r>
              <a:rPr lang="en-GB" sz="1000" dirty="0">
                <a:latin typeface="Courier New" panose="02070309020205020404" pitchFamily="49" charset="0"/>
                <a:cs typeface="Courier New" panose="02070309020205020404" pitchFamily="49" charset="0"/>
              </a:rPr>
              <a:t>  @export_name("x", [*]f32, true);</a:t>
            </a:r>
          </a:p>
          <a:p>
            <a:r>
              <a:rPr lang="en-GB" sz="1000" dirty="0">
                <a:latin typeface="Courier New" panose="02070309020205020404" pitchFamily="49" charset="0"/>
                <a:cs typeface="Courier New" panose="02070309020205020404" pitchFamily="49" charset="0"/>
              </a:rPr>
              <a:t>  @export_name("y", [*]f32, true);</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Export host-callable device function</a:t>
            </a:r>
          </a:p>
          <a:p>
            <a:r>
              <a:rPr lang="en-GB" sz="1000" dirty="0">
                <a:latin typeface="Courier New" panose="02070309020205020404" pitchFamily="49" charset="0"/>
                <a:cs typeface="Courier New" panose="02070309020205020404" pitchFamily="49" charset="0"/>
              </a:rPr>
              <a:t>  @export_name("compute", </a:t>
            </a:r>
            <a:r>
              <a:rPr lang="en-GB" sz="1000" dirty="0" err="1">
                <a:latin typeface="Courier New" panose="02070309020205020404" pitchFamily="49" charset="0"/>
                <a:cs typeface="Courier New" panose="02070309020205020404" pitchFamily="49" charset="0"/>
              </a:rPr>
              <a:t>fn</a:t>
            </a:r>
            <a:r>
              <a:rPr lang="en-GB" sz="1000" dirty="0">
                <a:latin typeface="Courier New" panose="02070309020205020404" pitchFamily="49" charset="0"/>
                <a:cs typeface="Courier New" panose="02070309020205020404" pitchFamily="49" charset="0"/>
              </a:rPr>
              <a:t>()void);</a:t>
            </a:r>
          </a:p>
          <a:p>
            <a:r>
              <a:rPr lang="en-GB"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6CD394F0-1CAF-5EDC-CE23-E77A69735D39}"/>
              </a:ext>
            </a:extLst>
          </p:cNvPr>
          <p:cNvSpPr txBox="1"/>
          <p:nvPr/>
        </p:nvSpPr>
        <p:spPr>
          <a:xfrm>
            <a:off x="431" y="1126556"/>
            <a:ext cx="2664295" cy="738664"/>
          </a:xfrm>
          <a:prstGeom prst="rect">
            <a:avLst/>
          </a:prstGeom>
          <a:noFill/>
        </p:spPr>
        <p:txBody>
          <a:bodyPr wrap="square" rtlCol="0">
            <a:spAutoFit/>
          </a:bodyPr>
          <a:lstStyle/>
          <a:p>
            <a:pPr algn="ctr"/>
            <a:r>
              <a:rPr lang="en-GB" sz="1400" dirty="0">
                <a:solidFill>
                  <a:srgbClr val="0070C0"/>
                </a:solidFill>
              </a:rPr>
              <a:t>The modifier </a:t>
            </a:r>
            <a:r>
              <a:rPr lang="en-GB" sz="1400" i="1" dirty="0">
                <a:solidFill>
                  <a:srgbClr val="0070C0"/>
                </a:solidFill>
              </a:rPr>
              <a:t>param </a:t>
            </a:r>
            <a:r>
              <a:rPr lang="en-GB" sz="1400" dirty="0">
                <a:solidFill>
                  <a:srgbClr val="0070C0"/>
                </a:solidFill>
              </a:rPr>
              <a:t>in the CSL code denotes that the value will be provided as a parameter</a:t>
            </a:r>
            <a:endParaRPr lang="en-GB" sz="1400" i="1" dirty="0">
              <a:solidFill>
                <a:srgbClr val="0070C0"/>
              </a:solidFill>
            </a:endParaRPr>
          </a:p>
        </p:txBody>
      </p:sp>
      <p:cxnSp>
        <p:nvCxnSpPr>
          <p:cNvPr id="11" name="Straight Arrow Connector 10">
            <a:extLst>
              <a:ext uri="{FF2B5EF4-FFF2-40B4-BE49-F238E27FC236}">
                <a16:creationId xmlns:a16="http://schemas.microsoft.com/office/drawing/2014/main" id="{C521FDF8-C9B5-F4EB-F8E9-C74889B310E9}"/>
              </a:ext>
            </a:extLst>
          </p:cNvPr>
          <p:cNvCxnSpPr>
            <a:cxnSpLocks/>
          </p:cNvCxnSpPr>
          <p:nvPr/>
        </p:nvCxnSpPr>
        <p:spPr>
          <a:xfrm>
            <a:off x="2553356" y="1646040"/>
            <a:ext cx="503076" cy="1221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7AA5718D-5822-3067-2183-5F6226D37C68}"/>
              </a:ext>
            </a:extLst>
          </p:cNvPr>
          <p:cNvSpPr/>
          <p:nvPr/>
        </p:nvSpPr>
        <p:spPr>
          <a:xfrm rot="10800000">
            <a:off x="3127343" y="1623776"/>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0EBBD2BF-E32F-DDA5-876F-4FC36B3239C3}"/>
              </a:ext>
            </a:extLst>
          </p:cNvPr>
          <p:cNvSpPr/>
          <p:nvPr/>
        </p:nvSpPr>
        <p:spPr>
          <a:xfrm rot="10800000">
            <a:off x="3126851" y="3049213"/>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6B5ABC59-4342-3051-0626-A1AF13ECB32E}"/>
              </a:ext>
            </a:extLst>
          </p:cNvPr>
          <p:cNvSpPr txBox="1"/>
          <p:nvPr/>
        </p:nvSpPr>
        <p:spPr>
          <a:xfrm>
            <a:off x="431" y="2407582"/>
            <a:ext cx="2664295" cy="954107"/>
          </a:xfrm>
          <a:prstGeom prst="rect">
            <a:avLst/>
          </a:prstGeom>
          <a:noFill/>
        </p:spPr>
        <p:txBody>
          <a:bodyPr wrap="square" rtlCol="0">
            <a:spAutoFit/>
          </a:bodyPr>
          <a:lstStyle/>
          <a:p>
            <a:pPr algn="ctr"/>
            <a:r>
              <a:rPr lang="en-GB" sz="1400" dirty="0">
                <a:solidFill>
                  <a:srgbClr val="0070C0"/>
                </a:solidFill>
              </a:rPr>
              <a:t>Imports the </a:t>
            </a:r>
            <a:r>
              <a:rPr lang="en-GB" sz="1400" dirty="0" err="1">
                <a:solidFill>
                  <a:srgbClr val="0070C0"/>
                </a:solidFill>
              </a:rPr>
              <a:t>memcpy</a:t>
            </a:r>
            <a:r>
              <a:rPr lang="en-GB" sz="1400" dirty="0">
                <a:solidFill>
                  <a:srgbClr val="0070C0"/>
                </a:solidFill>
              </a:rPr>
              <a:t> module onto the cores, now across </a:t>
            </a:r>
            <a:r>
              <a:rPr lang="en-GB" sz="1400" i="1" dirty="0">
                <a:solidFill>
                  <a:srgbClr val="0070C0"/>
                </a:solidFill>
              </a:rPr>
              <a:t>width by 1 </a:t>
            </a:r>
            <a:r>
              <a:rPr lang="en-GB" sz="1400" dirty="0">
                <a:solidFill>
                  <a:srgbClr val="0070C0"/>
                </a:solidFill>
              </a:rPr>
              <a:t>PEs (previously it was across 1x1)</a:t>
            </a:r>
            <a:endParaRPr lang="en-GB" sz="1400" i="1" dirty="0">
              <a:solidFill>
                <a:srgbClr val="0070C0"/>
              </a:solidFill>
            </a:endParaRPr>
          </a:p>
        </p:txBody>
      </p:sp>
      <p:cxnSp>
        <p:nvCxnSpPr>
          <p:cNvPr id="17" name="Straight Arrow Connector 16">
            <a:extLst>
              <a:ext uri="{FF2B5EF4-FFF2-40B4-BE49-F238E27FC236}">
                <a16:creationId xmlns:a16="http://schemas.microsoft.com/office/drawing/2014/main" id="{04F2B2BB-BD79-6B0F-B8A3-430C8A62C2C4}"/>
              </a:ext>
            </a:extLst>
          </p:cNvPr>
          <p:cNvCxnSpPr>
            <a:cxnSpLocks/>
            <a:endCxn id="15" idx="1"/>
          </p:cNvCxnSpPr>
          <p:nvPr/>
        </p:nvCxnSpPr>
        <p:spPr>
          <a:xfrm>
            <a:off x="2553356" y="2927066"/>
            <a:ext cx="573495" cy="2968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1654D4D7-16D1-C91A-E0E4-4CC12F8B8A94}"/>
              </a:ext>
            </a:extLst>
          </p:cNvPr>
          <p:cNvSpPr/>
          <p:nvPr/>
        </p:nvSpPr>
        <p:spPr>
          <a:xfrm rot="10800000">
            <a:off x="3084761" y="3908810"/>
            <a:ext cx="288032" cy="349377"/>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DDFA9EAB-386C-3168-D983-3E35D072E0B1}"/>
              </a:ext>
            </a:extLst>
          </p:cNvPr>
          <p:cNvCxnSpPr>
            <a:cxnSpLocks/>
            <a:stCxn id="20" idx="3"/>
            <a:endCxn id="18" idx="1"/>
          </p:cNvCxnSpPr>
          <p:nvPr/>
        </p:nvCxnSpPr>
        <p:spPr>
          <a:xfrm>
            <a:off x="2721383" y="4075525"/>
            <a:ext cx="363378" cy="79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0E4FAC2-5853-45F1-A80C-3AA8F932D1C6}"/>
              </a:ext>
            </a:extLst>
          </p:cNvPr>
          <p:cNvSpPr txBox="1"/>
          <p:nvPr/>
        </p:nvSpPr>
        <p:spPr>
          <a:xfrm>
            <a:off x="57088" y="3706193"/>
            <a:ext cx="2664295" cy="738664"/>
          </a:xfrm>
          <a:prstGeom prst="rect">
            <a:avLst/>
          </a:prstGeom>
          <a:noFill/>
        </p:spPr>
        <p:txBody>
          <a:bodyPr wrap="square" rtlCol="0">
            <a:spAutoFit/>
          </a:bodyPr>
          <a:lstStyle/>
          <a:p>
            <a:pPr algn="ctr"/>
            <a:r>
              <a:rPr lang="en-GB" sz="1400" dirty="0">
                <a:solidFill>
                  <a:srgbClr val="0070C0"/>
                </a:solidFill>
              </a:rPr>
              <a:t>Set the rectangle of PEs in use to be </a:t>
            </a:r>
            <a:r>
              <a:rPr lang="en-GB" sz="1400" i="1" dirty="0">
                <a:solidFill>
                  <a:srgbClr val="0070C0"/>
                </a:solidFill>
              </a:rPr>
              <a:t>width by 1</a:t>
            </a:r>
            <a:r>
              <a:rPr lang="en-GB" sz="1400" dirty="0">
                <a:solidFill>
                  <a:srgbClr val="0070C0"/>
                </a:solidFill>
              </a:rPr>
              <a:t> (previously it was 1x1)</a:t>
            </a:r>
            <a:endParaRPr lang="en-GB" sz="1400" i="1" dirty="0">
              <a:solidFill>
                <a:srgbClr val="0070C0"/>
              </a:solidFill>
            </a:endParaRPr>
          </a:p>
        </p:txBody>
      </p:sp>
      <p:sp>
        <p:nvSpPr>
          <p:cNvPr id="21" name="Right Brace 20">
            <a:extLst>
              <a:ext uri="{FF2B5EF4-FFF2-40B4-BE49-F238E27FC236}">
                <a16:creationId xmlns:a16="http://schemas.microsoft.com/office/drawing/2014/main" id="{37E0A43D-603A-03E4-D8EA-9BBD01384A32}"/>
              </a:ext>
            </a:extLst>
          </p:cNvPr>
          <p:cNvSpPr/>
          <p:nvPr/>
        </p:nvSpPr>
        <p:spPr>
          <a:xfrm rot="10800000">
            <a:off x="3126850" y="4447294"/>
            <a:ext cx="288033" cy="853913"/>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16FD04F6-3FBD-7AFC-A340-DFD5138C71FD}"/>
              </a:ext>
            </a:extLst>
          </p:cNvPr>
          <p:cNvSpPr txBox="1"/>
          <p:nvPr/>
        </p:nvSpPr>
        <p:spPr>
          <a:xfrm>
            <a:off x="159774" y="5202662"/>
            <a:ext cx="2664295" cy="1600438"/>
          </a:xfrm>
          <a:prstGeom prst="rect">
            <a:avLst/>
          </a:prstGeom>
          <a:noFill/>
        </p:spPr>
        <p:txBody>
          <a:bodyPr wrap="square" rtlCol="0">
            <a:spAutoFit/>
          </a:bodyPr>
          <a:lstStyle/>
          <a:p>
            <a:pPr algn="ctr"/>
            <a:r>
              <a:rPr lang="en-GB" sz="1400" dirty="0">
                <a:solidFill>
                  <a:srgbClr val="0070C0"/>
                </a:solidFill>
              </a:rPr>
              <a:t>Use a for loop to assign the code to each PE and set appropriate parameters. We need to do this explicit assign for each PE (as in some cases different PEs have different code)</a:t>
            </a:r>
            <a:endParaRPr lang="en-GB" sz="1400" i="1" dirty="0">
              <a:solidFill>
                <a:srgbClr val="0070C0"/>
              </a:solidFill>
            </a:endParaRPr>
          </a:p>
        </p:txBody>
      </p:sp>
      <p:cxnSp>
        <p:nvCxnSpPr>
          <p:cNvPr id="23" name="Straight Arrow Connector 22">
            <a:extLst>
              <a:ext uri="{FF2B5EF4-FFF2-40B4-BE49-F238E27FC236}">
                <a16:creationId xmlns:a16="http://schemas.microsoft.com/office/drawing/2014/main" id="{0B6D1B31-DE94-C912-37C8-2A06DE0F0541}"/>
              </a:ext>
            </a:extLst>
          </p:cNvPr>
          <p:cNvCxnSpPr>
            <a:cxnSpLocks/>
          </p:cNvCxnSpPr>
          <p:nvPr/>
        </p:nvCxnSpPr>
        <p:spPr>
          <a:xfrm flipV="1">
            <a:off x="2553356" y="4852152"/>
            <a:ext cx="513889" cy="3598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9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9B44-C08B-6E92-CD03-34110E7AFCF1}"/>
              </a:ext>
            </a:extLst>
          </p:cNvPr>
          <p:cNvSpPr>
            <a:spLocks noGrp="1"/>
          </p:cNvSpPr>
          <p:nvPr>
            <p:ph type="title"/>
          </p:nvPr>
        </p:nvSpPr>
        <p:spPr/>
        <p:txBody>
          <a:bodyPr/>
          <a:lstStyle/>
          <a:p>
            <a:r>
              <a:rPr lang="en-GB" dirty="0"/>
              <a:t>Running on multiple PEs</a:t>
            </a:r>
          </a:p>
        </p:txBody>
      </p:sp>
      <p:sp>
        <p:nvSpPr>
          <p:cNvPr id="3" name="Content Placeholder 2">
            <a:extLst>
              <a:ext uri="{FF2B5EF4-FFF2-40B4-BE49-F238E27FC236}">
                <a16:creationId xmlns:a16="http://schemas.microsoft.com/office/drawing/2014/main" id="{F9BAFBAF-28AF-4A51-751F-946E094D0FB3}"/>
              </a:ext>
            </a:extLst>
          </p:cNvPr>
          <p:cNvSpPr>
            <a:spLocks noGrp="1"/>
          </p:cNvSpPr>
          <p:nvPr>
            <p:ph idx="1"/>
          </p:nvPr>
        </p:nvSpPr>
        <p:spPr>
          <a:xfrm>
            <a:off x="609600" y="4365104"/>
            <a:ext cx="10972800" cy="2111896"/>
          </a:xfrm>
        </p:spPr>
        <p:txBody>
          <a:bodyPr/>
          <a:lstStyle/>
          <a:p>
            <a:r>
              <a:rPr lang="en-GB" dirty="0"/>
              <a:t>Ensure you are in the w5-multiple-PEs directory and run the </a:t>
            </a:r>
            <a:r>
              <a:rPr lang="en-GB" i="1" dirty="0"/>
              <a:t>commands.sh</a:t>
            </a:r>
            <a:r>
              <a:rPr lang="en-GB" dirty="0"/>
              <a:t> script</a:t>
            </a:r>
          </a:p>
          <a:p>
            <a:r>
              <a:rPr lang="en-GB" dirty="0"/>
              <a:t>Now rebuild to run on four PEs and then rerun</a:t>
            </a:r>
          </a:p>
          <a:p>
            <a:pPr lvl="1"/>
            <a:r>
              <a:rPr lang="en-GB" dirty="0"/>
              <a:t>Hint – you can edit the </a:t>
            </a:r>
            <a:r>
              <a:rPr lang="en-GB" i="1" dirty="0"/>
              <a:t>width</a:t>
            </a:r>
            <a:r>
              <a:rPr lang="en-GB" dirty="0"/>
              <a:t> parameter passed in via the </a:t>
            </a:r>
            <a:r>
              <a:rPr lang="en-GB" i="1" dirty="0"/>
              <a:t>commands.sh </a:t>
            </a:r>
            <a:r>
              <a:rPr lang="en-GB" dirty="0"/>
              <a:t>script</a:t>
            </a:r>
          </a:p>
          <a:p>
            <a:pPr lvl="1"/>
            <a:r>
              <a:rPr lang="en-GB" dirty="0"/>
              <a:t>You must also increase the first fabric dimension by three</a:t>
            </a:r>
          </a:p>
        </p:txBody>
      </p:sp>
      <p:sp>
        <p:nvSpPr>
          <p:cNvPr id="4" name="TextBox 3">
            <a:extLst>
              <a:ext uri="{FF2B5EF4-FFF2-40B4-BE49-F238E27FC236}">
                <a16:creationId xmlns:a16="http://schemas.microsoft.com/office/drawing/2014/main" id="{93A5B58C-E231-0BF4-682D-5C6EA54D245F}"/>
              </a:ext>
            </a:extLst>
          </p:cNvPr>
          <p:cNvSpPr txBox="1"/>
          <p:nvPr/>
        </p:nvSpPr>
        <p:spPr>
          <a:xfrm>
            <a:off x="609600" y="1757701"/>
            <a:ext cx="10972800" cy="2308324"/>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wt5-multiple-PEs]$ ./commands.sh</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9,3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2,1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7,1</a:t>
            </a:r>
          </a:p>
          <a:p>
            <a:r>
              <a:rPr lang="en-GB" sz="1200" dirty="0">
                <a:solidFill>
                  <a:schemeClr val="bg1"/>
                </a:solidFill>
                <a:latin typeface="Courier New" panose="02070309020205020404" pitchFamily="49" charset="0"/>
                <a:cs typeface="Courier New" panose="02070309020205020404" pitchFamily="49" charset="0"/>
              </a:rPr>
              <a:t>SUCCESS!</a:t>
            </a:r>
          </a:p>
        </p:txBody>
      </p:sp>
    </p:spTree>
    <p:extLst>
      <p:ext uri="{BB962C8B-B14F-4D97-AF65-F5344CB8AC3E}">
        <p14:creationId xmlns:p14="http://schemas.microsoft.com/office/powerpoint/2010/main" val="158125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9B44-C08B-6E92-CD03-34110E7AFCF1}"/>
              </a:ext>
            </a:extLst>
          </p:cNvPr>
          <p:cNvSpPr>
            <a:spLocks noGrp="1"/>
          </p:cNvSpPr>
          <p:nvPr>
            <p:ph type="title"/>
          </p:nvPr>
        </p:nvSpPr>
        <p:spPr/>
        <p:txBody>
          <a:bodyPr/>
          <a:lstStyle/>
          <a:p>
            <a:r>
              <a:rPr lang="en-GB" dirty="0"/>
              <a:t>Solution: Running on multiple PEs</a:t>
            </a:r>
          </a:p>
        </p:txBody>
      </p:sp>
      <p:sp>
        <p:nvSpPr>
          <p:cNvPr id="3" name="Content Placeholder 2">
            <a:extLst>
              <a:ext uri="{FF2B5EF4-FFF2-40B4-BE49-F238E27FC236}">
                <a16:creationId xmlns:a16="http://schemas.microsoft.com/office/drawing/2014/main" id="{F9BAFBAF-28AF-4A51-751F-946E094D0FB3}"/>
              </a:ext>
            </a:extLst>
          </p:cNvPr>
          <p:cNvSpPr>
            <a:spLocks noGrp="1"/>
          </p:cNvSpPr>
          <p:nvPr>
            <p:ph idx="1"/>
          </p:nvPr>
        </p:nvSpPr>
        <p:spPr>
          <a:xfrm>
            <a:off x="609600" y="5377728"/>
            <a:ext cx="10972800" cy="1319808"/>
          </a:xfrm>
        </p:spPr>
        <p:txBody>
          <a:bodyPr>
            <a:normAutofit/>
          </a:bodyPr>
          <a:lstStyle/>
          <a:p>
            <a:r>
              <a:rPr lang="en-GB" dirty="0"/>
              <a:t>There are some small differences in the output</a:t>
            </a:r>
          </a:p>
          <a:p>
            <a:pPr lvl="1"/>
            <a:r>
              <a:rPr lang="en-GB" dirty="0"/>
              <a:t>The kernel width and height have changed from 2,1 to 4,1</a:t>
            </a:r>
          </a:p>
          <a:p>
            <a:pPr lvl="1"/>
            <a:r>
              <a:rPr lang="en-GB" dirty="0"/>
              <a:t>The </a:t>
            </a:r>
            <a:r>
              <a:rPr lang="en-GB" dirty="0" err="1"/>
              <a:t>memcpy</a:t>
            </a:r>
            <a:r>
              <a:rPr lang="en-GB" dirty="0"/>
              <a:t> width and height have changed from 7,1 to 9,1</a:t>
            </a:r>
          </a:p>
          <a:p>
            <a:endParaRPr lang="en-GB" dirty="0"/>
          </a:p>
        </p:txBody>
      </p:sp>
      <p:sp>
        <p:nvSpPr>
          <p:cNvPr id="4" name="TextBox 3">
            <a:extLst>
              <a:ext uri="{FF2B5EF4-FFF2-40B4-BE49-F238E27FC236}">
                <a16:creationId xmlns:a16="http://schemas.microsoft.com/office/drawing/2014/main" id="{93A5B58C-E231-0BF4-682D-5C6EA54D245F}"/>
              </a:ext>
            </a:extLst>
          </p:cNvPr>
          <p:cNvSpPr txBox="1"/>
          <p:nvPr/>
        </p:nvSpPr>
        <p:spPr>
          <a:xfrm>
            <a:off x="609600" y="2420888"/>
            <a:ext cx="10972800" cy="2677656"/>
          </a:xfrm>
          <a:prstGeom prst="rect">
            <a:avLst/>
          </a:prstGeom>
          <a:solidFill>
            <a:schemeClr val="tx1"/>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[vistor01@sdf-cs1 wt5-multiple-PEs]$ </a:t>
            </a:r>
            <a:r>
              <a:rPr lang="en-GB" sz="1200" dirty="0" err="1">
                <a:solidFill>
                  <a:schemeClr val="bg1"/>
                </a:solidFill>
                <a:latin typeface="Courier New" panose="02070309020205020404" pitchFamily="49" charset="0"/>
                <a:cs typeface="Courier New" panose="02070309020205020404" pitchFamily="49" charset="0"/>
              </a:rPr>
              <a:t>cslc</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layout.csl</a:t>
            </a:r>
            <a:r>
              <a:rPr lang="en-GB" sz="1200" dirty="0">
                <a:solidFill>
                  <a:schemeClr val="bg1"/>
                </a:solidFill>
                <a:latin typeface="Courier New" panose="02070309020205020404" pitchFamily="49" charset="0"/>
                <a:cs typeface="Courier New" panose="02070309020205020404" pitchFamily="49" charset="0"/>
              </a:rPr>
              <a:t> --fabric-dims=11,3 --fabric-offsets=4,1 --params=N:3,width:4 --</a:t>
            </a:r>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--channels=1 -o out</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compile successful</a:t>
            </a:r>
          </a:p>
          <a:p>
            <a:r>
              <a:rPr lang="en-GB" sz="1200" dirty="0">
                <a:solidFill>
                  <a:schemeClr val="bg1"/>
                </a:solidFill>
                <a:latin typeface="Courier New" panose="02070309020205020404" pitchFamily="49" charset="0"/>
                <a:cs typeface="Courier New" panose="02070309020205020404" pitchFamily="49" charset="0"/>
              </a:rPr>
              <a:t>[vistor01@sdf-cs1 wt5-multiple-PEs]$ </a:t>
            </a:r>
            <a:r>
              <a:rPr lang="en-GB" sz="1200" dirty="0" err="1">
                <a:solidFill>
                  <a:schemeClr val="bg1"/>
                </a:solidFill>
                <a:latin typeface="Courier New" panose="02070309020205020404" pitchFamily="49" charset="0"/>
                <a:cs typeface="Courier New" panose="02070309020205020404" pitchFamily="49" charset="0"/>
              </a:rPr>
              <a:t>cs_python</a:t>
            </a:r>
            <a:r>
              <a:rPr lang="en-GB" sz="1200" dirty="0">
                <a:solidFill>
                  <a:schemeClr val="bg1"/>
                </a:solidFill>
                <a:latin typeface="Courier New" panose="02070309020205020404" pitchFamily="49" charset="0"/>
                <a:cs typeface="Courier New" panose="02070309020205020404" pitchFamily="49" charset="0"/>
              </a:rPr>
              <a:t> run.py --name out</a:t>
            </a:r>
          </a:p>
          <a:p>
            <a:r>
              <a:rPr lang="en-GB" sz="1200" dirty="0">
                <a:solidFill>
                  <a:schemeClr val="bg1"/>
                </a:solidFill>
                <a:latin typeface="Courier New" panose="02070309020205020404" pitchFamily="49" charset="0"/>
                <a:cs typeface="Courier New" panose="02070309020205020404" pitchFamily="49" charset="0"/>
              </a:rPr>
              <a:t>INFO: Using SIF: /home/y26/shared/cs_sdk-1.0.0/cbcore_sdk-202311111408-10-4a54bce5.sif</a:t>
            </a:r>
          </a:p>
          <a:p>
            <a:r>
              <a:rPr lang="en-GB" sz="1200" dirty="0">
                <a:solidFill>
                  <a:schemeClr val="bg1"/>
                </a:solidFill>
                <a:latin typeface="Courier New" panose="02070309020205020404" pitchFamily="49" charset="0"/>
                <a:cs typeface="Courier New" panose="02070309020205020404" pitchFamily="49" charset="0"/>
              </a:rPr>
              <a:t>Reading file out/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out/bin/</a:t>
            </a:r>
            <a:r>
              <a:rPr lang="en-GB" sz="1200" dirty="0" err="1">
                <a:solidFill>
                  <a:schemeClr val="bg1"/>
                </a:solidFill>
                <a:latin typeface="Courier New" panose="02070309020205020404" pitchFamily="49" charset="0"/>
                <a:cs typeface="Courier New" panose="02070309020205020404" pitchFamily="49" charset="0"/>
              </a:rPr>
              <a:t>out_rpc.json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out/west/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Reading file out/east/</a:t>
            </a:r>
            <a:r>
              <a:rPr lang="en-GB" sz="1200" dirty="0" err="1">
                <a:solidFill>
                  <a:schemeClr val="bg1"/>
                </a:solidFill>
                <a:latin typeface="Courier New" panose="02070309020205020404" pitchFamily="49" charset="0"/>
                <a:cs typeface="Courier New" panose="02070309020205020404" pitchFamily="49" charset="0"/>
              </a:rPr>
              <a:t>out.json</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fab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9,3</a:t>
            </a:r>
          </a:p>
          <a:p>
            <a:r>
              <a:rPr lang="en-GB" sz="1200" dirty="0">
                <a:solidFill>
                  <a:schemeClr val="bg1"/>
                </a:solidFill>
                <a:latin typeface="Courier New" panose="02070309020205020404" pitchFamily="49" charset="0"/>
                <a:cs typeface="Courier New" panose="02070309020205020404" pitchFamily="49" charset="0"/>
              </a:rPr>
              <a:t>Kernel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4,1 4,1</a:t>
            </a:r>
          </a:p>
          <a:p>
            <a:r>
              <a:rPr lang="en-GB" sz="1200" dirty="0" err="1">
                <a:solidFill>
                  <a:schemeClr val="bg1"/>
                </a:solidFill>
                <a:latin typeface="Courier New" panose="02070309020205020404" pitchFamily="49" charset="0"/>
                <a:cs typeface="Courier New" panose="02070309020205020404" pitchFamily="49" charset="0"/>
              </a:rPr>
              <a:t>memcpy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x,y</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w,h</a:t>
            </a:r>
            <a:r>
              <a:rPr lang="en-GB" sz="1200" dirty="0">
                <a:solidFill>
                  <a:schemeClr val="bg1"/>
                </a:solidFill>
                <a:latin typeface="Courier New" panose="02070309020205020404" pitchFamily="49" charset="0"/>
                <a:cs typeface="Courier New" panose="02070309020205020404" pitchFamily="49" charset="0"/>
              </a:rPr>
              <a:t> = 1,1 9,1</a:t>
            </a:r>
          </a:p>
          <a:p>
            <a:r>
              <a:rPr lang="en-GB" sz="1200" dirty="0">
                <a:solidFill>
                  <a:schemeClr val="bg1"/>
                </a:solidFill>
                <a:latin typeface="Courier New" panose="02070309020205020404" pitchFamily="49" charset="0"/>
                <a:cs typeface="Courier New" panose="02070309020205020404" pitchFamily="49" charset="0"/>
              </a:rPr>
              <a:t>SUCCESS!</a:t>
            </a:r>
          </a:p>
        </p:txBody>
      </p:sp>
      <p:sp>
        <p:nvSpPr>
          <p:cNvPr id="5" name="Content Placeholder 2">
            <a:extLst>
              <a:ext uri="{FF2B5EF4-FFF2-40B4-BE49-F238E27FC236}">
                <a16:creationId xmlns:a16="http://schemas.microsoft.com/office/drawing/2014/main" id="{ABC05836-4DD8-5ED1-7836-E858E2B9F4C1}"/>
              </a:ext>
            </a:extLst>
          </p:cNvPr>
          <p:cNvSpPr txBox="1">
            <a:spLocks/>
          </p:cNvSpPr>
          <p:nvPr/>
        </p:nvSpPr>
        <p:spPr>
          <a:xfrm>
            <a:off x="479376" y="1340768"/>
            <a:ext cx="10972800" cy="94840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Using the compile and run commands separately (rather than driving via the commands.sh file) to show the difference here</a:t>
            </a:r>
          </a:p>
          <a:p>
            <a:endParaRPr lang="en-GB" dirty="0"/>
          </a:p>
        </p:txBody>
      </p:sp>
    </p:spTree>
    <p:extLst>
      <p:ext uri="{BB962C8B-B14F-4D97-AF65-F5344CB8AC3E}">
        <p14:creationId xmlns:p14="http://schemas.microsoft.com/office/powerpoint/2010/main" val="282493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a:t>
            </a:r>
          </a:p>
        </p:txBody>
      </p:sp>
      <p:sp>
        <p:nvSpPr>
          <p:cNvPr id="3" name="Content Placeholder 2">
            <a:extLst>
              <a:ext uri="{FF2B5EF4-FFF2-40B4-BE49-F238E27FC236}">
                <a16:creationId xmlns:a16="http://schemas.microsoft.com/office/drawing/2014/main" id="{6655071A-322B-37E5-1F58-6289F95DE126}"/>
              </a:ext>
            </a:extLst>
          </p:cNvPr>
          <p:cNvSpPr>
            <a:spLocks noGrp="1"/>
          </p:cNvSpPr>
          <p:nvPr>
            <p:ph idx="1"/>
          </p:nvPr>
        </p:nvSpPr>
        <p:spPr>
          <a:xfrm>
            <a:off x="479376" y="5491749"/>
            <a:ext cx="10972800" cy="1366249"/>
          </a:xfrm>
        </p:spPr>
        <p:txBody>
          <a:bodyPr>
            <a:normAutofit fontScale="85000" lnSpcReduction="20000"/>
          </a:bodyPr>
          <a:lstStyle/>
          <a:p>
            <a:r>
              <a:rPr lang="en-GB" dirty="0"/>
              <a:t>We will have two PEs, left and right, with the left PE sending data to the right PE</a:t>
            </a:r>
          </a:p>
          <a:p>
            <a:pPr lvl="1"/>
            <a:r>
              <a:rPr lang="en-GB" dirty="0"/>
              <a:t>The left PE’s sending route will be onramp and EAST, the right PE will use the receive route of WEST and offramp</a:t>
            </a:r>
          </a:p>
          <a:p>
            <a:pPr lvl="1"/>
            <a:r>
              <a:rPr lang="en-GB" dirty="0"/>
              <a:t>Remember, there are 24 virtual communication channels (</a:t>
            </a:r>
            <a:r>
              <a:rPr lang="en-GB" dirty="0" err="1"/>
              <a:t>colors</a:t>
            </a:r>
            <a:r>
              <a:rPr lang="en-GB" dirty="0"/>
              <a:t>) each capable of communicating a 32-bit wavelet per cycle (router to router)</a:t>
            </a:r>
          </a:p>
        </p:txBody>
      </p:sp>
      <p:grpSp>
        <p:nvGrpSpPr>
          <p:cNvPr id="91" name="Group 90">
            <a:extLst>
              <a:ext uri="{FF2B5EF4-FFF2-40B4-BE49-F238E27FC236}">
                <a16:creationId xmlns:a16="http://schemas.microsoft.com/office/drawing/2014/main" id="{10D0692B-8ADC-1639-2721-B57AAD6ACD39}"/>
              </a:ext>
            </a:extLst>
          </p:cNvPr>
          <p:cNvGrpSpPr/>
          <p:nvPr/>
        </p:nvGrpSpPr>
        <p:grpSpPr>
          <a:xfrm>
            <a:off x="1333361" y="1371215"/>
            <a:ext cx="9264829" cy="3937726"/>
            <a:chOff x="1333361" y="1371215"/>
            <a:chExt cx="9264829" cy="3937726"/>
          </a:xfrm>
        </p:grpSpPr>
        <p:grpSp>
          <p:nvGrpSpPr>
            <p:cNvPr id="90" name="Group 89">
              <a:extLst>
                <a:ext uri="{FF2B5EF4-FFF2-40B4-BE49-F238E27FC236}">
                  <a16:creationId xmlns:a16="http://schemas.microsoft.com/office/drawing/2014/main" id="{766BF541-263B-1E2C-1B0F-92C4B19A9725}"/>
                </a:ext>
              </a:extLst>
            </p:cNvPr>
            <p:cNvGrpSpPr/>
            <p:nvPr/>
          </p:nvGrpSpPr>
          <p:grpSpPr>
            <a:xfrm>
              <a:off x="1333361" y="1371215"/>
              <a:ext cx="9264829" cy="3937726"/>
              <a:chOff x="1281236" y="1564159"/>
              <a:chExt cx="9264829" cy="3937726"/>
            </a:xfrm>
          </p:grpSpPr>
          <p:grpSp>
            <p:nvGrpSpPr>
              <p:cNvPr id="50" name="Group 49">
                <a:extLst>
                  <a:ext uri="{FF2B5EF4-FFF2-40B4-BE49-F238E27FC236}">
                    <a16:creationId xmlns:a16="http://schemas.microsoft.com/office/drawing/2014/main" id="{A4754381-4873-E09D-DB5B-09C365BBFA6B}"/>
                  </a:ext>
                </a:extLst>
              </p:cNvPr>
              <p:cNvGrpSpPr/>
              <p:nvPr/>
            </p:nvGrpSpPr>
            <p:grpSpPr>
              <a:xfrm>
                <a:off x="1281236" y="1564159"/>
                <a:ext cx="5467949" cy="3937726"/>
                <a:chOff x="1281236" y="1564159"/>
                <a:chExt cx="5467949" cy="3937726"/>
              </a:xfrm>
            </p:grpSpPr>
            <p:sp>
              <p:nvSpPr>
                <p:cNvPr id="4" name="Rectangle 3">
                  <a:extLst>
                    <a:ext uri="{FF2B5EF4-FFF2-40B4-BE49-F238E27FC236}">
                      <a16:creationId xmlns:a16="http://schemas.microsoft.com/office/drawing/2014/main" id="{EF1A3D5B-AA90-2E43-DE74-C437A8B90B57}"/>
                    </a:ext>
                  </a:extLst>
                </p:cNvPr>
                <p:cNvSpPr/>
                <p:nvPr/>
              </p:nvSpPr>
              <p:spPr>
                <a:xfrm>
                  <a:off x="1991544" y="3421018"/>
                  <a:ext cx="1368152"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Processor</a:t>
                  </a:r>
                </a:p>
              </p:txBody>
            </p:sp>
            <p:sp>
              <p:nvSpPr>
                <p:cNvPr id="5" name="Rectangle 4">
                  <a:extLst>
                    <a:ext uri="{FF2B5EF4-FFF2-40B4-BE49-F238E27FC236}">
                      <a16:creationId xmlns:a16="http://schemas.microsoft.com/office/drawing/2014/main" id="{20A4C651-A6DB-167F-939B-BD1C2BFFFFBD}"/>
                    </a:ext>
                  </a:extLst>
                </p:cNvPr>
                <p:cNvSpPr/>
                <p:nvPr/>
              </p:nvSpPr>
              <p:spPr>
                <a:xfrm>
                  <a:off x="1991544" y="4312366"/>
                  <a:ext cx="864096"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Memory</a:t>
                  </a:r>
                </a:p>
              </p:txBody>
            </p:sp>
            <p:cxnSp>
              <p:nvCxnSpPr>
                <p:cNvPr id="7" name="Straight Arrow Connector 6">
                  <a:extLst>
                    <a:ext uri="{FF2B5EF4-FFF2-40B4-BE49-F238E27FC236}">
                      <a16:creationId xmlns:a16="http://schemas.microsoft.com/office/drawing/2014/main" id="{7F5E1785-D774-28C6-1347-76F0FDA5C303}"/>
                    </a:ext>
                  </a:extLst>
                </p:cNvPr>
                <p:cNvCxnSpPr>
                  <a:stCxn id="5" idx="0"/>
                </p:cNvCxnSpPr>
                <p:nvPr/>
              </p:nvCxnSpPr>
              <p:spPr>
                <a:xfrm flipV="1">
                  <a:off x="2423592" y="3925074"/>
                  <a:ext cx="0" cy="38729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3E70A155-88EC-0652-4D4F-A798B6A7E8D1}"/>
                    </a:ext>
                  </a:extLst>
                </p:cNvPr>
                <p:cNvSpPr/>
                <p:nvPr/>
              </p:nvSpPr>
              <p:spPr>
                <a:xfrm>
                  <a:off x="1919536" y="2188037"/>
                  <a:ext cx="3096344" cy="64508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Fabric router</a:t>
                  </a:r>
                </a:p>
              </p:txBody>
            </p:sp>
            <p:cxnSp>
              <p:nvCxnSpPr>
                <p:cNvPr id="9" name="Straight Arrow Connector 8">
                  <a:extLst>
                    <a:ext uri="{FF2B5EF4-FFF2-40B4-BE49-F238E27FC236}">
                      <a16:creationId xmlns:a16="http://schemas.microsoft.com/office/drawing/2014/main" id="{9EDAD643-47FA-1CA4-97B1-D45E57DF7D69}"/>
                    </a:ext>
                  </a:extLst>
                </p:cNvPr>
                <p:cNvCxnSpPr>
                  <a:cxnSpLocks/>
                </p:cNvCxnSpPr>
                <p:nvPr/>
              </p:nvCxnSpPr>
              <p:spPr>
                <a:xfrm flipV="1">
                  <a:off x="2279576" y="2833125"/>
                  <a:ext cx="0" cy="58789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E68187-9D72-BD67-F006-4518662D958D}"/>
                    </a:ext>
                  </a:extLst>
                </p:cNvPr>
                <p:cNvCxnSpPr>
                  <a:cxnSpLocks/>
                </p:cNvCxnSpPr>
                <p:nvPr/>
              </p:nvCxnSpPr>
              <p:spPr>
                <a:xfrm flipV="1">
                  <a:off x="3143672" y="2841847"/>
                  <a:ext cx="0" cy="58789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9FC1F71-5A1D-66DC-4701-4891A726C4DF}"/>
                    </a:ext>
                  </a:extLst>
                </p:cNvPr>
                <p:cNvSpPr txBox="1"/>
                <p:nvPr/>
              </p:nvSpPr>
              <p:spPr>
                <a:xfrm>
                  <a:off x="3071664" y="2988970"/>
                  <a:ext cx="1008112" cy="276999"/>
                </a:xfrm>
                <a:prstGeom prst="rect">
                  <a:avLst/>
                </a:prstGeom>
                <a:noFill/>
              </p:spPr>
              <p:txBody>
                <a:bodyPr wrap="square" rtlCol="0">
                  <a:spAutoFit/>
                </a:bodyPr>
                <a:lstStyle/>
                <a:p>
                  <a:r>
                    <a:rPr lang="en-GB" sz="1200" i="1" dirty="0"/>
                    <a:t>onramp</a:t>
                  </a:r>
                </a:p>
              </p:txBody>
            </p:sp>
            <p:sp>
              <p:nvSpPr>
                <p:cNvPr id="13" name="TextBox 12">
                  <a:extLst>
                    <a:ext uri="{FF2B5EF4-FFF2-40B4-BE49-F238E27FC236}">
                      <a16:creationId xmlns:a16="http://schemas.microsoft.com/office/drawing/2014/main" id="{8B85CB44-9CCC-6A1F-8D5D-4F04DEE6195D}"/>
                    </a:ext>
                  </a:extLst>
                </p:cNvPr>
                <p:cNvSpPr txBox="1"/>
                <p:nvPr/>
              </p:nvSpPr>
              <p:spPr>
                <a:xfrm>
                  <a:off x="1631505" y="2988174"/>
                  <a:ext cx="1008112" cy="276999"/>
                </a:xfrm>
                <a:prstGeom prst="rect">
                  <a:avLst/>
                </a:prstGeom>
                <a:noFill/>
              </p:spPr>
              <p:txBody>
                <a:bodyPr wrap="square" rtlCol="0">
                  <a:spAutoFit/>
                </a:bodyPr>
                <a:lstStyle/>
                <a:p>
                  <a:r>
                    <a:rPr lang="en-GB" sz="1200" i="1" dirty="0"/>
                    <a:t>offramp</a:t>
                  </a:r>
                </a:p>
              </p:txBody>
            </p:sp>
            <p:sp>
              <p:nvSpPr>
                <p:cNvPr id="14" name="Rectangle 13">
                  <a:extLst>
                    <a:ext uri="{FF2B5EF4-FFF2-40B4-BE49-F238E27FC236}">
                      <a16:creationId xmlns:a16="http://schemas.microsoft.com/office/drawing/2014/main" id="{B79D2B1B-A171-16BB-2B6C-2A3FA92D5788}"/>
                    </a:ext>
                  </a:extLst>
                </p:cNvPr>
                <p:cNvSpPr/>
                <p:nvPr/>
              </p:nvSpPr>
              <p:spPr>
                <a:xfrm>
                  <a:off x="1631504" y="2060848"/>
                  <a:ext cx="3600399" cy="2944346"/>
                </a:xfrm>
                <a:prstGeom prst="rect">
                  <a:avLst/>
                </a:prstGeom>
                <a:noFill/>
                <a:ln>
                  <a:solidFill>
                    <a:schemeClr val="accent1">
                      <a:shade val="1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412EAE7-9311-E0C4-69D0-9310758B29D1}"/>
                    </a:ext>
                  </a:extLst>
                </p:cNvPr>
                <p:cNvGrpSpPr/>
                <p:nvPr/>
              </p:nvGrpSpPr>
              <p:grpSpPr>
                <a:xfrm>
                  <a:off x="5015879" y="2446102"/>
                  <a:ext cx="1733306" cy="137680"/>
                  <a:chOff x="6384032" y="2489789"/>
                  <a:chExt cx="1733306" cy="137680"/>
                </a:xfrm>
              </p:grpSpPr>
              <p:cxnSp>
                <p:nvCxnSpPr>
                  <p:cNvPr id="15" name="Straight Arrow Connector 14">
                    <a:extLst>
                      <a:ext uri="{FF2B5EF4-FFF2-40B4-BE49-F238E27FC236}">
                        <a16:creationId xmlns:a16="http://schemas.microsoft.com/office/drawing/2014/main" id="{09D0E2B6-D4A7-0D62-0634-CCA5FD8AFC0D}"/>
                      </a:ext>
                    </a:extLst>
                  </p:cNvPr>
                  <p:cNvCxnSpPr>
                    <a:cxnSpLocks/>
                  </p:cNvCxnSpPr>
                  <p:nvPr/>
                </p:nvCxnSpPr>
                <p:spPr>
                  <a:xfrm flipH="1">
                    <a:off x="6384032" y="2489789"/>
                    <a:ext cx="1733306" cy="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CDAD5D-4291-480C-A2E5-5906BF459E53}"/>
                      </a:ext>
                    </a:extLst>
                  </p:cNvPr>
                  <p:cNvCxnSpPr>
                    <a:cxnSpLocks/>
                  </p:cNvCxnSpPr>
                  <p:nvPr/>
                </p:nvCxnSpPr>
                <p:spPr>
                  <a:xfrm flipH="1">
                    <a:off x="6384032" y="2627469"/>
                    <a:ext cx="1733306" cy="0"/>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156C4F0-3313-2EDF-699C-691F80E0A344}"/>
                    </a:ext>
                  </a:extLst>
                </p:cNvPr>
                <p:cNvGrpSpPr/>
                <p:nvPr/>
              </p:nvGrpSpPr>
              <p:grpSpPr>
                <a:xfrm>
                  <a:off x="1281236" y="2428658"/>
                  <a:ext cx="633185" cy="137680"/>
                  <a:chOff x="6398919" y="2481067"/>
                  <a:chExt cx="633185" cy="137680"/>
                </a:xfrm>
              </p:grpSpPr>
              <p:cxnSp>
                <p:nvCxnSpPr>
                  <p:cNvPr id="20" name="Straight Arrow Connector 19">
                    <a:extLst>
                      <a:ext uri="{FF2B5EF4-FFF2-40B4-BE49-F238E27FC236}">
                        <a16:creationId xmlns:a16="http://schemas.microsoft.com/office/drawing/2014/main" id="{8E495847-5683-EE14-A95F-3DF625B4D6F9}"/>
                      </a:ext>
                    </a:extLst>
                  </p:cNvPr>
                  <p:cNvCxnSpPr>
                    <a:cxnSpLocks/>
                  </p:cNvCxnSpPr>
                  <p:nvPr/>
                </p:nvCxnSpPr>
                <p:spPr>
                  <a:xfrm flipH="1">
                    <a:off x="6398919" y="2481067"/>
                    <a:ext cx="633185" cy="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32972E3-91FE-CBBC-48B1-1BC24C0FBE98}"/>
                      </a:ext>
                    </a:extLst>
                  </p:cNvPr>
                  <p:cNvCxnSpPr>
                    <a:cxnSpLocks/>
                  </p:cNvCxnSpPr>
                  <p:nvPr/>
                </p:nvCxnSpPr>
                <p:spPr>
                  <a:xfrm flipH="1">
                    <a:off x="6398919" y="2618747"/>
                    <a:ext cx="633185" cy="0"/>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C113FC60-9C31-AFF6-5216-E6C3AC5716F7}"/>
                    </a:ext>
                  </a:extLst>
                </p:cNvPr>
                <p:cNvGrpSpPr/>
                <p:nvPr/>
              </p:nvGrpSpPr>
              <p:grpSpPr>
                <a:xfrm rot="5400000">
                  <a:off x="4188981" y="1814994"/>
                  <a:ext cx="648072" cy="146402"/>
                  <a:chOff x="6384032" y="2481067"/>
                  <a:chExt cx="648072" cy="146402"/>
                </a:xfrm>
              </p:grpSpPr>
              <p:cxnSp>
                <p:nvCxnSpPr>
                  <p:cNvPr id="23" name="Straight Arrow Connector 22">
                    <a:extLst>
                      <a:ext uri="{FF2B5EF4-FFF2-40B4-BE49-F238E27FC236}">
                        <a16:creationId xmlns:a16="http://schemas.microsoft.com/office/drawing/2014/main" id="{4B59FDEA-89A4-1ECB-48F1-2DD819F80692}"/>
                      </a:ext>
                    </a:extLst>
                  </p:cNvPr>
                  <p:cNvCxnSpPr>
                    <a:cxnSpLocks/>
                  </p:cNvCxnSpPr>
                  <p:nvPr/>
                </p:nvCxnSpPr>
                <p:spPr>
                  <a:xfrm flipH="1">
                    <a:off x="6384032" y="2481067"/>
                    <a:ext cx="648072" cy="8722"/>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BBDE2E3-6B61-F1FD-3136-D4584F5A9FBC}"/>
                      </a:ext>
                    </a:extLst>
                  </p:cNvPr>
                  <p:cNvCxnSpPr>
                    <a:cxnSpLocks/>
                  </p:cNvCxnSpPr>
                  <p:nvPr/>
                </p:nvCxnSpPr>
                <p:spPr>
                  <a:xfrm flipH="1">
                    <a:off x="6384032" y="2618747"/>
                    <a:ext cx="648072" cy="8722"/>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90B52F2-7146-109C-6FA2-31577E8B5F4B}"/>
                    </a:ext>
                  </a:extLst>
                </p:cNvPr>
                <p:cNvGrpSpPr/>
                <p:nvPr/>
              </p:nvGrpSpPr>
              <p:grpSpPr>
                <a:xfrm rot="5400000">
                  <a:off x="3174278" y="4098666"/>
                  <a:ext cx="2668758" cy="137680"/>
                  <a:chOff x="6384033" y="2489789"/>
                  <a:chExt cx="2668758" cy="137680"/>
                </a:xfrm>
              </p:grpSpPr>
              <p:cxnSp>
                <p:nvCxnSpPr>
                  <p:cNvPr id="26" name="Straight Arrow Connector 25">
                    <a:extLst>
                      <a:ext uri="{FF2B5EF4-FFF2-40B4-BE49-F238E27FC236}">
                        <a16:creationId xmlns:a16="http://schemas.microsoft.com/office/drawing/2014/main" id="{809990B7-6AFA-E911-E212-C06859E58EEC}"/>
                      </a:ext>
                    </a:extLst>
                  </p:cNvPr>
                  <p:cNvCxnSpPr>
                    <a:cxnSpLocks/>
                  </p:cNvCxnSpPr>
                  <p:nvPr/>
                </p:nvCxnSpPr>
                <p:spPr>
                  <a:xfrm rot="16200000" flipV="1">
                    <a:off x="7708682" y="1165140"/>
                    <a:ext cx="4362" cy="265366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7349962-5BF9-294C-FF6B-10571885AECF}"/>
                      </a:ext>
                    </a:extLst>
                  </p:cNvPr>
                  <p:cNvCxnSpPr>
                    <a:cxnSpLocks/>
                  </p:cNvCxnSpPr>
                  <p:nvPr/>
                </p:nvCxnSpPr>
                <p:spPr>
                  <a:xfrm rot="16200000" flipH="1" flipV="1">
                    <a:off x="7716231" y="1290910"/>
                    <a:ext cx="4361" cy="2668758"/>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grpSp>
            <p:nvGrpSpPr>
              <p:cNvPr id="51" name="Group 50">
                <a:extLst>
                  <a:ext uri="{FF2B5EF4-FFF2-40B4-BE49-F238E27FC236}">
                    <a16:creationId xmlns:a16="http://schemas.microsoft.com/office/drawing/2014/main" id="{069798A2-3533-6102-3AA5-93D9B3ACEDA4}"/>
                  </a:ext>
                </a:extLst>
              </p:cNvPr>
              <p:cNvGrpSpPr/>
              <p:nvPr/>
            </p:nvGrpSpPr>
            <p:grpSpPr>
              <a:xfrm>
                <a:off x="6513618" y="1564159"/>
                <a:ext cx="4032447" cy="3937726"/>
                <a:chOff x="1631504" y="1564159"/>
                <a:chExt cx="4032447" cy="3937726"/>
              </a:xfrm>
            </p:grpSpPr>
            <p:sp>
              <p:nvSpPr>
                <p:cNvPr id="52" name="Rectangle 51">
                  <a:extLst>
                    <a:ext uri="{FF2B5EF4-FFF2-40B4-BE49-F238E27FC236}">
                      <a16:creationId xmlns:a16="http://schemas.microsoft.com/office/drawing/2014/main" id="{13D67806-955A-64D7-918B-C999B934AC50}"/>
                    </a:ext>
                  </a:extLst>
                </p:cNvPr>
                <p:cNvSpPr/>
                <p:nvPr/>
              </p:nvSpPr>
              <p:spPr>
                <a:xfrm>
                  <a:off x="1991544" y="3421018"/>
                  <a:ext cx="1368152"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Processor</a:t>
                  </a:r>
                </a:p>
              </p:txBody>
            </p:sp>
            <p:sp>
              <p:nvSpPr>
                <p:cNvPr id="53" name="Rectangle 52">
                  <a:extLst>
                    <a:ext uri="{FF2B5EF4-FFF2-40B4-BE49-F238E27FC236}">
                      <a16:creationId xmlns:a16="http://schemas.microsoft.com/office/drawing/2014/main" id="{68873BFE-5AE5-2BEF-F083-7BCF894CC5B3}"/>
                    </a:ext>
                  </a:extLst>
                </p:cNvPr>
                <p:cNvSpPr/>
                <p:nvPr/>
              </p:nvSpPr>
              <p:spPr>
                <a:xfrm>
                  <a:off x="1991544" y="4312366"/>
                  <a:ext cx="864096" cy="5040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Memory</a:t>
                  </a:r>
                </a:p>
              </p:txBody>
            </p:sp>
            <p:cxnSp>
              <p:nvCxnSpPr>
                <p:cNvPr id="54" name="Straight Arrow Connector 53">
                  <a:extLst>
                    <a:ext uri="{FF2B5EF4-FFF2-40B4-BE49-F238E27FC236}">
                      <a16:creationId xmlns:a16="http://schemas.microsoft.com/office/drawing/2014/main" id="{FB625EB6-53D1-66B5-969C-7AE5D78AB06A}"/>
                    </a:ext>
                  </a:extLst>
                </p:cNvPr>
                <p:cNvCxnSpPr>
                  <a:stCxn id="53" idx="0"/>
                </p:cNvCxnSpPr>
                <p:nvPr/>
              </p:nvCxnSpPr>
              <p:spPr>
                <a:xfrm flipV="1">
                  <a:off x="2423592" y="3925074"/>
                  <a:ext cx="0" cy="38729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27EE524A-59A1-63C9-9EB0-EE391AF033BA}"/>
                    </a:ext>
                  </a:extLst>
                </p:cNvPr>
                <p:cNvSpPr/>
                <p:nvPr/>
              </p:nvSpPr>
              <p:spPr>
                <a:xfrm>
                  <a:off x="1919536" y="2188037"/>
                  <a:ext cx="3096344" cy="64508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Fabric router</a:t>
                  </a:r>
                </a:p>
              </p:txBody>
            </p:sp>
            <p:cxnSp>
              <p:nvCxnSpPr>
                <p:cNvPr id="56" name="Straight Arrow Connector 55">
                  <a:extLst>
                    <a:ext uri="{FF2B5EF4-FFF2-40B4-BE49-F238E27FC236}">
                      <a16:creationId xmlns:a16="http://schemas.microsoft.com/office/drawing/2014/main" id="{72F3B525-DDC5-C73D-4F93-8F9BF42DB98B}"/>
                    </a:ext>
                  </a:extLst>
                </p:cNvPr>
                <p:cNvCxnSpPr>
                  <a:cxnSpLocks/>
                </p:cNvCxnSpPr>
                <p:nvPr/>
              </p:nvCxnSpPr>
              <p:spPr>
                <a:xfrm flipV="1">
                  <a:off x="2279576" y="2833125"/>
                  <a:ext cx="0" cy="587893"/>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942036-11A6-5BD9-368A-4E82A454EB06}"/>
                    </a:ext>
                  </a:extLst>
                </p:cNvPr>
                <p:cNvCxnSpPr>
                  <a:cxnSpLocks/>
                </p:cNvCxnSpPr>
                <p:nvPr/>
              </p:nvCxnSpPr>
              <p:spPr>
                <a:xfrm flipV="1">
                  <a:off x="3143672" y="2841847"/>
                  <a:ext cx="0" cy="587893"/>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661D33F-C737-BDE2-5B4F-2E35753F44BC}"/>
                    </a:ext>
                  </a:extLst>
                </p:cNvPr>
                <p:cNvSpPr txBox="1"/>
                <p:nvPr/>
              </p:nvSpPr>
              <p:spPr>
                <a:xfrm>
                  <a:off x="3071664" y="2988970"/>
                  <a:ext cx="1008112" cy="276999"/>
                </a:xfrm>
                <a:prstGeom prst="rect">
                  <a:avLst/>
                </a:prstGeom>
                <a:noFill/>
              </p:spPr>
              <p:txBody>
                <a:bodyPr wrap="square" rtlCol="0">
                  <a:spAutoFit/>
                </a:bodyPr>
                <a:lstStyle/>
                <a:p>
                  <a:r>
                    <a:rPr lang="en-GB" sz="1200" i="1" dirty="0"/>
                    <a:t>onramp</a:t>
                  </a:r>
                </a:p>
              </p:txBody>
            </p:sp>
            <p:sp>
              <p:nvSpPr>
                <p:cNvPr id="59" name="TextBox 58">
                  <a:extLst>
                    <a:ext uri="{FF2B5EF4-FFF2-40B4-BE49-F238E27FC236}">
                      <a16:creationId xmlns:a16="http://schemas.microsoft.com/office/drawing/2014/main" id="{8CB08709-5BAB-7D93-C560-EE786F991EFB}"/>
                    </a:ext>
                  </a:extLst>
                </p:cNvPr>
                <p:cNvSpPr txBox="1"/>
                <p:nvPr/>
              </p:nvSpPr>
              <p:spPr>
                <a:xfrm>
                  <a:off x="1631505" y="2988174"/>
                  <a:ext cx="1008112" cy="276999"/>
                </a:xfrm>
                <a:prstGeom prst="rect">
                  <a:avLst/>
                </a:prstGeom>
                <a:noFill/>
              </p:spPr>
              <p:txBody>
                <a:bodyPr wrap="square" rtlCol="0">
                  <a:spAutoFit/>
                </a:bodyPr>
                <a:lstStyle/>
                <a:p>
                  <a:r>
                    <a:rPr lang="en-GB" sz="1200" i="1" dirty="0"/>
                    <a:t>offramp</a:t>
                  </a:r>
                </a:p>
              </p:txBody>
            </p:sp>
            <p:sp>
              <p:nvSpPr>
                <p:cNvPr id="60" name="Rectangle 59">
                  <a:extLst>
                    <a:ext uri="{FF2B5EF4-FFF2-40B4-BE49-F238E27FC236}">
                      <a16:creationId xmlns:a16="http://schemas.microsoft.com/office/drawing/2014/main" id="{C13E8811-58D0-F831-E00E-220175322AAB}"/>
                    </a:ext>
                  </a:extLst>
                </p:cNvPr>
                <p:cNvSpPr/>
                <p:nvPr/>
              </p:nvSpPr>
              <p:spPr>
                <a:xfrm>
                  <a:off x="1631504" y="2060848"/>
                  <a:ext cx="3600399" cy="2944346"/>
                </a:xfrm>
                <a:prstGeom prst="rect">
                  <a:avLst/>
                </a:prstGeom>
                <a:noFill/>
                <a:ln>
                  <a:solidFill>
                    <a:schemeClr val="accent1">
                      <a:shade val="1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1" name="Group 60">
                  <a:extLst>
                    <a:ext uri="{FF2B5EF4-FFF2-40B4-BE49-F238E27FC236}">
                      <a16:creationId xmlns:a16="http://schemas.microsoft.com/office/drawing/2014/main" id="{A23670C3-1D6D-BEB2-C929-0BDF412A690B}"/>
                    </a:ext>
                  </a:extLst>
                </p:cNvPr>
                <p:cNvGrpSpPr/>
                <p:nvPr/>
              </p:nvGrpSpPr>
              <p:grpSpPr>
                <a:xfrm>
                  <a:off x="5015879" y="2446102"/>
                  <a:ext cx="648072" cy="137680"/>
                  <a:chOff x="6384032" y="2489789"/>
                  <a:chExt cx="648072" cy="137680"/>
                </a:xfrm>
              </p:grpSpPr>
              <p:cxnSp>
                <p:nvCxnSpPr>
                  <p:cNvPr id="71" name="Straight Arrow Connector 70">
                    <a:extLst>
                      <a:ext uri="{FF2B5EF4-FFF2-40B4-BE49-F238E27FC236}">
                        <a16:creationId xmlns:a16="http://schemas.microsoft.com/office/drawing/2014/main" id="{06A56623-E046-B373-5B5F-4939A283F102}"/>
                      </a:ext>
                    </a:extLst>
                  </p:cNvPr>
                  <p:cNvCxnSpPr>
                    <a:cxnSpLocks/>
                  </p:cNvCxnSpPr>
                  <p:nvPr/>
                </p:nvCxnSpPr>
                <p:spPr>
                  <a:xfrm flipH="1">
                    <a:off x="6384032" y="2489789"/>
                    <a:ext cx="648072" cy="0"/>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9A2FF9C-C601-3117-CBE4-9E06F43EF205}"/>
                      </a:ext>
                    </a:extLst>
                  </p:cNvPr>
                  <p:cNvCxnSpPr>
                    <a:cxnSpLocks/>
                  </p:cNvCxnSpPr>
                  <p:nvPr/>
                </p:nvCxnSpPr>
                <p:spPr>
                  <a:xfrm flipH="1">
                    <a:off x="6384032" y="2627469"/>
                    <a:ext cx="648072" cy="0"/>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4B83F985-4D9F-F023-406A-EEF7263F4447}"/>
                    </a:ext>
                  </a:extLst>
                </p:cNvPr>
                <p:cNvGrpSpPr/>
                <p:nvPr/>
              </p:nvGrpSpPr>
              <p:grpSpPr>
                <a:xfrm rot="5400000">
                  <a:off x="4188981" y="1814994"/>
                  <a:ext cx="648072" cy="146402"/>
                  <a:chOff x="6384032" y="2481067"/>
                  <a:chExt cx="648072" cy="146402"/>
                </a:xfrm>
              </p:grpSpPr>
              <p:cxnSp>
                <p:nvCxnSpPr>
                  <p:cNvPr id="67" name="Straight Arrow Connector 66">
                    <a:extLst>
                      <a:ext uri="{FF2B5EF4-FFF2-40B4-BE49-F238E27FC236}">
                        <a16:creationId xmlns:a16="http://schemas.microsoft.com/office/drawing/2014/main" id="{45535E70-4A9A-DF51-81BE-F5F6467CAA9F}"/>
                      </a:ext>
                    </a:extLst>
                  </p:cNvPr>
                  <p:cNvCxnSpPr>
                    <a:cxnSpLocks/>
                  </p:cNvCxnSpPr>
                  <p:nvPr/>
                </p:nvCxnSpPr>
                <p:spPr>
                  <a:xfrm flipH="1">
                    <a:off x="6384032" y="2481067"/>
                    <a:ext cx="648072" cy="8722"/>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E24D77B-0CCE-35C0-B6C7-4AF440031C7F}"/>
                      </a:ext>
                    </a:extLst>
                  </p:cNvPr>
                  <p:cNvCxnSpPr>
                    <a:cxnSpLocks/>
                  </p:cNvCxnSpPr>
                  <p:nvPr/>
                </p:nvCxnSpPr>
                <p:spPr>
                  <a:xfrm flipH="1">
                    <a:off x="6384032" y="2618747"/>
                    <a:ext cx="648072" cy="8722"/>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a:extLst>
                    <a:ext uri="{FF2B5EF4-FFF2-40B4-BE49-F238E27FC236}">
                      <a16:creationId xmlns:a16="http://schemas.microsoft.com/office/drawing/2014/main" id="{A10E5651-AEDF-25DE-1526-90A6EA6D6D23}"/>
                    </a:ext>
                  </a:extLst>
                </p:cNvPr>
                <p:cNvCxnSpPr>
                  <a:cxnSpLocks/>
                </p:cNvCxnSpPr>
                <p:nvPr/>
              </p:nvCxnSpPr>
              <p:spPr>
                <a:xfrm flipH="1" flipV="1">
                  <a:off x="4439817" y="2833128"/>
                  <a:ext cx="36600" cy="2668757"/>
                </a:xfrm>
                <a:prstGeom prst="straightConnector1">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cxnSp>
          <p:nvCxnSpPr>
            <p:cNvPr id="86" name="Straight Arrow Connector 85">
              <a:extLst>
                <a:ext uri="{FF2B5EF4-FFF2-40B4-BE49-F238E27FC236}">
                  <a16:creationId xmlns:a16="http://schemas.microsoft.com/office/drawing/2014/main" id="{4A292E20-C96D-8FF8-B18B-267AF8958DEA}"/>
                </a:ext>
              </a:extLst>
            </p:cNvPr>
            <p:cNvCxnSpPr>
              <a:cxnSpLocks/>
            </p:cNvCxnSpPr>
            <p:nvPr/>
          </p:nvCxnSpPr>
          <p:spPr>
            <a:xfrm flipH="1" flipV="1">
              <a:off x="9464351" y="2637833"/>
              <a:ext cx="36211" cy="2644938"/>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89" name="Freeform: Shape 88">
            <a:extLst>
              <a:ext uri="{FF2B5EF4-FFF2-40B4-BE49-F238E27FC236}">
                <a16:creationId xmlns:a16="http://schemas.microsoft.com/office/drawing/2014/main" id="{73F8CECE-8A48-C772-AEB1-32C063E5F6CD}"/>
              </a:ext>
            </a:extLst>
          </p:cNvPr>
          <p:cNvSpPr/>
          <p:nvPr/>
        </p:nvSpPr>
        <p:spPr>
          <a:xfrm>
            <a:off x="3149600" y="2595418"/>
            <a:ext cx="4036291" cy="951346"/>
          </a:xfrm>
          <a:custGeom>
            <a:avLst/>
            <a:gdLst>
              <a:gd name="connsiteX0" fmla="*/ 0 w 4036291"/>
              <a:gd name="connsiteY0" fmla="*/ 895927 h 951346"/>
              <a:gd name="connsiteX1" fmla="*/ 9236 w 4036291"/>
              <a:gd name="connsiteY1" fmla="*/ 849746 h 951346"/>
              <a:gd name="connsiteX2" fmla="*/ 18473 w 4036291"/>
              <a:gd name="connsiteY2" fmla="*/ 822037 h 951346"/>
              <a:gd name="connsiteX3" fmla="*/ 9236 w 4036291"/>
              <a:gd name="connsiteY3" fmla="*/ 711200 h 951346"/>
              <a:gd name="connsiteX4" fmla="*/ 18473 w 4036291"/>
              <a:gd name="connsiteY4" fmla="*/ 314037 h 951346"/>
              <a:gd name="connsiteX5" fmla="*/ 27709 w 4036291"/>
              <a:gd name="connsiteY5" fmla="*/ 249382 h 951346"/>
              <a:gd name="connsiteX6" fmla="*/ 64655 w 4036291"/>
              <a:gd name="connsiteY6" fmla="*/ 212437 h 951346"/>
              <a:gd name="connsiteX7" fmla="*/ 73891 w 4036291"/>
              <a:gd name="connsiteY7" fmla="*/ 184727 h 951346"/>
              <a:gd name="connsiteX8" fmla="*/ 157018 w 4036291"/>
              <a:gd name="connsiteY8" fmla="*/ 147782 h 951346"/>
              <a:gd name="connsiteX9" fmla="*/ 240145 w 4036291"/>
              <a:gd name="connsiteY9" fmla="*/ 120073 h 951346"/>
              <a:gd name="connsiteX10" fmla="*/ 397164 w 4036291"/>
              <a:gd name="connsiteY10" fmla="*/ 101600 h 951346"/>
              <a:gd name="connsiteX11" fmla="*/ 581891 w 4036291"/>
              <a:gd name="connsiteY11" fmla="*/ 64655 h 951346"/>
              <a:gd name="connsiteX12" fmla="*/ 757382 w 4036291"/>
              <a:gd name="connsiteY12" fmla="*/ 55418 h 951346"/>
              <a:gd name="connsiteX13" fmla="*/ 868218 w 4036291"/>
              <a:gd name="connsiteY13" fmla="*/ 36946 h 951346"/>
              <a:gd name="connsiteX14" fmla="*/ 1025236 w 4036291"/>
              <a:gd name="connsiteY14" fmla="*/ 9237 h 951346"/>
              <a:gd name="connsiteX15" fmla="*/ 1099127 w 4036291"/>
              <a:gd name="connsiteY15" fmla="*/ 0 h 951346"/>
              <a:gd name="connsiteX16" fmla="*/ 1865745 w 4036291"/>
              <a:gd name="connsiteY16" fmla="*/ 9237 h 951346"/>
              <a:gd name="connsiteX17" fmla="*/ 1967345 w 4036291"/>
              <a:gd name="connsiteY17" fmla="*/ 18473 h 951346"/>
              <a:gd name="connsiteX18" fmla="*/ 2992582 w 4036291"/>
              <a:gd name="connsiteY18" fmla="*/ 27709 h 951346"/>
              <a:gd name="connsiteX19" fmla="*/ 3509818 w 4036291"/>
              <a:gd name="connsiteY19" fmla="*/ 18473 h 951346"/>
              <a:gd name="connsiteX20" fmla="*/ 3537527 w 4036291"/>
              <a:gd name="connsiteY20" fmla="*/ 9237 h 951346"/>
              <a:gd name="connsiteX21" fmla="*/ 3620655 w 4036291"/>
              <a:gd name="connsiteY21" fmla="*/ 0 h 951346"/>
              <a:gd name="connsiteX22" fmla="*/ 3823855 w 4036291"/>
              <a:gd name="connsiteY22" fmla="*/ 9237 h 951346"/>
              <a:gd name="connsiteX23" fmla="*/ 3870036 w 4036291"/>
              <a:gd name="connsiteY23" fmla="*/ 27709 h 951346"/>
              <a:gd name="connsiteX24" fmla="*/ 3906982 w 4036291"/>
              <a:gd name="connsiteY24" fmla="*/ 36946 h 951346"/>
              <a:gd name="connsiteX25" fmla="*/ 3934691 w 4036291"/>
              <a:gd name="connsiteY25" fmla="*/ 55418 h 951346"/>
              <a:gd name="connsiteX26" fmla="*/ 3980873 w 4036291"/>
              <a:gd name="connsiteY26" fmla="*/ 138546 h 951346"/>
              <a:gd name="connsiteX27" fmla="*/ 3999345 w 4036291"/>
              <a:gd name="connsiteY27" fmla="*/ 166255 h 951346"/>
              <a:gd name="connsiteX28" fmla="*/ 4008582 w 4036291"/>
              <a:gd name="connsiteY28" fmla="*/ 203200 h 951346"/>
              <a:gd name="connsiteX29" fmla="*/ 4017818 w 4036291"/>
              <a:gd name="connsiteY29" fmla="*/ 230909 h 951346"/>
              <a:gd name="connsiteX30" fmla="*/ 4036291 w 4036291"/>
              <a:gd name="connsiteY30" fmla="*/ 406400 h 951346"/>
              <a:gd name="connsiteX31" fmla="*/ 4027055 w 4036291"/>
              <a:gd name="connsiteY31" fmla="*/ 748146 h 951346"/>
              <a:gd name="connsiteX32" fmla="*/ 4008582 w 4036291"/>
              <a:gd name="connsiteY32" fmla="*/ 803564 h 951346"/>
              <a:gd name="connsiteX33" fmla="*/ 3999345 w 4036291"/>
              <a:gd name="connsiteY33" fmla="*/ 831273 h 951346"/>
              <a:gd name="connsiteX34" fmla="*/ 3990109 w 4036291"/>
              <a:gd name="connsiteY34" fmla="*/ 951346 h 95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36291" h="951346">
                <a:moveTo>
                  <a:pt x="0" y="895927"/>
                </a:moveTo>
                <a:cubicBezTo>
                  <a:pt x="3079" y="880533"/>
                  <a:pt x="5428" y="864976"/>
                  <a:pt x="9236" y="849746"/>
                </a:cubicBezTo>
                <a:cubicBezTo>
                  <a:pt x="11597" y="840301"/>
                  <a:pt x="18473" y="831773"/>
                  <a:pt x="18473" y="822037"/>
                </a:cubicBezTo>
                <a:cubicBezTo>
                  <a:pt x="18473" y="784963"/>
                  <a:pt x="12315" y="748146"/>
                  <a:pt x="9236" y="711200"/>
                </a:cubicBezTo>
                <a:cubicBezTo>
                  <a:pt x="12315" y="578812"/>
                  <a:pt x="13180" y="446355"/>
                  <a:pt x="18473" y="314037"/>
                </a:cubicBezTo>
                <a:cubicBezTo>
                  <a:pt x="19343" y="292284"/>
                  <a:pt x="18700" y="269201"/>
                  <a:pt x="27709" y="249382"/>
                </a:cubicBezTo>
                <a:cubicBezTo>
                  <a:pt x="34916" y="233527"/>
                  <a:pt x="52340" y="224752"/>
                  <a:pt x="64655" y="212437"/>
                </a:cubicBezTo>
                <a:cubicBezTo>
                  <a:pt x="67734" y="203200"/>
                  <a:pt x="67658" y="192207"/>
                  <a:pt x="73891" y="184727"/>
                </a:cubicBezTo>
                <a:cubicBezTo>
                  <a:pt x="104662" y="147800"/>
                  <a:pt x="114845" y="159831"/>
                  <a:pt x="157018" y="147782"/>
                </a:cubicBezTo>
                <a:cubicBezTo>
                  <a:pt x="185102" y="139758"/>
                  <a:pt x="211335" y="124874"/>
                  <a:pt x="240145" y="120073"/>
                </a:cubicBezTo>
                <a:cubicBezTo>
                  <a:pt x="329108" y="105247"/>
                  <a:pt x="276913" y="112533"/>
                  <a:pt x="397164" y="101600"/>
                </a:cubicBezTo>
                <a:cubicBezTo>
                  <a:pt x="397175" y="101598"/>
                  <a:pt x="581880" y="64656"/>
                  <a:pt x="581891" y="64655"/>
                </a:cubicBezTo>
                <a:lnTo>
                  <a:pt x="757382" y="55418"/>
                </a:lnTo>
                <a:lnTo>
                  <a:pt x="868218" y="36946"/>
                </a:lnTo>
                <a:cubicBezTo>
                  <a:pt x="946203" y="23184"/>
                  <a:pt x="910663" y="23560"/>
                  <a:pt x="1025236" y="9237"/>
                </a:cubicBezTo>
                <a:lnTo>
                  <a:pt x="1099127" y="0"/>
                </a:lnTo>
                <a:lnTo>
                  <a:pt x="1865745" y="9237"/>
                </a:lnTo>
                <a:cubicBezTo>
                  <a:pt x="1899744" y="9960"/>
                  <a:pt x="1933343" y="17916"/>
                  <a:pt x="1967345" y="18473"/>
                </a:cubicBezTo>
                <a:lnTo>
                  <a:pt x="2992582" y="27709"/>
                </a:lnTo>
                <a:lnTo>
                  <a:pt x="3509818" y="18473"/>
                </a:lnTo>
                <a:cubicBezTo>
                  <a:pt x="3519548" y="18143"/>
                  <a:pt x="3527924" y="10838"/>
                  <a:pt x="3537527" y="9237"/>
                </a:cubicBezTo>
                <a:cubicBezTo>
                  <a:pt x="3565028" y="4654"/>
                  <a:pt x="3592946" y="3079"/>
                  <a:pt x="3620655" y="0"/>
                </a:cubicBezTo>
                <a:cubicBezTo>
                  <a:pt x="3688388" y="3079"/>
                  <a:pt x="3756466" y="1749"/>
                  <a:pt x="3823855" y="9237"/>
                </a:cubicBezTo>
                <a:cubicBezTo>
                  <a:pt x="3840333" y="11068"/>
                  <a:pt x="3854307" y="22466"/>
                  <a:pt x="3870036" y="27709"/>
                </a:cubicBezTo>
                <a:cubicBezTo>
                  <a:pt x="3882079" y="31723"/>
                  <a:pt x="3894667" y="33867"/>
                  <a:pt x="3906982" y="36946"/>
                </a:cubicBezTo>
                <a:cubicBezTo>
                  <a:pt x="3916218" y="43103"/>
                  <a:pt x="3927381" y="47064"/>
                  <a:pt x="3934691" y="55418"/>
                </a:cubicBezTo>
                <a:cubicBezTo>
                  <a:pt x="4002636" y="133070"/>
                  <a:pt x="3953389" y="83578"/>
                  <a:pt x="3980873" y="138546"/>
                </a:cubicBezTo>
                <a:cubicBezTo>
                  <a:pt x="3985837" y="148475"/>
                  <a:pt x="3993188" y="157019"/>
                  <a:pt x="3999345" y="166255"/>
                </a:cubicBezTo>
                <a:cubicBezTo>
                  <a:pt x="4002424" y="178570"/>
                  <a:pt x="4005095" y="190994"/>
                  <a:pt x="4008582" y="203200"/>
                </a:cubicBezTo>
                <a:cubicBezTo>
                  <a:pt x="4011257" y="212561"/>
                  <a:pt x="4016076" y="221330"/>
                  <a:pt x="4017818" y="230909"/>
                </a:cubicBezTo>
                <a:cubicBezTo>
                  <a:pt x="4025159" y="271283"/>
                  <a:pt x="4033184" y="372227"/>
                  <a:pt x="4036291" y="406400"/>
                </a:cubicBezTo>
                <a:cubicBezTo>
                  <a:pt x="4033212" y="520315"/>
                  <a:pt x="4034986" y="634465"/>
                  <a:pt x="4027055" y="748146"/>
                </a:cubicBezTo>
                <a:cubicBezTo>
                  <a:pt x="4025700" y="767571"/>
                  <a:pt x="4014740" y="785091"/>
                  <a:pt x="4008582" y="803564"/>
                </a:cubicBezTo>
                <a:lnTo>
                  <a:pt x="3999345" y="831273"/>
                </a:lnTo>
                <a:cubicBezTo>
                  <a:pt x="3989190" y="932827"/>
                  <a:pt x="3990109" y="892695"/>
                  <a:pt x="3990109" y="951346"/>
                </a:cubicBez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880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696-57E3-F265-A2FC-3FECD13EBDAC}"/>
              </a:ext>
            </a:extLst>
          </p:cNvPr>
          <p:cNvSpPr>
            <a:spLocks noGrp="1"/>
          </p:cNvSpPr>
          <p:nvPr>
            <p:ph type="title"/>
          </p:nvPr>
        </p:nvSpPr>
        <p:spPr/>
        <p:txBody>
          <a:bodyPr/>
          <a:lstStyle/>
          <a:p>
            <a:r>
              <a:rPr lang="en-GB" dirty="0"/>
              <a:t>Communicating between PEs: </a:t>
            </a:r>
            <a:r>
              <a:rPr lang="en-GB" dirty="0" err="1"/>
              <a:t>layout.csl</a:t>
            </a:r>
            <a:endParaRPr lang="en-GB" dirty="0"/>
          </a:p>
        </p:txBody>
      </p:sp>
      <p:sp>
        <p:nvSpPr>
          <p:cNvPr id="3" name="Content Placeholder 2">
            <a:extLst>
              <a:ext uri="{FF2B5EF4-FFF2-40B4-BE49-F238E27FC236}">
                <a16:creationId xmlns:a16="http://schemas.microsoft.com/office/drawing/2014/main" id="{6655071A-322B-37E5-1F58-6289F95DE126}"/>
              </a:ext>
            </a:extLst>
          </p:cNvPr>
          <p:cNvSpPr>
            <a:spLocks noGrp="1"/>
          </p:cNvSpPr>
          <p:nvPr>
            <p:ph idx="1"/>
          </p:nvPr>
        </p:nvSpPr>
        <p:spPr>
          <a:xfrm>
            <a:off x="609600" y="2062751"/>
            <a:ext cx="10972800" cy="1366249"/>
          </a:xfrm>
        </p:spPr>
        <p:txBody>
          <a:bodyPr>
            <a:normAutofit/>
          </a:bodyPr>
          <a:lstStyle/>
          <a:p>
            <a:r>
              <a:rPr lang="en-GB" dirty="0"/>
              <a:t>In </a:t>
            </a:r>
            <a:r>
              <a:rPr lang="en-GB" i="1" dirty="0" err="1"/>
              <a:t>layout.csl</a:t>
            </a:r>
            <a:r>
              <a:rPr lang="en-GB" i="1" dirty="0"/>
              <a:t> </a:t>
            </a:r>
            <a:r>
              <a:rPr lang="en-GB" dirty="0"/>
              <a:t>we have introduced a </a:t>
            </a:r>
            <a:r>
              <a:rPr lang="en-GB" dirty="0" err="1"/>
              <a:t>color</a:t>
            </a:r>
            <a:r>
              <a:rPr lang="en-GB" dirty="0"/>
              <a:t> to send/receive data between the PEs, and a </a:t>
            </a:r>
            <a:r>
              <a:rPr lang="en-GB" dirty="0" err="1"/>
              <a:t>task_id</a:t>
            </a:r>
            <a:r>
              <a:rPr lang="en-GB" dirty="0"/>
              <a:t> used to trigger the exit task</a:t>
            </a:r>
          </a:p>
          <a:p>
            <a:pPr lvl="1"/>
            <a:r>
              <a:rPr lang="en-GB" dirty="0"/>
              <a:t>These are passed as parameters to the </a:t>
            </a:r>
            <a:r>
              <a:rPr lang="en-GB" dirty="0" err="1"/>
              <a:t>pe_program.csl</a:t>
            </a:r>
            <a:r>
              <a:rPr lang="en-GB" dirty="0"/>
              <a:t> code that runs on each PE</a:t>
            </a:r>
          </a:p>
        </p:txBody>
      </p:sp>
      <p:sp>
        <p:nvSpPr>
          <p:cNvPr id="16" name="TextBox 15">
            <a:extLst>
              <a:ext uri="{FF2B5EF4-FFF2-40B4-BE49-F238E27FC236}">
                <a16:creationId xmlns:a16="http://schemas.microsoft.com/office/drawing/2014/main" id="{0F9F95A2-17B2-8D4E-2579-1461E15B5EDA}"/>
              </a:ext>
            </a:extLst>
          </p:cNvPr>
          <p:cNvSpPr txBox="1"/>
          <p:nvPr/>
        </p:nvSpPr>
        <p:spPr>
          <a:xfrm>
            <a:off x="2567608" y="1340768"/>
            <a:ext cx="7529056" cy="707886"/>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Colors</a:t>
            </a:r>
            <a:endParaRPr lang="en-GB" sz="1000" dirty="0">
              <a:latin typeface="Courier New" panose="02070309020205020404" pitchFamily="49" charset="0"/>
              <a:cs typeface="Courier New" panose="02070309020205020404" pitchFamily="49" charset="0"/>
            </a:endParaRP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 @get_color(0); // </a:t>
            </a:r>
            <a:r>
              <a:rPr lang="en-GB" sz="1000" dirty="0" err="1">
                <a:latin typeface="Courier New" panose="02070309020205020404" pitchFamily="49" charset="0"/>
                <a:cs typeface="Courier New" panose="02070309020205020404" pitchFamily="49" charset="0"/>
              </a:rPr>
              <a:t>Color</a:t>
            </a:r>
            <a:r>
              <a:rPr lang="en-GB" sz="1000" dirty="0">
                <a:latin typeface="Courier New" panose="02070309020205020404" pitchFamily="49" charset="0"/>
                <a:cs typeface="Courier New" panose="02070309020205020404" pitchFamily="49" charset="0"/>
              </a:rPr>
              <a:t> used to send/</a:t>
            </a:r>
            <a:r>
              <a:rPr lang="en-GB" sz="1000" dirty="0" err="1">
                <a:latin typeface="Courier New" panose="02070309020205020404" pitchFamily="49" charset="0"/>
                <a:cs typeface="Courier New" panose="02070309020205020404" pitchFamily="49" charset="0"/>
              </a:rPr>
              <a:t>recv</a:t>
            </a:r>
            <a:r>
              <a:rPr lang="en-GB" sz="1000" dirty="0">
                <a:latin typeface="Courier New" panose="02070309020205020404" pitchFamily="49" charset="0"/>
                <a:cs typeface="Courier New" panose="02070309020205020404" pitchFamily="49" charset="0"/>
              </a:rPr>
              <a:t> data </a:t>
            </a:r>
          </a:p>
          <a:p>
            <a:r>
              <a:rPr lang="en-GB" sz="1000" dirty="0">
                <a:latin typeface="Courier New" panose="02070309020205020404" pitchFamily="49" charset="0"/>
                <a:cs typeface="Courier New" panose="02070309020205020404" pitchFamily="49" charset="0"/>
              </a:rPr>
              <a:t>// Task IDs</a:t>
            </a:r>
          </a:p>
          <a:p>
            <a:r>
              <a:rPr lang="en-GB" sz="1000" dirty="0" err="1">
                <a:latin typeface="Courier New" panose="02070309020205020404" pitchFamily="49" charset="0"/>
                <a:cs typeface="Courier New" panose="02070309020205020404" pitchFamily="49" charset="0"/>
              </a:rPr>
              <a:t>const</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local_task_id</a:t>
            </a:r>
            <a:r>
              <a:rPr lang="en-GB" sz="1000" dirty="0">
                <a:latin typeface="Courier New" panose="02070309020205020404" pitchFamily="49" charset="0"/>
                <a:cs typeface="Courier New" panose="02070309020205020404" pitchFamily="49" charset="0"/>
              </a:rPr>
              <a:t> = @get_local_task_id(9); // Task ID used by local task</a:t>
            </a:r>
          </a:p>
        </p:txBody>
      </p:sp>
      <p:sp>
        <p:nvSpPr>
          <p:cNvPr id="29" name="TextBox 28">
            <a:extLst>
              <a:ext uri="{FF2B5EF4-FFF2-40B4-BE49-F238E27FC236}">
                <a16:creationId xmlns:a16="http://schemas.microsoft.com/office/drawing/2014/main" id="{80BE07F1-46BF-3FD6-6669-6A3A8DC869C7}"/>
              </a:ext>
            </a:extLst>
          </p:cNvPr>
          <p:cNvSpPr txBox="1"/>
          <p:nvPr/>
        </p:nvSpPr>
        <p:spPr>
          <a:xfrm>
            <a:off x="2567608" y="3226237"/>
            <a:ext cx="7529056" cy="3631763"/>
          </a:xfrm>
          <a:prstGeom prst="rect">
            <a:avLst/>
          </a:prstGeom>
          <a:solidFill>
            <a:srgbClr val="FFFF66">
              <a:alpha val="30196"/>
            </a:srgbClr>
          </a:solidFill>
        </p:spPr>
        <p:txBody>
          <a:bodyPr wrap="square" rtlCol="0">
            <a:spAutoFit/>
          </a:bodyPr>
          <a:lstStyle/>
          <a:p>
            <a:r>
              <a:rPr lang="en-GB" sz="1000" dirty="0">
                <a:latin typeface="Courier New" panose="02070309020205020404" pitchFamily="49" charset="0"/>
                <a:cs typeface="Courier New" panose="02070309020205020404" pitchFamily="49" charset="0"/>
              </a:rPr>
              <a:t>  // Left PE (0, 0)</a:t>
            </a:r>
          </a:p>
          <a:p>
            <a:r>
              <a:rPr lang="en-GB" sz="1000" dirty="0">
                <a:latin typeface="Courier New" panose="02070309020205020404" pitchFamily="49" charset="0"/>
                <a:cs typeface="Courier New" panose="02070309020205020404" pitchFamily="49" charset="0"/>
              </a:rPr>
              <a:t>  @set_tile_code(0, 0, "</a:t>
            </a:r>
            <a:r>
              <a:rPr lang="en-GB" sz="1000" dirty="0" err="1">
                <a:latin typeface="Courier New" panose="02070309020205020404" pitchFamily="49" charset="0"/>
                <a:cs typeface="Courier New" panose="02070309020205020404" pitchFamily="49" charset="0"/>
              </a:rPr>
              <a:t>pe_program.csl</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memcpy_params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memcpy.get_params</a:t>
            </a:r>
            <a:r>
              <a:rPr lang="en-GB" sz="1000" dirty="0">
                <a:latin typeface="Courier New" panose="02070309020205020404" pitchFamily="49" charset="0"/>
                <a:cs typeface="Courier New" panose="02070309020205020404" pitchFamily="49" charset="0"/>
              </a:rPr>
              <a:t>(0),</a:t>
            </a:r>
          </a:p>
          <a:p>
            <a:r>
              <a:rPr lang="en-GB" sz="1000" dirty="0">
                <a:latin typeface="Courier New" panose="02070309020205020404" pitchFamily="49" charset="0"/>
                <a:cs typeface="Courier New" panose="02070309020205020404" pitchFamily="49" charset="0"/>
              </a:rPr>
              <a:t>    .N = N,</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pe_id</a:t>
            </a:r>
            <a:r>
              <a:rPr lang="en-GB" sz="1000" dirty="0">
                <a:latin typeface="Courier New" panose="02070309020205020404" pitchFamily="49" charset="0"/>
                <a:cs typeface="Courier New" panose="02070309020205020404" pitchFamily="49" charset="0"/>
              </a:rPr>
              <a:t> = 0,</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exit_task_id</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Left PE sends its result to the right</a:t>
            </a:r>
          </a:p>
          <a:p>
            <a:r>
              <a:rPr lang="en-GB" sz="1000" dirty="0">
                <a:latin typeface="Courier New" panose="02070309020205020404" pitchFamily="49" charset="0"/>
                <a:cs typeface="Courier New" panose="02070309020205020404" pitchFamily="49" charset="0"/>
              </a:rPr>
              <a:t>  @set_color_config(0, 0,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.{.routes = .{ .</a:t>
            </a:r>
            <a:r>
              <a:rPr lang="en-GB" sz="1000" dirty="0" err="1">
                <a:latin typeface="Courier New" panose="02070309020205020404" pitchFamily="49" charset="0"/>
                <a:cs typeface="Courier New" panose="02070309020205020404" pitchFamily="49" charset="0"/>
              </a:rPr>
              <a:t>rx</a:t>
            </a:r>
            <a:r>
              <a:rPr lang="en-GB" sz="1000" dirty="0">
                <a:latin typeface="Courier New" panose="02070309020205020404" pitchFamily="49" charset="0"/>
                <a:cs typeface="Courier New" panose="02070309020205020404" pitchFamily="49" charset="0"/>
              </a:rPr>
              <a:t> = .{RAMP}, .</a:t>
            </a:r>
            <a:r>
              <a:rPr lang="en-GB" sz="1000" dirty="0" err="1">
                <a:latin typeface="Courier New" panose="02070309020205020404" pitchFamily="49" charset="0"/>
                <a:cs typeface="Courier New" panose="02070309020205020404" pitchFamily="49" charset="0"/>
              </a:rPr>
              <a:t>tx</a:t>
            </a:r>
            <a:r>
              <a:rPr lang="en-GB" sz="1000" dirty="0">
                <a:latin typeface="Courier New" panose="02070309020205020404" pitchFamily="49" charset="0"/>
                <a:cs typeface="Courier New" panose="02070309020205020404" pitchFamily="49" charset="0"/>
              </a:rPr>
              <a:t> = .{EAST}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Right PE (1, 0)</a:t>
            </a:r>
          </a:p>
          <a:p>
            <a:r>
              <a:rPr lang="en-GB" sz="1000" dirty="0">
                <a:latin typeface="Courier New" panose="02070309020205020404" pitchFamily="49" charset="0"/>
                <a:cs typeface="Courier New" panose="02070309020205020404" pitchFamily="49" charset="0"/>
              </a:rPr>
              <a:t>  @set_tile_code(1, 0, "</a:t>
            </a:r>
            <a:r>
              <a:rPr lang="en-GB" sz="1000" dirty="0" err="1">
                <a:latin typeface="Courier New" panose="02070309020205020404" pitchFamily="49" charset="0"/>
                <a:cs typeface="Courier New" panose="02070309020205020404" pitchFamily="49" charset="0"/>
              </a:rPr>
              <a:t>pe_program.csl</a:t>
            </a:r>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memcpy_params</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memcpy.get_params</a:t>
            </a:r>
            <a:r>
              <a:rPr lang="en-GB" sz="1000" dirty="0">
                <a:latin typeface="Courier New" panose="02070309020205020404" pitchFamily="49" charset="0"/>
                <a:cs typeface="Courier New" panose="02070309020205020404" pitchFamily="49" charset="0"/>
              </a:rPr>
              <a:t>(1),</a:t>
            </a:r>
          </a:p>
          <a:p>
            <a:r>
              <a:rPr lang="en-GB" sz="1000" dirty="0">
                <a:latin typeface="Courier New" panose="02070309020205020404" pitchFamily="49" charset="0"/>
                <a:cs typeface="Courier New" panose="02070309020205020404" pitchFamily="49" charset="0"/>
              </a:rPr>
              <a:t>    .N = N,</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pe_id</a:t>
            </a:r>
            <a:r>
              <a:rPr lang="en-GB" sz="1000" dirty="0">
                <a:latin typeface="Courier New" panose="02070309020205020404" pitchFamily="49" charset="0"/>
                <a:cs typeface="Courier New" panose="02070309020205020404" pitchFamily="49" charset="0"/>
              </a:rPr>
              <a:t> = 1,</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a:t>
            </a:r>
          </a:p>
          <a:p>
            <a:r>
              <a:rPr lang="en-GB" sz="1000" dirty="0">
                <a:latin typeface="Courier New" panose="02070309020205020404" pitchFamily="49" charset="0"/>
                <a:cs typeface="Courier New" panose="02070309020205020404" pitchFamily="49" charset="0"/>
              </a:rPr>
              <a:t>    .</a:t>
            </a:r>
            <a:r>
              <a:rPr lang="en-GB" sz="1000" dirty="0" err="1">
                <a:latin typeface="Courier New" panose="02070309020205020404" pitchFamily="49" charset="0"/>
                <a:cs typeface="Courier New" panose="02070309020205020404" pitchFamily="49" charset="0"/>
              </a:rPr>
              <a:t>exit_task_id</a:t>
            </a:r>
            <a:r>
              <a:rPr lang="en-GB" sz="1000" dirty="0">
                <a:latin typeface="Courier New" panose="02070309020205020404" pitchFamily="49" charset="0"/>
                <a:cs typeface="Courier New" panose="02070309020205020404" pitchFamily="49" charset="0"/>
              </a:rPr>
              <a:t> = </a:t>
            </a:r>
            <a:r>
              <a:rPr lang="en-GB" sz="1000" dirty="0" err="1">
                <a:latin typeface="Courier New" panose="02070309020205020404" pitchFamily="49" charset="0"/>
                <a:cs typeface="Courier New" panose="02070309020205020404" pitchFamily="49" charset="0"/>
              </a:rPr>
              <a:t>exit_task_id</a:t>
            </a:r>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a:t>
            </a:r>
          </a:p>
          <a:p>
            <a:endParaRPr lang="en-GB" sz="1000" dirty="0">
              <a:latin typeface="Courier New" panose="02070309020205020404" pitchFamily="49" charset="0"/>
              <a:cs typeface="Courier New" panose="02070309020205020404" pitchFamily="49" charset="0"/>
            </a:endParaRPr>
          </a:p>
          <a:p>
            <a:r>
              <a:rPr lang="en-GB" sz="1000" dirty="0">
                <a:latin typeface="Courier New" panose="02070309020205020404" pitchFamily="49" charset="0"/>
                <a:cs typeface="Courier New" panose="02070309020205020404" pitchFamily="49" charset="0"/>
              </a:rPr>
              <a:t>  // Right PE receives result of left PE</a:t>
            </a:r>
          </a:p>
          <a:p>
            <a:r>
              <a:rPr lang="en-GB" sz="1000" dirty="0">
                <a:latin typeface="Courier New" panose="02070309020205020404" pitchFamily="49" charset="0"/>
                <a:cs typeface="Courier New" panose="02070309020205020404" pitchFamily="49" charset="0"/>
              </a:rPr>
              <a:t>  @set_color_config(1, 0, </a:t>
            </a:r>
            <a:r>
              <a:rPr lang="en-GB" sz="1000" dirty="0" err="1">
                <a:latin typeface="Courier New" panose="02070309020205020404" pitchFamily="49" charset="0"/>
                <a:cs typeface="Courier New" panose="02070309020205020404" pitchFamily="49" charset="0"/>
              </a:rPr>
              <a:t>send_color</a:t>
            </a:r>
            <a:r>
              <a:rPr lang="en-GB" sz="1000" dirty="0">
                <a:latin typeface="Courier New" panose="02070309020205020404" pitchFamily="49" charset="0"/>
                <a:cs typeface="Courier New" panose="02070309020205020404" pitchFamily="49" charset="0"/>
              </a:rPr>
              <a:t>, .{.routes = .{ .</a:t>
            </a:r>
            <a:r>
              <a:rPr lang="en-GB" sz="1000" dirty="0" err="1">
                <a:latin typeface="Courier New" panose="02070309020205020404" pitchFamily="49" charset="0"/>
                <a:cs typeface="Courier New" panose="02070309020205020404" pitchFamily="49" charset="0"/>
              </a:rPr>
              <a:t>rx</a:t>
            </a:r>
            <a:r>
              <a:rPr lang="en-GB" sz="1000" dirty="0">
                <a:latin typeface="Courier New" panose="02070309020205020404" pitchFamily="49" charset="0"/>
                <a:cs typeface="Courier New" panose="02070309020205020404" pitchFamily="49" charset="0"/>
              </a:rPr>
              <a:t> = .{WEST}, .</a:t>
            </a:r>
            <a:r>
              <a:rPr lang="en-GB" sz="1000" dirty="0" err="1">
                <a:latin typeface="Courier New" panose="02070309020205020404" pitchFamily="49" charset="0"/>
                <a:cs typeface="Courier New" panose="02070309020205020404" pitchFamily="49" charset="0"/>
              </a:rPr>
              <a:t>tx</a:t>
            </a:r>
            <a:r>
              <a:rPr lang="en-GB" sz="1000" dirty="0">
                <a:latin typeface="Courier New" panose="02070309020205020404" pitchFamily="49" charset="0"/>
                <a:cs typeface="Courier New" panose="02070309020205020404" pitchFamily="49" charset="0"/>
              </a:rPr>
              <a:t> = .{RAMP} }});</a:t>
            </a:r>
          </a:p>
        </p:txBody>
      </p:sp>
      <p:sp>
        <p:nvSpPr>
          <p:cNvPr id="30" name="TextBox 29">
            <a:extLst>
              <a:ext uri="{FF2B5EF4-FFF2-40B4-BE49-F238E27FC236}">
                <a16:creationId xmlns:a16="http://schemas.microsoft.com/office/drawing/2014/main" id="{A84D4A31-CD6B-E6B9-03F7-D1FAB2DDC6E7}"/>
              </a:ext>
            </a:extLst>
          </p:cNvPr>
          <p:cNvSpPr txBox="1"/>
          <p:nvPr/>
        </p:nvSpPr>
        <p:spPr>
          <a:xfrm>
            <a:off x="50921" y="4365104"/>
            <a:ext cx="2061901" cy="954107"/>
          </a:xfrm>
          <a:prstGeom prst="rect">
            <a:avLst/>
          </a:prstGeom>
          <a:noFill/>
        </p:spPr>
        <p:txBody>
          <a:bodyPr wrap="square" rtlCol="0">
            <a:spAutoFit/>
          </a:bodyPr>
          <a:lstStyle/>
          <a:p>
            <a:pPr algn="ctr"/>
            <a:r>
              <a:rPr lang="en-GB" sz="1400" dirty="0">
                <a:solidFill>
                  <a:srgbClr val="0070C0"/>
                </a:solidFill>
              </a:rPr>
              <a:t>We are setting up each PE separately now, setting the </a:t>
            </a:r>
            <a:r>
              <a:rPr lang="en-GB" sz="1400" i="1" dirty="0" err="1">
                <a:solidFill>
                  <a:srgbClr val="0070C0"/>
                </a:solidFill>
              </a:rPr>
              <a:t>pe_id</a:t>
            </a:r>
            <a:r>
              <a:rPr lang="en-GB" sz="1400" i="1" dirty="0">
                <a:solidFill>
                  <a:srgbClr val="0070C0"/>
                </a:solidFill>
              </a:rPr>
              <a:t> </a:t>
            </a:r>
            <a:r>
              <a:rPr lang="en-GB" sz="1400" dirty="0">
                <a:solidFill>
                  <a:srgbClr val="0070C0"/>
                </a:solidFill>
              </a:rPr>
              <a:t>parameter explicitly </a:t>
            </a:r>
            <a:endParaRPr lang="en-GB" sz="1400" i="1" dirty="0">
              <a:solidFill>
                <a:srgbClr val="0070C0"/>
              </a:solidFill>
            </a:endParaRPr>
          </a:p>
        </p:txBody>
      </p:sp>
      <p:cxnSp>
        <p:nvCxnSpPr>
          <p:cNvPr id="31" name="Straight Arrow Connector 30">
            <a:extLst>
              <a:ext uri="{FF2B5EF4-FFF2-40B4-BE49-F238E27FC236}">
                <a16:creationId xmlns:a16="http://schemas.microsoft.com/office/drawing/2014/main" id="{5C83DBFB-FD43-11C2-37C6-986B6E21EE43}"/>
              </a:ext>
            </a:extLst>
          </p:cNvPr>
          <p:cNvCxnSpPr>
            <a:cxnSpLocks/>
          </p:cNvCxnSpPr>
          <p:nvPr/>
        </p:nvCxnSpPr>
        <p:spPr>
          <a:xfrm flipV="1">
            <a:off x="1994113" y="4009951"/>
            <a:ext cx="789519" cy="7735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B1E7D34-0BC0-9800-E073-080D6F621E7A}"/>
              </a:ext>
            </a:extLst>
          </p:cNvPr>
          <p:cNvCxnSpPr>
            <a:cxnSpLocks/>
          </p:cNvCxnSpPr>
          <p:nvPr/>
        </p:nvCxnSpPr>
        <p:spPr>
          <a:xfrm>
            <a:off x="1994113" y="4783540"/>
            <a:ext cx="789519" cy="9361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B7AED18-5786-92B2-9C80-95368FCA6E28}"/>
              </a:ext>
            </a:extLst>
          </p:cNvPr>
          <p:cNvSpPr txBox="1"/>
          <p:nvPr/>
        </p:nvSpPr>
        <p:spPr>
          <a:xfrm>
            <a:off x="10167249" y="4525218"/>
            <a:ext cx="2061901" cy="738664"/>
          </a:xfrm>
          <a:prstGeom prst="rect">
            <a:avLst/>
          </a:prstGeom>
          <a:noFill/>
        </p:spPr>
        <p:txBody>
          <a:bodyPr wrap="square" rtlCol="0">
            <a:spAutoFit/>
          </a:bodyPr>
          <a:lstStyle/>
          <a:p>
            <a:pPr algn="ctr"/>
            <a:r>
              <a:rPr lang="en-GB" sz="1400" dirty="0">
                <a:solidFill>
                  <a:srgbClr val="0070C0"/>
                </a:solidFill>
              </a:rPr>
              <a:t>We set up the communication route for each PE</a:t>
            </a:r>
            <a:endParaRPr lang="en-GB" sz="1400" i="1" dirty="0">
              <a:solidFill>
                <a:srgbClr val="0070C0"/>
              </a:solidFill>
            </a:endParaRPr>
          </a:p>
        </p:txBody>
      </p:sp>
      <p:cxnSp>
        <p:nvCxnSpPr>
          <p:cNvPr id="36" name="Straight Arrow Connector 35">
            <a:extLst>
              <a:ext uri="{FF2B5EF4-FFF2-40B4-BE49-F238E27FC236}">
                <a16:creationId xmlns:a16="http://schemas.microsoft.com/office/drawing/2014/main" id="{EE28EB3F-2F28-E532-90DB-CD1286C6FEAF}"/>
              </a:ext>
            </a:extLst>
          </p:cNvPr>
          <p:cNvCxnSpPr>
            <a:cxnSpLocks/>
          </p:cNvCxnSpPr>
          <p:nvPr/>
        </p:nvCxnSpPr>
        <p:spPr>
          <a:xfrm flipH="1">
            <a:off x="9289484" y="4842157"/>
            <a:ext cx="1006480" cy="268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2229991-1195-9DCB-80D1-65A8C2AF35E9}"/>
              </a:ext>
            </a:extLst>
          </p:cNvPr>
          <p:cNvCxnSpPr>
            <a:cxnSpLocks/>
          </p:cNvCxnSpPr>
          <p:nvPr/>
        </p:nvCxnSpPr>
        <p:spPr>
          <a:xfrm flipH="1">
            <a:off x="4282952" y="5878385"/>
            <a:ext cx="1597024" cy="791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FE318D8-C6BD-1236-E1E4-4F145C6572FE}"/>
              </a:ext>
            </a:extLst>
          </p:cNvPr>
          <p:cNvSpPr txBox="1"/>
          <p:nvPr/>
        </p:nvSpPr>
        <p:spPr>
          <a:xfrm>
            <a:off x="5281075" y="5616775"/>
            <a:ext cx="2061901" cy="523220"/>
          </a:xfrm>
          <a:prstGeom prst="rect">
            <a:avLst/>
          </a:prstGeom>
          <a:noFill/>
        </p:spPr>
        <p:txBody>
          <a:bodyPr wrap="square" rtlCol="0">
            <a:spAutoFit/>
          </a:bodyPr>
          <a:lstStyle/>
          <a:p>
            <a:pPr algn="ctr"/>
            <a:r>
              <a:rPr lang="en-GB" sz="1400" dirty="0">
                <a:solidFill>
                  <a:srgbClr val="0070C0"/>
                </a:solidFill>
              </a:rPr>
              <a:t>The PE rank that this applies so</a:t>
            </a:r>
            <a:endParaRPr lang="en-GB" sz="1400" i="1" dirty="0">
              <a:solidFill>
                <a:srgbClr val="0070C0"/>
              </a:solidFill>
            </a:endParaRPr>
          </a:p>
        </p:txBody>
      </p:sp>
      <p:cxnSp>
        <p:nvCxnSpPr>
          <p:cNvPr id="45" name="Straight Arrow Connector 44">
            <a:extLst>
              <a:ext uri="{FF2B5EF4-FFF2-40B4-BE49-F238E27FC236}">
                <a16:creationId xmlns:a16="http://schemas.microsoft.com/office/drawing/2014/main" id="{6A89EA57-A04A-A780-3927-0F796C9D7602}"/>
              </a:ext>
            </a:extLst>
          </p:cNvPr>
          <p:cNvCxnSpPr>
            <a:cxnSpLocks/>
          </p:cNvCxnSpPr>
          <p:nvPr/>
        </p:nvCxnSpPr>
        <p:spPr>
          <a:xfrm flipH="1">
            <a:off x="8688288" y="4894550"/>
            <a:ext cx="1607676" cy="16737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E320ABE-223D-F639-3A08-5C2A1C3AD83B}"/>
              </a:ext>
            </a:extLst>
          </p:cNvPr>
          <p:cNvSpPr txBox="1"/>
          <p:nvPr/>
        </p:nvSpPr>
        <p:spPr>
          <a:xfrm>
            <a:off x="6780609" y="5896037"/>
            <a:ext cx="1068416" cy="523220"/>
          </a:xfrm>
          <a:prstGeom prst="rect">
            <a:avLst/>
          </a:prstGeom>
          <a:noFill/>
        </p:spPr>
        <p:txBody>
          <a:bodyPr wrap="square" rtlCol="0">
            <a:spAutoFit/>
          </a:bodyPr>
          <a:lstStyle/>
          <a:p>
            <a:pPr algn="ctr"/>
            <a:r>
              <a:rPr lang="en-GB" sz="1400" dirty="0">
                <a:solidFill>
                  <a:srgbClr val="0070C0"/>
                </a:solidFill>
              </a:rPr>
              <a:t>The </a:t>
            </a:r>
            <a:r>
              <a:rPr lang="en-GB" sz="1400" dirty="0" err="1">
                <a:solidFill>
                  <a:srgbClr val="0070C0"/>
                </a:solidFill>
              </a:rPr>
              <a:t>color</a:t>
            </a:r>
            <a:r>
              <a:rPr lang="en-GB" sz="1400" dirty="0">
                <a:solidFill>
                  <a:srgbClr val="0070C0"/>
                </a:solidFill>
              </a:rPr>
              <a:t> to use</a:t>
            </a:r>
            <a:endParaRPr lang="en-GB" sz="1400" i="1" dirty="0">
              <a:solidFill>
                <a:srgbClr val="0070C0"/>
              </a:solidFill>
            </a:endParaRPr>
          </a:p>
        </p:txBody>
      </p:sp>
      <p:cxnSp>
        <p:nvCxnSpPr>
          <p:cNvPr id="65" name="Straight Arrow Connector 64">
            <a:extLst>
              <a:ext uri="{FF2B5EF4-FFF2-40B4-BE49-F238E27FC236}">
                <a16:creationId xmlns:a16="http://schemas.microsoft.com/office/drawing/2014/main" id="{B9192C73-DA8A-A05F-7D15-47EA8951955B}"/>
              </a:ext>
            </a:extLst>
          </p:cNvPr>
          <p:cNvCxnSpPr>
            <a:cxnSpLocks/>
            <a:stCxn id="62" idx="1"/>
          </p:cNvCxnSpPr>
          <p:nvPr/>
        </p:nvCxnSpPr>
        <p:spPr>
          <a:xfrm flipH="1">
            <a:off x="5334489" y="6157647"/>
            <a:ext cx="1446120" cy="5091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45A42D-F13E-9561-772D-A5E6BD674376}"/>
              </a:ext>
            </a:extLst>
          </p:cNvPr>
          <p:cNvSpPr txBox="1"/>
          <p:nvPr/>
        </p:nvSpPr>
        <p:spPr>
          <a:xfrm>
            <a:off x="7588355" y="5386907"/>
            <a:ext cx="1068416" cy="307777"/>
          </a:xfrm>
          <a:prstGeom prst="rect">
            <a:avLst/>
          </a:prstGeom>
          <a:noFill/>
        </p:spPr>
        <p:txBody>
          <a:bodyPr wrap="square" rtlCol="0">
            <a:spAutoFit/>
          </a:bodyPr>
          <a:lstStyle/>
          <a:p>
            <a:pPr algn="ctr"/>
            <a:r>
              <a:rPr lang="en-GB" sz="1400" dirty="0">
                <a:solidFill>
                  <a:srgbClr val="0070C0"/>
                </a:solidFill>
              </a:rPr>
              <a:t>The route</a:t>
            </a:r>
            <a:endParaRPr lang="en-GB" sz="1400" i="1" dirty="0">
              <a:solidFill>
                <a:srgbClr val="0070C0"/>
              </a:solidFill>
            </a:endParaRPr>
          </a:p>
        </p:txBody>
      </p:sp>
      <p:cxnSp>
        <p:nvCxnSpPr>
          <p:cNvPr id="73" name="Straight Arrow Connector 72">
            <a:extLst>
              <a:ext uri="{FF2B5EF4-FFF2-40B4-BE49-F238E27FC236}">
                <a16:creationId xmlns:a16="http://schemas.microsoft.com/office/drawing/2014/main" id="{48BBCAF3-516B-8E72-2DA9-02E8AA45A88E}"/>
              </a:ext>
            </a:extLst>
          </p:cNvPr>
          <p:cNvCxnSpPr>
            <a:cxnSpLocks/>
            <a:stCxn id="70" idx="2"/>
          </p:cNvCxnSpPr>
          <p:nvPr/>
        </p:nvCxnSpPr>
        <p:spPr>
          <a:xfrm flipH="1">
            <a:off x="7787655" y="5694684"/>
            <a:ext cx="334908" cy="909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13F48BB-0ACF-B357-8927-326D24B5ECF3}"/>
              </a:ext>
            </a:extLst>
          </p:cNvPr>
          <p:cNvSpPr txBox="1"/>
          <p:nvPr/>
        </p:nvSpPr>
        <p:spPr>
          <a:xfrm>
            <a:off x="10096664" y="5878385"/>
            <a:ext cx="2061901" cy="954107"/>
          </a:xfrm>
          <a:prstGeom prst="rect">
            <a:avLst/>
          </a:prstGeom>
          <a:noFill/>
        </p:spPr>
        <p:txBody>
          <a:bodyPr wrap="square" rtlCol="0">
            <a:spAutoFit/>
          </a:bodyPr>
          <a:lstStyle/>
          <a:p>
            <a:pPr algn="ctr"/>
            <a:r>
              <a:rPr lang="en-GB" sz="1400" dirty="0">
                <a:solidFill>
                  <a:srgbClr val="0070C0"/>
                </a:solidFill>
              </a:rPr>
              <a:t>The router receives a wavelet from the WEST and then sends down the ramp</a:t>
            </a:r>
            <a:endParaRPr lang="en-GB" sz="1400" i="1" dirty="0">
              <a:solidFill>
                <a:srgbClr val="0070C0"/>
              </a:solidFill>
            </a:endParaRPr>
          </a:p>
        </p:txBody>
      </p:sp>
      <p:cxnSp>
        <p:nvCxnSpPr>
          <p:cNvPr id="76" name="Straight Arrow Connector 75">
            <a:extLst>
              <a:ext uri="{FF2B5EF4-FFF2-40B4-BE49-F238E27FC236}">
                <a16:creationId xmlns:a16="http://schemas.microsoft.com/office/drawing/2014/main" id="{26AED2C9-EEC6-540C-6C00-CE75F701B017}"/>
              </a:ext>
            </a:extLst>
          </p:cNvPr>
          <p:cNvCxnSpPr>
            <a:cxnSpLocks/>
            <a:stCxn id="75" idx="1"/>
          </p:cNvCxnSpPr>
          <p:nvPr/>
        </p:nvCxnSpPr>
        <p:spPr>
          <a:xfrm flipH="1">
            <a:off x="9289484" y="6355439"/>
            <a:ext cx="807180" cy="3449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0F5E2C5-C176-5489-9088-D4BC3063CAA7}"/>
              </a:ext>
            </a:extLst>
          </p:cNvPr>
          <p:cNvSpPr txBox="1"/>
          <p:nvPr/>
        </p:nvSpPr>
        <p:spPr>
          <a:xfrm>
            <a:off x="10093994" y="3433498"/>
            <a:ext cx="2061901" cy="738664"/>
          </a:xfrm>
          <a:prstGeom prst="rect">
            <a:avLst/>
          </a:prstGeom>
          <a:noFill/>
        </p:spPr>
        <p:txBody>
          <a:bodyPr wrap="square" rtlCol="0">
            <a:spAutoFit/>
          </a:bodyPr>
          <a:lstStyle/>
          <a:p>
            <a:pPr algn="ctr"/>
            <a:r>
              <a:rPr lang="en-GB" sz="1400" dirty="0">
                <a:solidFill>
                  <a:srgbClr val="0070C0"/>
                </a:solidFill>
              </a:rPr>
              <a:t>The router receives a wavelet from the ramp and then sends EAST</a:t>
            </a:r>
            <a:endParaRPr lang="en-GB" sz="1400" i="1" dirty="0">
              <a:solidFill>
                <a:srgbClr val="0070C0"/>
              </a:solidFill>
            </a:endParaRPr>
          </a:p>
        </p:txBody>
      </p:sp>
      <p:cxnSp>
        <p:nvCxnSpPr>
          <p:cNvPr id="79" name="Straight Arrow Connector 78">
            <a:extLst>
              <a:ext uri="{FF2B5EF4-FFF2-40B4-BE49-F238E27FC236}">
                <a16:creationId xmlns:a16="http://schemas.microsoft.com/office/drawing/2014/main" id="{68B59D2B-2592-B118-244A-5DE83A8E7FA5}"/>
              </a:ext>
            </a:extLst>
          </p:cNvPr>
          <p:cNvCxnSpPr>
            <a:cxnSpLocks/>
            <a:stCxn id="78" idx="1"/>
          </p:cNvCxnSpPr>
          <p:nvPr/>
        </p:nvCxnSpPr>
        <p:spPr>
          <a:xfrm flipH="1">
            <a:off x="8544272" y="3802830"/>
            <a:ext cx="1549722" cy="9596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521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pcc_gre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3958</Words>
  <Application>Microsoft Macintosh PowerPoint</Application>
  <PresentationFormat>Widescreen</PresentationFormat>
  <Paragraphs>370</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epcc_grey</vt:lpstr>
      <vt:lpstr>Cerebras SDK walk-through part two</vt:lpstr>
      <vt:lpstr>Until this point…</vt:lpstr>
      <vt:lpstr>Reminder</vt:lpstr>
      <vt:lpstr>Multiple Processing Elements (PEs)</vt:lpstr>
      <vt:lpstr>Multiple Processing Elements (PEs)</vt:lpstr>
      <vt:lpstr>Running on multiple PEs</vt:lpstr>
      <vt:lpstr>Solution: Running on multiple PEs</vt:lpstr>
      <vt:lpstr>Communicating between PEs</vt:lpstr>
      <vt:lpstr>Communicating between PEs: layout.csl</vt:lpstr>
      <vt:lpstr>Communicating between PEs: pe_program.csl</vt:lpstr>
      <vt:lpstr>Communicating between PEs: pe_program.csl</vt:lpstr>
      <vt:lpstr>Communicating between PEs</vt:lpstr>
      <vt:lpstr>Communicating between PEs</vt:lpstr>
      <vt:lpstr>Collective communications library</vt:lpstr>
      <vt:lpstr>Collective communications library: layout.csl</vt:lpstr>
      <vt:lpstr>Collective communications library: pe_program.csl</vt:lpstr>
      <vt:lpstr>Collective communications library</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2017-01-17T08:58:04Z</dcterms:created>
  <dcterms:modified xsi:type="dcterms:W3CDTF">2024-05-02T08:13:15Z</dcterms:modified>
</cp:coreProperties>
</file>