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7" r:id="rId3"/>
    <p:sldId id="308" r:id="rId4"/>
    <p:sldId id="309" r:id="rId5"/>
    <p:sldId id="311" r:id="rId6"/>
    <p:sldId id="306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216EB-D1E2-46BE-B5B7-BAD2ED917DDC}" v="2" dt="2024-05-06T16:24:23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80800" autoAdjust="0"/>
  </p:normalViewPr>
  <p:slideViewPr>
    <p:cSldViewPr>
      <p:cViewPr varScale="1">
        <p:scale>
          <a:sx n="70" d="100"/>
          <a:sy n="70" d="100"/>
        </p:scale>
        <p:origin x="593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rebras/csl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rebras.net/developers/sdk-request/" TargetMode="External"/><Relationship Id="rId5" Type="http://schemas.openxmlformats.org/officeDocument/2006/relationships/hyperlink" Target="https://www.cerebras.net/developers/community/" TargetMode="External"/><Relationship Id="rId4" Type="http://schemas.openxmlformats.org/officeDocument/2006/relationships/hyperlink" Target="https://github.com/Cerebras/csl-examp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</a:t>
            </a:r>
            <a:r>
              <a:rPr lang="en-GB" sz="5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next steps</a:t>
            </a:r>
            <a:endParaRPr lang="en-GB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ick Brown">
            <a:extLst>
              <a:ext uri="{FF2B5EF4-FFF2-40B4-BE49-F238E27FC236}">
                <a16:creationId xmlns:a16="http://schemas.microsoft.com/office/drawing/2014/main" id="{C8BA0C96-07DC-2829-C132-0E518B72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" y="2481264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489E4-A2F5-0116-B967-D9C8CD1146B3}"/>
              </a:ext>
            </a:extLst>
          </p:cNvPr>
          <p:cNvSpPr txBox="1"/>
          <p:nvPr/>
        </p:nvSpPr>
        <p:spPr>
          <a:xfrm>
            <a:off x="79730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8" name="Picture 7" descr="David Kacs in Bayes building">
            <a:extLst>
              <a:ext uri="{FF2B5EF4-FFF2-40B4-BE49-F238E27FC236}">
                <a16:creationId xmlns:a16="http://schemas.microsoft.com/office/drawing/2014/main" id="{C1CD65CD-E657-C211-DDC9-8E57FB051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0934" r="60264" b="50000"/>
          <a:stretch/>
        </p:blipFill>
        <p:spPr bwMode="auto">
          <a:xfrm>
            <a:off x="9656952" y="2500680"/>
            <a:ext cx="2122160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8FF65-196A-6331-861F-012E257162B9}"/>
              </a:ext>
            </a:extLst>
          </p:cNvPr>
          <p:cNvSpPr txBox="1"/>
          <p:nvPr/>
        </p:nvSpPr>
        <p:spPr>
          <a:xfrm>
            <a:off x="9685983" y="490127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David </a:t>
            </a:r>
            <a:r>
              <a:rPr lang="en-GB" dirty="0" err="1"/>
              <a:t>Kacs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6" name="Picture 6" descr="Justs Zarins">
            <a:extLst>
              <a:ext uri="{FF2B5EF4-FFF2-40B4-BE49-F238E27FC236}">
                <a16:creationId xmlns:a16="http://schemas.microsoft.com/office/drawing/2014/main" id="{5DEDD84C-FEB1-4B7C-5A43-11878BEC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2" y="2529435"/>
            <a:ext cx="2016224" cy="25202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2CB731-3A61-1DB4-90F1-E2E07E179E36}"/>
              </a:ext>
            </a:extLst>
          </p:cNvPr>
          <p:cNvSpPr txBox="1"/>
          <p:nvPr/>
        </p:nvSpPr>
        <p:spPr>
          <a:xfrm>
            <a:off x="6474141" y="4906621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Justs</a:t>
            </a:r>
            <a:r>
              <a:rPr lang="en-GB" dirty="0"/>
              <a:t> </a:t>
            </a:r>
            <a:r>
              <a:rPr lang="en-GB" dirty="0" err="1"/>
              <a:t>Zarins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01A23-094C-2B56-89A0-E24B52580E46}"/>
              </a:ext>
            </a:extLst>
          </p:cNvPr>
          <p:cNvSpPr txBox="1"/>
          <p:nvPr/>
        </p:nvSpPr>
        <p:spPr>
          <a:xfrm>
            <a:off x="3215221" y="5016539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19" name="Picture 4" descr="Leighton Wilson, Author at Cerebras">
            <a:extLst>
              <a:ext uri="{FF2B5EF4-FFF2-40B4-BE49-F238E27FC236}">
                <a16:creationId xmlns:a16="http://schemas.microsoft.com/office/drawing/2014/main" id="{E48D55A3-2F4E-80C7-236C-BF4AE3D2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04" y="2619567"/>
            <a:ext cx="2248566" cy="22485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C96-EE75-FF56-AAED-5DDF916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hope you have enjoyed the tutorial….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DF11-E881-430F-297C-0F587ABF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36252" cy="487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Cerebras</a:t>
            </a:r>
            <a:r>
              <a:rPr lang="en-GB" dirty="0"/>
              <a:t> CS-2 is a powerful system with significant potential for HPC workloads</a:t>
            </a:r>
          </a:p>
          <a:p>
            <a:r>
              <a:rPr lang="en-GB" dirty="0"/>
              <a:t>We have seen that it is programmed using CSL, which is generally fairly similar to other languages but with some specifics for the architecture</a:t>
            </a:r>
          </a:p>
          <a:p>
            <a:r>
              <a:rPr lang="en-GB" dirty="0"/>
              <a:t>We have explored three hands-on activities and run these on a real CS-2 machine</a:t>
            </a:r>
          </a:p>
          <a:p>
            <a:pPr lvl="1"/>
            <a:r>
              <a:rPr lang="en-GB" dirty="0"/>
              <a:t>And leveraged the simulator during development, which is standard practice on the CS-2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F5D61-0558-8EC4-CD84-ED5269BC4CD2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AC3E2-FC58-973B-90DC-2983BEB149F8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FDF115-BEFC-43C3-8C27-A2439F0A080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2FA2B8E0-FB86-BC7D-B2F1-99696C71F62C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04336F47-7C8E-8C75-E2C7-A599AD274FE9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1619C-B4F2-B41B-7C7D-580DB6CBD1CA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7945D-3383-FB46-8D2C-848677D21001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A13A8-112A-CD3A-8E67-F17B451EFF79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5BDBF-3A60-F236-5D37-C13AB99BCDF8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EA86D-6F17-AB04-0B6E-4FBE2725B36B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76F4E-DA38-AA04-F72E-9948579FA802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B8DBF7-AFE3-2C31-5B07-8EAB470A872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226E-1F65-5642-88CB-BEC7C20D01BB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BEAC2-E105-EB6E-F013-186A6D3D0C81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658E4-F1A9-98DC-247C-316B6C1855F4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D3B6B-1E0F-1F86-21A7-AA023A465EE9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62E33-B956-3BF9-4A44-F5348321DCDD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4860-6CD7-1996-0F18-7CF900439A41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6CE795-A9B5-4D63-91F6-7F4E8A1F1D48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D8ACC6-DE29-B525-A45B-981C00C8693A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27BA7EF-81D4-932E-6CB3-4C0B778126C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CC56E6-9D1B-D6E6-6D11-C9C01E2CB584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8120111-108E-C077-A86C-F251853D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C20C62C-02D2-79D0-C131-59030C1B7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F94E80-8255-DD14-15DA-1719F9F74CB6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83E06-B786-45E5-5403-27E74995D3C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90F306-3D0A-B434-6835-AA2DAD6E7707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4B2CE-2D42-87D4-61BE-4AD273D59DDF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801215-8C8E-4065-7379-CBCF437B1A2B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3B8F8F3-6526-877D-65C0-62338A7B3CF4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6019F4-B252-D13F-B8D9-3B8EC633B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B056C63-CD1E-30D2-2993-57E742FC2401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500A7DF-01DD-1523-2273-7D9788247473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D6190E0-B409-080F-642F-BFAB48AA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37A54B-5489-A759-4EF2-177692923F53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1DA309E-EBFC-74CB-B263-CBE71EEF8A2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7ED1DEB-9510-1EAC-F77B-AD7882DCF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2BB5BE8-889F-4FD5-AB6B-883426141539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91993B-89CD-3EC7-52AC-3EFDA1EFABE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DED74FB-1DC3-46D7-136A-6D243BAE0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CDE0BA-310D-39DB-1D3A-658120A08EEE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153C7-49F5-D36A-8BED-46131DBB8C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5E71A757-6191-CF30-031F-E73D95B8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11EDD6C-A943-D0BE-D6D6-1D29415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3A360A99-A3BE-4CF3-AEB2-493F3789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3DCEA01-F751-FEBA-8381-E9CF82E92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7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694-095B-992A-11D9-B19DC65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things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89E-0783-0246-285C-76890EA1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109061"/>
          </a:xfrm>
        </p:spPr>
        <p:txBody>
          <a:bodyPr/>
          <a:lstStyle/>
          <a:p>
            <a:r>
              <a:rPr lang="en-GB" dirty="0"/>
              <a:t>We have covered the basics here which should be enough for you to understand programming of the machine for multi-PE codes</a:t>
            </a:r>
          </a:p>
          <a:p>
            <a:pPr lvl="1"/>
            <a:r>
              <a:rPr lang="en-GB" dirty="0"/>
              <a:t>But by necessity we couldn't fit everything in, and there are other aspects you can now explore</a:t>
            </a:r>
          </a:p>
          <a:p>
            <a:r>
              <a:rPr lang="en-GB" dirty="0"/>
              <a:t>More advanced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6104-3E45-1AA7-76EF-D7F62612B4E1}"/>
              </a:ext>
            </a:extLst>
          </p:cNvPr>
          <p:cNvSpPr txBox="1"/>
          <p:nvPr/>
        </p:nvSpPr>
        <p:spPr>
          <a:xfrm>
            <a:off x="407368" y="3696950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Sentinels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Associates a task ID with routable </a:t>
            </a:r>
            <a:r>
              <a:rPr lang="en-GB" i="1" dirty="0" err="1"/>
              <a:t>colors</a:t>
            </a:r>
            <a:r>
              <a:rPr lang="en-GB" i="1" dirty="0"/>
              <a:t> for more routing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Runtime control of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Selectively consume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queues for buffering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Connecting FIFOs to host-device communication for streaming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D9A9-ED16-B7A3-9512-F18A8E4D01E3}"/>
              </a:ext>
            </a:extLst>
          </p:cNvPr>
          <p:cNvSpPr txBox="1"/>
          <p:nvPr/>
        </p:nvSpPr>
        <p:spPr>
          <a:xfrm>
            <a:off x="6478672" y="3709261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More advanced task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scheduling and managing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Storage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Making variables visible outside the 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improved structuring of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Map </a:t>
            </a:r>
            <a:r>
              <a:rPr lang="en-GB" dirty="0" err="1">
                <a:solidFill>
                  <a:srgbClr val="00B050"/>
                </a:solidFill>
              </a:rPr>
              <a:t>builtin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performing custom operations on DSDs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77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0FF-0805-35AB-3246-19EA31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SDK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9C6-18AF-3B5D-0C6E-9B4AEFCD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76800"/>
          </a:xfrm>
        </p:spPr>
        <p:txBody>
          <a:bodyPr/>
          <a:lstStyle/>
          <a:p>
            <a:r>
              <a:rPr lang="en-GB" dirty="0"/>
              <a:t>We explored the communications library, but there are others which you might find helpful</a:t>
            </a:r>
          </a:p>
          <a:p>
            <a:endParaRPr lang="en-GB" dirty="0"/>
          </a:p>
          <a:p>
            <a:r>
              <a:rPr lang="en-GB" dirty="0"/>
              <a:t>Similarly to the communications library, these provide standard API function calls that you can leverage from your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0B979-4DD7-E1BC-7C22-18FB56EB5C60}"/>
              </a:ext>
            </a:extLst>
          </p:cNvPr>
          <p:cNvSpPr txBox="1"/>
          <p:nvPr/>
        </p:nvSpPr>
        <p:spPr>
          <a:xfrm>
            <a:off x="6240016" y="1124744"/>
            <a:ext cx="5184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working with complex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 tracing library for debugging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Access to information about where the PE is located on the 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Malloc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Allocation for memory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Standard math functions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Random number generation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Tile_config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configuration of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Timestamping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58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058-1076-2157-3395-FF1B939D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CSL programs are also available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F5BFA-FE44-A322-195D-67ECB0BF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6" y="2384522"/>
            <a:ext cx="10998200" cy="3930959"/>
          </a:xfrm>
        </p:spPr>
        <p:txBody>
          <a:bodyPr numCol="2">
            <a:normAutofit fontScale="92500" lnSpcReduction="10000"/>
          </a:bodyPr>
          <a:lstStyle/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Introductory Tutorials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GEMV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GEMM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Cholesky Decomposition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1D and 2D FFT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7-Point Stencil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Power Method</a:t>
            </a:r>
          </a:p>
          <a:p>
            <a:pPr marL="0" indent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endParaRPr lang="en-US" b="0" i="0" u="none" strike="noStrike" dirty="0"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Preconditioned 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Finite Difference Stencil Computations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Mandelbrot Set Generator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Shift-Add Multiplication</a:t>
            </a: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Hypersparse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Histogram Computation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B30D-F498-C8B9-9C0B-A0E768D1CC49}"/>
              </a:ext>
            </a:extLst>
          </p:cNvPr>
          <p:cNvSpPr txBox="1"/>
          <p:nvPr/>
        </p:nvSpPr>
        <p:spPr>
          <a:xfrm>
            <a:off x="2455878" y="1628800"/>
            <a:ext cx="726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Repository: </a:t>
            </a:r>
            <a:r>
              <a:rPr lang="en-US" sz="2000" i="0" u="none" strike="noStrike" kern="1200" dirty="0">
                <a:solidFill>
                  <a:srgbClr val="000000"/>
                </a:solidFill>
                <a:effectLst/>
                <a:hlinkClick r:id="rId2"/>
              </a:rPr>
              <a:t>https://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github.com/Cerebras/csl-examples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lots of documentation on the </a:t>
            </a:r>
            <a:r>
              <a:rPr lang="en-GB" dirty="0" err="1"/>
              <a:t>Cerebras</a:t>
            </a:r>
            <a:r>
              <a:rPr lang="en-GB" dirty="0"/>
              <a:t> website on CSL and the SDK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https://github.com/Cerebras/csl-examples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meetings: </a:t>
            </a:r>
            <a:r>
              <a:rPr lang="en-GB" dirty="0">
                <a:hlinkClick r:id="rId5"/>
              </a:rPr>
              <a:t>https://www.cerebras.net/developers/community/</a:t>
            </a:r>
            <a:endParaRPr lang="en-GB" dirty="0"/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r>
              <a:rPr lang="en-GB" dirty="0"/>
              <a:t>The SDK is free to download, meaning you can have a copy of the compiler and simulator on your own local machine</a:t>
            </a:r>
          </a:p>
          <a:p>
            <a:pPr lvl="1"/>
            <a:r>
              <a:rPr lang="en-GB" dirty="0">
                <a:hlinkClick r:id="rId6"/>
              </a:rPr>
              <a:t>https://www.cerebras.net/developers/sdk</a:t>
            </a:r>
            <a:r>
              <a:rPr lang="en-GB">
                <a:hlinkClick r:id="rId6"/>
              </a:rPr>
              <a:t>-request/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046-7F1D-68D8-E4B0-61C6959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7A0-39B6-4D47-1082-B7918D39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710536" cy="4876800"/>
          </a:xfrm>
        </p:spPr>
        <p:txBody>
          <a:bodyPr/>
          <a:lstStyle/>
          <a:p>
            <a:r>
              <a:rPr lang="en-GB" dirty="0"/>
              <a:t>We are very happy to chat with you about your own codes on the CS-2 and offer any advice that we can here</a:t>
            </a:r>
          </a:p>
          <a:p>
            <a:endParaRPr lang="en-GB" dirty="0"/>
          </a:p>
          <a:p>
            <a:r>
              <a:rPr lang="en-GB" dirty="0"/>
              <a:t>The visitor accounts will stay open on the EPCC CS-2, so you can continue to experiment with the codes and run on the machine</a:t>
            </a:r>
          </a:p>
          <a:p>
            <a:pPr lvl="1"/>
            <a:r>
              <a:rPr lang="en-GB" dirty="0"/>
              <a:t>And remember you can install the SDK locally too</a:t>
            </a:r>
          </a:p>
          <a:p>
            <a:pPr lvl="1"/>
            <a:endParaRPr lang="en-GB" dirty="0"/>
          </a:p>
          <a:p>
            <a:r>
              <a:rPr lang="en-GB" dirty="0"/>
              <a:t>There are also cloud CS-2s hosted by </a:t>
            </a:r>
            <a:r>
              <a:rPr lang="en-GB" dirty="0" err="1"/>
              <a:t>Cerebras</a:t>
            </a:r>
            <a:endParaRPr lang="en-GB" dirty="0"/>
          </a:p>
        </p:txBody>
      </p:sp>
      <p:pic>
        <p:nvPicPr>
          <p:cNvPr id="4" name="Picture 3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568A583B-B071-FC90-F119-55942ACF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1000"/>
            <a:ext cx="4076629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571</Words>
  <Application>Microsoft Office PowerPoint</Application>
  <PresentationFormat>Widescreen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epcc_grey</vt:lpstr>
      <vt:lpstr>Conclusions and next steps</vt:lpstr>
      <vt:lpstr>We hope you have enjoyed the tutorial….</vt:lpstr>
      <vt:lpstr>Taking things further</vt:lpstr>
      <vt:lpstr>Cerebras SDK libraries</vt:lpstr>
      <vt:lpstr>Example CSL programs are also available</vt:lpstr>
      <vt:lpstr>Materials and the CS-2 community </vt:lpstr>
      <vt:lpstr>Going forwards…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2024-05-06T16:24:25Z</dcterms:modified>
</cp:coreProperties>
</file>