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9"/>
  </p:notesMasterIdLst>
  <p:handoutMasterIdLst>
    <p:handoutMasterId r:id="rId30"/>
  </p:handoutMasterIdLst>
  <p:sldIdLst>
    <p:sldId id="286" r:id="rId2"/>
    <p:sldId id="4761" r:id="rId3"/>
    <p:sldId id="2147469259" r:id="rId4"/>
    <p:sldId id="2147469260" r:id="rId5"/>
    <p:sldId id="2147469261" r:id="rId6"/>
    <p:sldId id="2147469262" r:id="rId7"/>
    <p:sldId id="287" r:id="rId8"/>
    <p:sldId id="2147469273" r:id="rId9"/>
    <p:sldId id="288" r:id="rId10"/>
    <p:sldId id="289" r:id="rId11"/>
    <p:sldId id="2147469263" r:id="rId12"/>
    <p:sldId id="290" r:id="rId13"/>
    <p:sldId id="291" r:id="rId14"/>
    <p:sldId id="2147469276" r:id="rId15"/>
    <p:sldId id="2147469264" r:id="rId16"/>
    <p:sldId id="292" r:id="rId17"/>
    <p:sldId id="294" r:id="rId18"/>
    <p:sldId id="293" r:id="rId19"/>
    <p:sldId id="2147469265" r:id="rId20"/>
    <p:sldId id="2147469266" r:id="rId21"/>
    <p:sldId id="2147469267" r:id="rId22"/>
    <p:sldId id="2147469268" r:id="rId23"/>
    <p:sldId id="2147469269" r:id="rId24"/>
    <p:sldId id="2147469270" r:id="rId25"/>
    <p:sldId id="2147469272" r:id="rId26"/>
    <p:sldId id="2147469271" r:id="rId27"/>
    <p:sldId id="2147469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BE58F-3CC0-49BA-A17C-5E7A768BF940}" v="8" dt="2023-12-18T11:59:37.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6" autoAdjust="0"/>
    <p:restoredTop sz="80880" autoAdjust="0"/>
  </p:normalViewPr>
  <p:slideViewPr>
    <p:cSldViewPr>
      <p:cViewPr varScale="1">
        <p:scale>
          <a:sx n="103" d="100"/>
          <a:sy n="103" d="100"/>
        </p:scale>
        <p:origin x="208" y="18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30/04/2024</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30/04/2024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programming the CS-2 device, you’ll leverage our new CSL programming language</a:t>
            </a:r>
          </a:p>
          <a:p>
            <a:r>
              <a:rPr lang="en-US"/>
              <a:t>CSL contains common constructs familiar to most programmers and CSL-specific constructs</a:t>
            </a:r>
          </a:p>
          <a:p>
            <a:r>
              <a:rPr lang="en-US"/>
              <a:t>We’ll cover what some of these look like, </a:t>
            </a:r>
          </a:p>
          <a:p>
            <a:r>
              <a:rPr lang="en-US"/>
              <a:t>But most users who have written C or C++ should be very comfortable using CSL</a:t>
            </a:r>
          </a:p>
        </p:txBody>
      </p:sp>
      <p:sp>
        <p:nvSpPr>
          <p:cNvPr id="4" name="Slide Number Placeholder 3"/>
          <p:cNvSpPr>
            <a:spLocks noGrp="1"/>
          </p:cNvSpPr>
          <p:nvPr>
            <p:ph type="sldNum" sz="quarter" idx="5"/>
          </p:nvPr>
        </p:nvSpPr>
        <p:spPr/>
        <p:txBody>
          <a:bodyPr/>
          <a:lstStyle/>
          <a:p>
            <a:fld id="{BB11C354-30B1-BA44-B517-A5A88A902768}" type="slidenum">
              <a:rPr lang="en-US" smtClean="0"/>
              <a:t>2</a:t>
            </a:fld>
            <a:endParaRPr lang="en-US"/>
          </a:p>
        </p:txBody>
      </p:sp>
    </p:spTree>
    <p:extLst>
      <p:ext uri="{BB962C8B-B14F-4D97-AF65-F5344CB8AC3E}">
        <p14:creationId xmlns:p14="http://schemas.microsoft.com/office/powerpoint/2010/main" val="2853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3</a:t>
            </a:fld>
            <a:endParaRPr lang="en-US"/>
          </a:p>
        </p:txBody>
      </p:sp>
    </p:spTree>
    <p:extLst>
      <p:ext uri="{BB962C8B-B14F-4D97-AF65-F5344CB8AC3E}">
        <p14:creationId xmlns:p14="http://schemas.microsoft.com/office/powerpoint/2010/main" val="32809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4</a:t>
            </a:fld>
            <a:endParaRPr lang="en-US"/>
          </a:p>
        </p:txBody>
      </p:sp>
    </p:spTree>
    <p:extLst>
      <p:ext uri="{BB962C8B-B14F-4D97-AF65-F5344CB8AC3E}">
        <p14:creationId xmlns:p14="http://schemas.microsoft.com/office/powerpoint/2010/main" val="66069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5</a:t>
            </a:fld>
            <a:endParaRPr lang="en-US"/>
          </a:p>
        </p:txBody>
      </p:sp>
    </p:spTree>
    <p:extLst>
      <p:ext uri="{BB962C8B-B14F-4D97-AF65-F5344CB8AC3E}">
        <p14:creationId xmlns:p14="http://schemas.microsoft.com/office/powerpoint/2010/main" val="187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6</a:t>
            </a:fld>
            <a:endParaRPr lang="en-US"/>
          </a:p>
        </p:txBody>
      </p:sp>
    </p:spTree>
    <p:extLst>
      <p:ext uri="{BB962C8B-B14F-4D97-AF65-F5344CB8AC3E}">
        <p14:creationId xmlns:p14="http://schemas.microsoft.com/office/powerpoint/2010/main" val="369995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962A9-E496-4035-9CF6-BB737F875FB5}" type="slidenum">
              <a:rPr lang="en-GB" smtClean="0"/>
              <a:t>11</a:t>
            </a:fld>
            <a:endParaRPr lang="en-GB"/>
          </a:p>
        </p:txBody>
      </p:sp>
    </p:spTree>
    <p:extLst>
      <p:ext uri="{BB962C8B-B14F-4D97-AF65-F5344CB8AC3E}">
        <p14:creationId xmlns:p14="http://schemas.microsoft.com/office/powerpoint/2010/main" val="169486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962A9-E496-4035-9CF6-BB737F875FB5}" type="slidenum">
              <a:rPr lang="en-GB" smtClean="0"/>
              <a:t>18</a:t>
            </a:fld>
            <a:endParaRPr lang="en-GB"/>
          </a:p>
        </p:txBody>
      </p:sp>
    </p:spTree>
    <p:extLst>
      <p:ext uri="{BB962C8B-B14F-4D97-AF65-F5344CB8AC3E}">
        <p14:creationId xmlns:p14="http://schemas.microsoft.com/office/powerpoint/2010/main" val="169695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4/30/24</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4/30/24</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4/30/24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4/30/24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4/30/24</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5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SDK walk-through part one</a:t>
            </a:r>
            <a:endPar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26804C-F0B8-82C0-8286-976BAEA3271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59236" y="1906682"/>
            <a:ext cx="7169412" cy="3724389"/>
          </a:xfrm>
          <a:prstGeom prst="rect">
            <a:avLst/>
          </a:prstGeom>
        </p:spPr>
      </p:pic>
      <p:pic>
        <p:nvPicPr>
          <p:cNvPr id="6" name="Picture 5">
            <a:extLst>
              <a:ext uri="{FF2B5EF4-FFF2-40B4-BE49-F238E27FC236}">
                <a16:creationId xmlns:a16="http://schemas.microsoft.com/office/drawing/2014/main" id="{E7FA7033-3D49-ECCC-3CDC-6D01FDED8D77}"/>
              </a:ext>
              <a:ext uri="{C183D7F6-B498-43B3-948B-1728B52AA6E4}">
                <adec:decorative xmlns:adec="http://schemas.microsoft.com/office/drawing/2017/decorative" val="1"/>
              </a:ext>
            </a:extLst>
          </p:cNvPr>
          <p:cNvPicPr>
            <a:picLocks noChangeAspect="1"/>
          </p:cNvPicPr>
          <p:nvPr/>
        </p:nvPicPr>
        <p:blipFill rotWithShape="1">
          <a:blip r:embed="rId7"/>
          <a:srcRect l="20566" r="17432"/>
          <a:stretch/>
        </p:blipFill>
        <p:spPr>
          <a:xfrm>
            <a:off x="617655" y="1893479"/>
            <a:ext cx="3052344" cy="3892770"/>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 are these arguments to the CSL compiler?</a:t>
            </a:r>
          </a:p>
        </p:txBody>
      </p:sp>
      <p:sp>
        <p:nvSpPr>
          <p:cNvPr id="3" name="Content Placeholder 2">
            <a:extLst>
              <a:ext uri="{FF2B5EF4-FFF2-40B4-BE49-F238E27FC236}">
                <a16:creationId xmlns:a16="http://schemas.microsoft.com/office/drawing/2014/main" id="{46BAEA56-9FFE-1272-EEE0-D880471E3738}"/>
              </a:ext>
            </a:extLst>
          </p:cNvPr>
          <p:cNvSpPr>
            <a:spLocks noGrp="1"/>
          </p:cNvSpPr>
          <p:nvPr>
            <p:ph idx="1"/>
          </p:nvPr>
        </p:nvSpPr>
        <p:spPr>
          <a:xfrm>
            <a:off x="635120" y="2852936"/>
            <a:ext cx="10972800" cy="3336032"/>
          </a:xfrm>
        </p:spPr>
        <p:txBody>
          <a:bodyPr/>
          <a:lstStyle/>
          <a:p>
            <a:r>
              <a:rPr lang="en-GB" i="1" dirty="0">
                <a:solidFill>
                  <a:srgbClr val="0070C0"/>
                </a:solidFill>
              </a:rPr>
              <a:t>--fabric-dims=8,3</a:t>
            </a:r>
            <a:r>
              <a:rPr lang="en-GB" dirty="0"/>
              <a:t> defines the size of the simulated fabric, which is 8 x 3</a:t>
            </a:r>
          </a:p>
          <a:p>
            <a:r>
              <a:rPr lang="en-GB" i="1" dirty="0">
                <a:solidFill>
                  <a:srgbClr val="0070C0"/>
                </a:solidFill>
              </a:rPr>
              <a:t>--fabric-offsets=4,1</a:t>
            </a:r>
            <a:r>
              <a:rPr lang="en-GB" dirty="0"/>
              <a:t> defines where the program is placed on the fabric.</a:t>
            </a:r>
          </a:p>
          <a:p>
            <a:r>
              <a:rPr lang="en-GB" dirty="0">
                <a:solidFill>
                  <a:srgbClr val="0070C0"/>
                </a:solidFill>
              </a:rPr>
              <a:t>--</a:t>
            </a:r>
            <a:r>
              <a:rPr lang="en-GB" dirty="0" err="1">
                <a:solidFill>
                  <a:srgbClr val="0070C0"/>
                </a:solidFill>
              </a:rPr>
              <a:t>memcpy</a:t>
            </a:r>
            <a:r>
              <a:rPr lang="en-GB" dirty="0"/>
              <a:t> this flag is required to enable </a:t>
            </a:r>
            <a:r>
              <a:rPr lang="en-GB" dirty="0" err="1"/>
              <a:t>memcpy</a:t>
            </a:r>
            <a:r>
              <a:rPr lang="en-GB" dirty="0"/>
              <a:t> within the host program (we discussed this in the architecture slides)</a:t>
            </a:r>
          </a:p>
          <a:p>
            <a:r>
              <a:rPr lang="en-GB" i="1" dirty="0">
                <a:solidFill>
                  <a:srgbClr val="0070C0"/>
                </a:solidFill>
              </a:rPr>
              <a:t>--channels=1</a:t>
            </a:r>
            <a:r>
              <a:rPr lang="en-GB" dirty="0"/>
              <a:t> determines the number of ethernet links that can be used to transfer data to/from the CS-2 (maximum of 12)</a:t>
            </a:r>
          </a:p>
          <a:p>
            <a:r>
              <a:rPr lang="en-GB" i="1" dirty="0">
                <a:solidFill>
                  <a:srgbClr val="0070C0"/>
                </a:solidFill>
              </a:rPr>
              <a:t>-o out</a:t>
            </a:r>
            <a:r>
              <a:rPr lang="en-GB" dirty="0"/>
              <a:t> is the directory where the executables will be saved</a:t>
            </a:r>
          </a:p>
        </p:txBody>
      </p:sp>
      <p:sp>
        <p:nvSpPr>
          <p:cNvPr id="4" name="TextBox 3">
            <a:extLst>
              <a:ext uri="{FF2B5EF4-FFF2-40B4-BE49-F238E27FC236}">
                <a16:creationId xmlns:a16="http://schemas.microsoft.com/office/drawing/2014/main" id="{B73611ED-3EA3-C050-4373-38046ED4A021}"/>
              </a:ext>
            </a:extLst>
          </p:cNvPr>
          <p:cNvSpPr txBox="1"/>
          <p:nvPr/>
        </p:nvSpPr>
        <p:spPr>
          <a:xfrm>
            <a:off x="609600" y="1772816"/>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Tree>
    <p:extLst>
      <p:ext uri="{BB962C8B-B14F-4D97-AF65-F5344CB8AC3E}">
        <p14:creationId xmlns:p14="http://schemas.microsoft.com/office/powerpoint/2010/main" val="39104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DAEF-62A6-E8BA-A15B-AA8A264EA053}"/>
              </a:ext>
            </a:extLst>
          </p:cNvPr>
          <p:cNvSpPr>
            <a:spLocks noGrp="1"/>
          </p:cNvSpPr>
          <p:nvPr>
            <p:ph type="title"/>
          </p:nvPr>
        </p:nvSpPr>
        <p:spPr/>
        <p:txBody>
          <a:bodyPr/>
          <a:lstStyle/>
          <a:p>
            <a:r>
              <a:rPr lang="en-GB" dirty="0"/>
              <a:t>For convenience…..</a:t>
            </a:r>
          </a:p>
        </p:txBody>
      </p:sp>
      <p:sp>
        <p:nvSpPr>
          <p:cNvPr id="3" name="Content Placeholder 2">
            <a:extLst>
              <a:ext uri="{FF2B5EF4-FFF2-40B4-BE49-F238E27FC236}">
                <a16:creationId xmlns:a16="http://schemas.microsoft.com/office/drawing/2014/main" id="{A0BB0DE6-6347-073B-9885-78E1A870239F}"/>
              </a:ext>
            </a:extLst>
          </p:cNvPr>
          <p:cNvSpPr>
            <a:spLocks noGrp="1"/>
          </p:cNvSpPr>
          <p:nvPr>
            <p:ph idx="1"/>
          </p:nvPr>
        </p:nvSpPr>
        <p:spPr>
          <a:xfrm>
            <a:off x="609600" y="1600200"/>
            <a:ext cx="10972800" cy="892696"/>
          </a:xfrm>
        </p:spPr>
        <p:txBody>
          <a:bodyPr/>
          <a:lstStyle/>
          <a:p>
            <a:r>
              <a:rPr lang="en-GB" dirty="0"/>
              <a:t>To avoid you typing the compile and run command each time, we provide these in the </a:t>
            </a:r>
            <a:r>
              <a:rPr lang="en-GB" i="1" dirty="0" err="1"/>
              <a:t>commands.sh</a:t>
            </a:r>
            <a:r>
              <a:rPr lang="en-GB" dirty="0"/>
              <a:t> script that is in each walk through directory</a:t>
            </a:r>
          </a:p>
        </p:txBody>
      </p:sp>
      <p:sp>
        <p:nvSpPr>
          <p:cNvPr id="4" name="TextBox 3">
            <a:extLst>
              <a:ext uri="{FF2B5EF4-FFF2-40B4-BE49-F238E27FC236}">
                <a16:creationId xmlns:a16="http://schemas.microsoft.com/office/drawing/2014/main" id="{FFF7D054-D002-B7BC-C1AC-DE07D02332E2}"/>
              </a:ext>
            </a:extLst>
          </p:cNvPr>
          <p:cNvSpPr txBox="1"/>
          <p:nvPr/>
        </p:nvSpPr>
        <p:spPr>
          <a:xfrm>
            <a:off x="609600" y="3068960"/>
            <a:ext cx="10972800" cy="304698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commands.sh</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17645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What’s this </a:t>
            </a:r>
            <a:r>
              <a:rPr lang="en-GB" dirty="0" err="1"/>
              <a:t>layout.csl</a:t>
            </a:r>
            <a:r>
              <a:rPr lang="en-GB" dirty="0"/>
              <a:t>?</a:t>
            </a:r>
          </a:p>
        </p:txBody>
      </p:sp>
      <p:sp>
        <p:nvSpPr>
          <p:cNvPr id="4" name="TextBox 3">
            <a:extLst>
              <a:ext uri="{FF2B5EF4-FFF2-40B4-BE49-F238E27FC236}">
                <a16:creationId xmlns:a16="http://schemas.microsoft.com/office/drawing/2014/main" id="{B73611ED-3EA3-C050-4373-38046ED4A021}"/>
              </a:ext>
            </a:extLst>
          </p:cNvPr>
          <p:cNvSpPr txBox="1"/>
          <p:nvPr/>
        </p:nvSpPr>
        <p:spPr>
          <a:xfrm>
            <a:off x="606288" y="1943095"/>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Content Placeholder 5">
            <a:extLst>
              <a:ext uri="{FF2B5EF4-FFF2-40B4-BE49-F238E27FC236}">
                <a16:creationId xmlns:a16="http://schemas.microsoft.com/office/drawing/2014/main" id="{3D1CB21E-9B45-E649-E1B6-EB0AEA447C1E}"/>
              </a:ext>
            </a:extLst>
          </p:cNvPr>
          <p:cNvSpPr>
            <a:spLocks noGrp="1"/>
          </p:cNvSpPr>
          <p:nvPr>
            <p:ph idx="1"/>
          </p:nvPr>
        </p:nvSpPr>
        <p:spPr>
          <a:xfrm>
            <a:off x="548072" y="1340768"/>
            <a:ext cx="10972800" cy="492362"/>
          </a:xfrm>
        </p:spPr>
        <p:txBody>
          <a:bodyPr/>
          <a:lstStyle/>
          <a:p>
            <a:r>
              <a:rPr lang="en-GB" dirty="0"/>
              <a:t>Defines the layout of the program on the CS-2</a:t>
            </a:r>
          </a:p>
        </p:txBody>
      </p:sp>
      <p:sp>
        <p:nvSpPr>
          <p:cNvPr id="7" name="Oval 6">
            <a:extLst>
              <a:ext uri="{FF2B5EF4-FFF2-40B4-BE49-F238E27FC236}">
                <a16:creationId xmlns:a16="http://schemas.microsoft.com/office/drawing/2014/main" id="{AA61715F-41CF-AC35-94C0-A8B86654AC12}"/>
              </a:ext>
            </a:extLst>
          </p:cNvPr>
          <p:cNvSpPr/>
          <p:nvPr/>
        </p:nvSpPr>
        <p:spPr>
          <a:xfrm>
            <a:off x="6099912" y="1814519"/>
            <a:ext cx="144016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B5E78A-6AD2-2882-5B12-D584C08F3E78}"/>
              </a:ext>
            </a:extLst>
          </p:cNvPr>
          <p:cNvSpPr txBox="1"/>
          <p:nvPr/>
        </p:nvSpPr>
        <p:spPr>
          <a:xfrm>
            <a:off x="606288" y="2910267"/>
            <a:ext cx="7358608" cy="3308598"/>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03FD46B-651D-B4DF-22BB-95AA0E6A3CC2}"/>
              </a:ext>
            </a:extLst>
          </p:cNvPr>
          <p:cNvSpPr txBox="1"/>
          <p:nvPr/>
        </p:nvSpPr>
        <p:spPr>
          <a:xfrm>
            <a:off x="8040216" y="2910267"/>
            <a:ext cx="3960440" cy="523220"/>
          </a:xfrm>
          <a:prstGeom prst="rect">
            <a:avLst/>
          </a:prstGeom>
          <a:noFill/>
        </p:spPr>
        <p:txBody>
          <a:bodyPr wrap="square" rtlCol="0">
            <a:spAutoFit/>
          </a:bodyPr>
          <a:lstStyle/>
          <a:p>
            <a:r>
              <a:rPr lang="en-GB" sz="1400" i="1" dirty="0" err="1">
                <a:solidFill>
                  <a:srgbClr val="0070C0"/>
                </a:solidFill>
              </a:rPr>
              <a:t>Color</a:t>
            </a:r>
            <a:r>
              <a:rPr lang="en-GB" sz="1400" i="1" dirty="0">
                <a:solidFill>
                  <a:srgbClr val="0070C0"/>
                </a:solidFill>
              </a:rPr>
              <a:t> (virtual channel) used for Remote Procedure Call (RPC) mechanism</a:t>
            </a:r>
          </a:p>
        </p:txBody>
      </p:sp>
      <p:sp>
        <p:nvSpPr>
          <p:cNvPr id="10" name="TextBox 9">
            <a:extLst>
              <a:ext uri="{FF2B5EF4-FFF2-40B4-BE49-F238E27FC236}">
                <a16:creationId xmlns:a16="http://schemas.microsoft.com/office/drawing/2014/main" id="{BFB02CBE-306B-F1A3-A9D8-5589CC77F408}"/>
              </a:ext>
            </a:extLst>
          </p:cNvPr>
          <p:cNvSpPr txBox="1"/>
          <p:nvPr/>
        </p:nvSpPr>
        <p:spPr>
          <a:xfrm>
            <a:off x="8040216" y="3859265"/>
            <a:ext cx="3960440" cy="523220"/>
          </a:xfrm>
          <a:prstGeom prst="rect">
            <a:avLst/>
          </a:prstGeom>
          <a:noFill/>
        </p:spPr>
        <p:txBody>
          <a:bodyPr wrap="square" rtlCol="0">
            <a:spAutoFit/>
          </a:bodyPr>
          <a:lstStyle/>
          <a:p>
            <a:r>
              <a:rPr lang="en-GB" sz="1400" i="1" dirty="0">
                <a:solidFill>
                  <a:srgbClr val="0070C0"/>
                </a:solidFill>
              </a:rPr>
              <a:t>Imports the </a:t>
            </a:r>
            <a:r>
              <a:rPr lang="en-GB" sz="1400" i="1" dirty="0" err="1">
                <a:solidFill>
                  <a:srgbClr val="0070C0"/>
                </a:solidFill>
              </a:rPr>
              <a:t>memcpy</a:t>
            </a:r>
            <a:r>
              <a:rPr lang="en-GB" sz="1400" i="1" dirty="0">
                <a:solidFill>
                  <a:srgbClr val="0070C0"/>
                </a:solidFill>
              </a:rPr>
              <a:t> module (WSE side of </a:t>
            </a:r>
            <a:r>
              <a:rPr lang="en-GB" sz="1400" i="1" dirty="0" err="1">
                <a:solidFill>
                  <a:srgbClr val="0070C0"/>
                </a:solidFill>
              </a:rPr>
              <a:t>memcpy</a:t>
            </a:r>
            <a:r>
              <a:rPr lang="en-GB" sz="1400" i="1" dirty="0">
                <a:solidFill>
                  <a:srgbClr val="0070C0"/>
                </a:solidFill>
              </a:rPr>
              <a:t> support) needed to launch kernel</a:t>
            </a:r>
          </a:p>
        </p:txBody>
      </p:sp>
      <p:sp>
        <p:nvSpPr>
          <p:cNvPr id="11" name="TextBox 10">
            <a:extLst>
              <a:ext uri="{FF2B5EF4-FFF2-40B4-BE49-F238E27FC236}">
                <a16:creationId xmlns:a16="http://schemas.microsoft.com/office/drawing/2014/main" id="{5E0A2460-5872-2131-B281-1B8AF7AA6091}"/>
              </a:ext>
            </a:extLst>
          </p:cNvPr>
          <p:cNvSpPr txBox="1"/>
          <p:nvPr/>
        </p:nvSpPr>
        <p:spPr>
          <a:xfrm>
            <a:off x="7996294" y="4720920"/>
            <a:ext cx="3960440" cy="307777"/>
          </a:xfrm>
          <a:prstGeom prst="rect">
            <a:avLst/>
          </a:prstGeom>
          <a:noFill/>
        </p:spPr>
        <p:txBody>
          <a:bodyPr wrap="square" rtlCol="0">
            <a:spAutoFit/>
          </a:bodyPr>
          <a:lstStyle/>
          <a:p>
            <a:r>
              <a:rPr lang="en-GB" sz="1400" i="1" dirty="0">
                <a:solidFill>
                  <a:srgbClr val="0070C0"/>
                </a:solidFill>
              </a:rPr>
              <a:t>We are using just one PE (columns=1, rows=1)</a:t>
            </a:r>
          </a:p>
        </p:txBody>
      </p:sp>
      <p:sp>
        <p:nvSpPr>
          <p:cNvPr id="12" name="TextBox 11">
            <a:extLst>
              <a:ext uri="{FF2B5EF4-FFF2-40B4-BE49-F238E27FC236}">
                <a16:creationId xmlns:a16="http://schemas.microsoft.com/office/drawing/2014/main" id="{80672A3E-EA28-012E-C4BC-C79ACE257BAF}"/>
              </a:ext>
            </a:extLst>
          </p:cNvPr>
          <p:cNvSpPr txBox="1"/>
          <p:nvPr/>
        </p:nvSpPr>
        <p:spPr>
          <a:xfrm>
            <a:off x="8005789" y="5162584"/>
            <a:ext cx="3960440" cy="738664"/>
          </a:xfrm>
          <a:prstGeom prst="rect">
            <a:avLst/>
          </a:prstGeom>
          <a:noFill/>
        </p:spPr>
        <p:txBody>
          <a:bodyPr wrap="square" rtlCol="0">
            <a:spAutoFit/>
          </a:bodyPr>
          <a:lstStyle/>
          <a:p>
            <a:r>
              <a:rPr lang="en-GB" sz="1400" i="1" dirty="0">
                <a:solidFill>
                  <a:srgbClr val="0070C0"/>
                </a:solidFill>
              </a:rPr>
              <a:t>The lone PE should execute “</a:t>
            </a:r>
            <a:r>
              <a:rPr lang="en-GB" sz="1400" i="1" dirty="0" err="1">
                <a:solidFill>
                  <a:srgbClr val="0070C0"/>
                </a:solidFill>
              </a:rPr>
              <a:t>pe_program.csl</a:t>
            </a:r>
            <a:r>
              <a:rPr lang="en-GB" sz="1400" i="1" dirty="0">
                <a:solidFill>
                  <a:srgbClr val="0070C0"/>
                </a:solidFill>
              </a:rPr>
              <a:t>” and we pass the </a:t>
            </a:r>
            <a:r>
              <a:rPr lang="en-GB" sz="1400" i="1" dirty="0" err="1">
                <a:solidFill>
                  <a:srgbClr val="0070C0"/>
                </a:solidFill>
              </a:rPr>
              <a:t>memcpy</a:t>
            </a:r>
            <a:r>
              <a:rPr lang="en-GB" sz="1400" i="1" dirty="0">
                <a:solidFill>
                  <a:srgbClr val="0070C0"/>
                </a:solidFill>
              </a:rPr>
              <a:t> parameters as a parameter</a:t>
            </a:r>
          </a:p>
        </p:txBody>
      </p:sp>
      <p:sp>
        <p:nvSpPr>
          <p:cNvPr id="13" name="TextBox 12">
            <a:extLst>
              <a:ext uri="{FF2B5EF4-FFF2-40B4-BE49-F238E27FC236}">
                <a16:creationId xmlns:a16="http://schemas.microsoft.com/office/drawing/2014/main" id="{B60D1F84-75DF-E527-607D-461DA1B184FE}"/>
              </a:ext>
            </a:extLst>
          </p:cNvPr>
          <p:cNvSpPr txBox="1"/>
          <p:nvPr/>
        </p:nvSpPr>
        <p:spPr>
          <a:xfrm>
            <a:off x="8048205" y="6055346"/>
            <a:ext cx="3960440" cy="523220"/>
          </a:xfrm>
          <a:prstGeom prst="rect">
            <a:avLst/>
          </a:prstGeom>
          <a:noFill/>
        </p:spPr>
        <p:txBody>
          <a:bodyPr wrap="square" rtlCol="0">
            <a:spAutoFit/>
          </a:bodyPr>
          <a:lstStyle/>
          <a:p>
            <a:r>
              <a:rPr lang="en-GB" sz="1400" i="1" dirty="0">
                <a:solidFill>
                  <a:srgbClr val="0070C0"/>
                </a:solidFill>
              </a:rPr>
              <a:t>Expose this function “</a:t>
            </a:r>
            <a:r>
              <a:rPr lang="en-GB" sz="1400" i="1" dirty="0" err="1">
                <a:solidFill>
                  <a:srgbClr val="0070C0"/>
                </a:solidFill>
              </a:rPr>
              <a:t>init_and_compute</a:t>
            </a:r>
            <a:r>
              <a:rPr lang="en-GB" sz="1400" i="1" dirty="0">
                <a:solidFill>
                  <a:srgbClr val="0070C0"/>
                </a:solidFill>
              </a:rPr>
              <a:t>” to the host</a:t>
            </a:r>
          </a:p>
        </p:txBody>
      </p:sp>
      <p:cxnSp>
        <p:nvCxnSpPr>
          <p:cNvPr id="15" name="Straight Arrow Connector 14">
            <a:extLst>
              <a:ext uri="{FF2B5EF4-FFF2-40B4-BE49-F238E27FC236}">
                <a16:creationId xmlns:a16="http://schemas.microsoft.com/office/drawing/2014/main" id="{0DB2CA22-4DA2-7582-6BD2-81FAAEB85F56}"/>
              </a:ext>
            </a:extLst>
          </p:cNvPr>
          <p:cNvCxnSpPr>
            <a:stCxn id="9" idx="1"/>
          </p:cNvCxnSpPr>
          <p:nvPr/>
        </p:nvCxnSpPr>
        <p:spPr>
          <a:xfrm flipH="1" flipV="1">
            <a:off x="3791744" y="3068626"/>
            <a:ext cx="4248472" cy="103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9592C5-C46A-620C-F1C1-265EC7A452F1}"/>
              </a:ext>
            </a:extLst>
          </p:cNvPr>
          <p:cNvCxnSpPr>
            <a:cxnSpLocks/>
            <a:stCxn id="10" idx="1"/>
          </p:cNvCxnSpPr>
          <p:nvPr/>
        </p:nvCxnSpPr>
        <p:spPr>
          <a:xfrm flipH="1" flipV="1">
            <a:off x="5807968" y="3859265"/>
            <a:ext cx="2232248" cy="261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7B6858C5-EBBD-FA4C-C7A7-3BEF120459AC}"/>
              </a:ext>
            </a:extLst>
          </p:cNvPr>
          <p:cNvSpPr/>
          <p:nvPr/>
        </p:nvSpPr>
        <p:spPr>
          <a:xfrm>
            <a:off x="5519936" y="3433487"/>
            <a:ext cx="144016" cy="84574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3AEDAE-5EE1-172A-1AC6-D0FB825DC51D}"/>
              </a:ext>
            </a:extLst>
          </p:cNvPr>
          <p:cNvCxnSpPr>
            <a:cxnSpLocks/>
            <a:stCxn id="11" idx="1"/>
          </p:cNvCxnSpPr>
          <p:nvPr/>
        </p:nvCxnSpPr>
        <p:spPr>
          <a:xfrm flipH="1">
            <a:off x="2675620" y="4874809"/>
            <a:ext cx="5320674" cy="20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73D773-CFB1-84D9-1AA9-7633C7C462F1}"/>
              </a:ext>
            </a:extLst>
          </p:cNvPr>
          <p:cNvCxnSpPr>
            <a:cxnSpLocks/>
            <a:stCxn id="12" idx="1"/>
          </p:cNvCxnSpPr>
          <p:nvPr/>
        </p:nvCxnSpPr>
        <p:spPr>
          <a:xfrm flipH="1">
            <a:off x="7536306" y="5531916"/>
            <a:ext cx="469483" cy="1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6FC97-E5C4-B722-06F6-37562BAF091B}"/>
              </a:ext>
            </a:extLst>
          </p:cNvPr>
          <p:cNvCxnSpPr>
            <a:cxnSpLocks/>
            <a:stCxn id="13" idx="1"/>
          </p:cNvCxnSpPr>
          <p:nvPr/>
        </p:nvCxnSpPr>
        <p:spPr>
          <a:xfrm flipH="1" flipV="1">
            <a:off x="4583832" y="5901248"/>
            <a:ext cx="3464373" cy="41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E77E11-19B9-84BD-3F22-99D5F9BE0DFB}"/>
              </a:ext>
            </a:extLst>
          </p:cNvPr>
          <p:cNvSpPr txBox="1"/>
          <p:nvPr/>
        </p:nvSpPr>
        <p:spPr>
          <a:xfrm>
            <a:off x="548072" y="6270171"/>
            <a:ext cx="4556066" cy="584775"/>
          </a:xfrm>
          <a:prstGeom prst="rect">
            <a:avLst/>
          </a:prstGeom>
          <a:noFill/>
        </p:spPr>
        <p:txBody>
          <a:bodyPr wrap="square" rtlCol="0">
            <a:spAutoFit/>
          </a:bodyPr>
          <a:lstStyle/>
          <a:p>
            <a:r>
              <a:rPr lang="en-GB" sz="1600" i="1" dirty="0">
                <a:solidFill>
                  <a:srgbClr val="FF0000"/>
                </a:solidFill>
              </a:rPr>
              <a:t>In the </a:t>
            </a:r>
            <a:r>
              <a:rPr lang="en-GB" sz="1600" i="1" dirty="0" err="1">
                <a:solidFill>
                  <a:srgbClr val="FF0000"/>
                </a:solidFill>
              </a:rPr>
              <a:t>layout.csl</a:t>
            </a:r>
            <a:r>
              <a:rPr lang="en-GB" sz="1600" i="1" dirty="0">
                <a:solidFill>
                  <a:srgbClr val="FF0000"/>
                </a:solidFill>
              </a:rPr>
              <a:t> file you will see comments to explain these lines (omitted here for space)</a:t>
            </a:r>
          </a:p>
        </p:txBody>
      </p:sp>
    </p:spTree>
    <p:extLst>
      <p:ext uri="{BB962C8B-B14F-4D97-AF65-F5344CB8AC3E}">
        <p14:creationId xmlns:p14="http://schemas.microsoft.com/office/powerpoint/2010/main" val="39474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5DBE-5B7D-54D7-4921-991B48267F30}"/>
              </a:ext>
            </a:extLst>
          </p:cNvPr>
          <p:cNvSpPr>
            <a:spLocks noGrp="1"/>
          </p:cNvSpPr>
          <p:nvPr>
            <p:ph type="title"/>
          </p:nvPr>
        </p:nvSpPr>
        <p:spPr/>
        <p:txBody>
          <a:bodyPr/>
          <a:lstStyle/>
          <a:p>
            <a:r>
              <a:rPr lang="en-GB" dirty="0"/>
              <a:t>Driving from the host</a:t>
            </a:r>
          </a:p>
        </p:txBody>
      </p:sp>
      <p:sp>
        <p:nvSpPr>
          <p:cNvPr id="4" name="TextBox 3">
            <a:extLst>
              <a:ext uri="{FF2B5EF4-FFF2-40B4-BE49-F238E27FC236}">
                <a16:creationId xmlns:a16="http://schemas.microsoft.com/office/drawing/2014/main" id="{CB5165B3-5EF4-BD39-37AA-D560E4CB5BFF}"/>
              </a:ext>
            </a:extLst>
          </p:cNvPr>
          <p:cNvSpPr txBox="1"/>
          <p:nvPr/>
        </p:nvSpPr>
        <p:spPr>
          <a:xfrm>
            <a:off x="551384" y="1628800"/>
            <a:ext cx="5688632" cy="4493538"/>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argparse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from </a:t>
            </a:r>
            <a:r>
              <a:rPr lang="en-GB" sz="1100" dirty="0" err="1">
                <a:latin typeface="Courier New" panose="02070309020205020404" pitchFamily="49" charset="0"/>
                <a:cs typeface="Courier New" panose="02070309020205020404" pitchFamily="49" charset="0"/>
              </a:rPr>
              <a:t>cerebras.sdk.runtime.sdkruntimepybind</a:t>
            </a:r>
            <a:r>
              <a:rPr lang="en-GB" sz="1100" dirty="0">
                <a:latin typeface="Courier New" panose="02070309020205020404" pitchFamily="49" charset="0"/>
                <a:cs typeface="Courier New" panose="02070309020205020404" pitchFamily="49" charset="0"/>
              </a:rPr>
              <a:t> import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Read arguments</a:t>
            </a:r>
          </a:p>
          <a:p>
            <a:r>
              <a:rPr lang="en-GB" sz="1100" dirty="0">
                <a:latin typeface="Courier New" panose="02070309020205020404" pitchFamily="49" charset="0"/>
                <a:cs typeface="Courier New" panose="02070309020205020404" pitchFamily="49" charset="0"/>
              </a:rPr>
              <a:t>parser = </a:t>
            </a:r>
            <a:r>
              <a:rPr lang="en-GB" sz="1100" dirty="0" err="1">
                <a:latin typeface="Courier New" panose="02070309020205020404" pitchFamily="49" charset="0"/>
                <a:cs typeface="Courier New" panose="02070309020205020404" pitchFamily="49" charset="0"/>
              </a:rPr>
              <a:t>argparse.ArgumentParser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('--name', help="the test compile output </a:t>
            </a:r>
            <a:r>
              <a:rPr lang="en-GB" sz="1100" dirty="0" err="1">
                <a:latin typeface="Courier New" panose="02070309020205020404" pitchFamily="49" charset="0"/>
                <a:cs typeface="Courier New" panose="02070309020205020404" pitchFamily="49" charset="0"/>
              </a:rPr>
              <a:t>dir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 help="</a:t>
            </a:r>
            <a:r>
              <a:rPr lang="en-GB" sz="1100" dirty="0" err="1">
                <a:latin typeface="Courier New" panose="02070309020205020404" pitchFamily="49" charset="0"/>
                <a:cs typeface="Courier New" panose="02070309020205020404" pitchFamily="49" charset="0"/>
              </a:rPr>
              <a:t>IP:port</a:t>
            </a:r>
            <a:r>
              <a:rPr lang="en-GB" sz="1100" dirty="0">
                <a:latin typeface="Courier New" panose="02070309020205020404" pitchFamily="49" charset="0"/>
                <a:cs typeface="Courier New" panose="02070309020205020404" pitchFamily="49" charset="0"/>
              </a:rPr>
              <a:t> for CS system")</a:t>
            </a:r>
          </a:p>
          <a:p>
            <a:r>
              <a:rPr lang="en-GB" sz="1100" dirty="0" err="1">
                <a:latin typeface="Courier New" panose="02070309020205020404" pitchFamily="49" charset="0"/>
                <a:cs typeface="Courier New" panose="02070309020205020404" pitchFamily="49" charset="0"/>
              </a:rPr>
              <a:t>args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parser.parse_args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and run the program</a:t>
            </a:r>
          </a:p>
          <a:p>
            <a:r>
              <a:rPr lang="en-GB" sz="1100" dirty="0" err="1">
                <a:latin typeface="Courier New" panose="02070309020205020404" pitchFamily="49" charset="0"/>
                <a:cs typeface="Courier New" panose="02070309020205020404" pitchFamily="49" charset="0"/>
              </a:rPr>
              <a:t>runner.load</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runner.run</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Stop the program</a:t>
            </a:r>
          </a:p>
          <a:p>
            <a:r>
              <a:rPr lang="en-GB" sz="1100" dirty="0" err="1">
                <a:latin typeface="Courier New" panose="02070309020205020404" pitchFamily="49" charset="0"/>
                <a:cs typeface="Courier New" panose="02070309020205020404" pitchFamily="49" charset="0"/>
              </a:rPr>
              <a:t>runner.stop</a:t>
            </a:r>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DD7FF707-5B42-77E4-4324-C0842B50E22A}"/>
              </a:ext>
            </a:extLst>
          </p:cNvPr>
          <p:cNvSpPr txBox="1"/>
          <p:nvPr/>
        </p:nvSpPr>
        <p:spPr>
          <a:xfrm>
            <a:off x="6456040" y="2448189"/>
            <a:ext cx="3960440" cy="738664"/>
          </a:xfrm>
          <a:prstGeom prst="rect">
            <a:avLst/>
          </a:prstGeom>
          <a:noFill/>
        </p:spPr>
        <p:txBody>
          <a:bodyPr wrap="square" rtlCol="0">
            <a:spAutoFit/>
          </a:bodyPr>
          <a:lstStyle/>
          <a:p>
            <a:r>
              <a:rPr lang="en-GB" sz="1400" i="1" dirty="0">
                <a:solidFill>
                  <a:srgbClr val="0070C0"/>
                </a:solidFill>
              </a:rPr>
              <a:t>We create an instance of the </a:t>
            </a:r>
            <a:r>
              <a:rPr lang="en-GB" sz="1400" i="1" dirty="0" err="1">
                <a:solidFill>
                  <a:srgbClr val="0070C0"/>
                </a:solidFill>
              </a:rPr>
              <a:t>Cerebras</a:t>
            </a:r>
            <a:r>
              <a:rPr lang="en-GB" sz="1400" i="1" dirty="0">
                <a:solidFill>
                  <a:srgbClr val="0070C0"/>
                </a:solidFill>
              </a:rPr>
              <a:t> </a:t>
            </a:r>
            <a:r>
              <a:rPr lang="en-GB" sz="1400" i="1" dirty="0" err="1">
                <a:solidFill>
                  <a:srgbClr val="0070C0"/>
                </a:solidFill>
              </a:rPr>
              <a:t>SdkRuntime</a:t>
            </a:r>
            <a:r>
              <a:rPr lang="en-GB" sz="1400" i="1" dirty="0">
                <a:solidFill>
                  <a:srgbClr val="0070C0"/>
                </a:solidFill>
              </a:rPr>
              <a:t> (the host side library that interacts with the CS-2).</a:t>
            </a:r>
          </a:p>
        </p:txBody>
      </p:sp>
      <p:cxnSp>
        <p:nvCxnSpPr>
          <p:cNvPr id="6" name="Straight Arrow Connector 5">
            <a:extLst>
              <a:ext uri="{FF2B5EF4-FFF2-40B4-BE49-F238E27FC236}">
                <a16:creationId xmlns:a16="http://schemas.microsoft.com/office/drawing/2014/main" id="{BE0FD727-D4DB-5913-2096-1DE63DCF3317}"/>
              </a:ext>
            </a:extLst>
          </p:cNvPr>
          <p:cNvCxnSpPr>
            <a:cxnSpLocks/>
            <a:stCxn id="5" idx="1"/>
          </p:cNvCxnSpPr>
          <p:nvPr/>
        </p:nvCxnSpPr>
        <p:spPr>
          <a:xfrm flipH="1">
            <a:off x="4703727" y="2817521"/>
            <a:ext cx="1752313" cy="791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3D0D27-C168-9EA2-EDC6-1EE9773025AF}"/>
              </a:ext>
            </a:extLst>
          </p:cNvPr>
          <p:cNvSpPr txBox="1"/>
          <p:nvPr/>
        </p:nvSpPr>
        <p:spPr>
          <a:xfrm>
            <a:off x="6456040" y="3727131"/>
            <a:ext cx="3960440" cy="307777"/>
          </a:xfrm>
          <a:prstGeom prst="rect">
            <a:avLst/>
          </a:prstGeom>
          <a:noFill/>
        </p:spPr>
        <p:txBody>
          <a:bodyPr wrap="square" rtlCol="0">
            <a:spAutoFit/>
          </a:bodyPr>
          <a:lstStyle/>
          <a:p>
            <a:r>
              <a:rPr lang="en-GB" sz="1400" i="1" dirty="0">
                <a:solidFill>
                  <a:srgbClr val="0070C0"/>
                </a:solidFill>
              </a:rPr>
              <a:t>Load our compiled program onto the WSE</a:t>
            </a:r>
          </a:p>
        </p:txBody>
      </p:sp>
      <p:cxnSp>
        <p:nvCxnSpPr>
          <p:cNvPr id="10" name="Straight Arrow Connector 9">
            <a:extLst>
              <a:ext uri="{FF2B5EF4-FFF2-40B4-BE49-F238E27FC236}">
                <a16:creationId xmlns:a16="http://schemas.microsoft.com/office/drawing/2014/main" id="{0B95C6BE-2129-90B0-54DA-303F9947D4B5}"/>
              </a:ext>
            </a:extLst>
          </p:cNvPr>
          <p:cNvCxnSpPr>
            <a:cxnSpLocks/>
            <a:stCxn id="9" idx="1"/>
          </p:cNvCxnSpPr>
          <p:nvPr/>
        </p:nvCxnSpPr>
        <p:spPr>
          <a:xfrm flipH="1">
            <a:off x="1847528" y="3881020"/>
            <a:ext cx="4608512" cy="554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69CC4C-50C5-0066-7294-54F9DE204B00}"/>
              </a:ext>
            </a:extLst>
          </p:cNvPr>
          <p:cNvSpPr txBox="1"/>
          <p:nvPr/>
        </p:nvSpPr>
        <p:spPr>
          <a:xfrm>
            <a:off x="6456040" y="4178143"/>
            <a:ext cx="4536504" cy="738664"/>
          </a:xfrm>
          <a:prstGeom prst="rect">
            <a:avLst/>
          </a:prstGeom>
          <a:noFill/>
        </p:spPr>
        <p:txBody>
          <a:bodyPr wrap="square" rtlCol="0">
            <a:spAutoFit/>
          </a:bodyPr>
          <a:lstStyle/>
          <a:p>
            <a:r>
              <a:rPr lang="en-GB" sz="1400" i="1" dirty="0">
                <a:solidFill>
                  <a:srgbClr val="0070C0"/>
                </a:solidFill>
              </a:rPr>
              <a:t>Start running the program on the WSE. This won’t do anything yet, it activates and is ready for a Remote Procedure Call (RPC) from the host.</a:t>
            </a:r>
          </a:p>
        </p:txBody>
      </p:sp>
      <p:cxnSp>
        <p:nvCxnSpPr>
          <p:cNvPr id="13" name="Straight Arrow Connector 12">
            <a:extLst>
              <a:ext uri="{FF2B5EF4-FFF2-40B4-BE49-F238E27FC236}">
                <a16:creationId xmlns:a16="http://schemas.microsoft.com/office/drawing/2014/main" id="{93F57B7D-3F7C-AE82-B2F6-C890062D2B46}"/>
              </a:ext>
            </a:extLst>
          </p:cNvPr>
          <p:cNvCxnSpPr>
            <a:cxnSpLocks/>
            <a:stCxn id="12" idx="1"/>
          </p:cNvCxnSpPr>
          <p:nvPr/>
        </p:nvCxnSpPr>
        <p:spPr>
          <a:xfrm flipH="1">
            <a:off x="1703512" y="4547475"/>
            <a:ext cx="4752528" cy="5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D995C-C097-7BF5-3CAC-F1E75861C4E5}"/>
              </a:ext>
            </a:extLst>
          </p:cNvPr>
          <p:cNvSpPr txBox="1"/>
          <p:nvPr/>
        </p:nvSpPr>
        <p:spPr>
          <a:xfrm>
            <a:off x="6456040" y="4944935"/>
            <a:ext cx="4536504" cy="523220"/>
          </a:xfrm>
          <a:prstGeom prst="rect">
            <a:avLst/>
          </a:prstGeom>
          <a:noFill/>
        </p:spPr>
        <p:txBody>
          <a:bodyPr wrap="square" rtlCol="0">
            <a:spAutoFit/>
          </a:bodyPr>
          <a:lstStyle/>
          <a:p>
            <a:r>
              <a:rPr lang="en-GB" sz="1400" i="1" dirty="0">
                <a:solidFill>
                  <a:srgbClr val="0070C0"/>
                </a:solidFill>
              </a:rPr>
              <a:t>Launch the “</a:t>
            </a:r>
            <a:r>
              <a:rPr lang="en-GB" sz="1400" i="1" dirty="0" err="1">
                <a:solidFill>
                  <a:srgbClr val="0070C0"/>
                </a:solidFill>
              </a:rPr>
              <a:t>init_and_compute</a:t>
            </a:r>
            <a:r>
              <a:rPr lang="en-GB" sz="1400" i="1" dirty="0">
                <a:solidFill>
                  <a:srgbClr val="0070C0"/>
                </a:solidFill>
              </a:rPr>
              <a:t>” function on the WSE and wait until it has completed</a:t>
            </a:r>
          </a:p>
        </p:txBody>
      </p:sp>
      <p:cxnSp>
        <p:nvCxnSpPr>
          <p:cNvPr id="18" name="Straight Arrow Connector 17">
            <a:extLst>
              <a:ext uri="{FF2B5EF4-FFF2-40B4-BE49-F238E27FC236}">
                <a16:creationId xmlns:a16="http://schemas.microsoft.com/office/drawing/2014/main" id="{0BEA1206-9964-C98D-2051-951C6628677B}"/>
              </a:ext>
            </a:extLst>
          </p:cNvPr>
          <p:cNvCxnSpPr>
            <a:cxnSpLocks/>
            <a:stCxn id="17" idx="1"/>
          </p:cNvCxnSpPr>
          <p:nvPr/>
        </p:nvCxnSpPr>
        <p:spPr>
          <a:xfrm flipH="1">
            <a:off x="4768203" y="5206545"/>
            <a:ext cx="1687837" cy="73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B943CE-44D8-7821-8BCD-49C099E6A932}"/>
              </a:ext>
            </a:extLst>
          </p:cNvPr>
          <p:cNvCxnSpPr>
            <a:cxnSpLocks/>
            <a:stCxn id="21" idx="1"/>
          </p:cNvCxnSpPr>
          <p:nvPr/>
        </p:nvCxnSpPr>
        <p:spPr>
          <a:xfrm flipH="1">
            <a:off x="1817657" y="5832201"/>
            <a:ext cx="4638383" cy="13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D1A1AF-1065-5DBF-17BB-47FFA1952B08}"/>
              </a:ext>
            </a:extLst>
          </p:cNvPr>
          <p:cNvSpPr txBox="1"/>
          <p:nvPr/>
        </p:nvSpPr>
        <p:spPr>
          <a:xfrm>
            <a:off x="6456040" y="5678312"/>
            <a:ext cx="3960440" cy="307777"/>
          </a:xfrm>
          <a:prstGeom prst="rect">
            <a:avLst/>
          </a:prstGeom>
          <a:noFill/>
        </p:spPr>
        <p:txBody>
          <a:bodyPr wrap="square" rtlCol="0">
            <a:spAutoFit/>
          </a:bodyPr>
          <a:lstStyle/>
          <a:p>
            <a:r>
              <a:rPr lang="en-GB" sz="1400" i="1" dirty="0">
                <a:solidFill>
                  <a:srgbClr val="0070C0"/>
                </a:solidFill>
              </a:rPr>
              <a:t>Stop the program on the WSE and clean up</a:t>
            </a:r>
          </a:p>
        </p:txBody>
      </p:sp>
    </p:spTree>
    <p:extLst>
      <p:ext uri="{BB962C8B-B14F-4D97-AF65-F5344CB8AC3E}">
        <p14:creationId xmlns:p14="http://schemas.microsoft.com/office/powerpoint/2010/main" val="394577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C2F-AEE4-FA72-D327-D70BCF36AF97}"/>
              </a:ext>
            </a:extLst>
          </p:cNvPr>
          <p:cNvSpPr>
            <a:spLocks noGrp="1"/>
          </p:cNvSpPr>
          <p:nvPr>
            <p:ph type="title"/>
          </p:nvPr>
        </p:nvSpPr>
        <p:spPr/>
        <p:txBody>
          <a:bodyPr/>
          <a:lstStyle/>
          <a:p>
            <a:r>
              <a:rPr lang="en-GB" dirty="0"/>
              <a:t>Running on the actual CS-2</a:t>
            </a:r>
          </a:p>
        </p:txBody>
      </p:sp>
      <p:sp>
        <p:nvSpPr>
          <p:cNvPr id="3" name="Content Placeholder 2">
            <a:extLst>
              <a:ext uri="{FF2B5EF4-FFF2-40B4-BE49-F238E27FC236}">
                <a16:creationId xmlns:a16="http://schemas.microsoft.com/office/drawing/2014/main" id="{A549AC40-7BD0-41A8-2174-EBF4F6A21171}"/>
              </a:ext>
            </a:extLst>
          </p:cNvPr>
          <p:cNvSpPr>
            <a:spLocks noGrp="1"/>
          </p:cNvSpPr>
          <p:nvPr>
            <p:ph idx="1"/>
          </p:nvPr>
        </p:nvSpPr>
        <p:spPr/>
        <p:txBody>
          <a:bodyPr/>
          <a:lstStyle/>
          <a:p>
            <a:r>
              <a:rPr lang="en-GB" dirty="0"/>
              <a:t>Much of our development will be run via the simulator, but we then want to run on the actual machine for production runs</a:t>
            </a:r>
          </a:p>
          <a:p>
            <a:r>
              <a:rPr lang="en-GB" dirty="0"/>
              <a:t>Two changes are required:</a:t>
            </a:r>
          </a:p>
          <a:p>
            <a:pPr marL="457200" indent="-457200">
              <a:buFont typeface="+mj-lt"/>
              <a:buAutoNum type="arabicPeriod"/>
            </a:pPr>
            <a:r>
              <a:rPr lang="en-GB" dirty="0"/>
              <a:t>The fabric-dims setting in the compile command must be replaced with the fabric dimension of the actual CS-2, 757 x 996.</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r>
              <a:rPr lang="en-GB" dirty="0"/>
              <a:t>The IP address of the CS-2 system needs to be passed to the host program runtime SDK, the new run command becomes</a:t>
            </a:r>
            <a:endParaRPr lang="en-GB" i="1" dirty="0"/>
          </a:p>
        </p:txBody>
      </p:sp>
      <p:sp>
        <p:nvSpPr>
          <p:cNvPr id="4" name="TextBox 3">
            <a:extLst>
              <a:ext uri="{FF2B5EF4-FFF2-40B4-BE49-F238E27FC236}">
                <a16:creationId xmlns:a16="http://schemas.microsoft.com/office/drawing/2014/main" id="{2214D02A-65B4-ED42-74BB-BC29ADF1E56C}"/>
              </a:ext>
            </a:extLst>
          </p:cNvPr>
          <p:cNvSpPr txBox="1"/>
          <p:nvPr/>
        </p:nvSpPr>
        <p:spPr>
          <a:xfrm>
            <a:off x="609600" y="3746212"/>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--fabric-dims=757x996 --fabric-offsets=4,1 --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Oval 5">
            <a:extLst>
              <a:ext uri="{FF2B5EF4-FFF2-40B4-BE49-F238E27FC236}">
                <a16:creationId xmlns:a16="http://schemas.microsoft.com/office/drawing/2014/main" id="{A51555E6-82D0-AC7D-915D-BE084A4D485A}"/>
              </a:ext>
            </a:extLst>
          </p:cNvPr>
          <p:cNvSpPr/>
          <p:nvPr/>
        </p:nvSpPr>
        <p:spPr>
          <a:xfrm>
            <a:off x="7464152" y="3627812"/>
            <a:ext cx="2736304"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197FE22-8CBF-7140-2839-9C296D6554DC}"/>
              </a:ext>
            </a:extLst>
          </p:cNvPr>
          <p:cNvSpPr txBox="1"/>
          <p:nvPr/>
        </p:nvSpPr>
        <p:spPr>
          <a:xfrm>
            <a:off x="609600" y="5517232"/>
            <a:ext cx="10972800"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[vistor01@sdf-cs1 wt1-getting-started]$ </a:t>
            </a:r>
            <a:r>
              <a:rPr lang="en-GB" sz="1400" dirty="0" err="1">
                <a:solidFill>
                  <a:schemeClr val="bg1"/>
                </a:solidFill>
                <a:latin typeface="Courier New" panose="02070309020205020404" pitchFamily="49" charset="0"/>
                <a:cs typeface="Courier New" panose="02070309020205020404" pitchFamily="49" charset="0"/>
              </a:rPr>
              <a:t>cs_python</a:t>
            </a:r>
            <a:r>
              <a:rPr lang="en-GB" sz="1400" dirty="0">
                <a:solidFill>
                  <a:schemeClr val="bg1"/>
                </a:solidFill>
                <a:latin typeface="Courier New" panose="02070309020205020404" pitchFamily="49" charset="0"/>
                <a:cs typeface="Courier New" panose="02070309020205020404" pitchFamily="49" charset="0"/>
              </a:rPr>
              <a:t> run.py --name out --</a:t>
            </a:r>
            <a:r>
              <a:rPr lang="en-GB" sz="1400" dirty="0" err="1">
                <a:solidFill>
                  <a:schemeClr val="bg1"/>
                </a:solidFill>
                <a:latin typeface="Courier New" panose="02070309020205020404" pitchFamily="49" charset="0"/>
                <a:cs typeface="Courier New" panose="02070309020205020404" pitchFamily="49" charset="0"/>
              </a:rPr>
              <a:t>cmaddr</a:t>
            </a:r>
            <a:r>
              <a:rPr lang="en-GB" sz="1400" dirty="0">
                <a:solidFill>
                  <a:schemeClr val="bg1"/>
                </a:solidFill>
                <a:latin typeface="Courier New" panose="02070309020205020404" pitchFamily="49" charset="0"/>
                <a:cs typeface="Courier New" panose="02070309020205020404" pitchFamily="49" charset="0"/>
              </a:rPr>
              <a:t> $CS_IP_ADDR:9000</a:t>
            </a:r>
          </a:p>
        </p:txBody>
      </p:sp>
      <p:sp>
        <p:nvSpPr>
          <p:cNvPr id="8" name="Oval 7">
            <a:extLst>
              <a:ext uri="{FF2B5EF4-FFF2-40B4-BE49-F238E27FC236}">
                <a16:creationId xmlns:a16="http://schemas.microsoft.com/office/drawing/2014/main" id="{5AADB715-0793-EDF6-E83F-510533F04B75}"/>
              </a:ext>
            </a:extLst>
          </p:cNvPr>
          <p:cNvSpPr/>
          <p:nvPr/>
        </p:nvSpPr>
        <p:spPr>
          <a:xfrm>
            <a:off x="7896200" y="5378732"/>
            <a:ext cx="2808312"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1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E65-E460-1BBB-8131-CA59B2343E0C}"/>
              </a:ext>
            </a:extLst>
          </p:cNvPr>
          <p:cNvSpPr>
            <a:spLocks noGrp="1"/>
          </p:cNvSpPr>
          <p:nvPr>
            <p:ph type="title"/>
          </p:nvPr>
        </p:nvSpPr>
        <p:spPr/>
        <p:txBody>
          <a:bodyPr/>
          <a:lstStyle/>
          <a:p>
            <a:r>
              <a:rPr lang="en-GB" dirty="0"/>
              <a:t>Exploring (and fixing!) the code</a:t>
            </a:r>
          </a:p>
        </p:txBody>
      </p:sp>
      <p:sp>
        <p:nvSpPr>
          <p:cNvPr id="3" name="Content Placeholder 2">
            <a:extLst>
              <a:ext uri="{FF2B5EF4-FFF2-40B4-BE49-F238E27FC236}">
                <a16:creationId xmlns:a16="http://schemas.microsoft.com/office/drawing/2014/main" id="{A6A3917B-0624-8F70-40F2-F7E417F7C692}"/>
              </a:ext>
            </a:extLst>
          </p:cNvPr>
          <p:cNvSpPr>
            <a:spLocks noGrp="1"/>
          </p:cNvSpPr>
          <p:nvPr>
            <p:ph idx="1"/>
          </p:nvPr>
        </p:nvSpPr>
        <p:spPr>
          <a:xfrm>
            <a:off x="609600" y="1600200"/>
            <a:ext cx="10972800" cy="604664"/>
          </a:xfrm>
        </p:spPr>
        <p:txBody>
          <a:bodyPr/>
          <a:lstStyle/>
          <a:p>
            <a:r>
              <a:rPr lang="en-GB" dirty="0"/>
              <a:t>Change into the </a:t>
            </a:r>
            <a:r>
              <a:rPr lang="en-GB" i="1" dirty="0"/>
              <a:t>wt2-basic-syntax </a:t>
            </a:r>
            <a:r>
              <a:rPr lang="en-GB" dirty="0"/>
              <a:t>directory</a:t>
            </a:r>
            <a:endParaRPr lang="en-GB" i="1" dirty="0"/>
          </a:p>
        </p:txBody>
      </p:sp>
      <p:sp>
        <p:nvSpPr>
          <p:cNvPr id="4" name="TextBox 3">
            <a:extLst>
              <a:ext uri="{FF2B5EF4-FFF2-40B4-BE49-F238E27FC236}">
                <a16:creationId xmlns:a16="http://schemas.microsoft.com/office/drawing/2014/main" id="{7A347576-F5D3-FC5F-CA65-B44EE799D524}"/>
              </a:ext>
            </a:extLst>
          </p:cNvPr>
          <p:cNvSpPr txBox="1"/>
          <p:nvPr/>
        </p:nvSpPr>
        <p:spPr>
          <a:xfrm>
            <a:off x="551384" y="2420888"/>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cd ../wt2-basic-syntax</a:t>
            </a:r>
          </a:p>
        </p:txBody>
      </p:sp>
      <p:sp>
        <p:nvSpPr>
          <p:cNvPr id="5" name="Content Placeholder 2">
            <a:extLst>
              <a:ext uri="{FF2B5EF4-FFF2-40B4-BE49-F238E27FC236}">
                <a16:creationId xmlns:a16="http://schemas.microsoft.com/office/drawing/2014/main" id="{43F01AB6-E61B-5B49-DC1C-36307A188530}"/>
              </a:ext>
            </a:extLst>
          </p:cNvPr>
          <p:cNvSpPr txBox="1">
            <a:spLocks/>
          </p:cNvSpPr>
          <p:nvPr/>
        </p:nvSpPr>
        <p:spPr>
          <a:xfrm>
            <a:off x="609600" y="3143952"/>
            <a:ext cx="10972800" cy="26613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going to use this as a basis for a (very simple) code update to fix the code</a:t>
            </a:r>
            <a:endParaRPr lang="en-GB" i="1" dirty="0"/>
          </a:p>
        </p:txBody>
      </p:sp>
    </p:spTree>
    <p:extLst>
      <p:ext uri="{BB962C8B-B14F-4D97-AF65-F5344CB8AC3E}">
        <p14:creationId xmlns:p14="http://schemas.microsoft.com/office/powerpoint/2010/main" val="62863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B5B-2DF4-AEFC-E75F-A749C0DA9F85}"/>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666DF63B-6EFF-AAFB-BF46-6D9AE3AD85AD}"/>
              </a:ext>
            </a:extLst>
          </p:cNvPr>
          <p:cNvSpPr txBox="1"/>
          <p:nvPr/>
        </p:nvSpPr>
        <p:spPr>
          <a:xfrm>
            <a:off x="407368" y="1268760"/>
            <a:ext cx="5688632" cy="5509200"/>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Struct containing parameters for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layout</a:t>
            </a:r>
          </a:p>
          <a:p>
            <a:r>
              <a:rPr lang="en-GB" sz="1100" dirty="0">
                <a:latin typeface="Courier New" panose="02070309020205020404" pitchFamily="49" charset="0"/>
                <a:cs typeface="Courier New" panose="02070309020205020404" pitchFamily="49" charset="0"/>
              </a:rPr>
              <a:t>param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comptime_struct</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a:t>
            </a:r>
            <a:r>
              <a:rPr lang="en-GB" sz="1100" dirty="0">
                <a:latin typeface="Courier New" panose="02070309020205020404" pitchFamily="49" charset="0"/>
                <a:cs typeface="Courier New" panose="02070309020205020404" pitchFamily="49" charset="0"/>
              </a:rPr>
              <a:t> = @import_module("&lt;memcpy/memcpy&gt;",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Constants defining dimensions of our data</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N: i16 = 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48 kB of local PE memory contains x and y</a:t>
            </a:r>
          </a:p>
          <a:p>
            <a:r>
              <a:rPr lang="en-GB" sz="1100" dirty="0">
                <a:latin typeface="Courier New" panose="02070309020205020404" pitchFamily="49" charset="0"/>
                <a:cs typeface="Courier New" panose="02070309020205020404" pitchFamily="49" charset="0"/>
              </a:rPr>
              <a:t>var x: [N] f32;</a:t>
            </a:r>
          </a:p>
          <a:p>
            <a:r>
              <a:rPr lang="en-GB" sz="1100" dirty="0">
                <a:latin typeface="Courier New" panose="02070309020205020404" pitchFamily="49" charset="0"/>
                <a:cs typeface="Courier New" panose="02070309020205020404" pitchFamily="49" charset="0"/>
              </a:rPr>
              <a:t>var y: [N] f32;</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@export_symbol(init_and_compute);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7" name="Right Brace 6">
            <a:extLst>
              <a:ext uri="{FF2B5EF4-FFF2-40B4-BE49-F238E27FC236}">
                <a16:creationId xmlns:a16="http://schemas.microsoft.com/office/drawing/2014/main" id="{E4C4F2C2-46C8-5AE6-0342-D7F027FA7D30}"/>
              </a:ext>
            </a:extLst>
          </p:cNvPr>
          <p:cNvSpPr/>
          <p:nvPr/>
        </p:nvSpPr>
        <p:spPr>
          <a:xfrm>
            <a:off x="6023992" y="1268761"/>
            <a:ext cx="274240" cy="72008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575BD92-2712-0FB9-E86D-E03922B6D3CE}"/>
              </a:ext>
            </a:extLst>
          </p:cNvPr>
          <p:cNvSpPr txBox="1"/>
          <p:nvPr/>
        </p:nvSpPr>
        <p:spPr>
          <a:xfrm>
            <a:off x="7521708" y="1339241"/>
            <a:ext cx="3960440" cy="523220"/>
          </a:xfrm>
          <a:prstGeom prst="rect">
            <a:avLst/>
          </a:prstGeom>
          <a:noFill/>
        </p:spPr>
        <p:txBody>
          <a:bodyPr wrap="square" rtlCol="0">
            <a:spAutoFit/>
          </a:bodyPr>
          <a:lstStyle/>
          <a:p>
            <a:r>
              <a:rPr lang="en-GB" sz="1400" i="1" dirty="0">
                <a:solidFill>
                  <a:srgbClr val="0070C0"/>
                </a:solidFill>
              </a:rPr>
              <a:t>Infrastructure we need for the </a:t>
            </a:r>
            <a:r>
              <a:rPr lang="en-GB" sz="1400" i="1" dirty="0" err="1">
                <a:solidFill>
                  <a:srgbClr val="0070C0"/>
                </a:solidFill>
              </a:rPr>
              <a:t>memcpy</a:t>
            </a:r>
            <a:r>
              <a:rPr lang="en-GB" sz="1400" i="1" dirty="0">
                <a:solidFill>
                  <a:srgbClr val="0070C0"/>
                </a:solidFill>
              </a:rPr>
              <a:t> library support</a:t>
            </a:r>
          </a:p>
        </p:txBody>
      </p:sp>
      <p:sp>
        <p:nvSpPr>
          <p:cNvPr id="9" name="TextBox 8">
            <a:extLst>
              <a:ext uri="{FF2B5EF4-FFF2-40B4-BE49-F238E27FC236}">
                <a16:creationId xmlns:a16="http://schemas.microsoft.com/office/drawing/2014/main" id="{206CED4C-A3C9-8116-A949-BEB108145CE1}"/>
              </a:ext>
            </a:extLst>
          </p:cNvPr>
          <p:cNvSpPr txBox="1"/>
          <p:nvPr/>
        </p:nvSpPr>
        <p:spPr>
          <a:xfrm>
            <a:off x="7521708" y="1915781"/>
            <a:ext cx="3960440" cy="307777"/>
          </a:xfrm>
          <a:prstGeom prst="rect">
            <a:avLst/>
          </a:prstGeom>
          <a:noFill/>
        </p:spPr>
        <p:txBody>
          <a:bodyPr wrap="square" rtlCol="0">
            <a:spAutoFit/>
          </a:bodyPr>
          <a:lstStyle/>
          <a:p>
            <a:r>
              <a:rPr lang="en-GB" sz="1400" i="1" dirty="0">
                <a:solidFill>
                  <a:srgbClr val="0070C0"/>
                </a:solidFill>
              </a:rPr>
              <a:t>Defines a constant integer of 16 bits</a:t>
            </a:r>
          </a:p>
        </p:txBody>
      </p:sp>
      <p:sp>
        <p:nvSpPr>
          <p:cNvPr id="10" name="TextBox 9">
            <a:extLst>
              <a:ext uri="{FF2B5EF4-FFF2-40B4-BE49-F238E27FC236}">
                <a16:creationId xmlns:a16="http://schemas.microsoft.com/office/drawing/2014/main" id="{6FF7397F-60C1-4227-63ED-0DC0899C7CC4}"/>
              </a:ext>
            </a:extLst>
          </p:cNvPr>
          <p:cNvSpPr txBox="1"/>
          <p:nvPr/>
        </p:nvSpPr>
        <p:spPr>
          <a:xfrm>
            <a:off x="7535346" y="2276878"/>
            <a:ext cx="3960440" cy="738664"/>
          </a:xfrm>
          <a:prstGeom prst="rect">
            <a:avLst/>
          </a:prstGeom>
          <a:noFill/>
        </p:spPr>
        <p:txBody>
          <a:bodyPr wrap="square" rtlCol="0">
            <a:spAutoFit/>
          </a:bodyPr>
          <a:lstStyle/>
          <a:p>
            <a:r>
              <a:rPr lang="en-GB" sz="1400" i="1" dirty="0">
                <a:solidFill>
                  <a:srgbClr val="0070C0"/>
                </a:solidFill>
              </a:rPr>
              <a:t>Declares arrays x and y to be of size N and type single-precision floating point. These are allocated in the PE’s local memory</a:t>
            </a:r>
          </a:p>
        </p:txBody>
      </p:sp>
      <p:sp>
        <p:nvSpPr>
          <p:cNvPr id="11" name="Right Brace 10">
            <a:extLst>
              <a:ext uri="{FF2B5EF4-FFF2-40B4-BE49-F238E27FC236}">
                <a16:creationId xmlns:a16="http://schemas.microsoft.com/office/drawing/2014/main" id="{9713603F-3DAC-4BF6-2A45-1A91AFC956D7}"/>
              </a:ext>
            </a:extLst>
          </p:cNvPr>
          <p:cNvSpPr/>
          <p:nvPr/>
        </p:nvSpPr>
        <p:spPr>
          <a:xfrm>
            <a:off x="6059996" y="3156278"/>
            <a:ext cx="274240" cy="221693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8FB79306-1872-DC80-E3BD-3249FCD22701}"/>
              </a:ext>
            </a:extLst>
          </p:cNvPr>
          <p:cNvSpPr txBox="1"/>
          <p:nvPr/>
        </p:nvSpPr>
        <p:spPr>
          <a:xfrm>
            <a:off x="7521708" y="4023360"/>
            <a:ext cx="3960440" cy="523220"/>
          </a:xfrm>
          <a:prstGeom prst="rect">
            <a:avLst/>
          </a:prstGeom>
          <a:noFill/>
        </p:spPr>
        <p:txBody>
          <a:bodyPr wrap="square" rtlCol="0">
            <a:spAutoFit/>
          </a:bodyPr>
          <a:lstStyle/>
          <a:p>
            <a:r>
              <a:rPr lang="en-GB" sz="1400" i="1" dirty="0">
                <a:solidFill>
                  <a:srgbClr val="0070C0"/>
                </a:solidFill>
              </a:rPr>
              <a:t>We will look at these functions in detail in a minute</a:t>
            </a:r>
          </a:p>
        </p:txBody>
      </p:sp>
      <p:cxnSp>
        <p:nvCxnSpPr>
          <p:cNvPr id="13" name="Straight Arrow Connector 12">
            <a:extLst>
              <a:ext uri="{FF2B5EF4-FFF2-40B4-BE49-F238E27FC236}">
                <a16:creationId xmlns:a16="http://schemas.microsoft.com/office/drawing/2014/main" id="{5EE7FB98-2021-BECD-2FAC-37DB32784016}"/>
              </a:ext>
            </a:extLst>
          </p:cNvPr>
          <p:cNvCxnSpPr>
            <a:cxnSpLocks/>
            <a:stCxn id="8" idx="1"/>
          </p:cNvCxnSpPr>
          <p:nvPr/>
        </p:nvCxnSpPr>
        <p:spPr>
          <a:xfrm flipH="1">
            <a:off x="6443319" y="1600851"/>
            <a:ext cx="1078389" cy="27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27D0A4-0763-4275-CD78-AA6B25081DAC}"/>
              </a:ext>
            </a:extLst>
          </p:cNvPr>
          <p:cNvCxnSpPr>
            <a:cxnSpLocks/>
            <a:stCxn id="9" idx="1"/>
          </p:cNvCxnSpPr>
          <p:nvPr/>
        </p:nvCxnSpPr>
        <p:spPr>
          <a:xfrm flipH="1">
            <a:off x="2351584" y="2069670"/>
            <a:ext cx="5170124" cy="15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59A56C-CE1C-A184-92A7-1767392E685D}"/>
              </a:ext>
            </a:extLst>
          </p:cNvPr>
          <p:cNvCxnSpPr>
            <a:cxnSpLocks/>
            <a:stCxn id="10" idx="1"/>
          </p:cNvCxnSpPr>
          <p:nvPr/>
        </p:nvCxnSpPr>
        <p:spPr>
          <a:xfrm flipH="1">
            <a:off x="3251684" y="2646210"/>
            <a:ext cx="4283662" cy="148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49BB9C-45A8-7476-40E0-C73A2A56FDA1}"/>
              </a:ext>
            </a:extLst>
          </p:cNvPr>
          <p:cNvCxnSpPr>
            <a:cxnSpLocks/>
            <a:stCxn id="12" idx="1"/>
          </p:cNvCxnSpPr>
          <p:nvPr/>
        </p:nvCxnSpPr>
        <p:spPr>
          <a:xfrm flipH="1" flipV="1">
            <a:off x="6443319" y="4264746"/>
            <a:ext cx="1078389" cy="20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CDB171-6EB6-9A16-4DE3-A15FE1A3BAB4}"/>
              </a:ext>
            </a:extLst>
          </p:cNvPr>
          <p:cNvSpPr txBox="1"/>
          <p:nvPr/>
        </p:nvSpPr>
        <p:spPr>
          <a:xfrm>
            <a:off x="7521708" y="5373215"/>
            <a:ext cx="3960440" cy="523220"/>
          </a:xfrm>
          <a:prstGeom prst="rect">
            <a:avLst/>
          </a:prstGeom>
          <a:noFill/>
        </p:spPr>
        <p:txBody>
          <a:bodyPr wrap="square" rtlCol="0">
            <a:spAutoFit/>
          </a:bodyPr>
          <a:lstStyle/>
          <a:p>
            <a:r>
              <a:rPr lang="en-GB" sz="1400" i="1" dirty="0">
                <a:solidFill>
                  <a:srgbClr val="0070C0"/>
                </a:solidFill>
              </a:rPr>
              <a:t>Sets up the program by exporting the “</a:t>
            </a:r>
            <a:r>
              <a:rPr lang="en-GB" sz="1400" i="1" dirty="0" err="1">
                <a:solidFill>
                  <a:srgbClr val="0070C0"/>
                </a:solidFill>
              </a:rPr>
              <a:t>init_and_compute</a:t>
            </a:r>
            <a:r>
              <a:rPr lang="en-GB" sz="1400" i="1" dirty="0">
                <a:solidFill>
                  <a:srgbClr val="0070C0"/>
                </a:solidFill>
              </a:rPr>
              <a:t>” function</a:t>
            </a:r>
          </a:p>
        </p:txBody>
      </p:sp>
      <p:sp>
        <p:nvSpPr>
          <p:cNvPr id="25" name="TextBox 24">
            <a:extLst>
              <a:ext uri="{FF2B5EF4-FFF2-40B4-BE49-F238E27FC236}">
                <a16:creationId xmlns:a16="http://schemas.microsoft.com/office/drawing/2014/main" id="{C5C96BAF-4C56-B3AA-C6B4-C405C01E5D50}"/>
              </a:ext>
            </a:extLst>
          </p:cNvPr>
          <p:cNvSpPr txBox="1"/>
          <p:nvPr/>
        </p:nvSpPr>
        <p:spPr>
          <a:xfrm>
            <a:off x="7496696" y="6006407"/>
            <a:ext cx="3960440" cy="523220"/>
          </a:xfrm>
          <a:prstGeom prst="rect">
            <a:avLst/>
          </a:prstGeom>
          <a:noFill/>
        </p:spPr>
        <p:txBody>
          <a:bodyPr wrap="square" rtlCol="0">
            <a:spAutoFit/>
          </a:bodyPr>
          <a:lstStyle/>
          <a:p>
            <a:r>
              <a:rPr lang="en-GB" sz="1400" i="1" dirty="0">
                <a:solidFill>
                  <a:srgbClr val="0070C0"/>
                </a:solidFill>
              </a:rPr>
              <a:t>Create an RPC server (so it can be called from the host) using the </a:t>
            </a:r>
            <a:r>
              <a:rPr lang="en-GB" sz="1400" i="1" dirty="0" err="1">
                <a:solidFill>
                  <a:srgbClr val="0070C0"/>
                </a:solidFill>
              </a:rPr>
              <a:t>color</a:t>
            </a:r>
            <a:r>
              <a:rPr lang="en-GB" sz="1400" i="1" dirty="0">
                <a:solidFill>
                  <a:srgbClr val="0070C0"/>
                </a:solidFill>
              </a:rPr>
              <a:t> defined in </a:t>
            </a:r>
            <a:r>
              <a:rPr lang="en-GB" sz="1400" i="1" dirty="0" err="1">
                <a:solidFill>
                  <a:srgbClr val="0070C0"/>
                </a:solidFill>
              </a:rPr>
              <a:t>layout.csl</a:t>
            </a:r>
            <a:endParaRPr lang="en-GB" sz="1400" i="1" dirty="0">
              <a:solidFill>
                <a:srgbClr val="0070C0"/>
              </a:solidFill>
            </a:endParaRPr>
          </a:p>
        </p:txBody>
      </p:sp>
      <p:cxnSp>
        <p:nvCxnSpPr>
          <p:cNvPr id="26" name="Straight Arrow Connector 25">
            <a:extLst>
              <a:ext uri="{FF2B5EF4-FFF2-40B4-BE49-F238E27FC236}">
                <a16:creationId xmlns:a16="http://schemas.microsoft.com/office/drawing/2014/main" id="{6B2BF4EF-E020-A087-227D-ADFE524491DF}"/>
              </a:ext>
            </a:extLst>
          </p:cNvPr>
          <p:cNvCxnSpPr>
            <a:cxnSpLocks/>
            <a:stCxn id="24" idx="1"/>
          </p:cNvCxnSpPr>
          <p:nvPr/>
        </p:nvCxnSpPr>
        <p:spPr>
          <a:xfrm flipH="1">
            <a:off x="5556805" y="5634825"/>
            <a:ext cx="1964903" cy="120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95C6F0-FCCD-107F-00BF-4974ACE4236A}"/>
              </a:ext>
            </a:extLst>
          </p:cNvPr>
          <p:cNvCxnSpPr>
            <a:cxnSpLocks/>
            <a:stCxn id="25" idx="1"/>
          </p:cNvCxnSpPr>
          <p:nvPr/>
        </p:nvCxnSpPr>
        <p:spPr>
          <a:xfrm flipH="1" flipV="1">
            <a:off x="4230915" y="6248964"/>
            <a:ext cx="3265781" cy="19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1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99886" y="2201334"/>
            <a:ext cx="5688632" cy="313932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x[</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1.0;</a:t>
            </a:r>
          </a:p>
          <a:p>
            <a:r>
              <a:rPr lang="en-GB" sz="1100" dirty="0">
                <a:latin typeface="Courier New" panose="02070309020205020404" pitchFamily="49" charset="0"/>
                <a:cs typeface="Courier New" panose="02070309020205020404" pitchFamily="49" charset="0"/>
              </a:rPr>
              <a:t>      y[</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@as(f32,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initialize();</a:t>
            </a:r>
          </a:p>
          <a:p>
            <a:r>
              <a:rPr lang="en-GB" sz="1100" dirty="0">
                <a:latin typeface="Courier New" panose="02070309020205020404" pitchFamily="49" charset="0"/>
                <a:cs typeface="Courier New" panose="02070309020205020404" pitchFamily="49" charset="0"/>
              </a:rPr>
              <a:t>  sum(&amp;x, &amp;y, 2);</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13031" y="1615844"/>
            <a:ext cx="4896544" cy="523220"/>
          </a:xfrm>
          <a:prstGeom prst="rect">
            <a:avLst/>
          </a:prstGeom>
          <a:noFill/>
        </p:spPr>
        <p:txBody>
          <a:bodyPr wrap="square" rtlCol="0">
            <a:spAutoFit/>
          </a:bodyPr>
          <a:lstStyle/>
          <a:p>
            <a:r>
              <a:rPr lang="en-GB" sz="1400" dirty="0">
                <a:solidFill>
                  <a:srgbClr val="0070C0"/>
                </a:solidFill>
              </a:rPr>
              <a:t>This </a:t>
            </a:r>
            <a:r>
              <a:rPr lang="en-GB" sz="1400" i="1" dirty="0">
                <a:solidFill>
                  <a:srgbClr val="0070C0"/>
                </a:solidFill>
              </a:rPr>
              <a:t>initialise </a:t>
            </a:r>
            <a:r>
              <a:rPr lang="en-GB" sz="1400" dirty="0">
                <a:solidFill>
                  <a:srgbClr val="0070C0"/>
                </a:solidFill>
              </a:rPr>
              <a:t>function accepts no arguments and returns no value</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2464559" y="1877454"/>
            <a:ext cx="4248472" cy="387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6642448" y="3189484"/>
            <a:ext cx="4921200" cy="738664"/>
          </a:xfrm>
          <a:prstGeom prst="rect">
            <a:avLst/>
          </a:prstGeom>
          <a:noFill/>
        </p:spPr>
        <p:txBody>
          <a:bodyPr wrap="square" rtlCol="0">
            <a:spAutoFit/>
          </a:bodyPr>
          <a:lstStyle/>
          <a:p>
            <a:r>
              <a:rPr lang="en-GB" sz="1400" dirty="0">
                <a:solidFill>
                  <a:srgbClr val="0070C0"/>
                </a:solidFill>
              </a:rPr>
              <a:t>Accesses the global variables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setting </a:t>
            </a:r>
            <a:r>
              <a:rPr lang="en-GB" sz="1400" i="1" dirty="0">
                <a:solidFill>
                  <a:srgbClr val="0070C0"/>
                </a:solidFill>
              </a:rPr>
              <a:t>x </a:t>
            </a:r>
            <a:r>
              <a:rPr lang="en-GB" sz="1400" dirty="0">
                <a:solidFill>
                  <a:srgbClr val="0070C0"/>
                </a:solidFill>
              </a:rPr>
              <a:t>to be the value 1.0 and </a:t>
            </a:r>
            <a:r>
              <a:rPr lang="en-GB" sz="1400" i="1" dirty="0">
                <a:solidFill>
                  <a:srgbClr val="0070C0"/>
                </a:solidFill>
              </a:rPr>
              <a:t>y </a:t>
            </a:r>
            <a:r>
              <a:rPr lang="en-GB" sz="1400" dirty="0">
                <a:solidFill>
                  <a:srgbClr val="0070C0"/>
                </a:solidFill>
              </a:rPr>
              <a:t>to be the current loop value (cast to a 32-bit floating point)</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112631" y="2862230"/>
            <a:ext cx="3529817" cy="696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13031" y="2302635"/>
            <a:ext cx="4896544" cy="738664"/>
          </a:xfrm>
          <a:prstGeom prst="rect">
            <a:avLst/>
          </a:prstGeom>
          <a:noFill/>
        </p:spPr>
        <p:txBody>
          <a:bodyPr wrap="square" rtlCol="0">
            <a:spAutoFit/>
          </a:bodyPr>
          <a:lstStyle/>
          <a:p>
            <a:r>
              <a:rPr lang="en-GB" sz="1400" dirty="0">
                <a:solidFill>
                  <a:srgbClr val="0070C0"/>
                </a:solidFill>
              </a:rPr>
              <a:t>For loop, looping up to </a:t>
            </a:r>
            <a:r>
              <a:rPr lang="en-GB" sz="1400" i="1" dirty="0">
                <a:solidFill>
                  <a:srgbClr val="0070C0"/>
                </a:solidFill>
              </a:rPr>
              <a:t>N </a:t>
            </a:r>
            <a:r>
              <a:rPr lang="en-GB" sz="1400" dirty="0">
                <a:solidFill>
                  <a:srgbClr val="0070C0"/>
                </a:solidFill>
              </a:rPr>
              <a:t>with the </a:t>
            </a:r>
            <a:r>
              <a:rPr lang="en-GB" sz="1400" i="1" dirty="0" err="1">
                <a:solidFill>
                  <a:srgbClr val="0070C0"/>
                </a:solidFill>
              </a:rPr>
              <a:t>idx</a:t>
            </a:r>
            <a:r>
              <a:rPr lang="en-GB" sz="1400" i="1" dirty="0">
                <a:solidFill>
                  <a:srgbClr val="0070C0"/>
                </a:solidFill>
              </a:rPr>
              <a:t> </a:t>
            </a:r>
            <a:r>
              <a:rPr lang="en-GB" sz="1400" dirty="0">
                <a:solidFill>
                  <a:srgbClr val="0070C0"/>
                </a:solidFill>
              </a:rPr>
              <a:t>variable containing the loop value at each iteration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flipV="1">
            <a:off x="3344202" y="2492898"/>
            <a:ext cx="3368829" cy="179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72589C-A9E8-711B-FCAC-60CF7CF1BFBA}"/>
              </a:ext>
            </a:extLst>
          </p:cNvPr>
          <p:cNvCxnSpPr>
            <a:cxnSpLocks/>
            <a:stCxn id="25" idx="1"/>
          </p:cNvCxnSpPr>
          <p:nvPr/>
        </p:nvCxnSpPr>
        <p:spPr>
          <a:xfrm flipH="1" flipV="1">
            <a:off x="3344202" y="4976669"/>
            <a:ext cx="3344173" cy="489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709901" y="4065206"/>
            <a:ext cx="4921200" cy="307777"/>
          </a:xfrm>
          <a:prstGeom prst="rect">
            <a:avLst/>
          </a:prstGeom>
          <a:noFill/>
        </p:spPr>
        <p:txBody>
          <a:bodyPr wrap="square" rtlCol="0">
            <a:spAutoFit/>
          </a:bodyPr>
          <a:lstStyle/>
          <a:p>
            <a:r>
              <a:rPr lang="en-GB" sz="1400" dirty="0">
                <a:solidFill>
                  <a:srgbClr val="0070C0"/>
                </a:solidFill>
              </a:rPr>
              <a:t>Entry point called by the host</a:t>
            </a: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21" idx="1"/>
          </p:cNvCxnSpPr>
          <p:nvPr/>
        </p:nvCxnSpPr>
        <p:spPr>
          <a:xfrm flipH="1" flipV="1">
            <a:off x="2062636" y="4065206"/>
            <a:ext cx="4647265" cy="611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C3C6C2-DA5D-36EC-5103-14794CBB74DC}"/>
              </a:ext>
            </a:extLst>
          </p:cNvPr>
          <p:cNvCxnSpPr>
            <a:cxnSpLocks/>
            <a:stCxn id="19" idx="1"/>
          </p:cNvCxnSpPr>
          <p:nvPr/>
        </p:nvCxnSpPr>
        <p:spPr>
          <a:xfrm flipH="1" flipV="1">
            <a:off x="2927648" y="3855325"/>
            <a:ext cx="3782253" cy="363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315AE0-B50F-4FA5-7BFC-411A13B83A0C}"/>
              </a:ext>
            </a:extLst>
          </p:cNvPr>
          <p:cNvSpPr txBox="1"/>
          <p:nvPr/>
        </p:nvSpPr>
        <p:spPr>
          <a:xfrm>
            <a:off x="6709901" y="4414951"/>
            <a:ext cx="4921200" cy="523220"/>
          </a:xfrm>
          <a:prstGeom prst="rect">
            <a:avLst/>
          </a:prstGeom>
          <a:noFill/>
        </p:spPr>
        <p:txBody>
          <a:bodyPr wrap="square" rtlCol="0">
            <a:spAutoFit/>
          </a:bodyPr>
          <a:lstStyle/>
          <a:p>
            <a:r>
              <a:rPr lang="en-GB" sz="1400" dirty="0">
                <a:solidFill>
                  <a:srgbClr val="0070C0"/>
                </a:solidFill>
              </a:rPr>
              <a:t>Calls the initialise function followed by </a:t>
            </a:r>
            <a:r>
              <a:rPr lang="en-GB" sz="1400" i="1" dirty="0">
                <a:solidFill>
                  <a:srgbClr val="0070C0"/>
                </a:solidFill>
              </a:rPr>
              <a:t>sum </a:t>
            </a:r>
            <a:r>
              <a:rPr lang="en-GB" sz="1400" dirty="0">
                <a:solidFill>
                  <a:srgbClr val="0070C0"/>
                </a:solidFill>
              </a:rPr>
              <a:t>, with </a:t>
            </a:r>
            <a:r>
              <a:rPr lang="en-GB" sz="1400" i="1" dirty="0">
                <a:solidFill>
                  <a:srgbClr val="0070C0"/>
                </a:solidFill>
              </a:rPr>
              <a:t>x and y </a:t>
            </a:r>
            <a:r>
              <a:rPr lang="en-GB" sz="1400" dirty="0">
                <a:solidFill>
                  <a:srgbClr val="0070C0"/>
                </a:solidFill>
              </a:rPr>
              <a:t>global variables as arguments and the scalar value </a:t>
            </a:r>
            <a:r>
              <a:rPr lang="en-GB" sz="1400" i="1" dirty="0">
                <a:solidFill>
                  <a:srgbClr val="0070C0"/>
                </a:solidFill>
              </a:rPr>
              <a:t>2</a:t>
            </a:r>
            <a:endParaRPr lang="en-GB" sz="1400" dirty="0">
              <a:solidFill>
                <a:srgbClr val="0070C0"/>
              </a:solidFill>
            </a:endParaRPr>
          </a:p>
        </p:txBody>
      </p:sp>
      <p:sp>
        <p:nvSpPr>
          <p:cNvPr id="25" name="TextBox 24">
            <a:extLst>
              <a:ext uri="{FF2B5EF4-FFF2-40B4-BE49-F238E27FC236}">
                <a16:creationId xmlns:a16="http://schemas.microsoft.com/office/drawing/2014/main" id="{4EEE0E55-E040-AA63-3C62-D98A502830E7}"/>
              </a:ext>
            </a:extLst>
          </p:cNvPr>
          <p:cNvSpPr txBox="1"/>
          <p:nvPr/>
        </p:nvSpPr>
        <p:spPr>
          <a:xfrm>
            <a:off x="6688375" y="5204902"/>
            <a:ext cx="4921200" cy="523220"/>
          </a:xfrm>
          <a:prstGeom prst="rect">
            <a:avLst/>
          </a:prstGeom>
          <a:noFill/>
        </p:spPr>
        <p:txBody>
          <a:bodyPr wrap="square" rtlCol="0">
            <a:spAutoFit/>
          </a:bodyPr>
          <a:lstStyle/>
          <a:p>
            <a:r>
              <a:rPr lang="en-GB" sz="1400" dirty="0">
                <a:solidFill>
                  <a:srgbClr val="0070C0"/>
                </a:solidFill>
              </a:rPr>
              <a:t>After the work completes need to do some cleanup on the command stream to ensure can execute further commands</a:t>
            </a:r>
          </a:p>
        </p:txBody>
      </p:sp>
    </p:spTree>
    <p:extLst>
      <p:ext uri="{BB962C8B-B14F-4D97-AF65-F5344CB8AC3E}">
        <p14:creationId xmlns:p14="http://schemas.microsoft.com/office/powerpoint/2010/main" val="239504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609600" y="2726589"/>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f32,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f32, value : f32)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44072" y="1556792"/>
            <a:ext cx="4896544" cy="523220"/>
          </a:xfrm>
          <a:prstGeom prst="rect">
            <a:avLst/>
          </a:prstGeom>
          <a:noFill/>
        </p:spPr>
        <p:txBody>
          <a:bodyPr wrap="square" rtlCol="0">
            <a:spAutoFit/>
          </a:bodyPr>
          <a:lstStyle/>
          <a:p>
            <a:r>
              <a:rPr lang="en-GB" sz="1400" dirty="0">
                <a:solidFill>
                  <a:srgbClr val="0070C0"/>
                </a:solidFill>
              </a:rPr>
              <a:t>Defines </a:t>
            </a:r>
            <a:r>
              <a:rPr lang="en-GB" sz="1400" i="1" dirty="0">
                <a:solidFill>
                  <a:srgbClr val="0070C0"/>
                </a:solidFill>
              </a:rPr>
              <a:t>sum</a:t>
            </a:r>
            <a:r>
              <a:rPr lang="en-GB" sz="1400" dirty="0">
                <a:solidFill>
                  <a:srgbClr val="0070C0"/>
                </a:solidFill>
              </a:rPr>
              <a:t> to be a function with a void return type. It accepts three arguments</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4223792" y="1818402"/>
            <a:ext cx="2520280" cy="908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7205979" y="2982247"/>
            <a:ext cx="4404777" cy="738664"/>
          </a:xfrm>
          <a:prstGeom prst="rect">
            <a:avLst/>
          </a:prstGeom>
          <a:noFill/>
        </p:spPr>
        <p:txBody>
          <a:bodyPr wrap="square" rtlCol="0">
            <a:spAutoFit/>
          </a:bodyPr>
          <a:lstStyle/>
          <a:p>
            <a:r>
              <a:rPr lang="en-GB" sz="1400" i="1" dirty="0" err="1">
                <a:solidFill>
                  <a:srgbClr val="0070C0"/>
                </a:solidFill>
              </a:rPr>
              <a:t>x_ptr</a:t>
            </a:r>
            <a:r>
              <a:rPr lang="en-GB" sz="1400" dirty="0">
                <a:solidFill>
                  <a:srgbClr val="0070C0"/>
                </a:solidFill>
              </a:rPr>
              <a:t> and </a:t>
            </a:r>
            <a:r>
              <a:rPr lang="en-GB" sz="1400" i="1" dirty="0" err="1">
                <a:solidFill>
                  <a:srgbClr val="0070C0"/>
                </a:solidFill>
              </a:rPr>
              <a:t>y_ptr</a:t>
            </a:r>
            <a:r>
              <a:rPr lang="en-GB" sz="1400" dirty="0">
                <a:solidFill>
                  <a:srgbClr val="0070C0"/>
                </a:solidFill>
              </a:rPr>
              <a:t> are defined as pointers of over memory of size </a:t>
            </a:r>
            <a:r>
              <a:rPr lang="en-GB" sz="1400" i="1" dirty="0">
                <a:solidFill>
                  <a:srgbClr val="0070C0"/>
                </a:solidFill>
              </a:rPr>
              <a:t>N</a:t>
            </a:r>
            <a:r>
              <a:rPr lang="en-GB" sz="1400" dirty="0">
                <a:solidFill>
                  <a:srgbClr val="0070C0"/>
                </a:solidFill>
              </a:rPr>
              <a:t>. Like C, the asterisk, *, represents a pointer </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668248" y="2929588"/>
            <a:ext cx="3537731" cy="42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44072" y="2243583"/>
            <a:ext cx="4896544" cy="738664"/>
          </a:xfrm>
          <a:prstGeom prst="rect">
            <a:avLst/>
          </a:prstGeom>
          <a:noFill/>
        </p:spPr>
        <p:txBody>
          <a:bodyPr wrap="square" rtlCol="0">
            <a:spAutoFit/>
          </a:bodyPr>
          <a:lstStyle/>
          <a:p>
            <a:r>
              <a:rPr lang="en-GB" sz="1400" dirty="0">
                <a:solidFill>
                  <a:srgbClr val="0070C0"/>
                </a:solidFill>
              </a:rPr>
              <a:t>The </a:t>
            </a:r>
            <a:r>
              <a:rPr lang="en-GB" sz="1400" i="1" dirty="0">
                <a:solidFill>
                  <a:srgbClr val="0070C0"/>
                </a:solidFill>
              </a:rPr>
              <a:t>value</a:t>
            </a:r>
            <a:r>
              <a:rPr lang="en-GB" sz="1400" dirty="0">
                <a:solidFill>
                  <a:srgbClr val="0070C0"/>
                </a:solidFill>
              </a:rPr>
              <a:t> argument is a scalar of type f32 (32-bit float). CSL uses a colon to provide type information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a:off x="5269046" y="2612915"/>
            <a:ext cx="1475026" cy="1639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6C7216-C1A9-E5A9-08A1-365AA2A2C322}"/>
              </a:ext>
            </a:extLst>
          </p:cNvPr>
          <p:cNvSpPr txBox="1"/>
          <p:nvPr/>
        </p:nvSpPr>
        <p:spPr>
          <a:xfrm>
            <a:off x="272396" y="4293632"/>
            <a:ext cx="4921200" cy="1815882"/>
          </a:xfrm>
          <a:prstGeom prst="rect">
            <a:avLst/>
          </a:prstGeom>
          <a:noFill/>
        </p:spPr>
        <p:txBody>
          <a:bodyPr wrap="square" rtlCol="0">
            <a:spAutoFit/>
          </a:bodyPr>
          <a:lstStyle/>
          <a:p>
            <a:r>
              <a:rPr lang="en-GB" sz="1400" dirty="0">
                <a:solidFill>
                  <a:srgbClr val="0070C0"/>
                </a:solidFill>
              </a:rPr>
              <a:t>This is a for loop, which loops over some array and at each iteration the variable </a:t>
            </a:r>
            <a:r>
              <a:rPr lang="en-GB" sz="1400" i="1" dirty="0" err="1">
                <a:solidFill>
                  <a:srgbClr val="0070C0"/>
                </a:solidFill>
              </a:rPr>
              <a:t>idx</a:t>
            </a:r>
            <a:r>
              <a:rPr lang="en-GB" sz="1400" dirty="0">
                <a:solidFill>
                  <a:srgbClr val="0070C0"/>
                </a:solidFill>
              </a:rPr>
              <a:t> contains the loop’s current value</a:t>
            </a:r>
          </a:p>
          <a:p>
            <a:pPr marL="742950" lvl="1" indent="-285750">
              <a:buFont typeface="Arial" panose="020B0604020202020204" pitchFamily="34" charset="0"/>
              <a:buChar char="•"/>
            </a:pPr>
            <a:r>
              <a:rPr lang="en-GB" sz="1400" dirty="0">
                <a:solidFill>
                  <a:srgbClr val="0070C0"/>
                </a:solidFill>
              </a:rPr>
              <a:t>This is very similar to a loop in Python but just with a different syntax.</a:t>
            </a:r>
          </a:p>
          <a:p>
            <a:pPr marL="742950" lvl="1" indent="-285750">
              <a:buFont typeface="Arial" panose="020B0604020202020204" pitchFamily="34" charset="0"/>
              <a:buChar char="•"/>
            </a:pPr>
            <a:r>
              <a:rPr lang="en-GB" sz="1400" dirty="0">
                <a:solidFill>
                  <a:srgbClr val="0070C0"/>
                </a:solidFill>
              </a:rPr>
              <a:t> The in-built range function is used here to provide an array containing 0 to </a:t>
            </a:r>
            <a:r>
              <a:rPr lang="en-GB" sz="1400" i="1" dirty="0">
                <a:solidFill>
                  <a:srgbClr val="0070C0"/>
                </a:solidFill>
              </a:rPr>
              <a:t>N</a:t>
            </a:r>
            <a:r>
              <a:rPr lang="en-GB" sz="1400" dirty="0">
                <a:solidFill>
                  <a:srgbClr val="0070C0"/>
                </a:solidFill>
              </a:rPr>
              <a:t>-1 with each element of type i16. Again this is similar to Python’s range function</a:t>
            </a: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911424" y="3356988"/>
            <a:ext cx="144016" cy="936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096000" y="4293632"/>
            <a:ext cx="4921200" cy="523220"/>
          </a:xfrm>
          <a:prstGeom prst="rect">
            <a:avLst/>
          </a:prstGeom>
          <a:noFill/>
        </p:spPr>
        <p:txBody>
          <a:bodyPr wrap="square" rtlCol="0">
            <a:spAutoFit/>
          </a:bodyPr>
          <a:lstStyle/>
          <a:p>
            <a:r>
              <a:rPr lang="en-GB" sz="1400" dirty="0">
                <a:solidFill>
                  <a:srgbClr val="0070C0"/>
                </a:solidFill>
              </a:rPr>
              <a:t>The </a:t>
            </a:r>
            <a:r>
              <a:rPr lang="en-GB" sz="1400" b="1" dirty="0">
                <a:solidFill>
                  <a:srgbClr val="0070C0"/>
                </a:solidFill>
              </a:rPr>
              <a:t>.*</a:t>
            </a:r>
            <a:r>
              <a:rPr lang="en-GB" sz="1400" dirty="0">
                <a:solidFill>
                  <a:srgbClr val="0070C0"/>
                </a:solidFill>
              </a:rPr>
              <a:t> operator is used to dereference a pointer, so here we are accessing the </a:t>
            </a:r>
            <a:r>
              <a:rPr lang="en-GB" sz="1400" i="1" dirty="0" err="1">
                <a:solidFill>
                  <a:srgbClr val="0070C0"/>
                </a:solidFill>
              </a:rPr>
              <a:t>idx</a:t>
            </a:r>
            <a:r>
              <a:rPr lang="en-GB" sz="1400" i="1" dirty="0">
                <a:solidFill>
                  <a:srgbClr val="0070C0"/>
                </a:solidFill>
              </a:rPr>
              <a:t> </a:t>
            </a:r>
            <a:r>
              <a:rPr lang="en-GB" sz="1400" dirty="0">
                <a:solidFill>
                  <a:srgbClr val="0070C0"/>
                </a:solidFill>
              </a:rPr>
              <a:t>element of </a:t>
            </a:r>
            <a:r>
              <a:rPr lang="en-GB" sz="1400" i="1" dirty="0">
                <a:solidFill>
                  <a:srgbClr val="0070C0"/>
                </a:solidFill>
              </a:rPr>
              <a:t>y</a:t>
            </a:r>
            <a:endParaRPr lang="en-GB" sz="1400" dirty="0">
              <a:solidFill>
                <a:srgbClr val="0070C0"/>
              </a:solidFill>
            </a:endParaRP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19" idx="1"/>
          </p:cNvCxnSpPr>
          <p:nvPr/>
        </p:nvCxnSpPr>
        <p:spPr>
          <a:xfrm flipH="1" flipV="1">
            <a:off x="1775520" y="3641349"/>
            <a:ext cx="4320480" cy="91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Fixing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367808" y="2238835"/>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f32,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f32, value : f32)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A6C7216-C1A9-E5A9-08A1-365AA2A2C322}"/>
              </a:ext>
            </a:extLst>
          </p:cNvPr>
          <p:cNvSpPr txBox="1"/>
          <p:nvPr/>
        </p:nvSpPr>
        <p:spPr>
          <a:xfrm>
            <a:off x="4030604" y="3805878"/>
            <a:ext cx="4921200" cy="307777"/>
          </a:xfrm>
          <a:prstGeom prst="rect">
            <a:avLst/>
          </a:prstGeom>
          <a:noFill/>
        </p:spPr>
        <p:txBody>
          <a:bodyPr wrap="square" rtlCol="0">
            <a:spAutoFit/>
          </a:bodyPr>
          <a:lstStyle/>
          <a:p>
            <a:r>
              <a:rPr lang="en-GB" sz="1400" dirty="0">
                <a:solidFill>
                  <a:srgbClr val="0070C0"/>
                </a:solidFill>
              </a:rPr>
              <a:t>This will look something like </a:t>
            </a:r>
            <a:r>
              <a:rPr lang="en-GB" sz="1400" i="1" dirty="0">
                <a:solidFill>
                  <a:srgbClr val="0070C0"/>
                </a:solidFill>
              </a:rPr>
              <a:t>value * </a:t>
            </a:r>
            <a:r>
              <a:rPr lang="en-GB" sz="1400" i="1" dirty="0" err="1">
                <a:solidFill>
                  <a:srgbClr val="0070C0"/>
                </a:solidFill>
              </a:rPr>
              <a:t>x_ptr</a:t>
            </a:r>
            <a:r>
              <a:rPr lang="en-GB" sz="1400" i="1" dirty="0">
                <a:solidFill>
                  <a:srgbClr val="0070C0"/>
                </a:solidFill>
              </a:rPr>
              <a:t>.*[</a:t>
            </a:r>
            <a:r>
              <a:rPr lang="en-GB" sz="1400" i="1" dirty="0" err="1">
                <a:solidFill>
                  <a:srgbClr val="0070C0"/>
                </a:solidFill>
              </a:rPr>
              <a:t>idx</a:t>
            </a:r>
            <a:r>
              <a:rPr lang="en-GB" sz="1400" i="1" dirty="0">
                <a:solidFill>
                  <a:srgbClr val="0070C0"/>
                </a:solidFill>
              </a:rPr>
              <a:t>];</a:t>
            </a:r>
            <a:endParaRPr lang="en-GB" sz="1400" dirty="0">
              <a:solidFill>
                <a:srgbClr val="0070C0"/>
              </a:solidFill>
            </a:endParaRP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6037784" y="3157270"/>
            <a:ext cx="72008" cy="720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600199"/>
            <a:ext cx="10972800" cy="1277273"/>
          </a:xfrm>
        </p:spPr>
        <p:txBody>
          <a:bodyPr>
            <a:normAutofit/>
          </a:bodyPr>
          <a:lstStyle/>
          <a:p>
            <a:r>
              <a:rPr lang="en-GB" dirty="0"/>
              <a:t>For the algorithm to be correct we need to also multiply by the </a:t>
            </a:r>
            <a:r>
              <a:rPr lang="en-GB" i="1" dirty="0"/>
              <a:t>value </a:t>
            </a:r>
            <a:r>
              <a:rPr lang="en-GB" dirty="0"/>
              <a:t>scalar on the RHS</a:t>
            </a:r>
          </a:p>
          <a:p>
            <a:pPr lvl="1"/>
            <a:r>
              <a:rPr lang="en-GB" dirty="0"/>
              <a:t>Then recompile and run</a:t>
            </a:r>
          </a:p>
        </p:txBody>
      </p:sp>
      <p:sp>
        <p:nvSpPr>
          <p:cNvPr id="9" name="TextBox 8">
            <a:extLst>
              <a:ext uri="{FF2B5EF4-FFF2-40B4-BE49-F238E27FC236}">
                <a16:creationId xmlns:a16="http://schemas.microsoft.com/office/drawing/2014/main" id="{4EBF784A-0C8F-0873-E7AD-0DE1BA7E28E8}"/>
              </a:ext>
            </a:extLst>
          </p:cNvPr>
          <p:cNvSpPr txBox="1"/>
          <p:nvPr/>
        </p:nvSpPr>
        <p:spPr>
          <a:xfrm>
            <a:off x="551384" y="4275237"/>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wt2-basic-syntax]$ ./</a:t>
            </a:r>
            <a:r>
              <a:rPr lang="en-GB" sz="1600" dirty="0" err="1">
                <a:solidFill>
                  <a:schemeClr val="bg1"/>
                </a:solidFill>
                <a:latin typeface="Courier New" panose="02070309020205020404" pitchFamily="49" charset="0"/>
                <a:cs typeface="Courier New" panose="02070309020205020404" pitchFamily="49" charset="0"/>
              </a:rPr>
              <a:t>commands.sh</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353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61966-FAF3-F54F-95A0-AD61FD51424D}"/>
              </a:ext>
            </a:extLst>
          </p:cNvPr>
          <p:cNvSpPr>
            <a:spLocks noGrp="1"/>
          </p:cNvSpPr>
          <p:nvPr>
            <p:ph idx="1"/>
          </p:nvPr>
        </p:nvSpPr>
        <p:spPr>
          <a:xfrm>
            <a:off x="361543" y="1556792"/>
            <a:ext cx="10998200" cy="4824518"/>
          </a:xfrm>
        </p:spPr>
        <p:txBody>
          <a:bodyPr>
            <a:normAutofit fontScale="92500" lnSpcReduction="10000"/>
          </a:bodyPr>
          <a:lstStyle/>
          <a:p>
            <a:r>
              <a:rPr lang="en-US" dirty="0"/>
              <a:t>Types</a:t>
            </a:r>
          </a:p>
          <a:p>
            <a:r>
              <a:rPr lang="en-US" dirty="0"/>
              <a:t>Functions</a:t>
            </a:r>
          </a:p>
          <a:p>
            <a:r>
              <a:rPr lang="en-US" dirty="0"/>
              <a:t>Control structures</a:t>
            </a:r>
          </a:p>
          <a:p>
            <a:r>
              <a:rPr lang="en-US" dirty="0"/>
              <a:t>Structs/Unions/Enums</a:t>
            </a:r>
          </a:p>
          <a:p>
            <a:r>
              <a:rPr lang="en-US" dirty="0" err="1"/>
              <a:t>Comptime</a:t>
            </a:r>
            <a:endParaRPr lang="en-US" dirty="0"/>
          </a:p>
          <a:p>
            <a:endParaRPr lang="en-US" dirty="0"/>
          </a:p>
          <a:p>
            <a:r>
              <a:rPr lang="en-US" dirty="0" err="1"/>
              <a:t>Builtins</a:t>
            </a:r>
            <a:endParaRPr lang="en-US" dirty="0"/>
          </a:p>
          <a:p>
            <a:r>
              <a:rPr lang="en-US" dirty="0"/>
              <a:t>Module system</a:t>
            </a:r>
          </a:p>
          <a:p>
            <a:r>
              <a:rPr lang="en-US" dirty="0"/>
              <a:t>Params</a:t>
            </a:r>
          </a:p>
          <a:p>
            <a:r>
              <a:rPr lang="en-US" dirty="0"/>
              <a:t>Tasks</a:t>
            </a:r>
          </a:p>
          <a:p>
            <a:r>
              <a:rPr lang="en-US" dirty="0"/>
              <a:t>Data Structure Descriptors</a:t>
            </a:r>
          </a:p>
          <a:p>
            <a:r>
              <a:rPr lang="en-US" dirty="0"/>
              <a:t>Layout specification</a:t>
            </a:r>
          </a:p>
          <a:p>
            <a:endParaRPr lang="en-US" dirty="0"/>
          </a:p>
        </p:txBody>
      </p:sp>
      <p:sp>
        <p:nvSpPr>
          <p:cNvPr id="2" name="Title 1">
            <a:extLst>
              <a:ext uri="{FF2B5EF4-FFF2-40B4-BE49-F238E27FC236}">
                <a16:creationId xmlns:a16="http://schemas.microsoft.com/office/drawing/2014/main" id="{9C32B9BB-9B28-D34A-8B6B-CA0763BA5B81}"/>
              </a:ext>
            </a:extLst>
          </p:cNvPr>
          <p:cNvSpPr>
            <a:spLocks noGrp="1"/>
          </p:cNvSpPr>
          <p:nvPr>
            <p:ph type="title"/>
          </p:nvPr>
        </p:nvSpPr>
        <p:spPr>
          <a:xfrm>
            <a:off x="361543" y="287877"/>
            <a:ext cx="10998200" cy="795852"/>
          </a:xfrm>
        </p:spPr>
        <p:txBody>
          <a:bodyPr/>
          <a:lstStyle/>
          <a:p>
            <a:r>
              <a:rPr lang="en-US" dirty="0"/>
              <a:t>CSL: Language Basics</a:t>
            </a:r>
          </a:p>
        </p:txBody>
      </p:sp>
      <p:sp>
        <p:nvSpPr>
          <p:cNvPr id="4" name="Right Brace 3">
            <a:extLst>
              <a:ext uri="{FF2B5EF4-FFF2-40B4-BE49-F238E27FC236}">
                <a16:creationId xmlns:a16="http://schemas.microsoft.com/office/drawing/2014/main" id="{9884C0BC-1A6B-BD44-B3E1-1B94A38D9FDD}"/>
              </a:ext>
            </a:extLst>
          </p:cNvPr>
          <p:cNvSpPr/>
          <p:nvPr/>
        </p:nvSpPr>
        <p:spPr>
          <a:xfrm>
            <a:off x="3679412" y="1625216"/>
            <a:ext cx="756745" cy="1959397"/>
          </a:xfrm>
          <a:prstGeom prst="rightBrace">
            <a:avLst>
              <a:gd name="adj1" fmla="val 0"/>
              <a:gd name="adj2" fmla="val 50000"/>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6A9CBD9-22A2-2B4E-84FF-F6BFC2C63E3D}"/>
              </a:ext>
            </a:extLst>
          </p:cNvPr>
          <p:cNvSpPr/>
          <p:nvPr/>
        </p:nvSpPr>
        <p:spPr>
          <a:xfrm>
            <a:off x="3679411" y="4038824"/>
            <a:ext cx="756745" cy="2246769"/>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861ACD-04B9-D147-B07B-E776A8E534C2}"/>
              </a:ext>
            </a:extLst>
          </p:cNvPr>
          <p:cNvSpPr txBox="1"/>
          <p:nvPr/>
        </p:nvSpPr>
        <p:spPr>
          <a:xfrm>
            <a:off x="4436156" y="2343304"/>
            <a:ext cx="4273534" cy="830997"/>
          </a:xfrm>
          <a:prstGeom prst="rect">
            <a:avLst/>
          </a:prstGeom>
          <a:noFill/>
        </p:spPr>
        <p:txBody>
          <a:bodyPr wrap="square" rtlCol="0">
            <a:spAutoFit/>
          </a:bodyPr>
          <a:lstStyle/>
          <a:p>
            <a:r>
              <a:rPr lang="en-US" sz="2800"/>
              <a:t>Straight from C </a:t>
            </a:r>
          </a:p>
          <a:p>
            <a:r>
              <a:rPr lang="en-US" sz="2000"/>
              <a:t>(via </a:t>
            </a:r>
            <a:r>
              <a:rPr lang="en-US" sz="2000">
                <a:solidFill>
                  <a:schemeClr val="accent4"/>
                </a:solidFill>
              </a:rPr>
              <a:t>Zig</a:t>
            </a:r>
            <a:r>
              <a:rPr lang="en-US" sz="2000"/>
              <a:t>)</a:t>
            </a:r>
            <a:endParaRPr lang="en-US" sz="2800"/>
          </a:p>
        </p:txBody>
      </p:sp>
      <p:sp>
        <p:nvSpPr>
          <p:cNvPr id="7" name="TextBox 6">
            <a:extLst>
              <a:ext uri="{FF2B5EF4-FFF2-40B4-BE49-F238E27FC236}">
                <a16:creationId xmlns:a16="http://schemas.microsoft.com/office/drawing/2014/main" id="{6D69501D-7D5E-6B41-B70C-79B08B187CAC}"/>
              </a:ext>
            </a:extLst>
          </p:cNvPr>
          <p:cNvSpPr txBox="1"/>
          <p:nvPr/>
        </p:nvSpPr>
        <p:spPr>
          <a:xfrm>
            <a:off x="4436156" y="4900598"/>
            <a:ext cx="3426868" cy="523220"/>
          </a:xfrm>
          <a:prstGeom prst="rect">
            <a:avLst/>
          </a:prstGeom>
          <a:noFill/>
        </p:spPr>
        <p:txBody>
          <a:bodyPr wrap="square" rtlCol="0">
            <a:spAutoFit/>
          </a:bodyPr>
          <a:lstStyle/>
          <a:p>
            <a:r>
              <a:rPr lang="en-US" sz="2800"/>
              <a:t>CSL specific</a:t>
            </a:r>
          </a:p>
        </p:txBody>
      </p:sp>
      <p:sp>
        <p:nvSpPr>
          <p:cNvPr id="9" name="Rectangle 8">
            <a:extLst>
              <a:ext uri="{FF2B5EF4-FFF2-40B4-BE49-F238E27FC236}">
                <a16:creationId xmlns:a16="http://schemas.microsoft.com/office/drawing/2014/main" id="{80516548-0361-9445-BD2B-030CE75F0AC3}"/>
              </a:ext>
            </a:extLst>
          </p:cNvPr>
          <p:cNvSpPr/>
          <p:nvPr/>
        </p:nvSpPr>
        <p:spPr>
          <a:xfrm>
            <a:off x="8103133" y="2353886"/>
            <a:ext cx="3843338" cy="2677656"/>
          </a:xfrm>
          <a:prstGeom prst="rect">
            <a:avLst/>
          </a:prstGeom>
        </p:spPr>
        <p:txBody>
          <a:bodyPr wrap="square">
            <a:spAutoFit/>
          </a:bodyPr>
          <a:lstStyle/>
          <a:p>
            <a:pPr algn="ctr"/>
            <a:r>
              <a:rPr lang="en-US" sz="2800" b="1"/>
              <a:t>Used for writing device kernel code</a:t>
            </a:r>
          </a:p>
          <a:p>
            <a:pPr algn="ctr"/>
            <a:endParaRPr lang="en-US" sz="2800" b="1"/>
          </a:p>
          <a:p>
            <a:pPr algn="ctr"/>
            <a:r>
              <a:rPr lang="en-US" sz="2800" b="1"/>
              <a:t>Familiar to C/C++/HPC programmers</a:t>
            </a:r>
          </a:p>
        </p:txBody>
      </p:sp>
      <p:cxnSp>
        <p:nvCxnSpPr>
          <p:cNvPr id="14" name="Straight Connector 13">
            <a:extLst>
              <a:ext uri="{FF2B5EF4-FFF2-40B4-BE49-F238E27FC236}">
                <a16:creationId xmlns:a16="http://schemas.microsoft.com/office/drawing/2014/main" id="{EAA5A0E3-66E4-48D3-A958-734CBA992012}"/>
              </a:ext>
            </a:extLst>
          </p:cNvPr>
          <p:cNvCxnSpPr/>
          <p:nvPr/>
        </p:nvCxnSpPr>
        <p:spPr>
          <a:xfrm>
            <a:off x="7989642" y="1848680"/>
            <a:ext cx="0" cy="380786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43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Exposing data in </a:t>
            </a:r>
            <a:r>
              <a:rPr lang="en-GB" dirty="0" err="1"/>
              <a:t>layout.csl</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fontScale="92500" lnSpcReduction="20000"/>
          </a:bodyPr>
          <a:lstStyle/>
          <a:p>
            <a:r>
              <a:rPr lang="en-GB" dirty="0"/>
              <a:t>What we have done so far isn’t terribly useful as we are not transferring any data to or from the host (so at the very least we can’t even view the results!)</a:t>
            </a:r>
          </a:p>
          <a:p>
            <a:r>
              <a:rPr lang="en-GB" dirty="0"/>
              <a:t>Change into the </a:t>
            </a:r>
            <a:r>
              <a:rPr lang="en-GB" i="1" dirty="0"/>
              <a:t>wt3-memcpy </a:t>
            </a:r>
            <a:r>
              <a:rPr lang="en-GB" dirty="0"/>
              <a:t>directory</a:t>
            </a:r>
          </a:p>
          <a:p>
            <a:pPr lvl="1"/>
            <a:r>
              <a:rPr lang="en-GB" dirty="0"/>
              <a:t>Very similar to our previous </a:t>
            </a:r>
            <a:r>
              <a:rPr lang="en-GB" dirty="0" err="1"/>
              <a:t>layout.csl</a:t>
            </a:r>
            <a:r>
              <a:rPr lang="en-GB" dirty="0"/>
              <a:t>, with two additional lines that export symbols </a:t>
            </a:r>
            <a:r>
              <a:rPr lang="en-GB" i="1" dirty="0"/>
              <a:t>x </a:t>
            </a:r>
            <a:r>
              <a:rPr lang="en-GB" dirty="0"/>
              <a:t>and </a:t>
            </a:r>
            <a:r>
              <a:rPr lang="en-GB" i="1" dirty="0"/>
              <a:t>y</a:t>
            </a:r>
            <a:endParaRPr lang="en-GB" dirty="0"/>
          </a:p>
        </p:txBody>
      </p:sp>
      <p:sp>
        <p:nvSpPr>
          <p:cNvPr id="5" name="TextBox 4">
            <a:extLst>
              <a:ext uri="{FF2B5EF4-FFF2-40B4-BE49-F238E27FC236}">
                <a16:creationId xmlns:a16="http://schemas.microsoft.com/office/drawing/2014/main" id="{2F8DBCEB-A97D-C92C-5FE1-E532BE3EF996}"/>
              </a:ext>
            </a:extLst>
          </p:cNvPr>
          <p:cNvSpPr txBox="1"/>
          <p:nvPr/>
        </p:nvSpPr>
        <p:spPr>
          <a:xfrm>
            <a:off x="606288" y="2910267"/>
            <a:ext cx="7358608" cy="3647152"/>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@export_name("x", [*]f32, true);</a:t>
            </a:r>
          </a:p>
          <a:p>
            <a:r>
              <a:rPr lang="en-GB" sz="1100" dirty="0">
                <a:latin typeface="Courier New" panose="02070309020205020404" pitchFamily="49" charset="0"/>
                <a:cs typeface="Courier New" panose="02070309020205020404" pitchFamily="49" charset="0"/>
              </a:rPr>
              <a:t>  @export_name("y", [*]f32, true);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791744" y="5517232"/>
            <a:ext cx="288032" cy="504056"/>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059993" y="5445224"/>
            <a:ext cx="3528392" cy="738664"/>
          </a:xfrm>
          <a:prstGeom prst="rect">
            <a:avLst/>
          </a:prstGeom>
          <a:noFill/>
        </p:spPr>
        <p:txBody>
          <a:bodyPr wrap="square" rtlCol="0">
            <a:spAutoFit/>
          </a:bodyPr>
          <a:lstStyle/>
          <a:p>
            <a:r>
              <a:rPr lang="en-GB" sz="1400" dirty="0">
                <a:solidFill>
                  <a:srgbClr val="0070C0"/>
                </a:solidFill>
              </a:rPr>
              <a:t>These two new lines of code export symbols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so that we can view them from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4174873" y="5769260"/>
            <a:ext cx="3885120" cy="45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Binding variables to exported symbols </a:t>
            </a:r>
            <a:r>
              <a:rPr lang="en-GB" i="1" dirty="0"/>
              <a:t>x </a:t>
            </a:r>
            <a:r>
              <a:rPr lang="en-GB" dirty="0"/>
              <a:t>and </a:t>
            </a:r>
            <a:r>
              <a:rPr lang="en-GB" i="1" dirty="0"/>
              <a:t>y</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In </a:t>
            </a:r>
            <a:r>
              <a:rPr lang="en-GB" dirty="0" err="1"/>
              <a:t>pe_</a:t>
            </a:r>
            <a:r>
              <a:rPr lang="en-GB" i="1" dirty="0" err="1"/>
              <a:t>program.csl</a:t>
            </a:r>
            <a:r>
              <a:rPr lang="en-GB" i="1" dirty="0"/>
              <a:t> </a:t>
            </a:r>
            <a:r>
              <a:rPr lang="en-GB" dirty="0"/>
              <a:t>we then bind program variables to the symbols </a:t>
            </a:r>
            <a:r>
              <a:rPr lang="en-GB" i="1" dirty="0"/>
              <a:t>x </a:t>
            </a:r>
            <a:r>
              <a:rPr lang="en-GB" dirty="0"/>
              <a:t>and </a:t>
            </a:r>
            <a:r>
              <a:rPr lang="en-GB" i="1" dirty="0"/>
              <a:t>y </a:t>
            </a:r>
            <a:r>
              <a:rPr lang="en-GB" dirty="0"/>
              <a:t>that have been exposed to the host</a:t>
            </a:r>
          </a:p>
          <a:p>
            <a:pPr lvl="1"/>
            <a:r>
              <a:rPr lang="en-GB" dirty="0"/>
              <a:t>Again very similar to the previous code, with two new lines added here</a:t>
            </a:r>
          </a:p>
        </p:txBody>
      </p:sp>
      <p:sp>
        <p:nvSpPr>
          <p:cNvPr id="5" name="TextBox 4">
            <a:extLst>
              <a:ext uri="{FF2B5EF4-FFF2-40B4-BE49-F238E27FC236}">
                <a16:creationId xmlns:a16="http://schemas.microsoft.com/office/drawing/2014/main" id="{2F8DBCEB-A97D-C92C-5FE1-E532BE3EF996}"/>
              </a:ext>
            </a:extLst>
          </p:cNvPr>
          <p:cNvSpPr txBox="1"/>
          <p:nvPr/>
        </p:nvSpPr>
        <p:spPr>
          <a:xfrm>
            <a:off x="605036" y="3193519"/>
            <a:ext cx="7358608" cy="195438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symbol pointing to x, y so it is host-read/writeable</a:t>
            </a:r>
          </a:p>
          <a:p>
            <a:r>
              <a:rPr lang="en-GB" sz="1100" dirty="0">
                <a:latin typeface="Courier New" panose="02070309020205020404" pitchFamily="49" charset="0"/>
                <a:cs typeface="Courier New" panose="02070309020205020404" pitchFamily="49" charset="0"/>
              </a:rPr>
              <a:t>  @export_symbol(x_ptr, "x");</a:t>
            </a:r>
          </a:p>
          <a:p>
            <a:r>
              <a:rPr lang="en-GB" sz="1100" dirty="0">
                <a:latin typeface="Courier New" panose="02070309020205020404" pitchFamily="49" charset="0"/>
                <a:cs typeface="Courier New" panose="02070309020205020404" pitchFamily="49" charset="0"/>
              </a:rPr>
              <a:t>  @export_symbol(y_ptr, "y");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287688" y="3583679"/>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112224" y="3389035"/>
            <a:ext cx="3528392" cy="954107"/>
          </a:xfrm>
          <a:prstGeom prst="rect">
            <a:avLst/>
          </a:prstGeom>
          <a:noFill/>
        </p:spPr>
        <p:txBody>
          <a:bodyPr wrap="square" rtlCol="0">
            <a:spAutoFit/>
          </a:bodyPr>
          <a:lstStyle/>
          <a:p>
            <a:r>
              <a:rPr lang="en-GB" sz="1400" dirty="0">
                <a:solidFill>
                  <a:srgbClr val="0070C0"/>
                </a:solidFill>
              </a:rPr>
              <a:t>These two new lines of code bind our global variables </a:t>
            </a:r>
            <a:r>
              <a:rPr lang="en-GB" sz="1400" i="1" dirty="0" err="1">
                <a:solidFill>
                  <a:srgbClr val="0070C0"/>
                </a:solidFill>
              </a:rPr>
              <a:t>x_ptr</a:t>
            </a:r>
            <a:r>
              <a:rPr lang="en-GB" sz="1400" i="1" dirty="0">
                <a:solidFill>
                  <a:srgbClr val="0070C0"/>
                </a:solidFill>
              </a:rPr>
              <a:t> </a:t>
            </a:r>
            <a:r>
              <a:rPr lang="en-GB" sz="1400" dirty="0">
                <a:solidFill>
                  <a:srgbClr val="0070C0"/>
                </a:solidFill>
              </a:rPr>
              <a:t>and </a:t>
            </a:r>
            <a:r>
              <a:rPr lang="en-GB" sz="1400" i="1" dirty="0" err="1">
                <a:solidFill>
                  <a:srgbClr val="0070C0"/>
                </a:solidFill>
              </a:rPr>
              <a:t>y_ptr</a:t>
            </a:r>
            <a:r>
              <a:rPr lang="en-GB" sz="1400" i="1" dirty="0">
                <a:solidFill>
                  <a:srgbClr val="0070C0"/>
                </a:solidFill>
              </a:rPr>
              <a:t> </a:t>
            </a:r>
            <a:r>
              <a:rPr lang="en-GB" sz="1400" dirty="0">
                <a:solidFill>
                  <a:srgbClr val="0070C0"/>
                </a:solidFill>
              </a:rPr>
              <a:t>to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respectively that have been exposed to the host in the </a:t>
            </a:r>
            <a:r>
              <a:rPr lang="en-GB" sz="1400" dirty="0" err="1">
                <a:solidFill>
                  <a:srgbClr val="0070C0"/>
                </a:solidFill>
              </a:rPr>
              <a:t>layout.csl</a:t>
            </a:r>
            <a:r>
              <a:rPr lang="en-GB" sz="1400" dirty="0">
                <a:solidFill>
                  <a:srgbClr val="0070C0"/>
                </a:solidFill>
              </a:rPr>
              <a:t> file</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3719736" y="3758367"/>
            <a:ext cx="4392488" cy="1077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2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Interfacing from the host</a:t>
            </a:r>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493029"/>
            <a:ext cx="10972800" cy="1310067"/>
          </a:xfrm>
        </p:spPr>
        <p:txBody>
          <a:bodyPr>
            <a:normAutofit/>
          </a:bodyPr>
          <a:lstStyle/>
          <a:p>
            <a:r>
              <a:rPr lang="en-GB" dirty="0"/>
              <a:t>In </a:t>
            </a:r>
            <a:r>
              <a:rPr lang="en-GB" i="1" dirty="0"/>
              <a:t>run.py </a:t>
            </a:r>
            <a:r>
              <a:rPr lang="en-GB" dirty="0"/>
              <a:t>we then allocate data using </a:t>
            </a:r>
            <a:r>
              <a:rPr lang="en-GB" dirty="0" err="1"/>
              <a:t>Numpy</a:t>
            </a:r>
            <a:r>
              <a:rPr lang="en-GB" dirty="0"/>
              <a:t>, and can then copy input data it and/or copy results out</a:t>
            </a:r>
          </a:p>
        </p:txBody>
      </p:sp>
      <p:grpSp>
        <p:nvGrpSpPr>
          <p:cNvPr id="20" name="Group 19">
            <a:extLst>
              <a:ext uri="{FF2B5EF4-FFF2-40B4-BE49-F238E27FC236}">
                <a16:creationId xmlns:a16="http://schemas.microsoft.com/office/drawing/2014/main" id="{A10778C4-E0A4-31A0-C186-BFC49FAF4A5C}"/>
              </a:ext>
            </a:extLst>
          </p:cNvPr>
          <p:cNvGrpSpPr/>
          <p:nvPr/>
        </p:nvGrpSpPr>
        <p:grpSpPr>
          <a:xfrm>
            <a:off x="551384" y="2492896"/>
            <a:ext cx="11449272" cy="4154984"/>
            <a:chOff x="551384" y="2348880"/>
            <a:chExt cx="11449272" cy="4154984"/>
          </a:xfrm>
        </p:grpSpPr>
        <p:sp>
          <p:nvSpPr>
            <p:cNvPr id="5" name="TextBox 4">
              <a:extLst>
                <a:ext uri="{FF2B5EF4-FFF2-40B4-BE49-F238E27FC236}">
                  <a16:creationId xmlns:a16="http://schemas.microsoft.com/office/drawing/2014/main" id="{2F8DBCEB-A97D-C92C-5FE1-E532BE3EF996}"/>
                </a:ext>
              </a:extLst>
            </p:cNvPr>
            <p:cNvSpPr txBox="1"/>
            <p:nvPr/>
          </p:nvSpPr>
          <p:spPr>
            <a:xfrm>
              <a:off x="551384" y="2348880"/>
              <a:ext cx="7358608" cy="4154984"/>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Get symbol for copying x, y onto and off device</a:t>
              </a:r>
            </a:p>
            <a:p>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('x')</a:t>
              </a:r>
            </a:p>
            <a:p>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y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x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x,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y,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compute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('compute',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Copy y back from device</a:t>
              </a:r>
            </a:p>
            <a:p>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np.zeros</a:t>
              </a:r>
              <a:r>
                <a:rPr lang="en-GB" sz="1100" dirty="0">
                  <a:latin typeface="Courier New" panose="02070309020205020404" pitchFamily="49" charset="0"/>
                  <a:cs typeface="Courier New" panose="02070309020205020404" pitchFamily="49" charset="0"/>
                </a:rPr>
                <a:t>([N],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runner.memcpy_d2h(</a:t>
              </a:r>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p:txBody>
        </p:sp>
        <p:sp>
          <p:nvSpPr>
            <p:cNvPr id="6" name="Right Brace 5">
              <a:extLst>
                <a:ext uri="{FF2B5EF4-FFF2-40B4-BE49-F238E27FC236}">
                  <a16:creationId xmlns:a16="http://schemas.microsoft.com/office/drawing/2014/main" id="{89F24BD1-57CF-E52F-13DC-1B0DAA2A0F3C}"/>
                </a:ext>
              </a:extLst>
            </p:cNvPr>
            <p:cNvSpPr/>
            <p:nvPr/>
          </p:nvSpPr>
          <p:spPr>
            <a:xfrm>
              <a:off x="5368854" y="386104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472264" y="3553271"/>
              <a:ext cx="3528392" cy="523220"/>
            </a:xfrm>
            <a:prstGeom prst="rect">
              <a:avLst/>
            </a:prstGeom>
            <a:noFill/>
          </p:spPr>
          <p:txBody>
            <a:bodyPr wrap="square" rtlCol="0">
              <a:spAutoFit/>
            </a:bodyPr>
            <a:lstStyle/>
            <a:p>
              <a:r>
                <a:rPr lang="en-GB" sz="1400" dirty="0">
                  <a:solidFill>
                    <a:srgbClr val="0070C0"/>
                  </a:solidFill>
                </a:rPr>
                <a:t>Using </a:t>
              </a:r>
              <a:r>
                <a:rPr lang="en-GB" sz="1400" dirty="0" err="1">
                  <a:solidFill>
                    <a:srgbClr val="0070C0"/>
                  </a:solidFill>
                </a:rPr>
                <a:t>numpy</a:t>
              </a:r>
              <a:r>
                <a:rPr lang="en-GB" sz="1400" dirty="0">
                  <a:solidFill>
                    <a:srgbClr val="0070C0"/>
                  </a:solidFill>
                </a:rPr>
                <a:t> to allocate (and initialise) input data on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p:cNvCxnSpPr>
            <p:nvPr/>
          </p:nvCxnSpPr>
          <p:spPr>
            <a:xfrm flipH="1">
              <a:off x="5680281" y="3753452"/>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D67B7D-F190-72EE-7744-0B8A62F47F07}"/>
                </a:ext>
              </a:extLst>
            </p:cNvPr>
            <p:cNvSpPr txBox="1"/>
            <p:nvPr/>
          </p:nvSpPr>
          <p:spPr>
            <a:xfrm>
              <a:off x="8184232" y="4406110"/>
              <a:ext cx="3528392" cy="523220"/>
            </a:xfrm>
            <a:prstGeom prst="rect">
              <a:avLst/>
            </a:prstGeom>
            <a:noFill/>
          </p:spPr>
          <p:txBody>
            <a:bodyPr wrap="square" rtlCol="0">
              <a:spAutoFit/>
            </a:bodyPr>
            <a:lstStyle/>
            <a:p>
              <a:r>
                <a:rPr lang="en-GB" sz="1400" dirty="0">
                  <a:solidFill>
                    <a:srgbClr val="0070C0"/>
                  </a:solidFill>
                </a:rPr>
                <a:t>Copy both fields on the host to the CS-2 device </a:t>
              </a:r>
            </a:p>
          </p:txBody>
        </p:sp>
        <p:sp>
          <p:nvSpPr>
            <p:cNvPr id="10" name="Right Brace 9">
              <a:extLst>
                <a:ext uri="{FF2B5EF4-FFF2-40B4-BE49-F238E27FC236}">
                  <a16:creationId xmlns:a16="http://schemas.microsoft.com/office/drawing/2014/main" id="{A2737788-43FC-BD8A-6D3B-5990AF5C9C17}"/>
                </a:ext>
              </a:extLst>
            </p:cNvPr>
            <p:cNvSpPr/>
            <p:nvPr/>
          </p:nvSpPr>
          <p:spPr>
            <a:xfrm>
              <a:off x="3143672" y="307962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0158115-B007-1335-CD94-04A44E572B64}"/>
                </a:ext>
              </a:extLst>
            </p:cNvPr>
            <p:cNvCxnSpPr>
              <a:cxnSpLocks/>
              <a:stCxn id="12" idx="1"/>
            </p:cNvCxnSpPr>
            <p:nvPr/>
          </p:nvCxnSpPr>
          <p:spPr>
            <a:xfrm flipH="1">
              <a:off x="3450906" y="2905778"/>
              <a:ext cx="4603102" cy="348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B2AD6B-DC57-A5C4-C5E1-C6F35FEAF487}"/>
                </a:ext>
              </a:extLst>
            </p:cNvPr>
            <p:cNvSpPr txBox="1"/>
            <p:nvPr/>
          </p:nvSpPr>
          <p:spPr>
            <a:xfrm>
              <a:off x="8054008" y="2644168"/>
              <a:ext cx="3528392" cy="523220"/>
            </a:xfrm>
            <a:prstGeom prst="rect">
              <a:avLst/>
            </a:prstGeom>
            <a:noFill/>
          </p:spPr>
          <p:txBody>
            <a:bodyPr wrap="square" rtlCol="0">
              <a:spAutoFit/>
            </a:bodyPr>
            <a:lstStyle/>
            <a:p>
              <a:r>
                <a:rPr lang="en-GB" sz="1400" dirty="0">
                  <a:solidFill>
                    <a:srgbClr val="0070C0"/>
                  </a:solidFill>
                </a:rPr>
                <a:t>Retrieve references to the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symbols on the device</a:t>
              </a:r>
            </a:p>
          </p:txBody>
        </p:sp>
        <p:sp>
          <p:nvSpPr>
            <p:cNvPr id="14" name="Right Brace 13">
              <a:extLst>
                <a:ext uri="{FF2B5EF4-FFF2-40B4-BE49-F238E27FC236}">
                  <a16:creationId xmlns:a16="http://schemas.microsoft.com/office/drawing/2014/main" id="{AC108469-9A35-80DC-5BB3-1F0AAB669B52}"/>
                </a:ext>
              </a:extLst>
            </p:cNvPr>
            <p:cNvSpPr/>
            <p:nvPr/>
          </p:nvSpPr>
          <p:spPr>
            <a:xfrm>
              <a:off x="7837984" y="4264739"/>
              <a:ext cx="274240" cy="676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5C5CD0E5-9C21-7C0A-C220-6686B03B0D23}"/>
                </a:ext>
              </a:extLst>
            </p:cNvPr>
            <p:cNvSpPr txBox="1"/>
            <p:nvPr/>
          </p:nvSpPr>
          <p:spPr>
            <a:xfrm>
              <a:off x="8256240" y="5169946"/>
              <a:ext cx="3528392" cy="523220"/>
            </a:xfrm>
            <a:prstGeom prst="rect">
              <a:avLst/>
            </a:prstGeom>
            <a:noFill/>
          </p:spPr>
          <p:txBody>
            <a:bodyPr wrap="square" rtlCol="0">
              <a:spAutoFit/>
            </a:bodyPr>
            <a:lstStyle/>
            <a:p>
              <a:r>
                <a:rPr lang="en-GB" sz="1400" dirty="0">
                  <a:solidFill>
                    <a:srgbClr val="0070C0"/>
                  </a:solidFill>
                </a:rPr>
                <a:t>Run the </a:t>
              </a:r>
              <a:r>
                <a:rPr lang="en-GB" sz="1400" i="1" dirty="0">
                  <a:solidFill>
                    <a:srgbClr val="0070C0"/>
                  </a:solidFill>
                </a:rPr>
                <a:t>compute</a:t>
              </a:r>
              <a:r>
                <a:rPr lang="en-GB" sz="1400" dirty="0">
                  <a:solidFill>
                    <a:srgbClr val="0070C0"/>
                  </a:solidFill>
                </a:rPr>
                <a:t> function on the device and wait for completion</a:t>
              </a:r>
            </a:p>
          </p:txBody>
        </p:sp>
        <p:cxnSp>
          <p:nvCxnSpPr>
            <p:cNvPr id="16" name="Straight Arrow Connector 15">
              <a:extLst>
                <a:ext uri="{FF2B5EF4-FFF2-40B4-BE49-F238E27FC236}">
                  <a16:creationId xmlns:a16="http://schemas.microsoft.com/office/drawing/2014/main" id="{6B535B13-D500-6557-674E-684B7A754573}"/>
                </a:ext>
              </a:extLst>
            </p:cNvPr>
            <p:cNvCxnSpPr>
              <a:cxnSpLocks/>
              <a:stCxn id="15" idx="1"/>
            </p:cNvCxnSpPr>
            <p:nvPr/>
          </p:nvCxnSpPr>
          <p:spPr>
            <a:xfrm flipH="1">
              <a:off x="4086672" y="5431556"/>
              <a:ext cx="4169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6689A5-3271-A475-205F-CCA11F0DDDC4}"/>
                </a:ext>
              </a:extLst>
            </p:cNvPr>
            <p:cNvSpPr txBox="1"/>
            <p:nvPr/>
          </p:nvSpPr>
          <p:spPr>
            <a:xfrm>
              <a:off x="8200156" y="5941374"/>
              <a:ext cx="3528392" cy="523220"/>
            </a:xfrm>
            <a:prstGeom prst="rect">
              <a:avLst/>
            </a:prstGeom>
            <a:noFill/>
          </p:spPr>
          <p:txBody>
            <a:bodyPr wrap="square" rtlCol="0">
              <a:spAutoFit/>
            </a:bodyPr>
            <a:lstStyle/>
            <a:p>
              <a:r>
                <a:rPr lang="en-GB" sz="1400" dirty="0">
                  <a:solidFill>
                    <a:srgbClr val="0070C0"/>
                  </a:solidFill>
                </a:rPr>
                <a:t>Allocate result data on the host and copy back data held referenced by the </a:t>
              </a:r>
              <a:r>
                <a:rPr lang="en-GB" sz="1400" i="1" dirty="0">
                  <a:solidFill>
                    <a:srgbClr val="0070C0"/>
                  </a:solidFill>
                </a:rPr>
                <a:t>y</a:t>
              </a:r>
              <a:r>
                <a:rPr lang="en-GB" sz="1400" dirty="0">
                  <a:solidFill>
                    <a:srgbClr val="0070C0"/>
                  </a:solidFill>
                </a:rPr>
                <a:t> symbol </a:t>
              </a:r>
            </a:p>
          </p:txBody>
        </p:sp>
        <p:sp>
          <p:nvSpPr>
            <p:cNvPr id="19" name="Right Brace 18">
              <a:extLst>
                <a:ext uri="{FF2B5EF4-FFF2-40B4-BE49-F238E27FC236}">
                  <a16:creationId xmlns:a16="http://schemas.microsoft.com/office/drawing/2014/main" id="{A305D81A-9047-9BCD-F5B4-6FB814EE9326}"/>
                </a:ext>
              </a:extLst>
            </p:cNvPr>
            <p:cNvSpPr/>
            <p:nvPr/>
          </p:nvSpPr>
          <p:spPr>
            <a:xfrm>
              <a:off x="7795084" y="602326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01961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Let’s see if this works….</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5877272"/>
            <a:ext cx="10972800" cy="965710"/>
          </a:xfrm>
        </p:spPr>
        <p:txBody>
          <a:bodyPr>
            <a:normAutofit fontScale="85000" lnSpcReduction="10000"/>
          </a:bodyPr>
          <a:lstStyle/>
          <a:p>
            <a:r>
              <a:rPr lang="en-GB" dirty="0"/>
              <a:t>The assertion at the end of </a:t>
            </a:r>
            <a:r>
              <a:rPr lang="en-GB" i="1" dirty="0"/>
              <a:t>run.py</a:t>
            </a:r>
            <a:r>
              <a:rPr lang="en-GB" dirty="0"/>
              <a:t> fails, can you change the value in </a:t>
            </a:r>
            <a:r>
              <a:rPr lang="en-GB" dirty="0" err="1"/>
              <a:t>pe_</a:t>
            </a:r>
            <a:r>
              <a:rPr lang="en-GB" i="1" dirty="0" err="1"/>
              <a:t>program.csl</a:t>
            </a:r>
            <a:r>
              <a:rPr lang="en-GB" i="1" dirty="0"/>
              <a:t> </a:t>
            </a:r>
            <a:r>
              <a:rPr lang="en-GB" dirty="0"/>
              <a:t>to fix this?</a:t>
            </a:r>
          </a:p>
          <a:p>
            <a:pPr lvl="1"/>
            <a:r>
              <a:rPr lang="en-GB" dirty="0"/>
              <a:t>Hint: Look at the value in </a:t>
            </a:r>
            <a:r>
              <a:rPr lang="en-GB" i="1" dirty="0" err="1"/>
              <a:t>program.csl</a:t>
            </a:r>
            <a:r>
              <a:rPr lang="en-GB" dirty="0"/>
              <a:t> passed to the </a:t>
            </a:r>
            <a:r>
              <a:rPr lang="en-GB" i="1" dirty="0"/>
              <a:t>sum</a:t>
            </a:r>
            <a:r>
              <a:rPr lang="en-GB" dirty="0"/>
              <a:t> function. Ask one of the tutors if you get stuck here</a:t>
            </a:r>
          </a:p>
        </p:txBody>
      </p:sp>
      <p:sp>
        <p:nvSpPr>
          <p:cNvPr id="9" name="TextBox 8">
            <a:extLst>
              <a:ext uri="{FF2B5EF4-FFF2-40B4-BE49-F238E27FC236}">
                <a16:creationId xmlns:a16="http://schemas.microsoft.com/office/drawing/2014/main" id="{4EBF784A-0C8F-0873-E7AD-0DE1BA7E28E8}"/>
              </a:ext>
            </a:extLst>
          </p:cNvPr>
          <p:cNvSpPr txBox="1"/>
          <p:nvPr/>
        </p:nvSpPr>
        <p:spPr>
          <a:xfrm>
            <a:off x="629416" y="1481800"/>
            <a:ext cx="10972800" cy="4339650"/>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wt2-basic-syntax]$ cd ../wt3-memcpy</a:t>
            </a:r>
          </a:p>
          <a:p>
            <a:r>
              <a:rPr lang="en-GB" sz="1200" dirty="0">
                <a:solidFill>
                  <a:schemeClr val="bg1"/>
                </a:solidFill>
                <a:latin typeface="Courier New" panose="02070309020205020404" pitchFamily="49" charset="0"/>
                <a:cs typeface="Courier New" panose="02070309020205020404" pitchFamily="49" charset="0"/>
              </a:rPr>
              <a:t>[vistor01@sdf-cs1 wt3-memcpy]$ ./compile.sh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8,3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6,1</a:t>
            </a:r>
          </a:p>
          <a:p>
            <a:r>
              <a:rPr lang="en-GB" sz="1200" dirty="0">
                <a:solidFill>
                  <a:schemeClr val="bg1"/>
                </a:solidFill>
                <a:latin typeface="Courier New" panose="02070309020205020404" pitchFamily="49" charset="0"/>
                <a:cs typeface="Courier New" panose="02070309020205020404" pitchFamily="49" charset="0"/>
              </a:rPr>
              <a:t>Traceback (most recent call last):  </a:t>
            </a:r>
          </a:p>
          <a:p>
            <a:r>
              <a:rPr lang="en-GB" sz="1200" dirty="0">
                <a:solidFill>
                  <a:schemeClr val="bg1"/>
                </a:solidFill>
                <a:latin typeface="Courier New" panose="02070309020205020404" pitchFamily="49" charset="0"/>
                <a:cs typeface="Courier New" panose="02070309020205020404" pitchFamily="49" charset="0"/>
              </a:rPr>
              <a:t>  File "run.py", line 66, in &lt;module&gt;    </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np.testing.assert_allclose</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y_result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expected_y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p>
          <a:p>
            <a:r>
              <a:rPr lang="en-GB" sz="1200" dirty="0" err="1">
                <a:solidFill>
                  <a:schemeClr val="bg1"/>
                </a:solidFill>
                <a:latin typeface="Courier New" panose="02070309020205020404" pitchFamily="49" charset="0"/>
                <a:cs typeface="Courier New" panose="02070309020205020404" pitchFamily="49" charset="0"/>
              </a:rPr>
              <a:t>AssertionError</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Not equal to tolerance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a:t>
            </a:r>
          </a:p>
          <a:p>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Mismatched elements: 3 / 3 (100%)</a:t>
            </a:r>
          </a:p>
          <a:p>
            <a:r>
              <a:rPr lang="en-GB" sz="1200" dirty="0">
                <a:solidFill>
                  <a:schemeClr val="bg1"/>
                </a:solidFill>
                <a:latin typeface="Courier New" panose="02070309020205020404" pitchFamily="49" charset="0"/>
                <a:cs typeface="Courier New" panose="02070309020205020404" pitchFamily="49" charset="0"/>
              </a:rPr>
              <a:t>Max absolute difference: 1.</a:t>
            </a:r>
          </a:p>
          <a:p>
            <a:r>
              <a:rPr lang="en-GB" sz="1200" dirty="0">
                <a:solidFill>
                  <a:schemeClr val="bg1"/>
                </a:solidFill>
                <a:latin typeface="Courier New" panose="02070309020205020404" pitchFamily="49" charset="0"/>
                <a:cs typeface="Courier New" panose="02070309020205020404" pitchFamily="49" charset="0"/>
              </a:rPr>
              <a:t>Max relative difference: 0.33333334 </a:t>
            </a:r>
          </a:p>
          <a:p>
            <a:r>
              <a:rPr lang="en-GB" sz="1200" dirty="0">
                <a:solidFill>
                  <a:schemeClr val="bg1"/>
                </a:solidFill>
                <a:latin typeface="Courier New" panose="02070309020205020404" pitchFamily="49" charset="0"/>
                <a:cs typeface="Courier New" panose="02070309020205020404" pitchFamily="49" charset="0"/>
              </a:rPr>
              <a:t>x: array([2., 2., 2.],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 </a:t>
            </a:r>
          </a:p>
          <a:p>
            <a:r>
              <a:rPr lang="en-GB" sz="1200" dirty="0">
                <a:solidFill>
                  <a:schemeClr val="bg1"/>
                </a:solidFill>
                <a:latin typeface="Courier New" panose="02070309020205020404" pitchFamily="49" charset="0"/>
                <a:cs typeface="Courier New" panose="02070309020205020404" pitchFamily="49" charset="0"/>
              </a:rPr>
              <a:t>y: array([3., 3., 3.],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a:t>
            </a:r>
          </a:p>
        </p:txBody>
      </p:sp>
    </p:spTree>
    <p:extLst>
      <p:ext uri="{BB962C8B-B14F-4D97-AF65-F5344CB8AC3E}">
        <p14:creationId xmlns:p14="http://schemas.microsoft.com/office/powerpoint/2010/main" val="72240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87F36047-64AC-CCCC-0C87-DD58ED7E2FC6}"/>
              </a:ext>
            </a:extLst>
          </p:cNvPr>
          <p:cNvSpPr txBox="1"/>
          <p:nvPr/>
        </p:nvSpPr>
        <p:spPr>
          <a:xfrm>
            <a:off x="1516596" y="4888585"/>
            <a:ext cx="9158808" cy="338554"/>
          </a:xfrm>
          <a:prstGeom prst="rect">
            <a:avLst/>
          </a:prstGeom>
          <a:solidFill>
            <a:srgbClr val="FFFF66">
              <a:alpha val="30196"/>
            </a:srgbClr>
          </a:solidFill>
        </p:spPr>
        <p:txBody>
          <a:bodyPr wrap="square" rtlCol="0">
            <a:spAutoFit/>
          </a:bodyPr>
          <a:lstStyle/>
          <a:p>
            <a:r>
              <a:rPr lang="en-GB" sz="1600" dirty="0">
                <a:latin typeface="Courier New" panose="02070309020205020404" pitchFamily="49" charset="0"/>
                <a:cs typeface="Courier New" panose="02070309020205020404" pitchFamily="49" charset="0"/>
              </a:rPr>
              <a:t>var </a:t>
            </a:r>
            <a:r>
              <a:rPr lang="en-GB" sz="1600" dirty="0" err="1">
                <a:latin typeface="Courier New" panose="02070309020205020404" pitchFamily="49" charset="0"/>
                <a:cs typeface="Courier New" panose="02070309020205020404" pitchFamily="49" charset="0"/>
              </a:rPr>
              <a:t>x_dsd</a:t>
            </a:r>
            <a:r>
              <a:rPr lang="en-GB" sz="1600" dirty="0">
                <a:latin typeface="Courier New" panose="02070309020205020404" pitchFamily="49" charset="0"/>
                <a:cs typeface="Courier New" panose="02070309020205020404" pitchFamily="49" charset="0"/>
              </a:rPr>
              <a:t> = @get_dsd(mem1d_dsd, .{ .</a:t>
            </a:r>
            <a:r>
              <a:rPr lang="en-GB" sz="1600" dirty="0" err="1">
                <a:latin typeface="Courier New" panose="02070309020205020404" pitchFamily="49" charset="0"/>
                <a:cs typeface="Courier New" panose="02070309020205020404" pitchFamily="49" charset="0"/>
              </a:rPr>
              <a:t>tensor_access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|{N} -&gt; x[</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501046"/>
            <a:ext cx="10972800" cy="2908921"/>
          </a:xfrm>
        </p:spPr>
        <p:txBody>
          <a:bodyPr>
            <a:normAutofit lnSpcReduction="10000"/>
          </a:bodyPr>
          <a:lstStyle/>
          <a:p>
            <a:r>
              <a:rPr lang="en-GB" dirty="0"/>
              <a:t>Provides a mechanism for efficiently performing operations on arrays of data (known as tensors)</a:t>
            </a:r>
          </a:p>
          <a:p>
            <a:pPr lvl="1"/>
            <a:r>
              <a:rPr lang="en-GB" dirty="0"/>
              <a:t>By describing operation at this more abstract level, the CSL compiler has more information upon which it can then determine the best way to drive the actual code</a:t>
            </a:r>
          </a:p>
          <a:p>
            <a:pPr lvl="1"/>
            <a:endParaRPr lang="en-GB" dirty="0"/>
          </a:p>
          <a:p>
            <a:r>
              <a:rPr lang="en-GB" dirty="0"/>
              <a:t>There are two steps to using DSDs:</a:t>
            </a:r>
          </a:p>
          <a:p>
            <a:pPr marL="731520" lvl="1" indent="-457200">
              <a:buFont typeface="+mj-lt"/>
              <a:buAutoNum type="arabicPeriod"/>
            </a:pPr>
            <a:r>
              <a:rPr lang="en-GB" dirty="0"/>
              <a:t>Define the DSD(s)</a:t>
            </a:r>
          </a:p>
          <a:p>
            <a:pPr marL="731520" lvl="1" indent="-457200">
              <a:buFont typeface="+mj-lt"/>
              <a:buAutoNum type="arabicPeriod"/>
            </a:pPr>
            <a:r>
              <a:rPr lang="en-GB" dirty="0"/>
              <a:t>Use </a:t>
            </a:r>
            <a:r>
              <a:rPr lang="en-GB" dirty="0" err="1"/>
              <a:t>builtin</a:t>
            </a:r>
            <a:r>
              <a:rPr lang="en-GB" dirty="0"/>
              <a:t> operations to operate upon your defined DSDs</a:t>
            </a:r>
          </a:p>
        </p:txBody>
      </p:sp>
      <p:sp>
        <p:nvSpPr>
          <p:cNvPr id="6" name="TextBox 5">
            <a:extLst>
              <a:ext uri="{FF2B5EF4-FFF2-40B4-BE49-F238E27FC236}">
                <a16:creationId xmlns:a16="http://schemas.microsoft.com/office/drawing/2014/main" id="{0C188003-21E1-E94E-8A15-083C54B9855B}"/>
              </a:ext>
            </a:extLst>
          </p:cNvPr>
          <p:cNvSpPr txBox="1"/>
          <p:nvPr/>
        </p:nvSpPr>
        <p:spPr>
          <a:xfrm>
            <a:off x="609600" y="4329231"/>
            <a:ext cx="1944216" cy="523220"/>
          </a:xfrm>
          <a:prstGeom prst="rect">
            <a:avLst/>
          </a:prstGeom>
          <a:noFill/>
        </p:spPr>
        <p:txBody>
          <a:bodyPr wrap="square" rtlCol="0">
            <a:spAutoFit/>
          </a:bodyPr>
          <a:lstStyle/>
          <a:p>
            <a:r>
              <a:rPr lang="en-GB" sz="1400" dirty="0">
                <a:solidFill>
                  <a:srgbClr val="0070C0"/>
                </a:solidFill>
              </a:rPr>
              <a:t>Handle to the newly created DSD</a:t>
            </a:r>
          </a:p>
        </p:txBody>
      </p:sp>
      <p:sp>
        <p:nvSpPr>
          <p:cNvPr id="7" name="TextBox 6">
            <a:extLst>
              <a:ext uri="{FF2B5EF4-FFF2-40B4-BE49-F238E27FC236}">
                <a16:creationId xmlns:a16="http://schemas.microsoft.com/office/drawing/2014/main" id="{A81B10EC-C299-3495-8644-46A98270BC72}"/>
              </a:ext>
            </a:extLst>
          </p:cNvPr>
          <p:cNvSpPr txBox="1"/>
          <p:nvPr/>
        </p:nvSpPr>
        <p:spPr>
          <a:xfrm>
            <a:off x="3431704" y="4293096"/>
            <a:ext cx="1944216" cy="523220"/>
          </a:xfrm>
          <a:prstGeom prst="rect">
            <a:avLst/>
          </a:prstGeom>
          <a:noFill/>
        </p:spPr>
        <p:txBody>
          <a:bodyPr wrap="square" rtlCol="0">
            <a:spAutoFit/>
          </a:bodyPr>
          <a:lstStyle/>
          <a:p>
            <a:r>
              <a:rPr lang="en-GB" sz="1400" dirty="0">
                <a:solidFill>
                  <a:srgbClr val="0070C0"/>
                </a:solidFill>
              </a:rPr>
              <a:t>Tell CSL that we work with  a 1D array</a:t>
            </a:r>
          </a:p>
        </p:txBody>
      </p:sp>
      <p:sp>
        <p:nvSpPr>
          <p:cNvPr id="8" name="TextBox 7">
            <a:extLst>
              <a:ext uri="{FF2B5EF4-FFF2-40B4-BE49-F238E27FC236}">
                <a16:creationId xmlns:a16="http://schemas.microsoft.com/office/drawing/2014/main" id="{65CCF3D7-5A1E-BB8D-EEE6-F833C694ECBA}"/>
              </a:ext>
            </a:extLst>
          </p:cNvPr>
          <p:cNvSpPr txBox="1"/>
          <p:nvPr/>
        </p:nvSpPr>
        <p:spPr>
          <a:xfrm>
            <a:off x="6534944" y="4293096"/>
            <a:ext cx="1505272" cy="523220"/>
          </a:xfrm>
          <a:prstGeom prst="rect">
            <a:avLst/>
          </a:prstGeom>
          <a:noFill/>
        </p:spPr>
        <p:txBody>
          <a:bodyPr wrap="square" rtlCol="0">
            <a:spAutoFit/>
          </a:bodyPr>
          <a:lstStyle/>
          <a:p>
            <a:r>
              <a:rPr lang="en-GB" sz="1400" i="1" dirty="0" err="1">
                <a:solidFill>
                  <a:srgbClr val="0070C0"/>
                </a:solidFill>
              </a:rPr>
              <a:t>i</a:t>
            </a:r>
            <a:r>
              <a:rPr lang="en-GB" sz="1400" dirty="0">
                <a:solidFill>
                  <a:srgbClr val="0070C0"/>
                </a:solidFill>
              </a:rPr>
              <a:t> is the induction variable</a:t>
            </a:r>
          </a:p>
        </p:txBody>
      </p:sp>
      <p:sp>
        <p:nvSpPr>
          <p:cNvPr id="10" name="TextBox 9">
            <a:extLst>
              <a:ext uri="{FF2B5EF4-FFF2-40B4-BE49-F238E27FC236}">
                <a16:creationId xmlns:a16="http://schemas.microsoft.com/office/drawing/2014/main" id="{E2125951-91E7-B0AF-7F1B-3FEE89203948}"/>
              </a:ext>
            </a:extLst>
          </p:cNvPr>
          <p:cNvSpPr txBox="1"/>
          <p:nvPr/>
        </p:nvSpPr>
        <p:spPr>
          <a:xfrm>
            <a:off x="8198024" y="4042489"/>
            <a:ext cx="1505272" cy="738664"/>
          </a:xfrm>
          <a:prstGeom prst="rect">
            <a:avLst/>
          </a:prstGeom>
          <a:noFill/>
        </p:spPr>
        <p:txBody>
          <a:bodyPr wrap="square" rtlCol="0">
            <a:spAutoFit/>
          </a:bodyPr>
          <a:lstStyle/>
          <a:p>
            <a:r>
              <a:rPr lang="en-GB" sz="1400" i="1" dirty="0">
                <a:solidFill>
                  <a:srgbClr val="0070C0"/>
                </a:solidFill>
              </a:rPr>
              <a:t>N</a:t>
            </a:r>
            <a:r>
              <a:rPr lang="en-GB" sz="1400" dirty="0">
                <a:solidFill>
                  <a:srgbClr val="0070C0"/>
                </a:solidFill>
              </a:rPr>
              <a:t> is the loop bound (i.e. loop all the way to N)</a:t>
            </a:r>
          </a:p>
        </p:txBody>
      </p:sp>
      <p:sp>
        <p:nvSpPr>
          <p:cNvPr id="11" name="TextBox 10">
            <a:extLst>
              <a:ext uri="{FF2B5EF4-FFF2-40B4-BE49-F238E27FC236}">
                <a16:creationId xmlns:a16="http://schemas.microsoft.com/office/drawing/2014/main" id="{9FE42D1C-E5A6-9D4B-8C02-31D471E16E8B}"/>
              </a:ext>
            </a:extLst>
          </p:cNvPr>
          <p:cNvSpPr txBox="1"/>
          <p:nvPr/>
        </p:nvSpPr>
        <p:spPr>
          <a:xfrm>
            <a:off x="10051740" y="3951317"/>
            <a:ext cx="1505272" cy="954107"/>
          </a:xfrm>
          <a:prstGeom prst="rect">
            <a:avLst/>
          </a:prstGeom>
          <a:noFill/>
        </p:spPr>
        <p:txBody>
          <a:bodyPr wrap="square" rtlCol="0">
            <a:spAutoFit/>
          </a:bodyPr>
          <a:lstStyle/>
          <a:p>
            <a:r>
              <a:rPr lang="en-GB" sz="1400" i="1" dirty="0">
                <a:solidFill>
                  <a:srgbClr val="0070C0"/>
                </a:solidFill>
              </a:rPr>
              <a:t>Array access expression evaluated at each iteration</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F342ECCC-A5C3-D0B5-1974-2B00294AE7D7}"/>
              </a:ext>
            </a:extLst>
          </p:cNvPr>
          <p:cNvCxnSpPr>
            <a:cxnSpLocks/>
          </p:cNvCxnSpPr>
          <p:nvPr/>
        </p:nvCxnSpPr>
        <p:spPr>
          <a:xfrm>
            <a:off x="1898848" y="4672075"/>
            <a:ext cx="373832" cy="25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EA3DC-C39A-DA05-85D6-824DF4BC814D}"/>
              </a:ext>
            </a:extLst>
          </p:cNvPr>
          <p:cNvCxnSpPr>
            <a:cxnSpLocks/>
          </p:cNvCxnSpPr>
          <p:nvPr/>
        </p:nvCxnSpPr>
        <p:spPr>
          <a:xfrm>
            <a:off x="4871864" y="4590841"/>
            <a:ext cx="216024" cy="308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3F085-4B04-1DB6-A72B-548A60CC3EC7}"/>
              </a:ext>
            </a:extLst>
          </p:cNvPr>
          <p:cNvCxnSpPr>
            <a:cxnSpLocks/>
          </p:cNvCxnSpPr>
          <p:nvPr/>
        </p:nvCxnSpPr>
        <p:spPr>
          <a:xfrm>
            <a:off x="7405936" y="4590841"/>
            <a:ext cx="653481" cy="305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42F23F-AADC-9B53-6285-23AA14BBD24F}"/>
              </a:ext>
            </a:extLst>
          </p:cNvPr>
          <p:cNvCxnSpPr>
            <a:cxnSpLocks/>
          </p:cNvCxnSpPr>
          <p:nvPr/>
        </p:nvCxnSpPr>
        <p:spPr>
          <a:xfrm flipH="1">
            <a:off x="8505597" y="4716307"/>
            <a:ext cx="254699" cy="208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912D73-7C54-3916-3F19-8D24E4664772}"/>
              </a:ext>
            </a:extLst>
          </p:cNvPr>
          <p:cNvCxnSpPr>
            <a:cxnSpLocks/>
          </p:cNvCxnSpPr>
          <p:nvPr/>
        </p:nvCxnSpPr>
        <p:spPr>
          <a:xfrm flipH="1">
            <a:off x="9480376" y="4581389"/>
            <a:ext cx="609057" cy="3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7B05B1-C827-E995-03FB-969A055F5A24}"/>
              </a:ext>
            </a:extLst>
          </p:cNvPr>
          <p:cNvSpPr txBox="1"/>
          <p:nvPr/>
        </p:nvSpPr>
        <p:spPr>
          <a:xfrm>
            <a:off x="1516596" y="5733256"/>
            <a:ext cx="9158808" cy="338554"/>
          </a:xfrm>
          <a:prstGeom prst="rect">
            <a:avLst/>
          </a:prstGeom>
          <a:solidFill>
            <a:srgbClr val="FFFF66">
              <a:alpha val="30196"/>
            </a:srgbClr>
          </a:solidFill>
        </p:spPr>
        <p:txBody>
          <a:bodyPr wrap="square" rtlCol="0">
            <a:spAutoFit/>
          </a:bodyPr>
          <a:lstStyle/>
          <a:p>
            <a:r>
              <a:rPr lang="pt-BR" sz="1600" dirty="0">
                <a:latin typeface="Courier New" panose="02070309020205020404" pitchFamily="49" charset="0"/>
                <a:cs typeface="Courier New" panose="02070309020205020404" pitchFamily="49" charset="0"/>
              </a:rPr>
              <a:t>var A_dsd = @get_dsd(mem1d_dsd, .{ .tensor_access = |i|{M} -&gt; A[i*N] });</a:t>
            </a:r>
            <a:endParaRPr lang="en-GB" sz="1600"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65691965-F7CF-870E-1DA2-C9201FE135E8}"/>
              </a:ext>
            </a:extLst>
          </p:cNvPr>
          <p:cNvSpPr txBox="1"/>
          <p:nvPr/>
        </p:nvSpPr>
        <p:spPr>
          <a:xfrm>
            <a:off x="5207783" y="6316317"/>
            <a:ext cx="6595628" cy="523220"/>
          </a:xfrm>
          <a:prstGeom prst="rect">
            <a:avLst/>
          </a:prstGeom>
          <a:noFill/>
        </p:spPr>
        <p:txBody>
          <a:bodyPr wrap="square" rtlCol="0">
            <a:spAutoFit/>
          </a:bodyPr>
          <a:lstStyle/>
          <a:p>
            <a:r>
              <a:rPr lang="en-GB" sz="1400" dirty="0">
                <a:solidFill>
                  <a:srgbClr val="0070C0"/>
                </a:solidFill>
              </a:rPr>
              <a:t>This DSD is slightly more complicated, accessing the </a:t>
            </a:r>
            <a:r>
              <a:rPr lang="en-GB" sz="1400" i="1" dirty="0" err="1">
                <a:solidFill>
                  <a:srgbClr val="0070C0"/>
                </a:solidFill>
              </a:rPr>
              <a:t>i</a:t>
            </a:r>
            <a:r>
              <a:rPr lang="en-GB" sz="1400" i="1" dirty="0">
                <a:solidFill>
                  <a:srgbClr val="0070C0"/>
                </a:solidFill>
              </a:rPr>
              <a:t>*N </a:t>
            </a:r>
            <a:r>
              <a:rPr lang="en-GB" sz="1400" dirty="0">
                <a:solidFill>
                  <a:srgbClr val="0070C0"/>
                </a:solidFill>
              </a:rPr>
              <a:t>element at each iteration, i.e. it loops until </a:t>
            </a:r>
            <a:r>
              <a:rPr lang="en-GB" sz="1400" i="1" dirty="0">
                <a:solidFill>
                  <a:srgbClr val="0070C0"/>
                </a:solidFill>
              </a:rPr>
              <a:t>M</a:t>
            </a:r>
            <a:r>
              <a:rPr lang="en-GB" sz="1400" dirty="0">
                <a:solidFill>
                  <a:srgbClr val="0070C0"/>
                </a:solidFill>
              </a:rPr>
              <a:t>, but at each iteration the loop access is </a:t>
            </a:r>
            <a:r>
              <a:rPr lang="en-GB" sz="1400" dirty="0" err="1">
                <a:solidFill>
                  <a:srgbClr val="0070C0"/>
                </a:solidFill>
              </a:rPr>
              <a:t>strided</a:t>
            </a:r>
            <a:r>
              <a:rPr lang="en-GB" sz="1400" dirty="0">
                <a:solidFill>
                  <a:srgbClr val="0070C0"/>
                </a:solidFill>
              </a:rPr>
              <a:t> by </a:t>
            </a:r>
            <a:r>
              <a:rPr lang="en-GB" sz="1400" i="1" dirty="0">
                <a:solidFill>
                  <a:srgbClr val="0070C0"/>
                </a:solidFill>
              </a:rPr>
              <a:t>N</a:t>
            </a:r>
          </a:p>
        </p:txBody>
      </p:sp>
      <p:cxnSp>
        <p:nvCxnSpPr>
          <p:cNvPr id="27" name="Straight Arrow Connector 26">
            <a:extLst>
              <a:ext uri="{FF2B5EF4-FFF2-40B4-BE49-F238E27FC236}">
                <a16:creationId xmlns:a16="http://schemas.microsoft.com/office/drawing/2014/main" id="{F07BD3DF-61C4-710E-E44B-F43C22E6CD82}"/>
              </a:ext>
            </a:extLst>
          </p:cNvPr>
          <p:cNvCxnSpPr>
            <a:cxnSpLocks/>
          </p:cNvCxnSpPr>
          <p:nvPr/>
        </p:nvCxnSpPr>
        <p:spPr>
          <a:xfrm flipV="1">
            <a:off x="7536160" y="6021288"/>
            <a:ext cx="1584176" cy="303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15" name="TextBox 14">
            <a:extLst>
              <a:ext uri="{FF2B5EF4-FFF2-40B4-BE49-F238E27FC236}">
                <a16:creationId xmlns:a16="http://schemas.microsoft.com/office/drawing/2014/main" id="{87AFA29B-FCFC-A1D3-C9A8-C4849F77A89B}"/>
              </a:ext>
            </a:extLst>
          </p:cNvPr>
          <p:cNvSpPr txBox="1"/>
          <p:nvPr/>
        </p:nvSpPr>
        <p:spPr>
          <a:xfrm>
            <a:off x="565786" y="2066215"/>
            <a:ext cx="7358608" cy="1107996"/>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p:txBody>
      </p:sp>
      <p:sp>
        <p:nvSpPr>
          <p:cNvPr id="16" name="Right Brace 15">
            <a:extLst>
              <a:ext uri="{FF2B5EF4-FFF2-40B4-BE49-F238E27FC236}">
                <a16:creationId xmlns:a16="http://schemas.microsoft.com/office/drawing/2014/main" id="{AF9BED3A-73B3-EC73-4A5C-618BD0811CE7}"/>
              </a:ext>
            </a:extLst>
          </p:cNvPr>
          <p:cNvSpPr/>
          <p:nvPr/>
        </p:nvSpPr>
        <p:spPr>
          <a:xfrm>
            <a:off x="6672064" y="278999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BB694461-0A42-9A9E-3144-DC220486E524}"/>
              </a:ext>
            </a:extLst>
          </p:cNvPr>
          <p:cNvSpPr txBox="1"/>
          <p:nvPr/>
        </p:nvSpPr>
        <p:spPr>
          <a:xfrm>
            <a:off x="9408368" y="2430193"/>
            <a:ext cx="3528392" cy="307777"/>
          </a:xfrm>
          <a:prstGeom prst="rect">
            <a:avLst/>
          </a:prstGeom>
          <a:noFill/>
        </p:spPr>
        <p:txBody>
          <a:bodyPr wrap="square" rtlCol="0">
            <a:spAutoFit/>
          </a:bodyPr>
          <a:lstStyle/>
          <a:p>
            <a:r>
              <a:rPr lang="en-GB" sz="1400" dirty="0">
                <a:solidFill>
                  <a:srgbClr val="0070C0"/>
                </a:solidFill>
              </a:rPr>
              <a:t>Creates DSDs for both </a:t>
            </a:r>
            <a:r>
              <a:rPr lang="en-GB" sz="1400" i="1" dirty="0">
                <a:solidFill>
                  <a:srgbClr val="0070C0"/>
                </a:solidFill>
              </a:rPr>
              <a:t>x </a:t>
            </a:r>
            <a:r>
              <a:rPr lang="en-GB" sz="1400" dirty="0">
                <a:solidFill>
                  <a:srgbClr val="0070C0"/>
                </a:solidFill>
              </a:rPr>
              <a:t>and </a:t>
            </a:r>
            <a:r>
              <a:rPr lang="en-GB" sz="1400" i="1" dirty="0">
                <a:solidFill>
                  <a:srgbClr val="0070C0"/>
                </a:solidFill>
              </a:rPr>
              <a:t>y</a:t>
            </a:r>
            <a:endParaRPr lang="en-GB" sz="1400" dirty="0">
              <a:solidFill>
                <a:srgbClr val="0070C0"/>
              </a:solidFill>
            </a:endParaRPr>
          </a:p>
        </p:txBody>
      </p:sp>
      <p:cxnSp>
        <p:nvCxnSpPr>
          <p:cNvPr id="19" name="Straight Arrow Connector 18">
            <a:extLst>
              <a:ext uri="{FF2B5EF4-FFF2-40B4-BE49-F238E27FC236}">
                <a16:creationId xmlns:a16="http://schemas.microsoft.com/office/drawing/2014/main" id="{6029DCB0-98E2-D454-3AE9-A1FE4A0136C7}"/>
              </a:ext>
            </a:extLst>
          </p:cNvPr>
          <p:cNvCxnSpPr>
            <a:cxnSpLocks/>
          </p:cNvCxnSpPr>
          <p:nvPr/>
        </p:nvCxnSpPr>
        <p:spPr>
          <a:xfrm flipH="1">
            <a:off x="6969663" y="2708185"/>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55E29C-CDF5-A5B5-091B-C9D989449C8B}"/>
              </a:ext>
            </a:extLst>
          </p:cNvPr>
          <p:cNvSpPr>
            <a:spLocks noGrp="1"/>
          </p:cNvSpPr>
          <p:nvPr>
            <p:ph idx="1"/>
          </p:nvPr>
        </p:nvSpPr>
        <p:spPr>
          <a:xfrm>
            <a:off x="479376" y="3429000"/>
            <a:ext cx="10972800" cy="2908921"/>
          </a:xfrm>
        </p:spPr>
        <p:txBody>
          <a:bodyPr>
            <a:normAutofit/>
          </a:bodyPr>
          <a:lstStyle/>
          <a:p>
            <a:r>
              <a:rPr lang="en-GB" dirty="0"/>
              <a:t>We use the </a:t>
            </a:r>
            <a:r>
              <a:rPr lang="en-GB" i="1" dirty="0" err="1"/>
              <a:t>fmacs</a:t>
            </a:r>
            <a:r>
              <a:rPr lang="en-GB" i="1" dirty="0"/>
              <a:t> </a:t>
            </a:r>
            <a:r>
              <a:rPr lang="en-GB" dirty="0" err="1"/>
              <a:t>builtin</a:t>
            </a:r>
            <a:r>
              <a:rPr lang="en-GB" dirty="0"/>
              <a:t> that executes a multiply accumulate</a:t>
            </a:r>
          </a:p>
          <a:p>
            <a:pPr lvl="1"/>
            <a:r>
              <a:rPr lang="es-ES" dirty="0" err="1"/>
              <a:t>The</a:t>
            </a:r>
            <a:r>
              <a:rPr lang="es-ES" dirty="0"/>
              <a:t> line </a:t>
            </a:r>
            <a:r>
              <a:rPr lang="es-ES" dirty="0" err="1"/>
              <a:t>of</a:t>
            </a:r>
            <a:r>
              <a:rPr lang="es-ES" dirty="0"/>
              <a:t> </a:t>
            </a:r>
            <a:r>
              <a:rPr lang="es-ES" dirty="0" err="1"/>
              <a:t>code</a:t>
            </a:r>
            <a:r>
              <a:rPr lang="es-ES" dirty="0"/>
              <a:t> </a:t>
            </a:r>
            <a:r>
              <a:rPr lang="es-ES" dirty="0" err="1"/>
              <a:t>will</a:t>
            </a:r>
            <a:r>
              <a:rPr lang="es-ES" dirty="0"/>
              <a:t> be </a:t>
            </a:r>
            <a:r>
              <a:rPr lang="es-ES" i="1" dirty="0"/>
              <a:t>@fmacs(y_dsd, </a:t>
            </a:r>
            <a:r>
              <a:rPr lang="es-ES" i="1" dirty="0" err="1"/>
              <a:t>y_dsd</a:t>
            </a:r>
            <a:r>
              <a:rPr lang="es-ES" i="1" dirty="0"/>
              <a:t>, </a:t>
            </a:r>
            <a:r>
              <a:rPr lang="es-ES" i="1" dirty="0" err="1"/>
              <a:t>x_dsd</a:t>
            </a:r>
            <a:r>
              <a:rPr lang="es-ES" i="1" dirty="0"/>
              <a:t>, a);</a:t>
            </a:r>
          </a:p>
          <a:p>
            <a:pPr lvl="1"/>
            <a:r>
              <a:rPr lang="es-ES" dirty="0"/>
              <a:t>cd </a:t>
            </a:r>
            <a:r>
              <a:rPr lang="es-ES" dirty="0" err="1"/>
              <a:t>into</a:t>
            </a:r>
            <a:r>
              <a:rPr lang="es-ES" dirty="0"/>
              <a:t> wt4-memoryDSDs and </a:t>
            </a:r>
            <a:r>
              <a:rPr lang="es-ES" dirty="0" err="1"/>
              <a:t>replace</a:t>
            </a:r>
            <a:r>
              <a:rPr lang="es-ES" dirty="0"/>
              <a:t> </a:t>
            </a:r>
            <a:r>
              <a:rPr lang="es-ES" dirty="0" err="1"/>
              <a:t>the</a:t>
            </a:r>
            <a:r>
              <a:rPr lang="es-ES" dirty="0"/>
              <a:t> </a:t>
            </a:r>
            <a:r>
              <a:rPr lang="es-ES" dirty="0" err="1"/>
              <a:t>loop</a:t>
            </a:r>
            <a:r>
              <a:rPr lang="es-ES" dirty="0"/>
              <a:t> in </a:t>
            </a:r>
            <a:r>
              <a:rPr lang="es-ES" dirty="0" err="1"/>
              <a:t>the</a:t>
            </a:r>
            <a:r>
              <a:rPr lang="es-ES" dirty="0"/>
              <a:t> </a:t>
            </a:r>
            <a:r>
              <a:rPr lang="es-ES" i="1" dirty="0"/>
              <a:t>sum </a:t>
            </a:r>
            <a:r>
              <a:rPr lang="es-ES" dirty="0" err="1"/>
              <a:t>function</a:t>
            </a:r>
            <a:r>
              <a:rPr lang="es-ES" dirty="0"/>
              <a:t> </a:t>
            </a:r>
            <a:r>
              <a:rPr lang="es-ES" dirty="0" err="1"/>
              <a:t>of</a:t>
            </a:r>
            <a:r>
              <a:rPr lang="es-ES" dirty="0"/>
              <a:t> </a:t>
            </a:r>
            <a:r>
              <a:rPr lang="es-ES" i="1" dirty="0" err="1"/>
              <a:t>program.csl</a:t>
            </a:r>
            <a:r>
              <a:rPr lang="es-ES" i="1" dirty="0"/>
              <a:t> </a:t>
            </a:r>
            <a:r>
              <a:rPr lang="es-ES" dirty="0" err="1"/>
              <a:t>with</a:t>
            </a:r>
            <a:r>
              <a:rPr lang="es-ES" dirty="0"/>
              <a:t> </a:t>
            </a:r>
            <a:r>
              <a:rPr lang="es-ES" dirty="0" err="1"/>
              <a:t>this</a:t>
            </a:r>
            <a:r>
              <a:rPr lang="es-ES" dirty="0"/>
              <a:t> DSD </a:t>
            </a:r>
            <a:r>
              <a:rPr lang="es-ES" dirty="0" err="1"/>
              <a:t>operation</a:t>
            </a:r>
            <a:endParaRPr lang="es-ES" dirty="0"/>
          </a:p>
          <a:p>
            <a:pPr lvl="1"/>
            <a:r>
              <a:rPr lang="es-ES" dirty="0" err="1"/>
              <a:t>The</a:t>
            </a:r>
            <a:r>
              <a:rPr lang="es-ES" dirty="0"/>
              <a:t> </a:t>
            </a:r>
            <a:r>
              <a:rPr lang="es-ES" dirty="0" err="1"/>
              <a:t>answer</a:t>
            </a:r>
            <a:r>
              <a:rPr lang="es-ES" dirty="0"/>
              <a:t> </a:t>
            </a:r>
            <a:r>
              <a:rPr lang="es-ES" dirty="0" err="1"/>
              <a:t>is</a:t>
            </a:r>
            <a:r>
              <a:rPr lang="es-ES" dirty="0"/>
              <a:t> </a:t>
            </a:r>
            <a:r>
              <a:rPr lang="es-ES" dirty="0" err="1"/>
              <a:t>on</a:t>
            </a:r>
            <a:r>
              <a:rPr lang="es-ES" dirty="0"/>
              <a:t> </a:t>
            </a:r>
            <a:r>
              <a:rPr lang="es-ES" dirty="0" err="1"/>
              <a:t>the</a:t>
            </a:r>
            <a:r>
              <a:rPr lang="es-ES" dirty="0"/>
              <a:t> </a:t>
            </a:r>
            <a:r>
              <a:rPr lang="es-ES" dirty="0" err="1"/>
              <a:t>next</a:t>
            </a:r>
            <a:r>
              <a:rPr lang="es-ES" dirty="0"/>
              <a:t> </a:t>
            </a:r>
            <a:r>
              <a:rPr lang="es-ES" dirty="0" err="1"/>
              <a:t>slide</a:t>
            </a:r>
            <a:r>
              <a:rPr lang="es-ES" dirty="0"/>
              <a:t>!</a:t>
            </a:r>
            <a:endParaRPr lang="en-GB" dirty="0"/>
          </a:p>
        </p:txBody>
      </p:sp>
    </p:spTree>
    <p:extLst>
      <p:ext uri="{BB962C8B-B14F-4D97-AF65-F5344CB8AC3E}">
        <p14:creationId xmlns:p14="http://schemas.microsoft.com/office/powerpoint/2010/main" val="424422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3153-26BA-EC05-6F33-DD419C0ED0CB}"/>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BCD7FFC2-827A-DEF6-3598-E60FEACA6184}"/>
              </a:ext>
            </a:extLst>
          </p:cNvPr>
          <p:cNvSpPr txBox="1"/>
          <p:nvPr/>
        </p:nvSpPr>
        <p:spPr>
          <a:xfrm>
            <a:off x="609600" y="2276872"/>
            <a:ext cx="7358608" cy="3139321"/>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compute() void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 f32 = 2.0;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@fmacs is a </a:t>
            </a:r>
            <a:r>
              <a:rPr lang="en-GB" sz="1100" dirty="0" err="1">
                <a:latin typeface="Courier New" panose="02070309020205020404" pitchFamily="49" charset="0"/>
                <a:cs typeface="Courier New" panose="02070309020205020404" pitchFamily="49" charset="0"/>
              </a:rPr>
              <a:t>builtin</a:t>
            </a:r>
            <a:r>
              <a:rPr lang="en-GB" sz="1100" dirty="0">
                <a:latin typeface="Courier New" panose="02070309020205020404" pitchFamily="49" charset="0"/>
                <a:cs typeface="Courier New" panose="02070309020205020404" pitchFamily="49" charset="0"/>
              </a:rPr>
              <a:t> for multiply-add that operates on DSDs</a:t>
            </a:r>
          </a:p>
          <a:p>
            <a:r>
              <a:rPr lang="en-GB" sz="1100" dirty="0">
                <a:latin typeface="Courier New" panose="02070309020205020404" pitchFamily="49" charset="0"/>
                <a:cs typeface="Courier New" panose="02070309020205020404" pitchFamily="49" charset="0"/>
              </a:rPr>
              <a:t>  @fmacs(y_dsd,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a);</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3" name="Right Brace 2">
            <a:extLst>
              <a:ext uri="{FF2B5EF4-FFF2-40B4-BE49-F238E27FC236}">
                <a16:creationId xmlns:a16="http://schemas.microsoft.com/office/drawing/2014/main" id="{ABBC627A-2AE4-DF50-D566-A17DF3440799}"/>
              </a:ext>
            </a:extLst>
          </p:cNvPr>
          <p:cNvSpPr/>
          <p:nvPr/>
        </p:nvSpPr>
        <p:spPr>
          <a:xfrm>
            <a:off x="6089496" y="40148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440BFB9F-2C74-5C9C-4FB0-4DE61E60D300}"/>
              </a:ext>
            </a:extLst>
          </p:cNvPr>
          <p:cNvSpPr txBox="1"/>
          <p:nvPr/>
        </p:nvSpPr>
        <p:spPr>
          <a:xfrm>
            <a:off x="9123399" y="3666333"/>
            <a:ext cx="2949265" cy="523220"/>
          </a:xfrm>
          <a:prstGeom prst="rect">
            <a:avLst/>
          </a:prstGeom>
          <a:noFill/>
        </p:spPr>
        <p:txBody>
          <a:bodyPr wrap="square" rtlCol="0">
            <a:spAutoFit/>
          </a:bodyPr>
          <a:lstStyle/>
          <a:p>
            <a:r>
              <a:rPr lang="en-GB" sz="1400" dirty="0">
                <a:solidFill>
                  <a:srgbClr val="0070C0"/>
                </a:solidFill>
              </a:rPr>
              <a:t>We have replaced the loop with the fused multiple add DSD intrinsic</a:t>
            </a:r>
          </a:p>
        </p:txBody>
      </p:sp>
      <p:cxnSp>
        <p:nvCxnSpPr>
          <p:cNvPr id="6" name="Straight Arrow Connector 5">
            <a:extLst>
              <a:ext uri="{FF2B5EF4-FFF2-40B4-BE49-F238E27FC236}">
                <a16:creationId xmlns:a16="http://schemas.microsoft.com/office/drawing/2014/main" id="{18B25DED-F36E-95CA-F49B-A9DB5AEE524A}"/>
              </a:ext>
            </a:extLst>
          </p:cNvPr>
          <p:cNvCxnSpPr>
            <a:cxnSpLocks/>
          </p:cNvCxnSpPr>
          <p:nvPr/>
        </p:nvCxnSpPr>
        <p:spPr>
          <a:xfrm flipH="1">
            <a:off x="6387095" y="3933056"/>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3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D192-B913-A876-EDC9-02C2F8071F86}"/>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C4EDBEC-883B-7C64-70BF-24E9302C137C}"/>
              </a:ext>
            </a:extLst>
          </p:cNvPr>
          <p:cNvSpPr>
            <a:spLocks noGrp="1"/>
          </p:cNvSpPr>
          <p:nvPr>
            <p:ph idx="1"/>
          </p:nvPr>
        </p:nvSpPr>
        <p:spPr/>
        <p:txBody>
          <a:bodyPr/>
          <a:lstStyle/>
          <a:p>
            <a:r>
              <a:rPr lang="en-GB" dirty="0"/>
              <a:t>We have explored the key concepts required for getting started in writing code for the </a:t>
            </a:r>
            <a:r>
              <a:rPr lang="en-GB" dirty="0" err="1"/>
              <a:t>Cerebras</a:t>
            </a:r>
            <a:r>
              <a:rPr lang="en-GB" dirty="0"/>
              <a:t> CS-2</a:t>
            </a:r>
          </a:p>
          <a:p>
            <a:endParaRPr lang="en-GB" dirty="0"/>
          </a:p>
          <a:p>
            <a:r>
              <a:rPr lang="en-GB" dirty="0"/>
              <a:t>This is enough for our first hands-on activity</a:t>
            </a:r>
          </a:p>
          <a:p>
            <a:pPr lvl="1"/>
            <a:r>
              <a:rPr lang="en-GB" dirty="0"/>
              <a:t>Which we will introduce you to in a moment!</a:t>
            </a:r>
          </a:p>
          <a:p>
            <a:pPr lvl="1"/>
            <a:endParaRPr lang="en-GB" dirty="0"/>
          </a:p>
          <a:p>
            <a:r>
              <a:rPr lang="en-GB" dirty="0"/>
              <a:t>Our focus so far has been on a single Processing Element (PE)</a:t>
            </a:r>
          </a:p>
          <a:p>
            <a:pPr lvl="1"/>
            <a:r>
              <a:rPr lang="en-GB" dirty="0"/>
              <a:t>For now we will limit our focus to this</a:t>
            </a:r>
          </a:p>
          <a:p>
            <a:pPr lvl="1"/>
            <a:r>
              <a:rPr lang="en-GB" dirty="0"/>
              <a:t>In the second part of the walk through (after the break) we will explore running on multiple PEs and communicating data between them</a:t>
            </a:r>
          </a:p>
        </p:txBody>
      </p:sp>
    </p:spTree>
    <p:extLst>
      <p:ext uri="{BB962C8B-B14F-4D97-AF65-F5344CB8AC3E}">
        <p14:creationId xmlns:p14="http://schemas.microsoft.com/office/powerpoint/2010/main" val="325481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888-B0A1-6143-B45C-CA2FA7A51E07}"/>
              </a:ext>
            </a:extLst>
          </p:cNvPr>
          <p:cNvSpPr>
            <a:spLocks noGrp="1"/>
          </p:cNvSpPr>
          <p:nvPr>
            <p:ph type="title"/>
          </p:nvPr>
        </p:nvSpPr>
        <p:spPr/>
        <p:txBody>
          <a:bodyPr/>
          <a:lstStyle/>
          <a:p>
            <a:r>
              <a:rPr lang="en-US" dirty="0"/>
              <a:t>Familiar Features</a:t>
            </a:r>
          </a:p>
        </p:txBody>
      </p:sp>
      <p:sp>
        <p:nvSpPr>
          <p:cNvPr id="9" name="TextBox 8">
            <a:extLst>
              <a:ext uri="{FF2B5EF4-FFF2-40B4-BE49-F238E27FC236}">
                <a16:creationId xmlns:a16="http://schemas.microsoft.com/office/drawing/2014/main" id="{16A67CEB-F2D8-284B-806E-833B59137BFE}"/>
              </a:ext>
            </a:extLst>
          </p:cNvPr>
          <p:cNvSpPr txBox="1"/>
          <p:nvPr/>
        </p:nvSpPr>
        <p:spPr>
          <a:xfrm>
            <a:off x="410536" y="1394015"/>
            <a:ext cx="9069840" cy="3662541"/>
          </a:xfrm>
          <a:prstGeom prst="rect">
            <a:avLst/>
          </a:prstGeom>
          <a:noFill/>
        </p:spPr>
        <p:txBody>
          <a:bodyPr wrap="square" rtlCol="0">
            <a:spAutoFit/>
          </a:bodyPr>
          <a:lstStyle/>
          <a:p>
            <a:r>
              <a:rPr lang="en-US" sz="2400" b="1" dirty="0">
                <a:solidFill>
                  <a:srgbClr val="EA5B0C"/>
                </a:solidFill>
              </a:rPr>
              <a:t>Types</a:t>
            </a:r>
            <a:endParaRPr lang="en-US" sz="2400" b="1" dirty="0"/>
          </a:p>
          <a:p>
            <a:pPr marL="347472" indent="-347472">
              <a:buFont typeface="Arial" panose="020B0604020202020204" pitchFamily="34" charset="0"/>
              <a:buChar char="•"/>
            </a:pPr>
            <a:r>
              <a:rPr lang="en-US" sz="2000" dirty="0"/>
              <a:t>Syntax similar to other modern languages – Go, Swift, Scala, Rust</a:t>
            </a:r>
          </a:p>
          <a:p>
            <a:pPr marL="347472" indent="-347472">
              <a:buFont typeface="Arial" panose="020B0604020202020204" pitchFamily="34" charset="0"/>
              <a:buChar char="•"/>
            </a:pPr>
            <a:r>
              <a:rPr lang="en-US" sz="2000" dirty="0"/>
              <a:t>Float (</a:t>
            </a:r>
            <a:r>
              <a:rPr lang="en-US" sz="2000" dirty="0">
                <a:latin typeface="Consolas" panose="020B0609020204030204" pitchFamily="49" charset="0"/>
              </a:rPr>
              <a:t>f16</a:t>
            </a:r>
            <a:r>
              <a:rPr lang="en-US" sz="2000" dirty="0"/>
              <a:t>, </a:t>
            </a:r>
            <a:r>
              <a:rPr lang="en-US" sz="2000" dirty="0">
                <a:latin typeface="Consolas" panose="020B0609020204030204" pitchFamily="49" charset="0"/>
              </a:rPr>
              <a:t>f32</a:t>
            </a:r>
            <a:r>
              <a:rPr lang="en-US" sz="2000" dirty="0"/>
              <a:t>), signed (</a:t>
            </a:r>
            <a:r>
              <a:rPr lang="en-US" sz="2000" dirty="0">
                <a:latin typeface="Consolas" panose="020B0609020204030204" pitchFamily="49" charset="0"/>
              </a:rPr>
              <a:t>i16</a:t>
            </a:r>
            <a:r>
              <a:rPr lang="en-US" sz="2000" dirty="0"/>
              <a:t>, </a:t>
            </a:r>
            <a:r>
              <a:rPr lang="en-US" sz="2000" dirty="0">
                <a:latin typeface="Consolas" panose="020B0609020204030204" pitchFamily="49" charset="0"/>
              </a:rPr>
              <a:t>i32</a:t>
            </a:r>
            <a:r>
              <a:rPr lang="en-US" sz="2000" dirty="0"/>
              <a:t>)</a:t>
            </a:r>
            <a:r>
              <a:rPr lang="en-US" sz="2000" b="1" dirty="0"/>
              <a:t>,</a:t>
            </a:r>
            <a:r>
              <a:rPr lang="en-US" sz="2000" dirty="0"/>
              <a:t> unsigned (</a:t>
            </a:r>
            <a:r>
              <a:rPr lang="en-US" sz="2000" dirty="0">
                <a:latin typeface="Consolas" panose="020B0609020204030204" pitchFamily="49" charset="0"/>
              </a:rPr>
              <a:t>u16</a:t>
            </a:r>
            <a:r>
              <a:rPr lang="en-US" sz="2000" dirty="0"/>
              <a:t>, </a:t>
            </a:r>
            <a:r>
              <a:rPr lang="en-US" sz="2000" dirty="0">
                <a:latin typeface="Consolas" panose="020B0609020204030204" pitchFamily="49" charset="0"/>
              </a:rPr>
              <a:t>u32</a:t>
            </a:r>
            <a:r>
              <a:rPr lang="en-US" sz="2000" dirty="0"/>
              <a:t>), </a:t>
            </a:r>
            <a:r>
              <a:rPr lang="en-US" sz="2000" dirty="0" err="1"/>
              <a:t>boolean</a:t>
            </a:r>
            <a:r>
              <a:rPr lang="en-US" sz="2000" dirty="0"/>
              <a:t> (</a:t>
            </a:r>
            <a:r>
              <a:rPr lang="en-US" sz="2000" dirty="0">
                <a:latin typeface="Consolas" panose="020B0609020204030204" pitchFamily="49" charset="0"/>
              </a:rPr>
              <a:t>bool</a:t>
            </a:r>
            <a:r>
              <a:rPr lang="en-US" sz="2000" dirty="0"/>
              <a:t>)</a:t>
            </a:r>
          </a:p>
          <a:p>
            <a:pPr marL="347472" indent="-347472">
              <a:buFont typeface="Arial" panose="020B0604020202020204" pitchFamily="34" charset="0"/>
              <a:buChar char="•"/>
            </a:pPr>
            <a:endParaRPr lang="en-US" sz="2000" dirty="0"/>
          </a:p>
          <a:p>
            <a:r>
              <a:rPr lang="en-US" sz="2400" b="1" dirty="0">
                <a:solidFill>
                  <a:srgbClr val="EA5B0C"/>
                </a:solidFill>
              </a:rPr>
              <a:t>Functions</a:t>
            </a:r>
            <a:endParaRPr lang="en-US" sz="2400" b="1" dirty="0"/>
          </a:p>
          <a:p>
            <a:pPr marL="342900" indent="-342900">
              <a:buFont typeface="Arial" panose="020B0604020202020204" pitchFamily="34" charset="0"/>
              <a:buChar char="•"/>
            </a:pPr>
            <a:r>
              <a:rPr lang="en-US" sz="2000" dirty="0"/>
              <a:t>Zig-style syntax</a:t>
            </a:r>
          </a:p>
          <a:p>
            <a:pPr marL="342900" indent="-342900">
              <a:buFont typeface="Arial" panose="020B0604020202020204" pitchFamily="34" charset="0"/>
              <a:buChar char="•"/>
            </a:pPr>
            <a:r>
              <a:rPr lang="en-US" sz="2000" dirty="0"/>
              <a:t>Pass by value or reference and </a:t>
            </a:r>
            <a:r>
              <a:rPr lang="en-US" sz="2000" dirty="0" err="1"/>
              <a:t>inlining</a:t>
            </a:r>
            <a:r>
              <a:rPr lang="en-US" sz="2000" dirty="0"/>
              <a:t> automatically handled</a:t>
            </a:r>
          </a:p>
          <a:p>
            <a:pPr marL="342900" indent="-342900">
              <a:buFont typeface="Arial" panose="020B0604020202020204" pitchFamily="34" charset="0"/>
              <a:buChar char="•"/>
            </a:pPr>
            <a:endParaRPr lang="en-US" sz="2000" dirty="0"/>
          </a:p>
          <a:p>
            <a:r>
              <a:rPr lang="en-US" sz="2400" b="1" dirty="0">
                <a:solidFill>
                  <a:srgbClr val="EA5B0C"/>
                </a:solidFill>
              </a:rPr>
              <a:t>Control Structures</a:t>
            </a:r>
            <a:endParaRPr lang="en-US" sz="2400" dirty="0"/>
          </a:p>
          <a:p>
            <a:pPr marL="342900" indent="-342900">
              <a:buFont typeface="Arial" panose="020B0604020202020204" pitchFamily="34" charset="0"/>
              <a:buChar char="•"/>
            </a:pPr>
            <a:r>
              <a:rPr lang="en-US" sz="2000" dirty="0"/>
              <a:t>Traditional control flow: </a:t>
            </a:r>
            <a:r>
              <a:rPr lang="en-US" sz="2000" b="1" dirty="0"/>
              <a:t>if</a:t>
            </a:r>
            <a:r>
              <a:rPr lang="en-US" sz="2000" dirty="0"/>
              <a:t>, </a:t>
            </a:r>
            <a:r>
              <a:rPr lang="en-US" sz="2000" b="1" dirty="0"/>
              <a:t>for</a:t>
            </a:r>
            <a:r>
              <a:rPr lang="en-US" sz="2000" dirty="0"/>
              <a:t>, </a:t>
            </a:r>
            <a:r>
              <a:rPr lang="en-US" sz="2000" b="1" dirty="0"/>
              <a:t>while</a:t>
            </a:r>
            <a:r>
              <a:rPr lang="en-US" sz="2000" dirty="0"/>
              <a:t>, with zig and C style syntax</a:t>
            </a:r>
          </a:p>
          <a:p>
            <a:endParaRPr lang="en-US" sz="2000" dirty="0"/>
          </a:p>
        </p:txBody>
      </p:sp>
      <p:pic>
        <p:nvPicPr>
          <p:cNvPr id="10" name="Picture 9" descr="A picture containing text&#10;&#10;Description automatically generated">
            <a:extLst>
              <a:ext uri="{FF2B5EF4-FFF2-40B4-BE49-F238E27FC236}">
                <a16:creationId xmlns:a16="http://schemas.microsoft.com/office/drawing/2014/main" id="{0840A59D-054C-DA41-9718-CADEBFB82931}"/>
              </a:ext>
            </a:extLst>
          </p:cNvPr>
          <p:cNvPicPr>
            <a:picLocks noChangeAspect="1"/>
          </p:cNvPicPr>
          <p:nvPr/>
        </p:nvPicPr>
        <p:blipFill rotWithShape="1">
          <a:blip r:embed="rId3"/>
          <a:srcRect t="9224" b="13826"/>
          <a:stretch/>
        </p:blipFill>
        <p:spPr>
          <a:xfrm>
            <a:off x="9480376" y="1412776"/>
            <a:ext cx="2372361" cy="989815"/>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1" name="Picture 10">
            <a:extLst>
              <a:ext uri="{FF2B5EF4-FFF2-40B4-BE49-F238E27FC236}">
                <a16:creationId xmlns:a16="http://schemas.microsoft.com/office/drawing/2014/main" id="{AB8F3F8F-4758-0D43-95B9-EAC441C38070}"/>
              </a:ext>
            </a:extLst>
          </p:cNvPr>
          <p:cNvPicPr>
            <a:picLocks noChangeAspect="1"/>
          </p:cNvPicPr>
          <p:nvPr/>
        </p:nvPicPr>
        <p:blipFill>
          <a:blip r:embed="rId4"/>
          <a:srcRect/>
          <a:stretch/>
        </p:blipFill>
        <p:spPr>
          <a:xfrm>
            <a:off x="8407704" y="2842997"/>
            <a:ext cx="3445033" cy="102883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3" name="Picture 2">
            <a:extLst>
              <a:ext uri="{FF2B5EF4-FFF2-40B4-BE49-F238E27FC236}">
                <a16:creationId xmlns:a16="http://schemas.microsoft.com/office/drawing/2014/main" id="{223CDF69-0998-148B-7D12-7FAC22A77762}"/>
              </a:ext>
            </a:extLst>
          </p:cNvPr>
          <p:cNvPicPr>
            <a:picLocks noChangeAspect="1"/>
          </p:cNvPicPr>
          <p:nvPr/>
        </p:nvPicPr>
        <p:blipFill>
          <a:blip r:embed="rId5"/>
          <a:srcRect/>
          <a:stretch/>
        </p:blipFill>
        <p:spPr>
          <a:xfrm>
            <a:off x="266845" y="4975803"/>
            <a:ext cx="1513943" cy="12591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4" name="Picture 3">
            <a:extLst>
              <a:ext uri="{FF2B5EF4-FFF2-40B4-BE49-F238E27FC236}">
                <a16:creationId xmlns:a16="http://schemas.microsoft.com/office/drawing/2014/main" id="{A0564F0F-6C63-1991-26F3-841169D00C04}"/>
              </a:ext>
            </a:extLst>
          </p:cNvPr>
          <p:cNvPicPr>
            <a:picLocks noChangeAspect="1"/>
          </p:cNvPicPr>
          <p:nvPr/>
        </p:nvPicPr>
        <p:blipFill>
          <a:blip r:embed="rId6"/>
          <a:srcRect/>
          <a:stretch/>
        </p:blipFill>
        <p:spPr>
          <a:xfrm>
            <a:off x="7952670" y="4974862"/>
            <a:ext cx="3963724" cy="113127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6" name="Picture 5">
            <a:extLst>
              <a:ext uri="{FF2B5EF4-FFF2-40B4-BE49-F238E27FC236}">
                <a16:creationId xmlns:a16="http://schemas.microsoft.com/office/drawing/2014/main" id="{4E928F5B-C054-370B-ED56-84C80B113E9D}"/>
              </a:ext>
            </a:extLst>
          </p:cNvPr>
          <p:cNvPicPr>
            <a:picLocks noChangeAspect="1"/>
          </p:cNvPicPr>
          <p:nvPr/>
        </p:nvPicPr>
        <p:blipFill>
          <a:blip r:embed="rId7"/>
          <a:srcRect/>
          <a:stretch/>
        </p:blipFill>
        <p:spPr>
          <a:xfrm>
            <a:off x="2125847" y="4975803"/>
            <a:ext cx="1961943" cy="111068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8" name="Picture 7">
            <a:extLst>
              <a:ext uri="{FF2B5EF4-FFF2-40B4-BE49-F238E27FC236}">
                <a16:creationId xmlns:a16="http://schemas.microsoft.com/office/drawing/2014/main" id="{AB515228-F67D-FFC1-C322-3CC9BC2B64BE}"/>
              </a:ext>
            </a:extLst>
          </p:cNvPr>
          <p:cNvPicPr>
            <a:picLocks noChangeAspect="1"/>
          </p:cNvPicPr>
          <p:nvPr/>
        </p:nvPicPr>
        <p:blipFill>
          <a:blip r:embed="rId8"/>
          <a:srcRect/>
          <a:stretch/>
        </p:blipFill>
        <p:spPr>
          <a:xfrm>
            <a:off x="4382319" y="4989166"/>
            <a:ext cx="3254398" cy="1110689"/>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3" name="TextBox 12">
            <a:extLst>
              <a:ext uri="{FF2B5EF4-FFF2-40B4-BE49-F238E27FC236}">
                <a16:creationId xmlns:a16="http://schemas.microsoft.com/office/drawing/2014/main" id="{1A1FE080-9193-35E9-F244-CBA541D4219E}"/>
              </a:ext>
            </a:extLst>
          </p:cNvPr>
          <p:cNvSpPr txBox="1"/>
          <p:nvPr/>
        </p:nvSpPr>
        <p:spPr>
          <a:xfrm>
            <a:off x="360974" y="6247898"/>
            <a:ext cx="1325684" cy="369332"/>
          </a:xfrm>
          <a:prstGeom prst="rect">
            <a:avLst/>
          </a:prstGeom>
          <a:noFill/>
        </p:spPr>
        <p:txBody>
          <a:bodyPr wrap="none" rtlCol="0">
            <a:spAutoFit/>
          </a:bodyPr>
          <a:lstStyle/>
          <a:p>
            <a:r>
              <a:rPr lang="en-US"/>
              <a:t>conditionals</a:t>
            </a:r>
          </a:p>
        </p:txBody>
      </p:sp>
      <p:sp>
        <p:nvSpPr>
          <p:cNvPr id="14" name="TextBox 13">
            <a:extLst>
              <a:ext uri="{FF2B5EF4-FFF2-40B4-BE49-F238E27FC236}">
                <a16:creationId xmlns:a16="http://schemas.microsoft.com/office/drawing/2014/main" id="{E78D717E-2E79-F868-A68F-4F55B8C1477B}"/>
              </a:ext>
            </a:extLst>
          </p:cNvPr>
          <p:cNvSpPr txBox="1"/>
          <p:nvPr/>
        </p:nvSpPr>
        <p:spPr>
          <a:xfrm>
            <a:off x="2475876" y="6083240"/>
            <a:ext cx="1261884" cy="369332"/>
          </a:xfrm>
          <a:prstGeom prst="rect">
            <a:avLst/>
          </a:prstGeom>
          <a:noFill/>
        </p:spPr>
        <p:txBody>
          <a:bodyPr wrap="none" rtlCol="0">
            <a:spAutoFit/>
          </a:bodyPr>
          <a:lstStyle/>
          <a:p>
            <a:r>
              <a:rPr lang="en-US" b="1"/>
              <a:t>while </a:t>
            </a:r>
            <a:r>
              <a:rPr lang="en-US"/>
              <a:t>loop</a:t>
            </a:r>
          </a:p>
        </p:txBody>
      </p:sp>
      <p:sp>
        <p:nvSpPr>
          <p:cNvPr id="15" name="TextBox 14">
            <a:extLst>
              <a:ext uri="{FF2B5EF4-FFF2-40B4-BE49-F238E27FC236}">
                <a16:creationId xmlns:a16="http://schemas.microsoft.com/office/drawing/2014/main" id="{B9DA8E1D-38E5-8E1E-05E3-88ECCD59FF17}"/>
              </a:ext>
            </a:extLst>
          </p:cNvPr>
          <p:cNvSpPr txBox="1"/>
          <p:nvPr/>
        </p:nvSpPr>
        <p:spPr>
          <a:xfrm>
            <a:off x="4724551" y="6106800"/>
            <a:ext cx="2569934" cy="369332"/>
          </a:xfrm>
          <a:prstGeom prst="rect">
            <a:avLst/>
          </a:prstGeom>
          <a:noFill/>
        </p:spPr>
        <p:txBody>
          <a:bodyPr wrap="none" rtlCol="0">
            <a:spAutoFit/>
          </a:bodyPr>
          <a:lstStyle/>
          <a:p>
            <a:r>
              <a:rPr lang="en-US" b="1"/>
              <a:t>while </a:t>
            </a:r>
            <a:r>
              <a:rPr lang="en-US"/>
              <a:t>loop with iterator</a:t>
            </a:r>
          </a:p>
        </p:txBody>
      </p:sp>
      <p:sp>
        <p:nvSpPr>
          <p:cNvPr id="16" name="TextBox 15">
            <a:extLst>
              <a:ext uri="{FF2B5EF4-FFF2-40B4-BE49-F238E27FC236}">
                <a16:creationId xmlns:a16="http://schemas.microsoft.com/office/drawing/2014/main" id="{4558D771-743A-E6CD-12F2-361B8F69F68F}"/>
              </a:ext>
            </a:extLst>
          </p:cNvPr>
          <p:cNvSpPr txBox="1"/>
          <p:nvPr/>
        </p:nvSpPr>
        <p:spPr>
          <a:xfrm>
            <a:off x="8552228" y="6099855"/>
            <a:ext cx="3206695" cy="646331"/>
          </a:xfrm>
          <a:prstGeom prst="rect">
            <a:avLst/>
          </a:prstGeom>
          <a:noFill/>
        </p:spPr>
        <p:txBody>
          <a:bodyPr wrap="square" rtlCol="0">
            <a:spAutoFit/>
          </a:bodyPr>
          <a:lstStyle/>
          <a:p>
            <a:r>
              <a:rPr lang="en-US"/>
              <a:t>range </a:t>
            </a:r>
            <a:r>
              <a:rPr lang="en-US" b="1"/>
              <a:t>for</a:t>
            </a:r>
            <a:r>
              <a:rPr lang="en-US"/>
              <a:t> loop</a:t>
            </a:r>
          </a:p>
          <a:p>
            <a:r>
              <a:rPr lang="en-US"/>
              <a:t>(also provides C-style </a:t>
            </a:r>
            <a:r>
              <a:rPr lang="en-US" b="1"/>
              <a:t>for</a:t>
            </a:r>
            <a:r>
              <a:rPr lang="en-US"/>
              <a:t>) </a:t>
            </a:r>
          </a:p>
        </p:txBody>
      </p:sp>
    </p:spTree>
    <p:extLst>
      <p:ext uri="{BB962C8B-B14F-4D97-AF65-F5344CB8AC3E}">
        <p14:creationId xmlns:p14="http://schemas.microsoft.com/office/powerpoint/2010/main" val="18359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60434" y="1296416"/>
            <a:ext cx="9069840" cy="3970318"/>
          </a:xfrm>
          <a:prstGeom prst="rect">
            <a:avLst/>
          </a:prstGeom>
          <a:noFill/>
        </p:spPr>
        <p:txBody>
          <a:bodyPr wrap="square" rtlCol="0">
            <a:spAutoFit/>
          </a:bodyPr>
          <a:lstStyle/>
          <a:p>
            <a:r>
              <a:rPr lang="en-US" sz="2400" b="1" dirty="0" err="1">
                <a:solidFill>
                  <a:srgbClr val="EA5B0C"/>
                </a:solidFill>
              </a:rPr>
              <a:t>Comptime</a:t>
            </a:r>
            <a:r>
              <a:rPr lang="en-US" sz="2400" b="1" dirty="0">
                <a:solidFill>
                  <a:srgbClr val="EA5B0C"/>
                </a:solidFill>
              </a:rPr>
              <a:t> </a:t>
            </a:r>
            <a:endParaRPr lang="en-US" sz="2400" b="1" dirty="0"/>
          </a:p>
          <a:p>
            <a:pPr marL="347472" indent="-347472">
              <a:buFont typeface="Arial" panose="020B0604020202020204" pitchFamily="34" charset="0"/>
              <a:buChar char="•"/>
            </a:pPr>
            <a:r>
              <a:rPr lang="en-US" sz="2000" dirty="0"/>
              <a:t>From Zig, block of code where all evaluation occurs at compile time</a:t>
            </a:r>
          </a:p>
          <a:p>
            <a:pPr marL="347472" indent="-347472">
              <a:buFont typeface="Arial" panose="020B0604020202020204" pitchFamily="34" charset="0"/>
              <a:buChar char="•"/>
            </a:pPr>
            <a:r>
              <a:rPr lang="en-US" sz="2000" dirty="0"/>
              <a:t>Useful for frontloading computation to avoid runtime overhead</a:t>
            </a:r>
          </a:p>
          <a:p>
            <a:pPr marL="457200" indent="-457200">
              <a:buFont typeface="Arial" panose="020B0604020202020204" pitchFamily="34" charset="0"/>
              <a:buChar char="•"/>
            </a:pPr>
            <a:endParaRPr lang="en-US" sz="2000" dirty="0"/>
          </a:p>
          <a:p>
            <a:r>
              <a:rPr lang="en-US" sz="2400" b="1" dirty="0">
                <a:solidFill>
                  <a:srgbClr val="EA5B0C"/>
                </a:solidFill>
              </a:rPr>
              <a:t>Params</a:t>
            </a:r>
          </a:p>
          <a:p>
            <a:pPr marL="342900" indent="-342900">
              <a:buFont typeface="Arial" panose="020B0604020202020204" pitchFamily="34" charset="0"/>
              <a:buChar char="•"/>
            </a:pPr>
            <a:r>
              <a:rPr lang="en-US" sz="2000" dirty="0"/>
              <a:t>Like </a:t>
            </a:r>
            <a:r>
              <a:rPr lang="en-US" sz="2000" dirty="0">
                <a:latin typeface="Consolas" panose="020B0609020204030204" pitchFamily="49" charset="0"/>
                <a:cs typeface="Consolas" panose="020B0609020204030204" pitchFamily="49" charset="0"/>
              </a:rPr>
              <a:t>#define</a:t>
            </a:r>
            <a:r>
              <a:rPr lang="en-US" sz="2000" dirty="0"/>
              <a:t>, but strongly typed</a:t>
            </a:r>
          </a:p>
          <a:p>
            <a:pPr marL="342900" indent="-342900">
              <a:buFont typeface="Arial" panose="020B0604020202020204" pitchFamily="34" charset="0"/>
              <a:buChar char="•"/>
            </a:pPr>
            <a:r>
              <a:rPr lang="en-US" sz="2000" dirty="0"/>
              <a:t>Have to be “bound” completely during compilation</a:t>
            </a:r>
          </a:p>
          <a:p>
            <a:pPr marL="457200" indent="-457200">
              <a:buFont typeface="Arial" panose="020B0604020202020204" pitchFamily="34" charset="0"/>
              <a:buChar char="•"/>
            </a:pPr>
            <a:endParaRPr lang="en-US" sz="2000" dirty="0"/>
          </a:p>
          <a:p>
            <a:r>
              <a:rPr lang="en-US" sz="2400" b="1" dirty="0">
                <a:solidFill>
                  <a:srgbClr val="EA5B0C"/>
                </a:solidFill>
              </a:rPr>
              <a:t>Modules</a:t>
            </a:r>
            <a:endParaRPr lang="en-US" sz="2400" b="1" dirty="0"/>
          </a:p>
          <a:p>
            <a:pPr marL="342900" indent="-342900">
              <a:buFont typeface="Arial" panose="020B0604020202020204" pitchFamily="34" charset="0"/>
              <a:buChar char="•"/>
            </a:pPr>
            <a:r>
              <a:rPr lang="en-US" sz="2000" dirty="0"/>
              <a:t>Any CSL source code file is a “Module,” importable into other modules</a:t>
            </a:r>
          </a:p>
          <a:p>
            <a:pPr marL="342900" indent="-342900">
              <a:buFont typeface="Arial" panose="020B0604020202020204" pitchFamily="34" charset="0"/>
              <a:buChar char="•"/>
            </a:pPr>
            <a:r>
              <a:rPr lang="en-US" sz="2000" dirty="0"/>
              <a:t>Imported modules acts as an </a:t>
            </a:r>
            <a:r>
              <a:rPr lang="en-US" sz="2000" i="1" dirty="0"/>
              <a:t>instance</a:t>
            </a:r>
            <a:r>
              <a:rPr lang="en-US" sz="2000" dirty="0"/>
              <a:t> of a unique struct type</a:t>
            </a:r>
          </a:p>
          <a:p>
            <a:pPr marL="342900" indent="-342900">
              <a:buFont typeface="Arial" panose="020B0604020202020204" pitchFamily="34" charset="0"/>
              <a:buChar char="•"/>
            </a:pPr>
            <a:r>
              <a:rPr lang="en-US" sz="2000" dirty="0"/>
              <a:t>Multiple imports of the same module allowed</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Quality of Life Features</a:t>
            </a:r>
          </a:p>
        </p:txBody>
      </p:sp>
      <p:pic>
        <p:nvPicPr>
          <p:cNvPr id="7" name="Picture 6">
            <a:extLst>
              <a:ext uri="{FF2B5EF4-FFF2-40B4-BE49-F238E27FC236}">
                <a16:creationId xmlns:a16="http://schemas.microsoft.com/office/drawing/2014/main" id="{B76FE805-2828-2A4D-9FA3-32EB7A86907B}"/>
              </a:ext>
            </a:extLst>
          </p:cNvPr>
          <p:cNvPicPr>
            <a:picLocks noChangeAspect="1"/>
          </p:cNvPicPr>
          <p:nvPr/>
        </p:nvPicPr>
        <p:blipFill rotWithShape="1">
          <a:blip r:embed="rId3"/>
          <a:srcRect b="8918"/>
          <a:stretch/>
        </p:blipFill>
        <p:spPr>
          <a:xfrm>
            <a:off x="8760296" y="1481800"/>
            <a:ext cx="3069052" cy="104913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D18392E-5583-1888-7643-7B326B5F27E6}"/>
              </a:ext>
            </a:extLst>
          </p:cNvPr>
          <p:cNvPicPr>
            <a:picLocks noChangeAspect="1"/>
          </p:cNvPicPr>
          <p:nvPr/>
        </p:nvPicPr>
        <p:blipFill>
          <a:blip r:embed="rId4"/>
          <a:srcRect/>
          <a:stretch/>
        </p:blipFill>
        <p:spPr>
          <a:xfrm>
            <a:off x="3922774" y="5450470"/>
            <a:ext cx="1716728" cy="111803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0" name="Picture 9">
            <a:extLst>
              <a:ext uri="{FF2B5EF4-FFF2-40B4-BE49-F238E27FC236}">
                <a16:creationId xmlns:a16="http://schemas.microsoft.com/office/drawing/2014/main" id="{5DE9F7BB-ED8E-6ACD-818D-0FFE321597F5}"/>
              </a:ext>
            </a:extLst>
          </p:cNvPr>
          <p:cNvPicPr>
            <a:picLocks noChangeAspect="1"/>
          </p:cNvPicPr>
          <p:nvPr/>
        </p:nvPicPr>
        <p:blipFill>
          <a:blip r:embed="rId5"/>
          <a:srcRect/>
          <a:stretch/>
        </p:blipFill>
        <p:spPr>
          <a:xfrm>
            <a:off x="7429429" y="5041908"/>
            <a:ext cx="3482817" cy="169225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1" name="Rounded Rectangle 10">
            <a:extLst>
              <a:ext uri="{FF2B5EF4-FFF2-40B4-BE49-F238E27FC236}">
                <a16:creationId xmlns:a16="http://schemas.microsoft.com/office/drawing/2014/main" id="{164873B9-35EB-15E4-57C1-274BCC04B99F}"/>
              </a:ext>
            </a:extLst>
          </p:cNvPr>
          <p:cNvSpPr/>
          <p:nvPr/>
        </p:nvSpPr>
        <p:spPr>
          <a:xfrm>
            <a:off x="5529843" y="5284568"/>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m1.csl</a:t>
            </a:r>
          </a:p>
        </p:txBody>
      </p:sp>
      <p:sp>
        <p:nvSpPr>
          <p:cNvPr id="12" name="Rounded Rectangle 11">
            <a:extLst>
              <a:ext uri="{FF2B5EF4-FFF2-40B4-BE49-F238E27FC236}">
                <a16:creationId xmlns:a16="http://schemas.microsoft.com/office/drawing/2014/main" id="{B5928962-3360-8CA8-4ADE-2B35263E4949}"/>
              </a:ext>
            </a:extLst>
          </p:cNvPr>
          <p:cNvSpPr/>
          <p:nvPr/>
        </p:nvSpPr>
        <p:spPr>
          <a:xfrm>
            <a:off x="10836468" y="4876006"/>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p1.csl</a:t>
            </a:r>
          </a:p>
        </p:txBody>
      </p:sp>
      <p:pic>
        <p:nvPicPr>
          <p:cNvPr id="13" name="Picture 12">
            <a:extLst>
              <a:ext uri="{FF2B5EF4-FFF2-40B4-BE49-F238E27FC236}">
                <a16:creationId xmlns:a16="http://schemas.microsoft.com/office/drawing/2014/main" id="{6FCE532F-0E81-9A8E-CE00-A9A212394104}"/>
              </a:ext>
            </a:extLst>
          </p:cNvPr>
          <p:cNvPicPr>
            <a:picLocks noChangeAspect="1"/>
          </p:cNvPicPr>
          <p:nvPr/>
        </p:nvPicPr>
        <p:blipFill rotWithShape="1">
          <a:blip r:embed="rId6"/>
          <a:srcRect b="71967"/>
          <a:stretch/>
        </p:blipFill>
        <p:spPr>
          <a:xfrm>
            <a:off x="6814097" y="2903327"/>
            <a:ext cx="3091405" cy="807680"/>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8355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58415" y="1581447"/>
            <a:ext cx="9069840" cy="3293209"/>
          </a:xfrm>
          <a:prstGeom prst="rect">
            <a:avLst/>
          </a:prstGeom>
          <a:noFill/>
        </p:spPr>
        <p:txBody>
          <a:bodyPr wrap="square" rtlCol="0">
            <a:spAutoFit/>
          </a:bodyPr>
          <a:lstStyle/>
          <a:p>
            <a:r>
              <a:rPr lang="en-US" sz="2400" b="1" dirty="0" err="1">
                <a:solidFill>
                  <a:srgbClr val="EA5B0C"/>
                </a:solidFill>
              </a:rPr>
              <a:t>Builtins</a:t>
            </a:r>
            <a:r>
              <a:rPr lang="en-US" sz="2400" b="1" dirty="0">
                <a:solidFill>
                  <a:srgbClr val="EA5B0C"/>
                </a:solidFill>
              </a:rPr>
              <a:t> </a:t>
            </a:r>
            <a:endParaRPr lang="en-US" sz="2400" b="1" dirty="0"/>
          </a:p>
          <a:p>
            <a:pPr marL="342900" indent="-342900">
              <a:buFont typeface="Arial" panose="020B0604020202020204" pitchFamily="34" charset="0"/>
              <a:buChar char="•"/>
            </a:pPr>
            <a:r>
              <a:rPr lang="en-US" sz="2000" dirty="0"/>
              <a:t>Similar to function calls with @ in front of function name</a:t>
            </a:r>
          </a:p>
          <a:p>
            <a:pPr marL="342900" indent="-342900">
              <a:buFont typeface="Arial" panose="020B0604020202020204" pitchFamily="34" charset="0"/>
              <a:buChar char="•"/>
            </a:pPr>
            <a:r>
              <a:rPr lang="en-US" sz="2000" dirty="0"/>
              <a:t>Language extensions without special syntax</a:t>
            </a:r>
          </a:p>
          <a:p>
            <a:pPr marL="342900" indent="-342900">
              <a:buFont typeface="Arial" panose="020B0604020202020204" pitchFamily="34" charset="0"/>
              <a:buChar char="•"/>
            </a:pPr>
            <a:r>
              <a:rPr lang="en-US" sz="2000" dirty="0"/>
              <a:t>Used for invoking special compiler functionality</a:t>
            </a:r>
          </a:p>
          <a:p>
            <a:pPr marL="342900" indent="-342900">
              <a:buFont typeface="Arial" panose="020B0604020202020204" pitchFamily="34" charset="0"/>
              <a:buChar char="•"/>
            </a:pPr>
            <a:endParaRPr lang="en-US" sz="2000" dirty="0"/>
          </a:p>
          <a:p>
            <a:r>
              <a:rPr lang="en-US" sz="2400" b="1" dirty="0">
                <a:solidFill>
                  <a:srgbClr val="EA5B0C"/>
                </a:solidFill>
              </a:rPr>
              <a:t>Tasks</a:t>
            </a:r>
          </a:p>
          <a:p>
            <a:pPr marL="347472" indent="-347472">
              <a:buFont typeface="Arial" panose="020B0604020202020204" pitchFamily="34" charset="0"/>
              <a:buChar char="•"/>
            </a:pPr>
            <a:r>
              <a:rPr lang="en-US" sz="2000" dirty="0"/>
              <a:t>Core building blocks of CSL</a:t>
            </a:r>
          </a:p>
          <a:p>
            <a:pPr marL="347472" indent="-347472">
              <a:buFont typeface="Arial" panose="020B0604020202020204" pitchFamily="34" charset="0"/>
              <a:buChar char="•"/>
            </a:pPr>
            <a:r>
              <a:rPr lang="en-US" sz="2000" dirty="0"/>
              <a:t>Special functions used to implement dataflow programs</a:t>
            </a:r>
          </a:p>
          <a:p>
            <a:pPr marL="347472" indent="-347472">
              <a:buFont typeface="Arial" panose="020B0604020202020204" pitchFamily="34" charset="0"/>
              <a:buChar char="•"/>
            </a:pPr>
            <a:r>
              <a:rPr lang="en-US" sz="2000" dirty="0"/>
              <a:t>Triggered by incoming wavelets on a specific color</a:t>
            </a:r>
          </a:p>
          <a:p>
            <a:pPr marL="457200" indent="-457200">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3" name="Picture 2">
            <a:extLst>
              <a:ext uri="{FF2B5EF4-FFF2-40B4-BE49-F238E27FC236}">
                <a16:creationId xmlns:a16="http://schemas.microsoft.com/office/drawing/2014/main" id="{7A89E8DB-06E5-2AFE-39ED-C4C079D4BF7C}"/>
              </a:ext>
            </a:extLst>
          </p:cNvPr>
          <p:cNvPicPr>
            <a:picLocks noChangeAspect="1"/>
          </p:cNvPicPr>
          <p:nvPr/>
        </p:nvPicPr>
        <p:blipFill>
          <a:blip r:embed="rId3"/>
          <a:srcRect/>
          <a:stretch/>
        </p:blipFill>
        <p:spPr>
          <a:xfrm>
            <a:off x="7672563" y="1916832"/>
            <a:ext cx="3909837" cy="10436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5" name="Picture 4">
            <a:extLst>
              <a:ext uri="{FF2B5EF4-FFF2-40B4-BE49-F238E27FC236}">
                <a16:creationId xmlns:a16="http://schemas.microsoft.com/office/drawing/2014/main" id="{E2B6C7F1-5F49-9A32-F876-75C0908C4A90}"/>
              </a:ext>
            </a:extLst>
          </p:cNvPr>
          <p:cNvPicPr>
            <a:picLocks noChangeAspect="1"/>
          </p:cNvPicPr>
          <p:nvPr/>
        </p:nvPicPr>
        <p:blipFill>
          <a:blip r:embed="rId4"/>
          <a:srcRect/>
          <a:stretch/>
        </p:blipFill>
        <p:spPr>
          <a:xfrm>
            <a:off x="7327041" y="3488650"/>
            <a:ext cx="4600879" cy="312230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6" name="TextBox 5">
            <a:extLst>
              <a:ext uri="{FF2B5EF4-FFF2-40B4-BE49-F238E27FC236}">
                <a16:creationId xmlns:a16="http://schemas.microsoft.com/office/drawing/2014/main" id="{57EA8A99-0C45-8464-BAF1-8B9E14B3A1E1}"/>
              </a:ext>
            </a:extLst>
          </p:cNvPr>
          <p:cNvSpPr txBox="1"/>
          <p:nvPr/>
        </p:nvSpPr>
        <p:spPr>
          <a:xfrm>
            <a:off x="7672564" y="2424823"/>
            <a:ext cx="673424" cy="338554"/>
          </a:xfrm>
          <a:prstGeom prst="rect">
            <a:avLst/>
          </a:prstGeom>
          <a:solidFill>
            <a:schemeClr val="bg1"/>
          </a:solidFill>
        </p:spPr>
        <p:txBody>
          <a:bodyPr wrap="square" rtlCol="0">
            <a:spAutoFit/>
          </a:bodyPr>
          <a:lstStyle/>
          <a:p>
            <a:pPr algn="r"/>
            <a:r>
              <a:rPr lang="en-US" sz="1600" dirty="0">
                <a:solidFill>
                  <a:srgbClr val="0070C0"/>
                </a:solidFill>
                <a:latin typeface="Consolas" panose="020B0609020204030204" pitchFamily="49" charset="0"/>
                <a:cs typeface="Consolas" panose="020B0609020204030204" pitchFamily="49" charset="0"/>
              </a:rPr>
              <a:t>var</a:t>
            </a:r>
          </a:p>
        </p:txBody>
      </p:sp>
    </p:spTree>
    <p:extLst>
      <p:ext uri="{BB962C8B-B14F-4D97-AF65-F5344CB8AC3E}">
        <p14:creationId xmlns:p14="http://schemas.microsoft.com/office/powerpoint/2010/main" val="104428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479376" y="1340768"/>
            <a:ext cx="10807200" cy="2000548"/>
          </a:xfrm>
          <a:prstGeom prst="rect">
            <a:avLst/>
          </a:prstGeom>
          <a:noFill/>
        </p:spPr>
        <p:txBody>
          <a:bodyPr wrap="square" rtlCol="0">
            <a:spAutoFit/>
          </a:bodyPr>
          <a:lstStyle/>
          <a:p>
            <a:r>
              <a:rPr lang="en-US" sz="2400" b="1" dirty="0">
                <a:solidFill>
                  <a:srgbClr val="EA5B0C"/>
                </a:solidFill>
              </a:rPr>
              <a:t>Data Structure Descriptors (DSDs)</a:t>
            </a:r>
            <a:endParaRPr lang="en-US" sz="2000" dirty="0"/>
          </a:p>
          <a:p>
            <a:pPr marL="347472" indent="-347472">
              <a:buFont typeface="Arial" panose="020B0604020202020204" pitchFamily="34" charset="0"/>
              <a:buChar char="•"/>
            </a:pPr>
            <a:r>
              <a:rPr lang="en-US" sz="2000" dirty="0"/>
              <a:t>Provide a mechanism to consider an array, and an access pattern, as a complete unit</a:t>
            </a:r>
          </a:p>
          <a:p>
            <a:pPr marL="342900" indent="-342900">
              <a:buFont typeface="Arial" panose="020B0604020202020204" pitchFamily="34" charset="0"/>
              <a:buChar char="•"/>
            </a:pPr>
            <a:r>
              <a:rPr lang="en-US" sz="2000" dirty="0"/>
              <a:t>Operations using DSDs run for multiple cycles to complete an instruction on all data referenced by the DSD</a:t>
            </a:r>
          </a:p>
          <a:p>
            <a:pPr marL="342900" indent="-342900">
              <a:buFont typeface="Arial" panose="020B0604020202020204" pitchFamily="34" charset="0"/>
              <a:buChar char="•"/>
            </a:pPr>
            <a:r>
              <a:rPr lang="en-US" sz="2000" dirty="0"/>
              <a:t>Performance </a:t>
            </a:r>
            <a:r>
              <a:rPr lang="en-US" sz="2000" i="1" dirty="0"/>
              <a:t>and</a:t>
            </a:r>
            <a:r>
              <a:rPr lang="en-US" sz="2000" dirty="0"/>
              <a:t> ease of use: lifts level of program to talking about whole structures, while lowering cost of computing indexing into hardware</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6" name="Picture 5">
            <a:extLst>
              <a:ext uri="{FF2B5EF4-FFF2-40B4-BE49-F238E27FC236}">
                <a16:creationId xmlns:a16="http://schemas.microsoft.com/office/drawing/2014/main" id="{BAC3AA06-61F7-3985-822F-33594E5F9FB6}"/>
              </a:ext>
            </a:extLst>
          </p:cNvPr>
          <p:cNvPicPr>
            <a:picLocks noChangeAspect="1"/>
          </p:cNvPicPr>
          <p:nvPr/>
        </p:nvPicPr>
        <p:blipFill>
          <a:blip r:embed="rId3"/>
          <a:srcRect/>
          <a:stretch/>
        </p:blipFill>
        <p:spPr>
          <a:xfrm>
            <a:off x="1997408" y="3454320"/>
            <a:ext cx="7771136" cy="2445951"/>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7" name="Content Placeholder 2">
            <a:extLst>
              <a:ext uri="{FF2B5EF4-FFF2-40B4-BE49-F238E27FC236}">
                <a16:creationId xmlns:a16="http://schemas.microsoft.com/office/drawing/2014/main" id="{90433DC0-3229-8187-8CCA-BA76E6AA7874}"/>
              </a:ext>
            </a:extLst>
          </p:cNvPr>
          <p:cNvSpPr txBox="1">
            <a:spLocks/>
          </p:cNvSpPr>
          <p:nvPr/>
        </p:nvSpPr>
        <p:spPr>
          <a:xfrm>
            <a:off x="770976" y="6045934"/>
            <a:ext cx="10515600" cy="6486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DSDs are a </a:t>
            </a:r>
            <a:r>
              <a:rPr lang="en-US" b="1" i="1"/>
              <a:t>unifying concept</a:t>
            </a:r>
            <a:r>
              <a:rPr lang="en-US"/>
              <a:t> that provides for complex memory reads and writes and fabric reads and writes</a:t>
            </a:r>
          </a:p>
          <a:p>
            <a:endParaRPr lang="en-US"/>
          </a:p>
        </p:txBody>
      </p:sp>
    </p:spTree>
    <p:extLst>
      <p:ext uri="{BB962C8B-B14F-4D97-AF65-F5344CB8AC3E}">
        <p14:creationId xmlns:p14="http://schemas.microsoft.com/office/powerpoint/2010/main" val="25477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Let’s get to programming the machine….</a:t>
            </a:r>
          </a:p>
        </p:txBody>
      </p:sp>
      <p:sp>
        <p:nvSpPr>
          <p:cNvPr id="3" name="Content Placeholder 2">
            <a:extLst>
              <a:ext uri="{FF2B5EF4-FFF2-40B4-BE49-F238E27FC236}">
                <a16:creationId xmlns:a16="http://schemas.microsoft.com/office/drawing/2014/main" id="{B0D4D97A-D25F-5DDB-7DFB-9A6AD6A7AF07}"/>
              </a:ext>
            </a:extLst>
          </p:cNvPr>
          <p:cNvSpPr>
            <a:spLocks noGrp="1"/>
          </p:cNvSpPr>
          <p:nvPr>
            <p:ph idx="1"/>
          </p:nvPr>
        </p:nvSpPr>
        <p:spPr>
          <a:xfrm>
            <a:off x="609600" y="2185056"/>
            <a:ext cx="10972800" cy="846304"/>
          </a:xfrm>
        </p:spPr>
        <p:txBody>
          <a:bodyPr/>
          <a:lstStyle/>
          <a:p>
            <a:r>
              <a:rPr lang="en-GB" dirty="0"/>
              <a:t>Step one – using the visitor account assigned to you, login to our CS-2 host machine</a:t>
            </a:r>
          </a:p>
        </p:txBody>
      </p:sp>
      <p:sp>
        <p:nvSpPr>
          <p:cNvPr id="4" name="TextBox 3">
            <a:extLst>
              <a:ext uri="{FF2B5EF4-FFF2-40B4-BE49-F238E27FC236}">
                <a16:creationId xmlns:a16="http://schemas.microsoft.com/office/drawing/2014/main" id="{72F8C03D-ED7A-5ACD-65A5-FABE3A3E9FEF}"/>
              </a:ext>
            </a:extLst>
          </p:cNvPr>
          <p:cNvSpPr txBox="1"/>
          <p:nvPr/>
        </p:nvSpPr>
        <p:spPr>
          <a:xfrm>
            <a:off x="609600" y="3149760"/>
            <a:ext cx="1097280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ssh</a:t>
            </a:r>
            <a:r>
              <a:rPr lang="en-GB" sz="1600" dirty="0">
                <a:solidFill>
                  <a:schemeClr val="bg1"/>
                </a:solidFill>
                <a:latin typeface="Courier New" panose="02070309020205020404" pitchFamily="49" charset="0"/>
                <a:cs typeface="Courier New" panose="02070309020205020404" pitchFamily="49" charset="0"/>
              </a:rPr>
              <a:t> vistor01@sdf-cs1.epcc.ed.ac.uk</a:t>
            </a:r>
          </a:p>
        </p:txBody>
      </p:sp>
      <p:sp>
        <p:nvSpPr>
          <p:cNvPr id="5" name="Content Placeholder 2">
            <a:extLst>
              <a:ext uri="{FF2B5EF4-FFF2-40B4-BE49-F238E27FC236}">
                <a16:creationId xmlns:a16="http://schemas.microsoft.com/office/drawing/2014/main" id="{32EF770B-1839-AC38-FB6E-38AF13500129}"/>
              </a:ext>
            </a:extLst>
          </p:cNvPr>
          <p:cNvSpPr txBox="1">
            <a:spLocks/>
          </p:cNvSpPr>
          <p:nvPr/>
        </p:nvSpPr>
        <p:spPr>
          <a:xfrm>
            <a:off x="609600" y="3825725"/>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now logged into the host machine that connects to the CS-2</a:t>
            </a:r>
          </a:p>
          <a:p>
            <a:r>
              <a:rPr lang="en-GB" dirty="0"/>
              <a:t>Step two – cd into the </a:t>
            </a:r>
            <a:r>
              <a:rPr lang="en-GB" i="1" dirty="0"/>
              <a:t>cs2-sdk-training/</a:t>
            </a:r>
            <a:r>
              <a:rPr lang="en-GB" i="1" dirty="0" err="1"/>
              <a:t>practicals</a:t>
            </a:r>
            <a:r>
              <a:rPr lang="en-GB" i="1" dirty="0"/>
              <a:t>/walk-through </a:t>
            </a:r>
            <a:r>
              <a:rPr lang="en-GB" dirty="0"/>
              <a:t>which we will be working in for this part of the tutorial</a:t>
            </a:r>
            <a:endParaRPr lang="en-GB" i="1" dirty="0"/>
          </a:p>
        </p:txBody>
      </p:sp>
      <p:sp>
        <p:nvSpPr>
          <p:cNvPr id="6" name="TextBox 5">
            <a:extLst>
              <a:ext uri="{FF2B5EF4-FFF2-40B4-BE49-F238E27FC236}">
                <a16:creationId xmlns:a16="http://schemas.microsoft.com/office/drawing/2014/main" id="{8B3B549C-4FAC-A1D1-CBB7-5B1A93F94F62}"/>
              </a:ext>
            </a:extLst>
          </p:cNvPr>
          <p:cNvSpPr txBox="1"/>
          <p:nvPr/>
        </p:nvSpPr>
        <p:spPr>
          <a:xfrm>
            <a:off x="609600" y="5247383"/>
            <a:ext cx="10972800" cy="107721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 cd cs2-sdk-training/</a:t>
            </a:r>
            <a:r>
              <a:rPr lang="en-GB" sz="1600" dirty="0" err="1">
                <a:solidFill>
                  <a:schemeClr val="bg1"/>
                </a:solidFill>
                <a:latin typeface="Courier New" panose="02070309020205020404" pitchFamily="49" charset="0"/>
                <a:cs typeface="Courier New" panose="02070309020205020404" pitchFamily="49" charset="0"/>
              </a:rPr>
              <a:t>practicals</a:t>
            </a:r>
            <a:r>
              <a:rPr lang="en-GB" sz="1600" dirty="0">
                <a:solidFill>
                  <a:schemeClr val="bg1"/>
                </a:solidFill>
                <a:latin typeface="Courier New" panose="02070309020205020404" pitchFamily="49" charset="0"/>
                <a:cs typeface="Courier New" panose="02070309020205020404" pitchFamily="49" charset="0"/>
              </a:rPr>
              <a:t>/walk-through</a:t>
            </a:r>
          </a:p>
          <a:p>
            <a:r>
              <a:rPr lang="en-GB" sz="1600" dirty="0">
                <a:solidFill>
                  <a:schemeClr val="bg1"/>
                </a:solidFill>
                <a:latin typeface="Courier New" panose="02070309020205020404" pitchFamily="49" charset="0"/>
                <a:cs typeface="Courier New" panose="02070309020205020404" pitchFamily="49" charset="0"/>
              </a:rPr>
              <a:t>[vistor01@sdf-cs1 walk-through]$ ls</a:t>
            </a:r>
          </a:p>
          <a:p>
            <a:r>
              <a:rPr lang="en-GB" sz="1600" dirty="0">
                <a:solidFill>
                  <a:schemeClr val="bg1"/>
                </a:solidFill>
                <a:latin typeface="Courier New" panose="02070309020205020404" pitchFamily="49" charset="0"/>
                <a:cs typeface="Courier New" panose="02070309020205020404" pitchFamily="49" charset="0"/>
              </a:rPr>
              <a:t>wt1-getting-started  wt2-basic-syntax  wt3-memcpy  wt4-memoryDSDs  </a:t>
            </a:r>
          </a:p>
          <a:p>
            <a:r>
              <a:rPr lang="en-GB" sz="1600" dirty="0">
                <a:solidFill>
                  <a:schemeClr val="bg1"/>
                </a:solidFill>
                <a:latin typeface="Courier New" panose="02070309020205020404" pitchFamily="49" charset="0"/>
                <a:cs typeface="Courier New" panose="02070309020205020404" pitchFamily="49" charset="0"/>
              </a:rPr>
              <a:t>wt5-multiple-PEs  wt6-routes-fabricDSDs wt7-collective-communications</a:t>
            </a:r>
          </a:p>
        </p:txBody>
      </p:sp>
      <p:sp>
        <p:nvSpPr>
          <p:cNvPr id="7" name="TextBox 6">
            <a:extLst>
              <a:ext uri="{FF2B5EF4-FFF2-40B4-BE49-F238E27FC236}">
                <a16:creationId xmlns:a16="http://schemas.microsoft.com/office/drawing/2014/main" id="{AF9533DE-19DF-DA0D-DA79-923A27AC4573}"/>
              </a:ext>
            </a:extLst>
          </p:cNvPr>
          <p:cNvSpPr txBox="1"/>
          <p:nvPr/>
        </p:nvSpPr>
        <p:spPr>
          <a:xfrm>
            <a:off x="731404" y="1515076"/>
            <a:ext cx="10729192" cy="369332"/>
          </a:xfrm>
          <a:prstGeom prst="rect">
            <a:avLst/>
          </a:prstGeom>
          <a:noFill/>
        </p:spPr>
        <p:txBody>
          <a:bodyPr wrap="square" rtlCol="0">
            <a:spAutoFit/>
          </a:bodyPr>
          <a:lstStyle/>
          <a:p>
            <a:pPr algn="ctr"/>
            <a:r>
              <a:rPr lang="en-GB" i="1" dirty="0">
                <a:solidFill>
                  <a:srgbClr val="0070C0"/>
                </a:solidFill>
              </a:rPr>
              <a:t>You should have done this already when accessing the CS-2 host a few minutes ago, but in-case not!</a:t>
            </a:r>
          </a:p>
        </p:txBody>
      </p:sp>
    </p:spTree>
    <p:extLst>
      <p:ext uri="{BB962C8B-B14F-4D97-AF65-F5344CB8AC3E}">
        <p14:creationId xmlns:p14="http://schemas.microsoft.com/office/powerpoint/2010/main" val="96505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3" name="Content Placeholder 2">
            <a:extLst>
              <a:ext uri="{FF2B5EF4-FFF2-40B4-BE49-F238E27FC236}">
                <a16:creationId xmlns:a16="http://schemas.microsoft.com/office/drawing/2014/main" id="{AA23FFD8-57EF-751D-3222-A3860630DD71}"/>
              </a:ext>
            </a:extLst>
          </p:cNvPr>
          <p:cNvSpPr>
            <a:spLocks noGrp="1"/>
          </p:cNvSpPr>
          <p:nvPr>
            <p:ph idx="1"/>
          </p:nvPr>
        </p:nvSpPr>
        <p:spPr>
          <a:xfrm>
            <a:off x="609600" y="1481800"/>
            <a:ext cx="10972800" cy="1227120"/>
          </a:xfrm>
        </p:spPr>
        <p:txBody>
          <a:bodyPr>
            <a:normAutofit fontScale="92500" lnSpcReduction="10000"/>
          </a:bodyPr>
          <a:lstStyle/>
          <a:p>
            <a:r>
              <a:rPr lang="en-GB" dirty="0"/>
              <a:t>Change into the </a:t>
            </a:r>
            <a:r>
              <a:rPr lang="en-GB" i="1" dirty="0"/>
              <a:t>wt1-getting-started </a:t>
            </a:r>
            <a:r>
              <a:rPr lang="en-GB" dirty="0"/>
              <a:t>directory</a:t>
            </a:r>
          </a:p>
          <a:p>
            <a:endParaRPr lang="en-GB" dirty="0"/>
          </a:p>
          <a:p>
            <a:r>
              <a:rPr lang="en-GB" dirty="0"/>
              <a:t>Compile the code using the </a:t>
            </a:r>
            <a:r>
              <a:rPr lang="en-GB" i="1" dirty="0" err="1"/>
              <a:t>cslc</a:t>
            </a:r>
            <a:r>
              <a:rPr lang="en-GB" i="1" dirty="0"/>
              <a:t> </a:t>
            </a:r>
            <a:r>
              <a:rPr lang="en-GB" dirty="0"/>
              <a:t>command </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3047485"/>
            <a:ext cx="10972800" cy="230832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[nebcs1@sdf-cs1 wt1-getting-started]$ ls out/</a:t>
            </a:r>
          </a:p>
          <a:p>
            <a:r>
              <a:rPr lang="en-GB" sz="1600" dirty="0">
                <a:solidFill>
                  <a:schemeClr val="bg1"/>
                </a:solidFill>
                <a:latin typeface="Courier New" panose="02070309020205020404" pitchFamily="49" charset="0"/>
                <a:cs typeface="Courier New" panose="02070309020205020404" pitchFamily="49" charset="0"/>
              </a:rPr>
              <a:t>bin  east  </a:t>
            </a:r>
            <a:r>
              <a:rPr lang="en-GB" sz="1600" dirty="0" err="1">
                <a:solidFill>
                  <a:schemeClr val="bg1"/>
                </a:solidFill>
                <a:latin typeface="Courier New" panose="02070309020205020404" pitchFamily="49" charset="0"/>
                <a:cs typeface="Courier New" panose="02070309020205020404" pitchFamily="49" charset="0"/>
              </a:rPr>
              <a:t>out.json</a:t>
            </a:r>
            <a:r>
              <a:rPr lang="en-GB" sz="1600" dirty="0">
                <a:solidFill>
                  <a:schemeClr val="bg1"/>
                </a:solidFill>
                <a:latin typeface="Courier New" panose="02070309020205020404" pitchFamily="49" charset="0"/>
                <a:cs typeface="Courier New" panose="02070309020205020404" pitchFamily="49" charset="0"/>
              </a:rPr>
              <a:t>  west</a:t>
            </a:r>
          </a:p>
          <a:p>
            <a:r>
              <a:rPr lang="en-GB" sz="1600" dirty="0">
                <a:solidFill>
                  <a:schemeClr val="bg1"/>
                </a:solidFill>
                <a:latin typeface="Courier New" panose="02070309020205020404" pitchFamily="49" charset="0"/>
                <a:cs typeface="Courier New" panose="02070309020205020404" pitchFamily="49" charset="0"/>
              </a:rPr>
              <a:t>[nebcs1@sdf-cs1 wt1-getting-started]$ ls out/bin/</a:t>
            </a:r>
          </a:p>
          <a:p>
            <a:r>
              <a:rPr lang="en-GB" sz="1600" dirty="0">
                <a:solidFill>
                  <a:schemeClr val="bg1"/>
                </a:solidFill>
                <a:latin typeface="Courier New" panose="02070309020205020404" pitchFamily="49" charset="0"/>
                <a:cs typeface="Courier New" panose="02070309020205020404" pitchFamily="49" charset="0"/>
              </a:rPr>
              <a:t>out_0_0.elf  </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76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2430201"/>
            <a:ext cx="10972800" cy="2800767"/>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cs_python</a:t>
            </a:r>
            <a:r>
              <a:rPr lang="en-GB" sz="1600" dirty="0">
                <a:solidFill>
                  <a:schemeClr val="bg1"/>
                </a:solidFill>
                <a:latin typeface="Courier New" panose="02070309020205020404" pitchFamily="49" charset="0"/>
                <a:cs typeface="Courier New" panose="02070309020205020404" pitchFamily="49" charset="0"/>
              </a:rPr>
              <a:t> run.py --name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
        <p:nvSpPr>
          <p:cNvPr id="6" name="Content Placeholder 2">
            <a:extLst>
              <a:ext uri="{FF2B5EF4-FFF2-40B4-BE49-F238E27FC236}">
                <a16:creationId xmlns:a16="http://schemas.microsoft.com/office/drawing/2014/main" id="{F93E213F-EA3A-0917-DC67-2FB7376D71EE}"/>
              </a:ext>
            </a:extLst>
          </p:cNvPr>
          <p:cNvSpPr txBox="1">
            <a:spLocks/>
          </p:cNvSpPr>
          <p:nvPr/>
        </p:nvSpPr>
        <p:spPr>
          <a:xfrm>
            <a:off x="600896" y="1837169"/>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Run (via the simulator)</a:t>
            </a:r>
          </a:p>
        </p:txBody>
      </p:sp>
      <p:sp>
        <p:nvSpPr>
          <p:cNvPr id="10" name="TextBox 9">
            <a:extLst>
              <a:ext uri="{FF2B5EF4-FFF2-40B4-BE49-F238E27FC236}">
                <a16:creationId xmlns:a16="http://schemas.microsoft.com/office/drawing/2014/main" id="{BC92662D-5730-DF8B-DEE2-BB2BB9866BA4}"/>
              </a:ext>
            </a:extLst>
          </p:cNvPr>
          <p:cNvSpPr txBox="1"/>
          <p:nvPr/>
        </p:nvSpPr>
        <p:spPr>
          <a:xfrm>
            <a:off x="600896" y="5794593"/>
            <a:ext cx="10972800" cy="369332"/>
          </a:xfrm>
          <a:prstGeom prst="rect">
            <a:avLst/>
          </a:prstGeom>
          <a:noFill/>
        </p:spPr>
        <p:txBody>
          <a:bodyPr wrap="square" rtlCol="0">
            <a:spAutoFit/>
          </a:bodyPr>
          <a:lstStyle/>
          <a:p>
            <a:pPr algn="ctr"/>
            <a:r>
              <a:rPr lang="en-GB" i="1" dirty="0">
                <a:solidFill>
                  <a:srgbClr val="0070C0"/>
                </a:solidFill>
              </a:rPr>
              <a:t>Congratulations! You have run your first CSL program (although it doesn’t do very much yet!)</a:t>
            </a:r>
          </a:p>
        </p:txBody>
      </p:sp>
    </p:spTree>
    <p:extLst>
      <p:ext uri="{BB962C8B-B14F-4D97-AF65-F5344CB8AC3E}">
        <p14:creationId xmlns:p14="http://schemas.microsoft.com/office/powerpoint/2010/main" val="63579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4271</Words>
  <Application>Microsoft Macintosh PowerPoint</Application>
  <PresentationFormat>Widescreen</PresentationFormat>
  <Paragraphs>454</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Courier New</vt:lpstr>
      <vt:lpstr>epcc_grey</vt:lpstr>
      <vt:lpstr>Cerebras SDK walk-through part one</vt:lpstr>
      <vt:lpstr>CSL: Language Basics</vt:lpstr>
      <vt:lpstr>Familiar Features</vt:lpstr>
      <vt:lpstr>Quality of Life Features</vt:lpstr>
      <vt:lpstr>Performance Features</vt:lpstr>
      <vt:lpstr>Performance Features</vt:lpstr>
      <vt:lpstr>Let’s get to programming the machine….</vt:lpstr>
      <vt:lpstr>Running my first CSL program</vt:lpstr>
      <vt:lpstr>Running my first CSL program</vt:lpstr>
      <vt:lpstr>What are these arguments to the CSL compiler?</vt:lpstr>
      <vt:lpstr>For convenience…..</vt:lpstr>
      <vt:lpstr>What’s this layout.csl?</vt:lpstr>
      <vt:lpstr>Driving from the host</vt:lpstr>
      <vt:lpstr>Running on the actual CS-2</vt:lpstr>
      <vt:lpstr>Exploring (and fixing!) the code</vt:lpstr>
      <vt:lpstr>Exploring the pe_program.csl code</vt:lpstr>
      <vt:lpstr>Exploring the pe_program.csl code</vt:lpstr>
      <vt:lpstr>Exploring the pe_program.csl code</vt:lpstr>
      <vt:lpstr>Fixing the pe_program.csl code</vt:lpstr>
      <vt:lpstr>Exposing data in layout.csl</vt:lpstr>
      <vt:lpstr>Binding variables to exported symbols x and y</vt:lpstr>
      <vt:lpstr>Interfacing from the host</vt:lpstr>
      <vt:lpstr>Let’s see if this works….</vt:lpstr>
      <vt:lpstr>Memory Data Structure Descriptors (DSDs)</vt:lpstr>
      <vt:lpstr>Memory Data Structure Descriptors (DSDs)</vt:lpstr>
      <vt:lpstr>Memory Data Structure Descriptors (DSDs)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2024-05-01T16:33:56Z</dcterms:modified>
</cp:coreProperties>
</file>