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86" r:id="rId2"/>
    <p:sldId id="4761" r:id="rId3"/>
    <p:sldId id="4762" r:id="rId4"/>
    <p:sldId id="4765" r:id="rId5"/>
    <p:sldId id="4764" r:id="rId6"/>
    <p:sldId id="4766" r:id="rId7"/>
    <p:sldId id="4767" r:id="rId8"/>
    <p:sldId id="47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CC9C81-F8EE-4DE1-AFC3-119F5C7D625A}" v="5" dt="2023-12-19T18:41:19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0816" autoAdjust="0"/>
  </p:normalViewPr>
  <p:slideViewPr>
    <p:cSldViewPr>
      <p:cViewPr varScale="1">
        <p:scale>
          <a:sx n="104" d="100"/>
          <a:sy n="104" d="100"/>
        </p:scale>
        <p:origin x="11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4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8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15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68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15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78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1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Hands-on 1: GEMV on a Single PE</a:t>
            </a:r>
          </a:p>
        </p:txBody>
      </p:sp>
      <p:pic>
        <p:nvPicPr>
          <p:cNvPr id="1030" name="Picture 6" descr="EPCC">
            <a:extLst>
              <a:ext uri="{FF2B5EF4-FFF2-40B4-BE49-F238E27FC236}">
                <a16:creationId xmlns:a16="http://schemas.microsoft.com/office/drawing/2014/main" id="{71249B1B-DCB9-736C-61B4-1128C761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4900284" y="605243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and orange logo&#10;&#10;Description automatically generated">
            <a:extLst>
              <a:ext uri="{FF2B5EF4-FFF2-40B4-BE49-F238E27FC236}">
                <a16:creationId xmlns:a16="http://schemas.microsoft.com/office/drawing/2014/main" id="{0DE0AF43-84BE-47BC-08B1-D3B450A0C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6" y="5919662"/>
            <a:ext cx="2078911" cy="923331"/>
          </a:xfrm>
          <a:prstGeom prst="rect">
            <a:avLst/>
          </a:prstGeom>
        </p:spPr>
      </p:pic>
      <p:pic>
        <p:nvPicPr>
          <p:cNvPr id="1032" name="Picture 8" descr="Cerebras - Wikipedia">
            <a:extLst>
              <a:ext uri="{FF2B5EF4-FFF2-40B4-BE49-F238E27FC236}">
                <a16:creationId xmlns:a16="http://schemas.microsoft.com/office/drawing/2014/main" id="{AD07901F-3CE4-6E80-904E-2BBA7A32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24" y="5834925"/>
            <a:ext cx="2286668" cy="10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B33CD05-9060-5D95-3BE0-69B45DE212D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59236" y="1906682"/>
            <a:ext cx="7169412" cy="3724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ABFE36-F9CB-6BFA-90EB-7E12F2149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566" r="17432"/>
          <a:stretch/>
        </p:blipFill>
        <p:spPr>
          <a:xfrm>
            <a:off x="617655" y="1893479"/>
            <a:ext cx="3052344" cy="389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5166520" cy="4824518"/>
          </a:xfrm>
        </p:spPr>
        <p:txBody>
          <a:bodyPr>
            <a:normAutofit/>
          </a:bodyPr>
          <a:lstStyle/>
          <a:p>
            <a:r>
              <a:rPr lang="en-US" dirty="0"/>
              <a:t>Perform Matrix-Vector Multiplication on a Single PE</a:t>
            </a:r>
          </a:p>
          <a:p>
            <a:endParaRPr lang="en-US" dirty="0"/>
          </a:p>
          <a:p>
            <a:r>
              <a:rPr lang="en-US" dirty="0"/>
              <a:t>Matrix A of size (</a:t>
            </a:r>
            <a:r>
              <a:rPr lang="en-US" dirty="0" err="1"/>
              <a:t>MxN</a:t>
            </a:r>
            <a:r>
              <a:rPr lang="en-US" dirty="0"/>
              <a:t> – M rows, N columns)</a:t>
            </a:r>
          </a:p>
          <a:p>
            <a:r>
              <a:rPr lang="en-US" dirty="0"/>
              <a:t>Vector x of size N</a:t>
            </a:r>
          </a:p>
          <a:p>
            <a:r>
              <a:rPr lang="en-US" dirty="0"/>
              <a:t>Vectors b and y of size M</a:t>
            </a:r>
          </a:p>
          <a:p>
            <a:endParaRPr lang="en-US" dirty="0"/>
          </a:p>
          <a:p>
            <a:r>
              <a:rPr lang="en-US" dirty="0"/>
              <a:t>y = b + </a:t>
            </a:r>
            <a:r>
              <a:rPr lang="en-US" dirty="0" err="1"/>
              <a:t>A@x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Objective and steps</a:t>
            </a:r>
          </a:p>
        </p:txBody>
      </p:sp>
      <p:pic>
        <p:nvPicPr>
          <p:cNvPr id="4" name="Content Placeholder 5" descr="A screenshot of a diagram&#10;&#10;Description automatically generated">
            <a:extLst>
              <a:ext uri="{FF2B5EF4-FFF2-40B4-BE49-F238E27FC236}">
                <a16:creationId xmlns:a16="http://schemas.microsoft.com/office/drawing/2014/main" id="{9704C83C-AE17-D244-9CD0-3C6B64582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384848"/>
            <a:ext cx="5456054" cy="641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1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7534657" cy="4824518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i="1" dirty="0" err="1"/>
              <a:t>pe_program.csl</a:t>
            </a:r>
            <a:r>
              <a:rPr lang="en-US" dirty="0"/>
              <a:t>:</a:t>
            </a:r>
          </a:p>
          <a:p>
            <a:r>
              <a:rPr lang="en-US" dirty="0"/>
              <a:t>TO DO 2: Construct </a:t>
            </a:r>
            <a:r>
              <a:rPr lang="en-US" dirty="0" err="1"/>
              <a:t>gemv</a:t>
            </a:r>
            <a:r>
              <a:rPr lang="en-US" dirty="0"/>
              <a:t>() function</a:t>
            </a:r>
          </a:p>
          <a:p>
            <a:pPr lvl="1"/>
            <a:r>
              <a:rPr lang="en-US" dirty="0"/>
              <a:t>Option 1 (simpler) – use a for-loop</a:t>
            </a:r>
          </a:p>
          <a:p>
            <a:pPr lvl="1"/>
            <a:r>
              <a:rPr lang="en-US" dirty="0"/>
              <a:t>Option 2 (more advanced) – use memory DSDs</a:t>
            </a:r>
          </a:p>
          <a:p>
            <a:pPr lvl="1"/>
            <a:endParaRPr lang="en-US" dirty="0"/>
          </a:p>
          <a:p>
            <a:r>
              <a:rPr lang="en-US" dirty="0"/>
              <a:t>In </a:t>
            </a:r>
            <a:r>
              <a:rPr lang="en-US" i="1" dirty="0" err="1"/>
              <a:t>layout.csl</a:t>
            </a:r>
            <a:r>
              <a:rPr lang="en-US" dirty="0"/>
              <a:t>:</a:t>
            </a:r>
          </a:p>
          <a:p>
            <a:r>
              <a:rPr lang="en-US" dirty="0"/>
              <a:t>TO DO 1: Define parameters for matrix dimensions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i="1" dirty="0" err="1"/>
              <a:t>run.py</a:t>
            </a:r>
            <a:r>
              <a:rPr lang="en-US" dirty="0"/>
              <a:t>:</a:t>
            </a:r>
          </a:p>
          <a:p>
            <a:r>
              <a:rPr lang="en-US" dirty="0"/>
              <a:t>TO DO 1: Copy A, x, b to device via </a:t>
            </a:r>
            <a:r>
              <a:rPr lang="en-US" dirty="0" err="1"/>
              <a:t>memcpy</a:t>
            </a:r>
            <a:endParaRPr lang="en-US" dirty="0"/>
          </a:p>
          <a:p>
            <a:r>
              <a:rPr lang="en-US" dirty="0"/>
              <a:t>TO DO 2: Copy y back from device via </a:t>
            </a:r>
            <a:r>
              <a:rPr lang="en-US" dirty="0" err="1"/>
              <a:t>memcpy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What you need to do here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213DA6-51F0-8C71-B9F9-C47541C2F657}"/>
              </a:ext>
            </a:extLst>
          </p:cNvPr>
          <p:cNvCxnSpPr/>
          <p:nvPr/>
        </p:nvCxnSpPr>
        <p:spPr>
          <a:xfrm>
            <a:off x="7896200" y="2348880"/>
            <a:ext cx="0" cy="2952328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580E12C-F0FB-27E1-33D0-5357AB72287E}"/>
              </a:ext>
            </a:extLst>
          </p:cNvPr>
          <p:cNvSpPr txBox="1"/>
          <p:nvPr/>
        </p:nvSpPr>
        <p:spPr>
          <a:xfrm>
            <a:off x="8261636" y="1916832"/>
            <a:ext cx="3600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00B050"/>
                </a:solidFill>
              </a:rPr>
              <a:t>Hints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B59F7A-6459-6593-F1F7-186D28A95134}"/>
              </a:ext>
            </a:extLst>
          </p:cNvPr>
          <p:cNvSpPr txBox="1">
            <a:spLocks/>
          </p:cNvSpPr>
          <p:nvPr/>
        </p:nvSpPr>
        <p:spPr>
          <a:xfrm>
            <a:off x="8088160" y="2564904"/>
            <a:ext cx="3947348" cy="2160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Example of param from walk-through 2</a:t>
            </a:r>
          </a:p>
          <a:p>
            <a:r>
              <a:rPr lang="en-US"/>
              <a:t>Example of memcpy from walk-through 3</a:t>
            </a:r>
          </a:p>
          <a:p>
            <a:r>
              <a:rPr lang="en-US"/>
              <a:t>Example of memory DSD from walkthrough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3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936104"/>
          </a:xfrm>
        </p:spPr>
        <p:txBody>
          <a:bodyPr>
            <a:normAutofit/>
          </a:bodyPr>
          <a:lstStyle/>
          <a:p>
            <a:r>
              <a:rPr lang="en-US" dirty="0"/>
              <a:t>Key points: </a:t>
            </a:r>
          </a:p>
          <a:p>
            <a:r>
              <a:rPr lang="en-US" dirty="0"/>
              <a:t>Parameters: (in </a:t>
            </a:r>
            <a:r>
              <a:rPr lang="en-US" i="1" dirty="0" err="1"/>
              <a:t>pe_program.csl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layout.csl</a:t>
            </a:r>
            <a:r>
              <a:rPr lang="en-US" dirty="0"/>
              <a:t>):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Wash-up for hands on exercise one: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0F91907-2A42-B081-1963-1F1FC9269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3212976"/>
            <a:ext cx="36322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8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576064"/>
          </a:xfrm>
        </p:spPr>
        <p:txBody>
          <a:bodyPr>
            <a:normAutofit/>
          </a:bodyPr>
          <a:lstStyle/>
          <a:p>
            <a:r>
              <a:rPr lang="en-US" dirty="0" err="1"/>
              <a:t>Memcpy</a:t>
            </a:r>
            <a:r>
              <a:rPr lang="en-US" dirty="0"/>
              <a:t> in the host code </a:t>
            </a:r>
            <a:r>
              <a:rPr lang="en-US" i="1" dirty="0"/>
              <a:t>run.py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Wash-up for hands on exercise one: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E46D7D0-5E63-41CE-BEBF-EA91488E8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348880"/>
            <a:ext cx="7772400" cy="1693348"/>
          </a:xfrm>
          <a:prstGeom prst="rect">
            <a:avLst/>
          </a:prstGeom>
        </p:spPr>
      </p:pic>
      <p:pic>
        <p:nvPicPr>
          <p:cNvPr id="7" name="Picture 6" descr="A computer code with text&#10;&#10;Description automatically generated">
            <a:extLst>
              <a:ext uri="{FF2B5EF4-FFF2-40B4-BE49-F238E27FC236}">
                <a16:creationId xmlns:a16="http://schemas.microsoft.com/office/drawing/2014/main" id="{588A1B1C-5208-E119-A377-7D432E738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455" y="4815644"/>
            <a:ext cx="7772400" cy="10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8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5C3E6752-81B2-5D49-0D53-6A9CA89D0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17900" y="2564904"/>
            <a:ext cx="5156200" cy="40513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>
            <a:normAutofit fontScale="90000"/>
          </a:bodyPr>
          <a:lstStyle/>
          <a:p>
            <a:r>
              <a:rPr lang="en-US" dirty="0"/>
              <a:t>Wash-up for hands on exercise one: </a:t>
            </a:r>
            <a:r>
              <a:rPr lang="en-US" dirty="0" err="1"/>
              <a:t>gemv</a:t>
            </a:r>
            <a:r>
              <a:rPr lang="en-US" dirty="0"/>
              <a:t>() solution 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C28273-DC56-E871-4517-A2A547EA03A6}"/>
              </a:ext>
            </a:extLst>
          </p:cNvPr>
          <p:cNvSpPr txBox="1">
            <a:spLocks/>
          </p:cNvSpPr>
          <p:nvPr/>
        </p:nvSpPr>
        <p:spPr>
          <a:xfrm>
            <a:off x="361543" y="1556792"/>
            <a:ext cx="109982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This is the approach that will be more familiar to people</a:t>
            </a:r>
          </a:p>
          <a:p>
            <a:pPr lvl="1"/>
            <a:r>
              <a:rPr lang="en-AU" dirty="0"/>
              <a:t>We use two </a:t>
            </a:r>
            <a:r>
              <a:rPr lang="en-AU" i="1" dirty="0"/>
              <a:t>for</a:t>
            </a:r>
            <a:r>
              <a:rPr lang="en-AU" dirty="0"/>
              <a:t> loops, looping over the column and row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AU" dirty="0"/>
              <a:t>However, we can potentially obtain more performance by using DSDs, as this provides the compiler with our intentions, and it is then free to implement this as it sees best</a:t>
            </a:r>
          </a:p>
          <a:p>
            <a:endParaRPr lang="en-AU" dirty="0"/>
          </a:p>
          <a:p>
            <a:r>
              <a:rPr lang="en-AU" dirty="0"/>
              <a:t>The plan</a:t>
            </a:r>
          </a:p>
          <a:p>
            <a:pPr lvl="1"/>
            <a:r>
              <a:rPr lang="en-AU" dirty="0"/>
              <a:t>Have a single </a:t>
            </a:r>
            <a:r>
              <a:rPr lang="en-AU" i="1" dirty="0"/>
              <a:t>for</a:t>
            </a:r>
            <a:r>
              <a:rPr lang="en-AU" dirty="0"/>
              <a:t> loop over the columns, in this we issue </a:t>
            </a:r>
            <a:r>
              <a:rPr lang="en-AU" i="1" dirty="0"/>
              <a:t>@fmacs</a:t>
            </a:r>
            <a:r>
              <a:rPr lang="en-AU" dirty="0"/>
              <a:t> </a:t>
            </a:r>
          </a:p>
          <a:p>
            <a:pPr lvl="2"/>
            <a:r>
              <a:rPr lang="en-AU" dirty="0"/>
              <a:t>The </a:t>
            </a:r>
            <a:r>
              <a:rPr lang="en-AU" i="1" dirty="0"/>
              <a:t>@fmacs</a:t>
            </a:r>
            <a:r>
              <a:rPr lang="en-AU" dirty="0"/>
              <a:t> operation performs multiply-add in single precision</a:t>
            </a:r>
          </a:p>
          <a:p>
            <a:pPr lvl="1"/>
            <a:r>
              <a:rPr lang="en-AU" dirty="0"/>
              <a:t>DSDs: </a:t>
            </a:r>
            <a:r>
              <a:rPr lang="en-AU" i="1" dirty="0" err="1"/>
              <a:t>b_dsd</a:t>
            </a:r>
            <a:r>
              <a:rPr lang="en-AU" i="1" dirty="0"/>
              <a:t> </a:t>
            </a:r>
            <a:r>
              <a:rPr lang="en-AU" dirty="0"/>
              <a:t>and </a:t>
            </a:r>
            <a:r>
              <a:rPr lang="en-AU" i="1" dirty="0" err="1"/>
              <a:t>y_dsd</a:t>
            </a:r>
            <a:r>
              <a:rPr lang="en-AU" i="1" dirty="0"/>
              <a:t> </a:t>
            </a:r>
            <a:r>
              <a:rPr lang="en-AU" dirty="0"/>
              <a:t>are</a:t>
            </a:r>
            <a:r>
              <a:rPr lang="en-AU" i="1" dirty="0"/>
              <a:t> </a:t>
            </a:r>
            <a:r>
              <a:rPr lang="en-AU" dirty="0"/>
              <a:t>straightforward as these access all elements</a:t>
            </a:r>
          </a:p>
          <a:p>
            <a:pPr lvl="1"/>
            <a:r>
              <a:rPr lang="en-AU" dirty="0"/>
              <a:t>The </a:t>
            </a:r>
            <a:r>
              <a:rPr lang="en-AU" i="1" dirty="0" err="1"/>
              <a:t>A_dsd</a:t>
            </a:r>
            <a:r>
              <a:rPr lang="en-AU" dirty="0"/>
              <a:t> accesses each column (</a:t>
            </a:r>
            <a:r>
              <a:rPr lang="en-AU" i="1" dirty="0"/>
              <a:t>A</a:t>
            </a:r>
            <a:r>
              <a:rPr lang="en-AU" dirty="0"/>
              <a:t> is stored in row major format)</a:t>
            </a:r>
          </a:p>
          <a:p>
            <a:endParaRPr lang="en-AU" dirty="0"/>
          </a:p>
          <a:p>
            <a:endParaRPr lang="en-AU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>
            <a:normAutofit fontScale="90000"/>
          </a:bodyPr>
          <a:lstStyle/>
          <a:p>
            <a:r>
              <a:rPr lang="en-US" dirty="0"/>
              <a:t>Wash-up for hands on exercise one : </a:t>
            </a:r>
            <a:r>
              <a:rPr lang="en-US" dirty="0" err="1"/>
              <a:t>gemv</a:t>
            </a:r>
            <a:r>
              <a:rPr lang="en-US" dirty="0"/>
              <a:t>() solution B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42911DC-F086-7BA9-B696-2D9C31F77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5176485"/>
            <a:ext cx="7772400" cy="14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0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AU" dirty="0"/>
              <a:t>The single for loop iterates over columns, performs the </a:t>
            </a:r>
            <a:r>
              <a:rPr lang="en-AU" i="1" dirty="0"/>
              <a:t>@fmacs </a:t>
            </a:r>
            <a:r>
              <a:rPr lang="en-AU" dirty="0"/>
              <a:t>operation and then increments the </a:t>
            </a:r>
            <a:r>
              <a:rPr lang="en-AU" i="1" dirty="0" err="1"/>
              <a:t>A_dsd</a:t>
            </a:r>
            <a:r>
              <a:rPr lang="en-AU" dirty="0"/>
              <a:t> offset</a:t>
            </a:r>
          </a:p>
          <a:p>
            <a:pPr lvl="1"/>
            <a:r>
              <a:rPr lang="en-AU" dirty="0"/>
              <a:t>This increment is done so we can access the next column in the next iteration</a:t>
            </a:r>
          </a:p>
          <a:p>
            <a:r>
              <a:rPr lang="en-AU" i="1" dirty="0"/>
              <a:t>@fadds</a:t>
            </a:r>
            <a:r>
              <a:rPr lang="en-AU" dirty="0"/>
              <a:t> is used for the final addition of </a:t>
            </a:r>
            <a:r>
              <a:rPr lang="en-AU" i="1" dirty="0" err="1"/>
              <a:t>b_dsd</a:t>
            </a:r>
            <a:endParaRPr lang="en-AU" i="1" dirty="0"/>
          </a:p>
          <a:p>
            <a:endParaRPr lang="en-AU" dirty="0"/>
          </a:p>
          <a:p>
            <a:endParaRPr lang="en-AU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>
            <a:normAutofit fontScale="90000"/>
          </a:bodyPr>
          <a:lstStyle/>
          <a:p>
            <a:r>
              <a:rPr lang="en-US" dirty="0"/>
              <a:t>Wash-up for hands on exercise one : </a:t>
            </a:r>
            <a:r>
              <a:rPr lang="en-US" dirty="0" err="1"/>
              <a:t>gemv</a:t>
            </a:r>
            <a:r>
              <a:rPr lang="en-US" dirty="0"/>
              <a:t>() solution B</a:t>
            </a:r>
          </a:p>
        </p:txBody>
      </p:sp>
      <p:pic>
        <p:nvPicPr>
          <p:cNvPr id="6" name="Picture 5" descr="A computer screen with text&#10;&#10;Description automatically generated">
            <a:extLst>
              <a:ext uri="{FF2B5EF4-FFF2-40B4-BE49-F238E27FC236}">
                <a16:creationId xmlns:a16="http://schemas.microsoft.com/office/drawing/2014/main" id="{CB00C414-F8E6-3F5E-EEDD-56F6D5683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407009"/>
            <a:ext cx="7772400" cy="315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59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739</Words>
  <Application>Microsoft Office PowerPoint</Application>
  <PresentationFormat>Widescreen</PresentationFormat>
  <Paragraphs>83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Menlo</vt:lpstr>
      <vt:lpstr>epcc_grey</vt:lpstr>
      <vt:lpstr>Hands-on 1: GEMV on a Single PE</vt:lpstr>
      <vt:lpstr>Objective and steps</vt:lpstr>
      <vt:lpstr>What you need to do here</vt:lpstr>
      <vt:lpstr>Wash-up for hands on exercise one:</vt:lpstr>
      <vt:lpstr>Wash-up for hands on exercise one:</vt:lpstr>
      <vt:lpstr>Wash-up for hands on exercise one: gemv() solution A</vt:lpstr>
      <vt:lpstr>Wash-up for hands on exercise one : gemv() solution B</vt:lpstr>
      <vt:lpstr>Wash-up for hands on exercise one : gemv() solution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2023-12-19T18:47:55Z</dcterms:modified>
</cp:coreProperties>
</file>