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6" r:id="rId2"/>
    <p:sldId id="4761" r:id="rId3"/>
    <p:sldId id="4762" r:id="rId4"/>
    <p:sldId id="4765" r:id="rId5"/>
    <p:sldId id="4764" r:id="rId6"/>
    <p:sldId id="4766" r:id="rId7"/>
    <p:sldId id="4767" r:id="rId8"/>
    <p:sldId id="47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6E9A1-7EC2-4B66-9576-41C8832A0C04}" v="1" dt="2024-05-02T09:42:46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816" autoAdjust="0"/>
  </p:normalViewPr>
  <p:slideViewPr>
    <p:cSldViewPr>
      <p:cViewPr varScale="1">
        <p:scale>
          <a:sx n="70" d="100"/>
          <a:sy n="70" d="100"/>
        </p:scale>
        <p:origin x="2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1: GEMV on a Single PE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33CD05-9060-5D95-3BE0-69B45DE212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9236" y="1906682"/>
            <a:ext cx="7169412" cy="372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BFE36-F9CB-6BFA-90EB-7E12F214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617655" y="1893479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40" y="1304810"/>
            <a:ext cx="6526647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a Single PE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r>
              <a:rPr lang="en-US" dirty="0"/>
              <a:t>Vector x of size N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A*x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 and steps</a:t>
            </a:r>
          </a:p>
        </p:txBody>
      </p:sp>
      <p:pic>
        <p:nvPicPr>
          <p:cNvPr id="4" name="Content Placeholder 5" descr="A screenshot of a diagram&#10;&#10;Description automatically generated">
            <a:extLst>
              <a:ext uri="{FF2B5EF4-FFF2-40B4-BE49-F238E27FC236}">
                <a16:creationId xmlns:a16="http://schemas.microsoft.com/office/drawing/2014/main" id="{9704C83C-AE17-D244-9CD0-3C6B6458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404664"/>
            <a:ext cx="5456054" cy="641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01A65-CDA2-41DB-3730-8FEF49B01677}"/>
              </a:ext>
            </a:extLst>
          </p:cNvPr>
          <p:cNvSpPr txBox="1"/>
          <p:nvPr/>
        </p:nvSpPr>
        <p:spPr>
          <a:xfrm>
            <a:off x="335360" y="5157192"/>
            <a:ext cx="4824536" cy="1477328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from 0 to M-1: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from 0 to N-1: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A[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*N + j] *x [j]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b[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7534657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2: Construct </a:t>
            </a:r>
            <a:r>
              <a:rPr lang="en-US" dirty="0" err="1"/>
              <a:t>gemv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Option 1 (simpler) – use a for-loop</a:t>
            </a:r>
          </a:p>
          <a:p>
            <a:pPr lvl="1"/>
            <a:r>
              <a:rPr lang="en-US" dirty="0"/>
              <a:t>Option 2 (more advanced) – use memory DSDs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layout.csl</a:t>
            </a:r>
            <a:r>
              <a:rPr lang="en-US" dirty="0"/>
              <a:t>:</a:t>
            </a:r>
          </a:p>
          <a:p>
            <a:r>
              <a:rPr lang="en-US" dirty="0"/>
              <a:t>TO DO 1: Define parameters for matrix dimensions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run.py</a:t>
            </a:r>
            <a:r>
              <a:rPr lang="en-US" dirty="0"/>
              <a:t>:</a:t>
            </a:r>
          </a:p>
          <a:p>
            <a:r>
              <a:rPr lang="en-US" dirty="0"/>
              <a:t>TO DO 1: Copy A, x, b to device via </a:t>
            </a:r>
            <a:r>
              <a:rPr lang="en-US" dirty="0" err="1"/>
              <a:t>memcpy</a:t>
            </a:r>
            <a:endParaRPr lang="en-US" dirty="0"/>
          </a:p>
          <a:p>
            <a:r>
              <a:rPr lang="en-US" dirty="0"/>
              <a:t>TO DO 2: Copy y back from device via </a:t>
            </a:r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What you need to do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213DA6-51F0-8C71-B9F9-C47541C2F657}"/>
              </a:ext>
            </a:extLst>
          </p:cNvPr>
          <p:cNvCxnSpPr/>
          <p:nvPr/>
        </p:nvCxnSpPr>
        <p:spPr>
          <a:xfrm>
            <a:off x="7896200" y="2348880"/>
            <a:ext cx="0" cy="295232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80E12C-F0FB-27E1-33D0-5357AB72287E}"/>
              </a:ext>
            </a:extLst>
          </p:cNvPr>
          <p:cNvSpPr txBox="1"/>
          <p:nvPr/>
        </p:nvSpPr>
        <p:spPr>
          <a:xfrm>
            <a:off x="8261636" y="1916832"/>
            <a:ext cx="360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Hints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B59F7A-6459-6593-F1F7-186D28A95134}"/>
              </a:ext>
            </a:extLst>
          </p:cNvPr>
          <p:cNvSpPr txBox="1">
            <a:spLocks/>
          </p:cNvSpPr>
          <p:nvPr/>
        </p:nvSpPr>
        <p:spPr>
          <a:xfrm>
            <a:off x="8088160" y="2564904"/>
            <a:ext cx="3947348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 of param from walk-through 2</a:t>
            </a:r>
          </a:p>
          <a:p>
            <a:r>
              <a:rPr lang="en-US"/>
              <a:t>Example of memcpy from walk-through 3</a:t>
            </a:r>
          </a:p>
          <a:p>
            <a:r>
              <a:rPr lang="en-US"/>
              <a:t>Example of memory DSD from walkthrough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936104"/>
          </a:xfrm>
        </p:spPr>
        <p:txBody>
          <a:bodyPr>
            <a:normAutofit/>
          </a:bodyPr>
          <a:lstStyle/>
          <a:p>
            <a:r>
              <a:rPr lang="en-US" dirty="0"/>
              <a:t>Key points: </a:t>
            </a:r>
          </a:p>
          <a:p>
            <a:r>
              <a:rPr lang="en-US" dirty="0"/>
              <a:t>Parameters: (in </a:t>
            </a:r>
            <a:r>
              <a:rPr lang="en-US" i="1" dirty="0" err="1"/>
              <a:t>pe_program.csl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layout.csl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one: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0F91907-2A42-B081-1963-1F1FC926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212976"/>
            <a:ext cx="3632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576064"/>
          </a:xfrm>
        </p:spPr>
        <p:txBody>
          <a:bodyPr>
            <a:normAutofit/>
          </a:bodyPr>
          <a:lstStyle/>
          <a:p>
            <a:r>
              <a:rPr lang="en-US" dirty="0" err="1"/>
              <a:t>Memcpy</a:t>
            </a:r>
            <a:r>
              <a:rPr lang="en-US" dirty="0"/>
              <a:t> in the host code </a:t>
            </a:r>
            <a:r>
              <a:rPr lang="en-US" i="1" dirty="0"/>
              <a:t>run.py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one: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46D7D0-5E63-41CE-BEBF-EA91488E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348880"/>
            <a:ext cx="7772400" cy="1693348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588A1B1C-5208-E119-A377-7D432E73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455" y="4815644"/>
            <a:ext cx="7772400" cy="10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C3E6752-81B2-5D49-0D53-6A9CA89D0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7900" y="2564904"/>
            <a:ext cx="51562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one: </a:t>
            </a:r>
            <a:r>
              <a:rPr lang="en-US" dirty="0" err="1"/>
              <a:t>gemv</a:t>
            </a:r>
            <a:r>
              <a:rPr lang="en-US" dirty="0"/>
              <a:t>() solution 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C28273-DC56-E871-4517-A2A547EA03A6}"/>
              </a:ext>
            </a:extLst>
          </p:cNvPr>
          <p:cNvSpPr txBox="1">
            <a:spLocks/>
          </p:cNvSpPr>
          <p:nvPr/>
        </p:nvSpPr>
        <p:spPr>
          <a:xfrm>
            <a:off x="361543" y="1556792"/>
            <a:ext cx="109982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This is the approach that will be more familiar to people</a:t>
            </a:r>
          </a:p>
          <a:p>
            <a:pPr lvl="1"/>
            <a:r>
              <a:rPr lang="en-AU" dirty="0"/>
              <a:t>We use two </a:t>
            </a:r>
            <a:r>
              <a:rPr lang="en-AU" i="1" dirty="0"/>
              <a:t>for</a:t>
            </a:r>
            <a:r>
              <a:rPr lang="en-AU" dirty="0"/>
              <a:t> loops, looping over the column and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However, we can potentially obtain more performance by using DSDs, as this provides the compiler with our intentions, and it is then free to implement this as it sees best</a:t>
            </a:r>
          </a:p>
          <a:p>
            <a:endParaRPr lang="en-AU" dirty="0"/>
          </a:p>
          <a:p>
            <a:r>
              <a:rPr lang="en-AU" dirty="0"/>
              <a:t>The plan</a:t>
            </a:r>
          </a:p>
          <a:p>
            <a:pPr lvl="1"/>
            <a:r>
              <a:rPr lang="en-AU" dirty="0"/>
              <a:t>Have a single </a:t>
            </a:r>
            <a:r>
              <a:rPr lang="en-AU" i="1" dirty="0"/>
              <a:t>for</a:t>
            </a:r>
            <a:r>
              <a:rPr lang="en-AU" dirty="0"/>
              <a:t> loop over the columns, in this we issue </a:t>
            </a:r>
            <a:r>
              <a:rPr lang="en-AU" i="1" dirty="0"/>
              <a:t>@fmacs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The </a:t>
            </a:r>
            <a:r>
              <a:rPr lang="en-AU" i="1" dirty="0"/>
              <a:t>@fmacs</a:t>
            </a:r>
            <a:r>
              <a:rPr lang="en-AU" dirty="0"/>
              <a:t> operation performs multiply-add in single precision</a:t>
            </a:r>
          </a:p>
          <a:p>
            <a:pPr lvl="1"/>
            <a:r>
              <a:rPr lang="en-AU" dirty="0"/>
              <a:t>DSDs: </a:t>
            </a:r>
            <a:r>
              <a:rPr lang="en-AU" i="1" dirty="0" err="1"/>
              <a:t>b_dsd</a:t>
            </a:r>
            <a:r>
              <a:rPr lang="en-AU" i="1" dirty="0"/>
              <a:t> </a:t>
            </a:r>
            <a:r>
              <a:rPr lang="en-AU" dirty="0"/>
              <a:t>and </a:t>
            </a:r>
            <a:r>
              <a:rPr lang="en-AU" i="1" dirty="0" err="1"/>
              <a:t>y_dsd</a:t>
            </a:r>
            <a:r>
              <a:rPr lang="en-AU" i="1" dirty="0"/>
              <a:t> </a:t>
            </a:r>
            <a:r>
              <a:rPr lang="en-AU" dirty="0"/>
              <a:t>are</a:t>
            </a:r>
            <a:r>
              <a:rPr lang="en-AU" i="1" dirty="0"/>
              <a:t> </a:t>
            </a:r>
            <a:r>
              <a:rPr lang="en-AU" dirty="0"/>
              <a:t>straightforward as these access all elements</a:t>
            </a:r>
          </a:p>
          <a:p>
            <a:pPr lvl="1"/>
            <a:r>
              <a:rPr lang="en-AU" dirty="0"/>
              <a:t>The </a:t>
            </a:r>
            <a:r>
              <a:rPr lang="en-AU" i="1" dirty="0" err="1"/>
              <a:t>A_dsd</a:t>
            </a:r>
            <a:r>
              <a:rPr lang="en-AU" dirty="0"/>
              <a:t> accesses each column (</a:t>
            </a:r>
            <a:r>
              <a:rPr lang="en-AU" i="1" dirty="0"/>
              <a:t>A</a:t>
            </a:r>
            <a:r>
              <a:rPr lang="en-AU" dirty="0"/>
              <a:t> is stored in row major format)</a:t>
            </a:r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 : </a:t>
            </a:r>
            <a:r>
              <a:rPr lang="en-US" dirty="0" err="1"/>
              <a:t>gemv</a:t>
            </a:r>
            <a:r>
              <a:rPr lang="en-US" dirty="0"/>
              <a:t>() solution B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2911DC-F086-7BA9-B696-2D9C31F7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5176485"/>
            <a:ext cx="7772400" cy="14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The single for loop iterates over columns, performs the </a:t>
            </a:r>
            <a:r>
              <a:rPr lang="en-AU" i="1" dirty="0"/>
              <a:t>@fmacs </a:t>
            </a:r>
            <a:r>
              <a:rPr lang="en-AU" dirty="0"/>
              <a:t>operation and then increments the </a:t>
            </a:r>
            <a:r>
              <a:rPr lang="en-AU" i="1" dirty="0" err="1"/>
              <a:t>A_dsd</a:t>
            </a:r>
            <a:r>
              <a:rPr lang="en-AU" dirty="0"/>
              <a:t> offset</a:t>
            </a:r>
          </a:p>
          <a:p>
            <a:pPr lvl="1"/>
            <a:r>
              <a:rPr lang="en-AU" dirty="0"/>
              <a:t>This increment is done so we can access the next column in the next iteration</a:t>
            </a:r>
          </a:p>
          <a:p>
            <a:r>
              <a:rPr lang="en-AU" i="1" dirty="0"/>
              <a:t>@fadds</a:t>
            </a:r>
            <a:r>
              <a:rPr lang="en-AU" dirty="0"/>
              <a:t> is used for the final addition of </a:t>
            </a:r>
            <a:r>
              <a:rPr lang="en-AU" i="1" dirty="0" err="1"/>
              <a:t>b_dsd</a:t>
            </a:r>
            <a:endParaRPr lang="en-AU" i="1" dirty="0"/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 : </a:t>
            </a:r>
            <a:r>
              <a:rPr lang="en-US" dirty="0" err="1"/>
              <a:t>gemv</a:t>
            </a:r>
            <a:r>
              <a:rPr lang="en-US" dirty="0"/>
              <a:t>() solution B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CB00C414-F8E6-3F5E-EEDD-56F6D568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07009"/>
            <a:ext cx="7772400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786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Menlo</vt:lpstr>
      <vt:lpstr>epcc_grey</vt:lpstr>
      <vt:lpstr>Hands-on 1: GEMV on a Single PE</vt:lpstr>
      <vt:lpstr>Objective and steps</vt:lpstr>
      <vt:lpstr>What you need to do here</vt:lpstr>
      <vt:lpstr>Wash-up for hands on exercise one:</vt:lpstr>
      <vt:lpstr>Wash-up for hands on exercise one:</vt:lpstr>
      <vt:lpstr>Wash-up for hands on exercise one: gemv() solution A</vt:lpstr>
      <vt:lpstr>Wash-up for hands on exercise one : gemv() solution B</vt:lpstr>
      <vt:lpstr>Wash-up for hands on exercise one : gemv() solution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2024-05-02T09:46:48Z</dcterms:modified>
</cp:coreProperties>
</file>