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6" r:id="rId2"/>
    <p:sldId id="4761" r:id="rId3"/>
    <p:sldId id="4762" r:id="rId4"/>
    <p:sldId id="4765" r:id="rId5"/>
    <p:sldId id="4764" r:id="rId6"/>
    <p:sldId id="4771" r:id="rId7"/>
    <p:sldId id="47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816" autoAdjust="0"/>
  </p:normalViewPr>
  <p:slideViewPr>
    <p:cSldViewPr>
      <p:cViewPr varScale="1">
        <p:scale>
          <a:sx n="70" d="100"/>
          <a:sy n="70" d="100"/>
        </p:scale>
        <p:origin x="749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4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programming the CS-2 device, you’ll leverage our new CSL programming language</a:t>
            </a:r>
          </a:p>
          <a:p>
            <a:r>
              <a:rPr lang="en-US"/>
              <a:t>CSL contains common constructs familiar to most programmers and CSL-specific constructs</a:t>
            </a:r>
          </a:p>
          <a:p>
            <a:r>
              <a:rPr lang="en-US"/>
              <a:t>We’ll cover what some of these look like, </a:t>
            </a:r>
          </a:p>
          <a:p>
            <a:r>
              <a:rPr lang="en-US"/>
              <a:t>But most users who have written C or C++ should be very comfortable using CSL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C354-30B1-BA44-B517-A5A88A9027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Hands-on 2: GEMV on a </a:t>
            </a:r>
            <a:r>
              <a:rPr lang="en-GB" sz="5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PEs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739F0-A737-1032-FA51-F70A39FA0FA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59236" y="1906682"/>
            <a:ext cx="7169412" cy="3724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8349C-CF66-5C1D-DD4F-A63D0A408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566" r="17432"/>
          <a:stretch/>
        </p:blipFill>
        <p:spPr>
          <a:xfrm>
            <a:off x="617655" y="1893479"/>
            <a:ext cx="3052344" cy="389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7" y="1814859"/>
            <a:ext cx="3677487" cy="4248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Perform Matrix-Vector Multiplication on two adjacent PEs</a:t>
            </a:r>
          </a:p>
          <a:p>
            <a:endParaRPr lang="en-US" dirty="0"/>
          </a:p>
          <a:p>
            <a:r>
              <a:rPr lang="en-US" dirty="0"/>
              <a:t>Matrix A of size (</a:t>
            </a:r>
            <a:r>
              <a:rPr lang="en-US" dirty="0" err="1"/>
              <a:t>MxN</a:t>
            </a:r>
            <a:r>
              <a:rPr lang="en-US" dirty="0"/>
              <a:t> with M rows, N columns)</a:t>
            </a:r>
          </a:p>
          <a:p>
            <a:pPr lvl="1"/>
            <a:r>
              <a:rPr lang="en-US" dirty="0"/>
              <a:t>N columns will be split across the two PEs</a:t>
            </a:r>
          </a:p>
          <a:p>
            <a:r>
              <a:rPr lang="en-US" dirty="0"/>
              <a:t>Vector x of size N</a:t>
            </a:r>
          </a:p>
          <a:p>
            <a:pPr lvl="1"/>
            <a:r>
              <a:rPr lang="en-US" dirty="0"/>
              <a:t>x will be split across two PEs</a:t>
            </a:r>
          </a:p>
          <a:p>
            <a:r>
              <a:rPr lang="en-US" dirty="0"/>
              <a:t>Vectors b and y of size M</a:t>
            </a:r>
          </a:p>
          <a:p>
            <a:endParaRPr lang="en-US" dirty="0"/>
          </a:p>
          <a:p>
            <a:r>
              <a:rPr lang="en-US" dirty="0"/>
              <a:t>y = b + A*x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4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095AE5D-B15D-95C7-E31F-4CDF8476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286373"/>
            <a:ext cx="3886942" cy="3780374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1A85125-77C4-B2B2-914D-47310F3BF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1" r="-1"/>
          <a:stretch/>
        </p:blipFill>
        <p:spPr>
          <a:xfrm>
            <a:off x="8112224" y="1256150"/>
            <a:ext cx="395279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1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988840"/>
            <a:ext cx="10998200" cy="4392470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i="1" dirty="0" err="1"/>
              <a:t>layout.csl</a:t>
            </a:r>
            <a:r>
              <a:rPr lang="en-US" dirty="0"/>
              <a:t>:</a:t>
            </a:r>
          </a:p>
          <a:p>
            <a:r>
              <a:rPr lang="en-US" dirty="0"/>
              <a:t>TO DO 1: set tile code for Left and Right PEs</a:t>
            </a:r>
          </a:p>
          <a:p>
            <a:r>
              <a:rPr lang="en-US" dirty="0"/>
              <a:t>TO DO 2: set color config for Left and Right PEs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i="1" dirty="0" err="1"/>
              <a:t>pe_program.csl</a:t>
            </a:r>
            <a:r>
              <a:rPr lang="en-US" dirty="0"/>
              <a:t>:</a:t>
            </a:r>
          </a:p>
          <a:p>
            <a:r>
              <a:rPr lang="en-US" dirty="0"/>
              <a:t>TO DO 1: Define </a:t>
            </a:r>
            <a:r>
              <a:rPr lang="en-US" dirty="0" err="1"/>
              <a:t>send_right</a:t>
            </a:r>
            <a:r>
              <a:rPr lang="en-US" dirty="0"/>
              <a:t>()</a:t>
            </a:r>
          </a:p>
          <a:p>
            <a:r>
              <a:rPr lang="en-US" dirty="0"/>
              <a:t>TO DO 2: Define </a:t>
            </a:r>
            <a:r>
              <a:rPr lang="en-US" dirty="0" err="1"/>
              <a:t>recv_left</a:t>
            </a:r>
            <a:r>
              <a:rPr lang="en-US" dirty="0"/>
              <a:t>()</a:t>
            </a:r>
          </a:p>
          <a:p>
            <a:r>
              <a:rPr lang="en-US" dirty="0"/>
              <a:t>TO DO 3: Define compute() function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/>
              <a:t>What you need to do here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14B064-73B6-1C16-1EC8-083CE238087A}"/>
              </a:ext>
            </a:extLst>
          </p:cNvPr>
          <p:cNvCxnSpPr/>
          <p:nvPr/>
        </p:nvCxnSpPr>
        <p:spPr>
          <a:xfrm>
            <a:off x="7896200" y="2348880"/>
            <a:ext cx="0" cy="295232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4AA693-1247-1D93-5E55-D46E65848FED}"/>
              </a:ext>
            </a:extLst>
          </p:cNvPr>
          <p:cNvSpPr txBox="1"/>
          <p:nvPr/>
        </p:nvSpPr>
        <p:spPr>
          <a:xfrm>
            <a:off x="8261636" y="1916832"/>
            <a:ext cx="3600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00B050"/>
                </a:solidFill>
              </a:rPr>
              <a:t>Hints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FBB58-BF3E-1181-FB6E-9667F2FEBA38}"/>
              </a:ext>
            </a:extLst>
          </p:cNvPr>
          <p:cNvSpPr txBox="1">
            <a:spLocks/>
          </p:cNvSpPr>
          <p:nvPr/>
        </p:nvSpPr>
        <p:spPr>
          <a:xfrm>
            <a:off x="8088160" y="2564904"/>
            <a:ext cx="3947348" cy="27363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setting tile code for multiple PE from walk-through 5</a:t>
            </a:r>
          </a:p>
          <a:p>
            <a:endParaRPr lang="en-US" dirty="0"/>
          </a:p>
          <a:p>
            <a:r>
              <a:rPr lang="en-US" dirty="0"/>
              <a:t>Example of setting color configuration and communication functions from walk-through 6</a:t>
            </a:r>
          </a:p>
        </p:txBody>
      </p:sp>
    </p:spTree>
    <p:extLst>
      <p:ext uri="{BB962C8B-B14F-4D97-AF65-F5344CB8AC3E}">
        <p14:creationId xmlns:p14="http://schemas.microsoft.com/office/powerpoint/2010/main" val="221963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1224136"/>
          </a:xfrm>
        </p:spPr>
        <p:txBody>
          <a:bodyPr>
            <a:normAutofit/>
          </a:bodyPr>
          <a:lstStyle/>
          <a:p>
            <a:r>
              <a:rPr lang="en-US" dirty="0"/>
              <a:t>Placing the program on each individual PE by tiling:</a:t>
            </a:r>
          </a:p>
          <a:p>
            <a:pPr lvl="1"/>
            <a:r>
              <a:rPr lang="en-US" dirty="0"/>
              <a:t>As with the walk-through, you can see how we explicitly set the </a:t>
            </a:r>
            <a:r>
              <a:rPr lang="en-US" i="1" dirty="0" err="1"/>
              <a:t>pe_id</a:t>
            </a:r>
            <a:r>
              <a:rPr lang="en-US" i="1" dirty="0"/>
              <a:t> </a:t>
            </a:r>
            <a:r>
              <a:rPr lang="en-US" dirty="0"/>
              <a:t>parameter depending upon whether it’s the left or right </a:t>
            </a:r>
            <a:r>
              <a:rPr lang="en-US" dirty="0" err="1"/>
              <a:t>neighbour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99E97D86-40E3-E123-6C90-0F80ABF3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9" y="2924944"/>
            <a:ext cx="5457304" cy="2998967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F537014-658B-6A4A-3CA1-D0647056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643" y="2924944"/>
            <a:ext cx="5457306" cy="299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r>
              <a:rPr lang="en-US" dirty="0"/>
              <a:t>Setting the color configuration:</a:t>
            </a:r>
          </a:p>
          <a:p>
            <a:pPr lvl="1"/>
            <a:r>
              <a:rPr lang="en-US" dirty="0"/>
              <a:t>Similarly to the walk-through example, the left PE’s router will receive the wavelet from the ramp and then send it east. </a:t>
            </a:r>
          </a:p>
          <a:p>
            <a:pPr lvl="1"/>
            <a:r>
              <a:rPr lang="en-US" dirty="0"/>
              <a:t>The right PE will receive a wavelet from the west and then send it down the ramp to it’s processor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send_color</a:t>
            </a:r>
            <a:r>
              <a:rPr lang="en-US" i="1" dirty="0"/>
              <a:t> </a:t>
            </a:r>
            <a:r>
              <a:rPr lang="en-US" dirty="0"/>
              <a:t>variable defines which, of 24, virtual channels the wavelet will travel on</a:t>
            </a:r>
            <a:endParaRPr lang="en-US" i="1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E3391-9786-EE49-6B58-BD41A37A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4380938"/>
            <a:ext cx="7772400" cy="569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7B3420-7395-17A5-B4E8-9AB71B841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496" y="5949280"/>
            <a:ext cx="7772400" cy="5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844824"/>
            <a:ext cx="3790241" cy="453648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send_right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recv_left</a:t>
            </a:r>
            <a:r>
              <a:rPr lang="en-US" dirty="0"/>
              <a:t> functions will send and receive data respectively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i="1" dirty="0" err="1"/>
              <a:t>recv_left</a:t>
            </a:r>
            <a:r>
              <a:rPr lang="en-US" i="1" dirty="0"/>
              <a:t> </a:t>
            </a:r>
            <a:r>
              <a:rPr lang="en-US" dirty="0"/>
              <a:t>function also undertaking the required operation on the data when it arrives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5" name="Picture 4" descr="A computer code with colorful text&#10;&#10;Description automatically generated">
            <a:extLst>
              <a:ext uri="{FF2B5EF4-FFF2-40B4-BE49-F238E27FC236}">
                <a16:creationId xmlns:a16="http://schemas.microsoft.com/office/drawing/2014/main" id="{91EED78B-293D-18A1-7C2B-B5AC9B9A9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75" y="1436495"/>
            <a:ext cx="7772400" cy="2280574"/>
          </a:xfrm>
          <a:prstGeom prst="rect">
            <a:avLst/>
          </a:prstGeom>
        </p:spPr>
      </p:pic>
      <p:pic>
        <p:nvPicPr>
          <p:cNvPr id="8" name="Picture 7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6523F324-F6DD-A60A-FA47-94DC3D5D0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370384"/>
            <a:ext cx="7772400" cy="21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4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1966-FAF3-F54F-95A0-AD61FD51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43" y="1556792"/>
            <a:ext cx="10998200" cy="48245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compute function calls into the </a:t>
            </a:r>
            <a:r>
              <a:rPr lang="en-US" i="1" dirty="0" err="1"/>
              <a:t>gemv</a:t>
            </a:r>
            <a:r>
              <a:rPr lang="en-US" dirty="0"/>
              <a:t> function on both PEs, and then branches depending upon the </a:t>
            </a:r>
            <a:r>
              <a:rPr lang="en-US" i="1" dirty="0" err="1"/>
              <a:t>pe_id</a:t>
            </a:r>
            <a:r>
              <a:rPr lang="en-US" dirty="0"/>
              <a:t> parameter (the rank of the PE).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B9BB-9B28-D34A-8B6B-CA0763BA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3" y="508958"/>
            <a:ext cx="10998200" cy="795852"/>
          </a:xfrm>
        </p:spPr>
        <p:txBody>
          <a:bodyPr/>
          <a:lstStyle/>
          <a:p>
            <a:r>
              <a:rPr lang="en-US" dirty="0"/>
              <a:t>Wash-up for hands on exercise two:</a:t>
            </a: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E93500F-E9C6-7170-0A4B-4F489230E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2852936"/>
            <a:ext cx="7772400" cy="31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3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647</Words>
  <Application>Microsoft Office PowerPoint</Application>
  <PresentationFormat>Widescreen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epcc_grey</vt:lpstr>
      <vt:lpstr>Hands-on 2: GEMV on a Multiple PEs</vt:lpstr>
      <vt:lpstr>Objective</vt:lpstr>
      <vt:lpstr>What you need to do here</vt:lpstr>
      <vt:lpstr>Wash-up for hands on exercise two:</vt:lpstr>
      <vt:lpstr>Wash-up for hands on exercise two:</vt:lpstr>
      <vt:lpstr>Wash-up for hands on exercise two:</vt:lpstr>
      <vt:lpstr>Wash-up for hands on exercise two: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2024-05-02T10:02:29Z</dcterms:modified>
</cp:coreProperties>
</file>