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86" r:id="rId2"/>
    <p:sldId id="4761" r:id="rId3"/>
    <p:sldId id="4770" r:id="rId4"/>
    <p:sldId id="4762" r:id="rId5"/>
    <p:sldId id="4763" r:id="rId6"/>
    <p:sldId id="4765" r:id="rId7"/>
    <p:sldId id="4764" r:id="rId8"/>
    <p:sldId id="4766" r:id="rId9"/>
    <p:sldId id="4767" r:id="rId10"/>
    <p:sldId id="4768" r:id="rId11"/>
    <p:sldId id="47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FF00"/>
    <a:srgbClr val="0070C0"/>
    <a:srgbClr val="5E46F0"/>
    <a:srgbClr val="EAED77"/>
    <a:srgbClr val="6B766F"/>
    <a:srgbClr val="0C440F"/>
    <a:srgbClr val="1A44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271AF9-2AEA-492D-BBE0-1C724531AF59}" v="67" dt="2023-12-03T18:30:11.5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0816" autoAdjust="0"/>
  </p:normalViewPr>
  <p:slideViewPr>
    <p:cSldViewPr>
      <p:cViewPr varScale="1">
        <p:scale>
          <a:sx n="102" d="100"/>
          <a:sy n="102" d="100"/>
        </p:scale>
        <p:origin x="2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9F76B-5CF2-455D-9365-EBFD24FB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A3326-6BE8-4DE2-A526-66D6DC5DC342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D1BBD-9154-4133-973D-B70774D7E6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3CAD1-CB1B-4D83-9B0A-5DA8569A9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0406-4FCB-484C-938D-BEEA9F52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01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E9702-0021-4473-93B9-41638846F4C4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962A9-E496-4035-9CF6-BB737F875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3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962A9-E496-4035-9CF6-BB737F875F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378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15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68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4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71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84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51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15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68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15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78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15991AE-77F1-45DE-BEA1-AFA80059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E4B8448-9C72-43BF-B0E2-CD870D18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4E822FB-ED81-4B4D-A34B-62D86F48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F8909DD-C23B-4D89-9494-221DE393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C37C4-944E-4E6C-8DF5-C23C5143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D8F3A-E2A5-4BCD-8578-D72CB24F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BCA04-D2F6-4D61-821B-9FA3AD20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399"/>
            <a:ext cx="109728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0AE1B-EF8B-4BF5-88BF-ED8158FF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1571985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Hands-on 1: GEMV on a Single PE</a:t>
            </a:r>
          </a:p>
        </p:txBody>
      </p:sp>
      <p:pic>
        <p:nvPicPr>
          <p:cNvPr id="1030" name="Picture 6" descr="EPCC">
            <a:extLst>
              <a:ext uri="{FF2B5EF4-FFF2-40B4-BE49-F238E27FC236}">
                <a16:creationId xmlns:a16="http://schemas.microsoft.com/office/drawing/2014/main" id="{71249B1B-DCB9-736C-61B4-1128C7611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4" b="35163"/>
          <a:stretch/>
        </p:blipFill>
        <p:spPr bwMode="auto">
          <a:xfrm>
            <a:off x="4900284" y="6052431"/>
            <a:ext cx="2391431" cy="65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black and orange logo&#10;&#10;Description automatically generated">
            <a:extLst>
              <a:ext uri="{FF2B5EF4-FFF2-40B4-BE49-F238E27FC236}">
                <a16:creationId xmlns:a16="http://schemas.microsoft.com/office/drawing/2014/main" id="{0DE0AF43-84BE-47BC-08B1-D3B450A0C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6" y="5919662"/>
            <a:ext cx="2078911" cy="923331"/>
          </a:xfrm>
          <a:prstGeom prst="rect">
            <a:avLst/>
          </a:prstGeom>
        </p:spPr>
      </p:pic>
      <p:pic>
        <p:nvPicPr>
          <p:cNvPr id="1032" name="Picture 8" descr="Cerebras - Wikipedia">
            <a:extLst>
              <a:ext uri="{FF2B5EF4-FFF2-40B4-BE49-F238E27FC236}">
                <a16:creationId xmlns:a16="http://schemas.microsoft.com/office/drawing/2014/main" id="{AD07901F-3CE4-6E80-904E-2BBA7A32F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024" y="5834925"/>
            <a:ext cx="2286668" cy="100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roduct - Chip - Cerebras">
            <a:extLst>
              <a:ext uri="{FF2B5EF4-FFF2-40B4-BE49-F238E27FC236}">
                <a16:creationId xmlns:a16="http://schemas.microsoft.com/office/drawing/2014/main" id="{59064D1E-C053-1E43-5898-56E21257B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979" y="2265153"/>
            <a:ext cx="3570782" cy="357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01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4824518"/>
          </a:xfrm>
        </p:spPr>
        <p:txBody>
          <a:bodyPr>
            <a:normAutofit/>
          </a:bodyPr>
          <a:lstStyle/>
          <a:p>
            <a:r>
              <a:rPr lang="en-AU" dirty="0"/>
              <a:t>Single for loop + @</a:t>
            </a:r>
            <a:r>
              <a:rPr lang="en-AU" dirty="0" err="1"/>
              <a:t>fmacs</a:t>
            </a:r>
            <a:r>
              <a:rPr lang="en-AU" dirty="0"/>
              <a:t> (multiply-add – single precision)</a:t>
            </a:r>
          </a:p>
          <a:p>
            <a:endParaRPr lang="en-AU" dirty="0"/>
          </a:p>
          <a:p>
            <a:r>
              <a:rPr lang="en-AU" dirty="0"/>
              <a:t>Each for-loop step </a:t>
            </a:r>
            <a:r>
              <a:rPr lang="en-AU" dirty="0" err="1"/>
              <a:t>incremenets</a:t>
            </a:r>
            <a:r>
              <a:rPr lang="en-AU" dirty="0"/>
              <a:t> </a:t>
            </a:r>
            <a:r>
              <a:rPr lang="en-AU" dirty="0" err="1"/>
              <a:t>dsd</a:t>
            </a:r>
            <a:r>
              <a:rPr lang="en-AU" dirty="0"/>
              <a:t> offset, i.e. access next column</a:t>
            </a:r>
          </a:p>
          <a:p>
            <a:r>
              <a:rPr lang="en-AU" dirty="0" err="1"/>
              <a:t>fadds</a:t>
            </a:r>
            <a:r>
              <a:rPr lang="en-AU" dirty="0"/>
              <a:t> for final addition of b</a:t>
            </a:r>
          </a:p>
          <a:p>
            <a:endParaRPr lang="en-AU" dirty="0"/>
          </a:p>
          <a:p>
            <a:endParaRPr lang="en-AU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Wash-up for ex1: </a:t>
            </a:r>
            <a:r>
              <a:rPr lang="en-US" dirty="0" err="1"/>
              <a:t>gemv</a:t>
            </a:r>
            <a:r>
              <a:rPr lang="en-US" dirty="0"/>
              <a:t>() solution B:</a:t>
            </a:r>
          </a:p>
        </p:txBody>
      </p:sp>
      <p:pic>
        <p:nvPicPr>
          <p:cNvPr id="6" name="Picture 5" descr="A computer screen with text&#10;&#10;Description automatically generated">
            <a:extLst>
              <a:ext uri="{FF2B5EF4-FFF2-40B4-BE49-F238E27FC236}">
                <a16:creationId xmlns:a16="http://schemas.microsoft.com/office/drawing/2014/main" id="{CB00C414-F8E6-3F5E-EEDD-56F6D5683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57" y="3429000"/>
            <a:ext cx="7772400" cy="315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59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4824518"/>
          </a:xfrm>
        </p:spPr>
        <p:txBody>
          <a:bodyPr>
            <a:normAutofit/>
          </a:bodyPr>
          <a:lstStyle/>
          <a:p>
            <a:r>
              <a:rPr lang="en-AU" dirty="0"/>
              <a:t>Questions?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Wash-up for ex1:</a:t>
            </a:r>
          </a:p>
        </p:txBody>
      </p:sp>
    </p:spTree>
    <p:extLst>
      <p:ext uri="{BB962C8B-B14F-4D97-AF65-F5344CB8AC3E}">
        <p14:creationId xmlns:p14="http://schemas.microsoft.com/office/powerpoint/2010/main" val="383298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4824518"/>
          </a:xfrm>
        </p:spPr>
        <p:txBody>
          <a:bodyPr>
            <a:normAutofit/>
          </a:bodyPr>
          <a:lstStyle/>
          <a:p>
            <a:r>
              <a:rPr lang="en-US" dirty="0"/>
              <a:t>Perform Matrix-Vector Multiplication on a Single PE</a:t>
            </a:r>
          </a:p>
          <a:p>
            <a:endParaRPr lang="en-US" dirty="0"/>
          </a:p>
          <a:p>
            <a:r>
              <a:rPr lang="en-US" dirty="0"/>
              <a:t>Matrix A of size (</a:t>
            </a:r>
            <a:r>
              <a:rPr lang="en-US" dirty="0" err="1"/>
              <a:t>MxN</a:t>
            </a:r>
            <a:r>
              <a:rPr lang="en-US" dirty="0"/>
              <a:t> – M rows, N columns)</a:t>
            </a:r>
          </a:p>
          <a:p>
            <a:r>
              <a:rPr lang="en-US" dirty="0"/>
              <a:t>Vector x of size N</a:t>
            </a:r>
          </a:p>
          <a:p>
            <a:r>
              <a:rPr lang="en-US" dirty="0"/>
              <a:t>Vectors b and y of size M</a:t>
            </a:r>
          </a:p>
          <a:p>
            <a:endParaRPr lang="en-US" dirty="0"/>
          </a:p>
          <a:p>
            <a:r>
              <a:rPr lang="en-US" dirty="0"/>
              <a:t>y = b + </a:t>
            </a:r>
            <a:r>
              <a:rPr lang="en-US" dirty="0" err="1"/>
              <a:t>A@x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90431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diagram&#10;&#10;Description automatically generated">
            <a:extLst>
              <a:ext uri="{FF2B5EF4-FFF2-40B4-BE49-F238E27FC236}">
                <a16:creationId xmlns:a16="http://schemas.microsoft.com/office/drawing/2014/main" id="{C7BBEAF2-72D6-9B12-1F3C-4E48AAD02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63752" y="361927"/>
            <a:ext cx="5528062" cy="649607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74343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4824518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pe_program.csl</a:t>
            </a:r>
            <a:r>
              <a:rPr lang="en-US" dirty="0"/>
              <a:t>:</a:t>
            </a:r>
          </a:p>
          <a:p>
            <a:r>
              <a:rPr lang="en-US" dirty="0"/>
              <a:t>TO DO 2: Construct </a:t>
            </a:r>
            <a:r>
              <a:rPr lang="en-US" dirty="0" err="1"/>
              <a:t>gemv</a:t>
            </a:r>
            <a:r>
              <a:rPr lang="en-US" dirty="0"/>
              <a:t>() function</a:t>
            </a:r>
          </a:p>
          <a:p>
            <a:pPr lvl="1"/>
            <a:r>
              <a:rPr lang="en-US" dirty="0"/>
              <a:t>Option 1 (simpler) – use a for-loop</a:t>
            </a:r>
          </a:p>
          <a:p>
            <a:pPr lvl="1"/>
            <a:r>
              <a:rPr lang="en-US" dirty="0"/>
              <a:t>Option 2 (harder) – use memory DSDs</a:t>
            </a:r>
          </a:p>
          <a:p>
            <a:pPr lvl="1"/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layout.csl</a:t>
            </a:r>
            <a:r>
              <a:rPr lang="en-US" dirty="0"/>
              <a:t>:</a:t>
            </a:r>
          </a:p>
          <a:p>
            <a:r>
              <a:rPr lang="en-US" dirty="0"/>
              <a:t>TO DO 1: Define parameters for matrix dimensions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run.py</a:t>
            </a:r>
            <a:r>
              <a:rPr lang="en-US" dirty="0"/>
              <a:t>:</a:t>
            </a:r>
          </a:p>
          <a:p>
            <a:r>
              <a:rPr lang="en-US" dirty="0"/>
              <a:t>TO DO 1: Copy A, x, b to device via </a:t>
            </a:r>
            <a:r>
              <a:rPr lang="en-US" dirty="0" err="1"/>
              <a:t>memcpy</a:t>
            </a:r>
            <a:endParaRPr lang="en-US" dirty="0"/>
          </a:p>
          <a:p>
            <a:r>
              <a:rPr lang="en-US" dirty="0"/>
              <a:t>TO DO 2: Copy y back from device via </a:t>
            </a:r>
            <a:r>
              <a:rPr lang="en-US" dirty="0" err="1"/>
              <a:t>memcpy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To do:</a:t>
            </a:r>
          </a:p>
        </p:txBody>
      </p:sp>
    </p:spTree>
    <p:extLst>
      <p:ext uri="{BB962C8B-B14F-4D97-AF65-F5344CB8AC3E}">
        <p14:creationId xmlns:p14="http://schemas.microsoft.com/office/powerpoint/2010/main" val="221963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4824518"/>
          </a:xfrm>
        </p:spPr>
        <p:txBody>
          <a:bodyPr>
            <a:normAutofit/>
          </a:bodyPr>
          <a:lstStyle/>
          <a:p>
            <a:r>
              <a:rPr lang="en-US" dirty="0"/>
              <a:t>Example of param from walk-through 2</a:t>
            </a:r>
          </a:p>
          <a:p>
            <a:r>
              <a:rPr lang="en-US" dirty="0"/>
              <a:t>Example of </a:t>
            </a:r>
            <a:r>
              <a:rPr lang="en-US" dirty="0" err="1"/>
              <a:t>memcpy</a:t>
            </a:r>
            <a:r>
              <a:rPr lang="en-US" dirty="0"/>
              <a:t> from walk-through 3</a:t>
            </a:r>
          </a:p>
          <a:p>
            <a:r>
              <a:rPr lang="en-US" dirty="0"/>
              <a:t>Example of memory DSD from walkthrough 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Hints:</a:t>
            </a:r>
          </a:p>
        </p:txBody>
      </p:sp>
    </p:spTree>
    <p:extLst>
      <p:ext uri="{BB962C8B-B14F-4D97-AF65-F5344CB8AC3E}">
        <p14:creationId xmlns:p14="http://schemas.microsoft.com/office/powerpoint/2010/main" val="56844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4824518"/>
          </a:xfrm>
        </p:spPr>
        <p:txBody>
          <a:bodyPr>
            <a:normAutofit/>
          </a:bodyPr>
          <a:lstStyle/>
          <a:p>
            <a:r>
              <a:rPr lang="en-US" dirty="0"/>
              <a:t>Key points: </a:t>
            </a:r>
          </a:p>
          <a:p>
            <a:r>
              <a:rPr lang="en-US" dirty="0"/>
              <a:t>Parameters: (in </a:t>
            </a:r>
            <a:r>
              <a:rPr lang="en-US" dirty="0" err="1"/>
              <a:t>pe_program.csl</a:t>
            </a:r>
            <a:r>
              <a:rPr lang="en-US" dirty="0"/>
              <a:t> + </a:t>
            </a:r>
            <a:r>
              <a:rPr lang="en-US" dirty="0" err="1"/>
              <a:t>layout.csl</a:t>
            </a:r>
            <a:r>
              <a:rPr lang="en-US" dirty="0"/>
              <a:t>):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Wash-up for ex1: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40F91907-2A42-B081-1963-1F1FC9269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3212976"/>
            <a:ext cx="36322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8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4824518"/>
          </a:xfrm>
        </p:spPr>
        <p:txBody>
          <a:bodyPr>
            <a:normAutofit/>
          </a:bodyPr>
          <a:lstStyle/>
          <a:p>
            <a:r>
              <a:rPr lang="en-US" dirty="0" err="1"/>
              <a:t>Memcpy</a:t>
            </a:r>
            <a:r>
              <a:rPr lang="en-US" dirty="0"/>
              <a:t> in host code </a:t>
            </a:r>
            <a:r>
              <a:rPr lang="en-US" dirty="0" err="1"/>
              <a:t>run.py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Wash-up for ex1: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4E46D7D0-5E63-41CE-BEBF-EA91488E8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2348880"/>
            <a:ext cx="7772400" cy="1693348"/>
          </a:xfrm>
          <a:prstGeom prst="rect">
            <a:avLst/>
          </a:prstGeom>
        </p:spPr>
      </p:pic>
      <p:pic>
        <p:nvPicPr>
          <p:cNvPr id="7" name="Picture 6" descr="A computer code with text&#10;&#10;Description automatically generated">
            <a:extLst>
              <a:ext uri="{FF2B5EF4-FFF2-40B4-BE49-F238E27FC236}">
                <a16:creationId xmlns:a16="http://schemas.microsoft.com/office/drawing/2014/main" id="{588A1B1C-5208-E119-A377-7D432E738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455" y="4815644"/>
            <a:ext cx="7772400" cy="10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8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5C3E6752-81B2-5D49-0D53-6A9CA89D0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03912" y="2569283"/>
            <a:ext cx="5156200" cy="40513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Wash-up for ex1: </a:t>
            </a:r>
            <a:r>
              <a:rPr lang="en-US" dirty="0" err="1"/>
              <a:t>gemv</a:t>
            </a:r>
            <a:r>
              <a:rPr lang="en-US" dirty="0"/>
              <a:t>() solution A: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C28273-DC56-E871-4517-A2A547EA03A6}"/>
              </a:ext>
            </a:extLst>
          </p:cNvPr>
          <p:cNvSpPr txBox="1">
            <a:spLocks/>
          </p:cNvSpPr>
          <p:nvPr/>
        </p:nvSpPr>
        <p:spPr>
          <a:xfrm>
            <a:off x="361543" y="1556792"/>
            <a:ext cx="10998200" cy="4824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Two for loops: column and row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4824518"/>
          </a:xfrm>
        </p:spPr>
        <p:txBody>
          <a:bodyPr>
            <a:normAutofit/>
          </a:bodyPr>
          <a:lstStyle/>
          <a:p>
            <a:r>
              <a:rPr lang="en-AU" dirty="0"/>
              <a:t>Single for loop + @</a:t>
            </a:r>
            <a:r>
              <a:rPr lang="en-AU" dirty="0" err="1"/>
              <a:t>fmacs</a:t>
            </a:r>
            <a:r>
              <a:rPr lang="en-AU" dirty="0"/>
              <a:t> (multiply-add – single precision)</a:t>
            </a:r>
          </a:p>
          <a:p>
            <a:endParaRPr lang="en-AU" dirty="0"/>
          </a:p>
          <a:p>
            <a:r>
              <a:rPr lang="en-AU" dirty="0"/>
              <a:t>DSDs: </a:t>
            </a:r>
            <a:r>
              <a:rPr lang="en-AU" dirty="0" err="1"/>
              <a:t>b_dsd</a:t>
            </a:r>
            <a:r>
              <a:rPr lang="en-AU" dirty="0"/>
              <a:t> and </a:t>
            </a:r>
            <a:r>
              <a:rPr lang="en-AU" dirty="0" err="1"/>
              <a:t>y_dsd</a:t>
            </a:r>
            <a:r>
              <a:rPr lang="en-AU" dirty="0"/>
              <a:t> straightforward, access all elements</a:t>
            </a:r>
          </a:p>
          <a:p>
            <a:r>
              <a:rPr lang="en-AU" dirty="0" err="1"/>
              <a:t>A_dsd</a:t>
            </a:r>
            <a:r>
              <a:rPr lang="en-AU" dirty="0"/>
              <a:t> access each column (A is stored in row major)</a:t>
            </a:r>
          </a:p>
          <a:p>
            <a:endParaRPr lang="en-AU" dirty="0"/>
          </a:p>
          <a:p>
            <a:endParaRPr lang="en-AU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Wash-up for ex1: </a:t>
            </a:r>
            <a:r>
              <a:rPr lang="en-US" dirty="0" err="1"/>
              <a:t>gemv</a:t>
            </a:r>
            <a:r>
              <a:rPr lang="en-US" dirty="0"/>
              <a:t>() solution B: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42911DC-F086-7BA9-B696-2D9C31F77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3828877"/>
            <a:ext cx="7772400" cy="145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00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gre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795</Words>
  <Application>Microsoft Macintosh PowerPoint</Application>
  <PresentationFormat>Widescreen</PresentationFormat>
  <Paragraphs>98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Menlo</vt:lpstr>
      <vt:lpstr>epcc_grey</vt:lpstr>
      <vt:lpstr>Hands-on 1: GEMV on a Single PE</vt:lpstr>
      <vt:lpstr>Objective</vt:lpstr>
      <vt:lpstr>Steps</vt:lpstr>
      <vt:lpstr>To do:</vt:lpstr>
      <vt:lpstr>Hints:</vt:lpstr>
      <vt:lpstr>Wash-up for ex1:</vt:lpstr>
      <vt:lpstr>Wash-up for ex1:</vt:lpstr>
      <vt:lpstr>Wash-up for ex1: gemv() solution A:</vt:lpstr>
      <vt:lpstr>Wash-up for ex1: gemv() solution B:</vt:lpstr>
      <vt:lpstr>Wash-up for ex1: gemv() solution B:</vt:lpstr>
      <vt:lpstr>Wash-up for ex1: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2017-01-17T08:58:04Z</dcterms:created>
  <dcterms:modified xsi:type="dcterms:W3CDTF">2023-12-06T12:48:05Z</dcterms:modified>
</cp:coreProperties>
</file>