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6" r:id="rId2"/>
    <p:sldId id="4761" r:id="rId3"/>
    <p:sldId id="2147469259" r:id="rId4"/>
    <p:sldId id="2147469260" r:id="rId5"/>
    <p:sldId id="2147469261" r:id="rId6"/>
    <p:sldId id="2147469262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71AF9-2AEA-492D-BBE0-1C724531AF59}" v="67" dt="2023-12-03T18:30:11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9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Cerebras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SDK walk-through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duct - Chip - Cerebras">
            <a:extLst>
              <a:ext uri="{FF2B5EF4-FFF2-40B4-BE49-F238E27FC236}">
                <a16:creationId xmlns:a16="http://schemas.microsoft.com/office/drawing/2014/main" id="{59064D1E-C053-1E43-5898-56E21257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79" y="2265153"/>
            <a:ext cx="3570782" cy="3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1DC3-B096-CF73-A12A-9876E230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this </a:t>
            </a:r>
            <a:r>
              <a:rPr lang="en-GB" dirty="0" err="1"/>
              <a:t>layout.csl</a:t>
            </a:r>
            <a:r>
              <a:rPr lang="en-GB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611ED-3EA3-C050-4373-38046ED4A021}"/>
              </a:ext>
            </a:extLst>
          </p:cNvPr>
          <p:cNvSpPr txBox="1"/>
          <p:nvPr/>
        </p:nvSpPr>
        <p:spPr>
          <a:xfrm>
            <a:off x="606288" y="1943095"/>
            <a:ext cx="10972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wt1-getting-started]$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cslc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layout.csl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--fabric-dims=8,3 --fabric-offsets=4,1 --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--channels=1 -o 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CB21E-9B45-E649-E1B6-EB0AEA44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72" y="1340768"/>
            <a:ext cx="10972800" cy="492362"/>
          </a:xfrm>
        </p:spPr>
        <p:txBody>
          <a:bodyPr/>
          <a:lstStyle/>
          <a:p>
            <a:r>
              <a:rPr lang="en-GB" dirty="0"/>
              <a:t>Defines the layout of the program on the CS-2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1715F-41CF-AC35-94C0-A8B86654AC12}"/>
              </a:ext>
            </a:extLst>
          </p:cNvPr>
          <p:cNvSpPr/>
          <p:nvPr/>
        </p:nvSpPr>
        <p:spPr>
          <a:xfrm>
            <a:off x="6099912" y="1814519"/>
            <a:ext cx="144016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5E78A-6AD2-2882-5B12-D584C08F3E78}"/>
              </a:ext>
            </a:extLst>
          </p:cNvPr>
          <p:cNvSpPr txBox="1"/>
          <p:nvPr/>
        </p:nvSpPr>
        <p:spPr>
          <a:xfrm>
            <a:off x="606288" y="2910267"/>
            <a:ext cx="7358608" cy="3308598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LAUNCH: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@get_color(8);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@import_module("&lt;memcpy/get_params&gt;", .{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.width = 1,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.height = 1,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.LAUNCH = LAUNCH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layout {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@set_rectangle(1, 1);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@set_tile_code(0, 0,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pe_program.csl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.{ 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memcpy_params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memcpy.get_params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(0) });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@export_name("init_and_compute",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()void);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FD46B-651D-B4DF-22BB-95AA0E6A3CC2}"/>
              </a:ext>
            </a:extLst>
          </p:cNvPr>
          <p:cNvSpPr txBox="1"/>
          <p:nvPr/>
        </p:nvSpPr>
        <p:spPr>
          <a:xfrm>
            <a:off x="8040216" y="291026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Colour (virtual channel) used for Remote Procedure Call (RPC) mechanism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02CBE-306B-F1A3-A9D8-5589CC77F408}"/>
              </a:ext>
            </a:extLst>
          </p:cNvPr>
          <p:cNvSpPr txBox="1"/>
          <p:nvPr/>
        </p:nvSpPr>
        <p:spPr>
          <a:xfrm>
            <a:off x="8040216" y="385926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Imports the </a:t>
            </a:r>
            <a:r>
              <a:rPr lang="en-GB" sz="1400" i="1" dirty="0" err="1">
                <a:solidFill>
                  <a:srgbClr val="0070C0"/>
                </a:solidFill>
              </a:rPr>
              <a:t>memcpy</a:t>
            </a:r>
            <a:r>
              <a:rPr lang="en-GB" sz="1400" i="1" dirty="0">
                <a:solidFill>
                  <a:srgbClr val="0070C0"/>
                </a:solidFill>
              </a:rPr>
              <a:t> module (WSE side of </a:t>
            </a:r>
            <a:r>
              <a:rPr lang="en-GB" sz="1400" i="1" dirty="0" err="1">
                <a:solidFill>
                  <a:srgbClr val="0070C0"/>
                </a:solidFill>
              </a:rPr>
              <a:t>memcpy</a:t>
            </a:r>
            <a:r>
              <a:rPr lang="en-GB" sz="1400" i="1" dirty="0">
                <a:solidFill>
                  <a:srgbClr val="0070C0"/>
                </a:solidFill>
              </a:rPr>
              <a:t> support) needed to launch kernel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A2460-5872-2131-B281-1B8AF7AA6091}"/>
              </a:ext>
            </a:extLst>
          </p:cNvPr>
          <p:cNvSpPr txBox="1"/>
          <p:nvPr/>
        </p:nvSpPr>
        <p:spPr>
          <a:xfrm>
            <a:off x="7996294" y="472092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We are using just one PE (columns=1, rows=1)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72A3E-EA28-012E-C4BC-C79ACE257BAF}"/>
              </a:ext>
            </a:extLst>
          </p:cNvPr>
          <p:cNvSpPr txBox="1"/>
          <p:nvPr/>
        </p:nvSpPr>
        <p:spPr>
          <a:xfrm>
            <a:off x="8005789" y="5162584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The lone PE should execute “</a:t>
            </a:r>
            <a:r>
              <a:rPr lang="en-GB" sz="1400" i="1" dirty="0" err="1">
                <a:solidFill>
                  <a:srgbClr val="0070C0"/>
                </a:solidFill>
              </a:rPr>
              <a:t>pe_program.csl</a:t>
            </a:r>
            <a:r>
              <a:rPr lang="en-GB" sz="1400" i="1" dirty="0">
                <a:solidFill>
                  <a:srgbClr val="0070C0"/>
                </a:solidFill>
              </a:rPr>
              <a:t>” and we pass the </a:t>
            </a:r>
            <a:r>
              <a:rPr lang="en-GB" sz="1400" i="1" dirty="0" err="1">
                <a:solidFill>
                  <a:srgbClr val="0070C0"/>
                </a:solidFill>
              </a:rPr>
              <a:t>memcpy</a:t>
            </a:r>
            <a:r>
              <a:rPr lang="en-GB" sz="1400" i="1" dirty="0">
                <a:solidFill>
                  <a:srgbClr val="0070C0"/>
                </a:solidFill>
              </a:rPr>
              <a:t> parameters as a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D1F84-75DF-E527-607D-461DA1B184FE}"/>
              </a:ext>
            </a:extLst>
          </p:cNvPr>
          <p:cNvSpPr txBox="1"/>
          <p:nvPr/>
        </p:nvSpPr>
        <p:spPr>
          <a:xfrm>
            <a:off x="8048205" y="605534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Expose this function “</a:t>
            </a:r>
            <a:r>
              <a:rPr lang="en-GB" sz="1400" i="1" dirty="0" err="1">
                <a:solidFill>
                  <a:srgbClr val="0070C0"/>
                </a:solidFill>
              </a:rPr>
              <a:t>init_and_compute</a:t>
            </a:r>
            <a:r>
              <a:rPr lang="en-GB" sz="1400" i="1" dirty="0">
                <a:solidFill>
                  <a:srgbClr val="0070C0"/>
                </a:solidFill>
              </a:rPr>
              <a:t>” to the host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2CA22-4DA2-7582-6BD2-81FAAEB85F5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791744" y="3068626"/>
            <a:ext cx="4248472" cy="103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9592C5-C46A-620C-F1C1-265EC7A452F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07968" y="3859265"/>
            <a:ext cx="2232248" cy="261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B6858C5-EBBD-FA4C-C7A7-3BEF120459AC}"/>
              </a:ext>
            </a:extLst>
          </p:cNvPr>
          <p:cNvSpPr/>
          <p:nvPr/>
        </p:nvSpPr>
        <p:spPr>
          <a:xfrm>
            <a:off x="5519936" y="3433487"/>
            <a:ext cx="144016" cy="84574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3AEDAE-5EE1-172A-1AC6-D0FB825DC51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675620" y="4874809"/>
            <a:ext cx="5320674" cy="20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73D773-CFB1-84D9-1AA9-7633C7C462F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536306" y="5531916"/>
            <a:ext cx="469483" cy="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A6FC97-E5C4-B722-06F6-37562BAF091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583832" y="5901248"/>
            <a:ext cx="3464373" cy="415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E77E11-19B9-84BD-3F22-99D5F9BE0DFB}"/>
              </a:ext>
            </a:extLst>
          </p:cNvPr>
          <p:cNvSpPr txBox="1"/>
          <p:nvPr/>
        </p:nvSpPr>
        <p:spPr>
          <a:xfrm>
            <a:off x="548072" y="6270171"/>
            <a:ext cx="4556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</a:rPr>
              <a:t>In the </a:t>
            </a:r>
            <a:r>
              <a:rPr lang="en-GB" sz="1600" i="1" dirty="0" err="1">
                <a:solidFill>
                  <a:srgbClr val="FF0000"/>
                </a:solidFill>
              </a:rPr>
              <a:t>layout.csl</a:t>
            </a:r>
            <a:r>
              <a:rPr lang="en-GB" sz="1600" i="1" dirty="0">
                <a:solidFill>
                  <a:srgbClr val="FF0000"/>
                </a:solidFill>
              </a:rPr>
              <a:t> file you will see comments to explain these lines (omitted here for space)</a:t>
            </a:r>
          </a:p>
        </p:txBody>
      </p:sp>
    </p:spTree>
    <p:extLst>
      <p:ext uri="{BB962C8B-B14F-4D97-AF65-F5344CB8AC3E}">
        <p14:creationId xmlns:p14="http://schemas.microsoft.com/office/powerpoint/2010/main" val="39474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DBE-5B7D-54D7-4921-991B4826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Driving from the host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165B3-5EF4-BD39-37AA-D560E4CB5BFF}"/>
              </a:ext>
            </a:extLst>
          </p:cNvPr>
          <p:cNvSpPr txBox="1"/>
          <p:nvPr/>
        </p:nvSpPr>
        <p:spPr>
          <a:xfrm>
            <a:off x="551384" y="1628800"/>
            <a:ext cx="5688632" cy="4493538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cerebras.sdk.runtime.sdkruntimepybind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SdkRuntime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Read arguments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parser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argparse.ArgumentParser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('--name', help="the test compile output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('--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cmaddr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help="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for CS system")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parser.parse_args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a runner using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SdkRuntime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runner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SdkRuntime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(args.name,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cmaddr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args.cmaddr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Load and run the program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runner.load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runner.run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Launch the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init_and_compute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on device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runner.launch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init_and_compute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nonblock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Stop the program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runner.stop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FF707-5B42-77E4-4324-C0842B50E22A}"/>
              </a:ext>
            </a:extLst>
          </p:cNvPr>
          <p:cNvSpPr txBox="1"/>
          <p:nvPr/>
        </p:nvSpPr>
        <p:spPr>
          <a:xfrm>
            <a:off x="6456040" y="2448189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We create an instance of the </a:t>
            </a:r>
            <a:r>
              <a:rPr lang="en-GB" sz="1400" i="1" dirty="0" err="1">
                <a:solidFill>
                  <a:srgbClr val="0070C0"/>
                </a:solidFill>
              </a:rPr>
              <a:t>Cerebras</a:t>
            </a:r>
            <a:r>
              <a:rPr lang="en-GB" sz="1400" i="1" dirty="0">
                <a:solidFill>
                  <a:srgbClr val="0070C0"/>
                </a:solidFill>
              </a:rPr>
              <a:t> </a:t>
            </a:r>
            <a:r>
              <a:rPr lang="en-GB" sz="1400" i="1" dirty="0" err="1">
                <a:solidFill>
                  <a:srgbClr val="0070C0"/>
                </a:solidFill>
              </a:rPr>
              <a:t>SdkRuntime</a:t>
            </a:r>
            <a:r>
              <a:rPr lang="en-GB" sz="1400" i="1" dirty="0">
                <a:solidFill>
                  <a:srgbClr val="0070C0"/>
                </a:solidFill>
              </a:rPr>
              <a:t> (the host side library that interacts with the CS-2).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0FD727-D4DB-5913-2096-1DE63DCF331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03727" y="2817521"/>
            <a:ext cx="1752313" cy="791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3D0D27-C168-9EA2-EDC6-1EE9773025AF}"/>
              </a:ext>
            </a:extLst>
          </p:cNvPr>
          <p:cNvSpPr txBox="1"/>
          <p:nvPr/>
        </p:nvSpPr>
        <p:spPr>
          <a:xfrm>
            <a:off x="6456040" y="372713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Load our compiled program onto the WSE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5C6BE-2129-90B0-54DA-303F9947D4B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47528" y="3881020"/>
            <a:ext cx="4608512" cy="55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69CC4C-50C5-0066-7294-54F9DE204B00}"/>
              </a:ext>
            </a:extLst>
          </p:cNvPr>
          <p:cNvSpPr txBox="1"/>
          <p:nvPr/>
        </p:nvSpPr>
        <p:spPr>
          <a:xfrm>
            <a:off x="6456040" y="4178143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Start running the program on the WSE. This won’t do anything yet, it activates and is ready for a Remote Procedure Call (RPC) from the host.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F57B7D-3F7C-AE82-B2F6-C890062D2B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03512" y="4547475"/>
            <a:ext cx="4752528" cy="53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D995C-C097-7BF5-3CAC-F1E75861C4E5}"/>
              </a:ext>
            </a:extLst>
          </p:cNvPr>
          <p:cNvSpPr txBox="1"/>
          <p:nvPr/>
        </p:nvSpPr>
        <p:spPr>
          <a:xfrm>
            <a:off x="6456040" y="4944935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Launch the “</a:t>
            </a:r>
            <a:r>
              <a:rPr lang="en-GB" sz="1400" i="1" dirty="0" err="1">
                <a:solidFill>
                  <a:srgbClr val="0070C0"/>
                </a:solidFill>
              </a:rPr>
              <a:t>init_and_compute</a:t>
            </a:r>
            <a:r>
              <a:rPr lang="en-GB" sz="1400" i="1" dirty="0">
                <a:solidFill>
                  <a:srgbClr val="0070C0"/>
                </a:solidFill>
              </a:rPr>
              <a:t>” function on the WSE and wait until it has completed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A1206-9964-C98D-2051-951C6628677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768203" y="5206545"/>
            <a:ext cx="1687837" cy="73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B943CE-44D8-7821-8BCD-49C099E6A93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817657" y="5832201"/>
            <a:ext cx="4638383" cy="136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D1A1AF-1065-5DBF-17BB-47FFA1952B08}"/>
              </a:ext>
            </a:extLst>
          </p:cNvPr>
          <p:cNvSpPr txBox="1"/>
          <p:nvPr/>
        </p:nvSpPr>
        <p:spPr>
          <a:xfrm>
            <a:off x="6456040" y="567831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Stop the program on the WSE and clean up</a:t>
            </a:r>
          </a:p>
        </p:txBody>
      </p:sp>
    </p:spTree>
    <p:extLst>
      <p:ext uri="{BB962C8B-B14F-4D97-AF65-F5344CB8AC3E}">
        <p14:creationId xmlns:p14="http://schemas.microsoft.com/office/powerpoint/2010/main" val="394577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9B5B-2DF4-AEFC-E75F-A749C0DA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</a:t>
            </a:r>
            <a:r>
              <a:rPr lang="en-GB" i="1" dirty="0" err="1"/>
              <a:t>pe_program.csl</a:t>
            </a:r>
            <a:r>
              <a:rPr lang="en-GB" dirty="0"/>
              <a:t>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DF63B-6EFF-AAFB-BF46-6D9AE3AD85AD}"/>
              </a:ext>
            </a:extLst>
          </p:cNvPr>
          <p:cNvSpPr txBox="1"/>
          <p:nvPr/>
        </p:nvSpPr>
        <p:spPr>
          <a:xfrm>
            <a:off x="407368" y="1268760"/>
            <a:ext cx="5688632" cy="5509200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Struct containing parameters for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layout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memcpy_params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comptime_struct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sys_mod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@import_module("&lt;memcpy/memcpy&gt;",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memcpy_params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Constants defining dimensions of our data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N: i16 = 3;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48 kB of local PE memory contains x and y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 x: [N] f32;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 y: [N] f32;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*[N] i16,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*[N], value : i16) void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initialize() void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init_and_compute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void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comptime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Export function so it is host-callable by RPC mechanism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@export_symbol(init_and_compute);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Create RPC server using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LAUNCH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@rpc(@get_data_task_id(sys_mod.LAUNCH));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4C4F2C2-46C8-5AE6-0342-D7F027FA7D30}"/>
              </a:ext>
            </a:extLst>
          </p:cNvPr>
          <p:cNvSpPr/>
          <p:nvPr/>
        </p:nvSpPr>
        <p:spPr>
          <a:xfrm>
            <a:off x="6023992" y="1268761"/>
            <a:ext cx="274240" cy="72008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5BD92-2712-0FB9-E86D-E03922B6D3CE}"/>
              </a:ext>
            </a:extLst>
          </p:cNvPr>
          <p:cNvSpPr txBox="1"/>
          <p:nvPr/>
        </p:nvSpPr>
        <p:spPr>
          <a:xfrm>
            <a:off x="7521708" y="133924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Infrastructure we need for the </a:t>
            </a:r>
            <a:r>
              <a:rPr lang="en-GB" sz="1400" i="1" dirty="0" err="1">
                <a:solidFill>
                  <a:srgbClr val="0070C0"/>
                </a:solidFill>
              </a:rPr>
              <a:t>memcpy</a:t>
            </a:r>
            <a:r>
              <a:rPr lang="en-GB" sz="1400" i="1" dirty="0">
                <a:solidFill>
                  <a:srgbClr val="0070C0"/>
                </a:solidFill>
              </a:rPr>
              <a:t> library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CED4C-A3C9-8116-A949-BEB108145CE1}"/>
              </a:ext>
            </a:extLst>
          </p:cNvPr>
          <p:cNvSpPr txBox="1"/>
          <p:nvPr/>
        </p:nvSpPr>
        <p:spPr>
          <a:xfrm>
            <a:off x="7521708" y="191578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Defines a constant integer of 16 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7397F-60C1-4227-63ED-0DC0899C7CC4}"/>
              </a:ext>
            </a:extLst>
          </p:cNvPr>
          <p:cNvSpPr txBox="1"/>
          <p:nvPr/>
        </p:nvSpPr>
        <p:spPr>
          <a:xfrm>
            <a:off x="7535346" y="2276878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Declares arrays x and y to be of size N and type single-precision floating point. These are allocated in the PE’s local memory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713603F-3DAC-4BF6-2A45-1A91AFC956D7}"/>
              </a:ext>
            </a:extLst>
          </p:cNvPr>
          <p:cNvSpPr/>
          <p:nvPr/>
        </p:nvSpPr>
        <p:spPr>
          <a:xfrm>
            <a:off x="6059996" y="3156278"/>
            <a:ext cx="274240" cy="221693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79306-1872-DC80-E3BD-3249FCD22701}"/>
              </a:ext>
            </a:extLst>
          </p:cNvPr>
          <p:cNvSpPr txBox="1"/>
          <p:nvPr/>
        </p:nvSpPr>
        <p:spPr>
          <a:xfrm>
            <a:off x="7521708" y="402336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We will look at these functions in detail in a minute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E7FB98-2021-BECD-2FAC-37DB3278401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443319" y="1600851"/>
            <a:ext cx="1078389" cy="2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27D0A4-0763-4275-CD78-AA6B25081DA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351584" y="2069670"/>
            <a:ext cx="5170124" cy="15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59A56C-CE1C-A184-92A7-1767392E685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51684" y="2646210"/>
            <a:ext cx="4283662" cy="148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49BB9C-45A8-7476-40E0-C73A2A56FDA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443319" y="4264746"/>
            <a:ext cx="1078389" cy="20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CDB171-6EB6-9A16-4DE3-A15FE1A3BAB4}"/>
              </a:ext>
            </a:extLst>
          </p:cNvPr>
          <p:cNvSpPr txBox="1"/>
          <p:nvPr/>
        </p:nvSpPr>
        <p:spPr>
          <a:xfrm>
            <a:off x="7521708" y="537321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Sets up the program by exporting the “</a:t>
            </a:r>
            <a:r>
              <a:rPr lang="en-GB" sz="1400" i="1" dirty="0" err="1">
                <a:solidFill>
                  <a:srgbClr val="0070C0"/>
                </a:solidFill>
              </a:rPr>
              <a:t>init_and_compute</a:t>
            </a:r>
            <a:r>
              <a:rPr lang="en-GB" sz="1400" i="1" dirty="0">
                <a:solidFill>
                  <a:srgbClr val="0070C0"/>
                </a:solidFill>
              </a:rPr>
              <a:t>”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BAF-4C56-B3AA-C6B4-C405C01E5D50}"/>
              </a:ext>
            </a:extLst>
          </p:cNvPr>
          <p:cNvSpPr txBox="1"/>
          <p:nvPr/>
        </p:nvSpPr>
        <p:spPr>
          <a:xfrm>
            <a:off x="7496696" y="600640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70C0"/>
                </a:solidFill>
              </a:rPr>
              <a:t>Create an RPC server (so it can be called from the host) using the colour defined in </a:t>
            </a:r>
            <a:r>
              <a:rPr lang="en-GB" sz="1400" i="1" dirty="0" err="1">
                <a:solidFill>
                  <a:srgbClr val="0070C0"/>
                </a:solidFill>
              </a:rPr>
              <a:t>layout.csl</a:t>
            </a:r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2BF4EF-E020-A087-227D-ADFE524491D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556805" y="5634825"/>
            <a:ext cx="1964903" cy="120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95C6F0-FCCD-107F-00BF-4974ACE4236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230915" y="6248964"/>
            <a:ext cx="3265781" cy="19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1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40A5-FBBE-BA6D-3C16-4108280F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</a:t>
            </a:r>
            <a:r>
              <a:rPr lang="en-GB" i="1" dirty="0" err="1"/>
              <a:t>pe_program.csl</a:t>
            </a:r>
            <a:r>
              <a:rPr lang="en-GB" dirty="0"/>
              <a:t>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36047-64AC-CCCC-0C87-DD58ED7E2FC6}"/>
              </a:ext>
            </a:extLst>
          </p:cNvPr>
          <p:cNvSpPr txBox="1"/>
          <p:nvPr/>
        </p:nvSpPr>
        <p:spPr>
          <a:xfrm>
            <a:off x="609600" y="2492896"/>
            <a:ext cx="5688632" cy="1107996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*[N] i16,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*[N], value : i16) void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(@range(i16, N)) |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.*[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+= value *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.*[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F1724-D3EF-04F1-9EFE-085148C7542A}"/>
              </a:ext>
            </a:extLst>
          </p:cNvPr>
          <p:cNvSpPr txBox="1"/>
          <p:nvPr/>
        </p:nvSpPr>
        <p:spPr>
          <a:xfrm>
            <a:off x="6744072" y="1323099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Defines </a:t>
            </a:r>
            <a:r>
              <a:rPr lang="en-GB" sz="1400" i="1" dirty="0">
                <a:solidFill>
                  <a:srgbClr val="0070C0"/>
                </a:solidFill>
              </a:rPr>
              <a:t>sum</a:t>
            </a:r>
            <a:r>
              <a:rPr lang="en-GB" sz="1400" dirty="0">
                <a:solidFill>
                  <a:srgbClr val="0070C0"/>
                </a:solidFill>
              </a:rPr>
              <a:t> to be a function with a void return type. It accepts three arguments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FA8E2-B97B-09D4-0B25-0ECBB68495C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23792" y="1584709"/>
            <a:ext cx="2520280" cy="908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11DA58-A653-7491-BA47-D4B1263CF2E1}"/>
              </a:ext>
            </a:extLst>
          </p:cNvPr>
          <p:cNvSpPr txBox="1"/>
          <p:nvPr/>
        </p:nvSpPr>
        <p:spPr>
          <a:xfrm>
            <a:off x="6673489" y="2896739"/>
            <a:ext cx="49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>
                <a:solidFill>
                  <a:srgbClr val="0070C0"/>
                </a:solidFill>
              </a:rPr>
              <a:t>x_ptr</a:t>
            </a:r>
            <a:r>
              <a:rPr lang="en-GB" sz="1400" dirty="0">
                <a:solidFill>
                  <a:srgbClr val="0070C0"/>
                </a:solidFill>
              </a:rPr>
              <a:t> and </a:t>
            </a:r>
            <a:r>
              <a:rPr lang="en-GB" sz="1400" i="1" dirty="0" err="1">
                <a:solidFill>
                  <a:srgbClr val="0070C0"/>
                </a:solidFill>
              </a:rPr>
              <a:t>y_ptr</a:t>
            </a:r>
            <a:r>
              <a:rPr lang="en-GB" sz="1400" dirty="0">
                <a:solidFill>
                  <a:srgbClr val="0070C0"/>
                </a:solidFill>
              </a:rPr>
              <a:t> are defined as pointers of over memory of size </a:t>
            </a:r>
            <a:r>
              <a:rPr lang="en-GB" sz="1400" i="1" dirty="0">
                <a:solidFill>
                  <a:srgbClr val="0070C0"/>
                </a:solidFill>
              </a:rPr>
              <a:t>N</a:t>
            </a:r>
            <a:r>
              <a:rPr lang="en-GB" sz="1400" dirty="0">
                <a:solidFill>
                  <a:srgbClr val="0070C0"/>
                </a:solidFill>
              </a:rPr>
              <a:t>. Like C, the asterisk, *, represents a pointer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38B6AD-0A74-B184-70F5-C2303A0FDFC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52180" y="2844080"/>
            <a:ext cx="3021309" cy="314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37A76-B508-7233-9C95-E23DE2413067}"/>
              </a:ext>
            </a:extLst>
          </p:cNvPr>
          <p:cNvSpPr txBox="1"/>
          <p:nvPr/>
        </p:nvSpPr>
        <p:spPr>
          <a:xfrm>
            <a:off x="6744072" y="2009890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The </a:t>
            </a:r>
            <a:r>
              <a:rPr lang="en-GB" sz="1400" i="1" dirty="0">
                <a:solidFill>
                  <a:srgbClr val="0070C0"/>
                </a:solidFill>
              </a:rPr>
              <a:t>value</a:t>
            </a:r>
            <a:r>
              <a:rPr lang="en-GB" sz="1400" dirty="0">
                <a:solidFill>
                  <a:srgbClr val="0070C0"/>
                </a:solidFill>
              </a:rPr>
              <a:t> argument is a scalar of type i16 (16-bit integer). CSL uses a colon to provide type information</a:t>
            </a:r>
          </a:p>
          <a:p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8DA1F0-E0C4-E5EB-74F6-5B2836FACFB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66084" y="2379222"/>
            <a:ext cx="1777988" cy="216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6C7216-C1A9-E5A9-08A1-365AA2A2C322}"/>
              </a:ext>
            </a:extLst>
          </p:cNvPr>
          <p:cNvSpPr txBox="1"/>
          <p:nvPr/>
        </p:nvSpPr>
        <p:spPr>
          <a:xfrm>
            <a:off x="272396" y="4059939"/>
            <a:ext cx="492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This is a for loop, which loops over some array and at each iteration the variable </a:t>
            </a:r>
            <a:r>
              <a:rPr lang="en-GB" sz="1400" i="1" dirty="0" err="1">
                <a:solidFill>
                  <a:srgbClr val="0070C0"/>
                </a:solidFill>
              </a:rPr>
              <a:t>idx</a:t>
            </a:r>
            <a:r>
              <a:rPr lang="en-GB" sz="1400" dirty="0">
                <a:solidFill>
                  <a:srgbClr val="0070C0"/>
                </a:solidFill>
              </a:rPr>
              <a:t> contains the loop’s current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This is very similar to a loop in Python but just with a different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 The in-built range function is used here to provide an array containing 0 to </a:t>
            </a:r>
            <a:r>
              <a:rPr lang="en-GB" sz="1400" i="1" dirty="0">
                <a:solidFill>
                  <a:srgbClr val="0070C0"/>
                </a:solidFill>
              </a:rPr>
              <a:t>N</a:t>
            </a:r>
            <a:r>
              <a:rPr lang="en-GB" sz="1400" dirty="0">
                <a:solidFill>
                  <a:srgbClr val="0070C0"/>
                </a:solidFill>
              </a:rPr>
              <a:t>-1 with each element of type i16. Again this is similar to Python’s range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2589C-A9E8-711B-FCAC-60CF7CF1BFBA}"/>
              </a:ext>
            </a:extLst>
          </p:cNvPr>
          <p:cNvCxnSpPr>
            <a:cxnSpLocks/>
          </p:cNvCxnSpPr>
          <p:nvPr/>
        </p:nvCxnSpPr>
        <p:spPr>
          <a:xfrm flipV="1">
            <a:off x="911424" y="3123295"/>
            <a:ext cx="144016" cy="936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B7D575-9655-7671-ACCF-CE53D30DCD22}"/>
              </a:ext>
            </a:extLst>
          </p:cNvPr>
          <p:cNvSpPr txBox="1"/>
          <p:nvPr/>
        </p:nvSpPr>
        <p:spPr>
          <a:xfrm>
            <a:off x="6096000" y="4059939"/>
            <a:ext cx="49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The asterisk is used to dereference a pointer, so here we are accessing the </a:t>
            </a:r>
            <a:r>
              <a:rPr lang="en-GB" sz="1400" i="1" dirty="0" err="1">
                <a:solidFill>
                  <a:srgbClr val="0070C0"/>
                </a:solidFill>
              </a:rPr>
              <a:t>idx</a:t>
            </a:r>
            <a:r>
              <a:rPr lang="en-GB" sz="1400" i="1" dirty="0">
                <a:solidFill>
                  <a:srgbClr val="0070C0"/>
                </a:solidFill>
              </a:rPr>
              <a:t> </a:t>
            </a:r>
            <a:r>
              <a:rPr lang="en-GB" sz="1400" dirty="0">
                <a:solidFill>
                  <a:srgbClr val="0070C0"/>
                </a:solidFill>
              </a:rPr>
              <a:t>element of </a:t>
            </a:r>
            <a:r>
              <a:rPr lang="en-GB" sz="1400" i="1" dirty="0" err="1">
                <a:solidFill>
                  <a:srgbClr val="0070C0"/>
                </a:solidFill>
              </a:rPr>
              <a:t>y_ptr</a:t>
            </a:r>
            <a:endParaRPr lang="en-GB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AC8F6A-F12F-A905-915E-1E2D5C5A8F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930246" y="3272023"/>
            <a:ext cx="4165754" cy="1049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40A5-FBBE-BA6D-3C16-4108280F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</a:t>
            </a:r>
            <a:r>
              <a:rPr lang="en-GB" i="1" dirty="0" err="1"/>
              <a:t>pe_program.csl</a:t>
            </a:r>
            <a:r>
              <a:rPr lang="en-GB" dirty="0"/>
              <a:t>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36047-64AC-CCCC-0C87-DD58ED7E2FC6}"/>
              </a:ext>
            </a:extLst>
          </p:cNvPr>
          <p:cNvSpPr txBox="1"/>
          <p:nvPr/>
        </p:nvSpPr>
        <p:spPr>
          <a:xfrm>
            <a:off x="499886" y="2201334"/>
            <a:ext cx="5688632" cy="3139321"/>
          </a:xfrm>
          <a:prstGeom prst="rect">
            <a:avLst/>
          </a:prstGeom>
          <a:solidFill>
            <a:srgbClr val="FFFF6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initialize() void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(@range(i16, N)) |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x[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1.0;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@as(f32,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init_and_compute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void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initialize();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sum(&amp;x, &amp;y, 2);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After this function finishes,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memcpy's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cmd_stream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must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be unblocked on all PEs for further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to execute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sys_mod.unblock_cmd_stream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F1724-D3EF-04F1-9EFE-085148C7542A}"/>
              </a:ext>
            </a:extLst>
          </p:cNvPr>
          <p:cNvSpPr txBox="1"/>
          <p:nvPr/>
        </p:nvSpPr>
        <p:spPr>
          <a:xfrm>
            <a:off x="6713031" y="161584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This </a:t>
            </a:r>
            <a:r>
              <a:rPr lang="en-GB" sz="1400" i="1" dirty="0">
                <a:solidFill>
                  <a:srgbClr val="0070C0"/>
                </a:solidFill>
              </a:rPr>
              <a:t>initialise </a:t>
            </a:r>
            <a:r>
              <a:rPr lang="en-GB" sz="1400" dirty="0">
                <a:solidFill>
                  <a:srgbClr val="0070C0"/>
                </a:solidFill>
              </a:rPr>
              <a:t>function accepts no arguments and returns no value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FA8E2-B97B-09D4-0B25-0ECBB68495C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464559" y="1877454"/>
            <a:ext cx="4248472" cy="387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11DA58-A653-7491-BA47-D4B1263CF2E1}"/>
              </a:ext>
            </a:extLst>
          </p:cNvPr>
          <p:cNvSpPr txBox="1"/>
          <p:nvPr/>
        </p:nvSpPr>
        <p:spPr>
          <a:xfrm>
            <a:off x="6642448" y="3189484"/>
            <a:ext cx="492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Accesses the global variables </a:t>
            </a:r>
            <a:r>
              <a:rPr lang="en-GB" sz="1400" i="1" dirty="0">
                <a:solidFill>
                  <a:srgbClr val="0070C0"/>
                </a:solidFill>
              </a:rPr>
              <a:t>x</a:t>
            </a:r>
            <a:r>
              <a:rPr lang="en-GB" sz="1400" dirty="0">
                <a:solidFill>
                  <a:srgbClr val="0070C0"/>
                </a:solidFill>
              </a:rPr>
              <a:t> and </a:t>
            </a:r>
            <a:r>
              <a:rPr lang="en-GB" sz="1400" i="1" dirty="0">
                <a:solidFill>
                  <a:srgbClr val="0070C0"/>
                </a:solidFill>
              </a:rPr>
              <a:t>y</a:t>
            </a:r>
            <a:r>
              <a:rPr lang="en-GB" sz="1400" dirty="0">
                <a:solidFill>
                  <a:srgbClr val="0070C0"/>
                </a:solidFill>
              </a:rPr>
              <a:t>, setting </a:t>
            </a:r>
            <a:r>
              <a:rPr lang="en-GB" sz="1400" i="1" dirty="0">
                <a:solidFill>
                  <a:srgbClr val="0070C0"/>
                </a:solidFill>
              </a:rPr>
              <a:t>x </a:t>
            </a:r>
            <a:r>
              <a:rPr lang="en-GB" sz="1400" dirty="0">
                <a:solidFill>
                  <a:srgbClr val="0070C0"/>
                </a:solidFill>
              </a:rPr>
              <a:t>to be the value 1.0 and </a:t>
            </a:r>
            <a:r>
              <a:rPr lang="en-GB" sz="1400" i="1" dirty="0">
                <a:solidFill>
                  <a:srgbClr val="0070C0"/>
                </a:solidFill>
              </a:rPr>
              <a:t>y </a:t>
            </a:r>
            <a:r>
              <a:rPr lang="en-GB" sz="1400" dirty="0">
                <a:solidFill>
                  <a:srgbClr val="0070C0"/>
                </a:solidFill>
              </a:rPr>
              <a:t>to be the current loop value (cast to a 32-bit floating point)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38B6AD-0A74-B184-70F5-C2303A0FDFC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112631" y="2862230"/>
            <a:ext cx="3529817" cy="696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37A76-B508-7233-9C95-E23DE2413067}"/>
              </a:ext>
            </a:extLst>
          </p:cNvPr>
          <p:cNvSpPr txBox="1"/>
          <p:nvPr/>
        </p:nvSpPr>
        <p:spPr>
          <a:xfrm>
            <a:off x="6713031" y="2302635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For loop, looping up to </a:t>
            </a:r>
            <a:r>
              <a:rPr lang="en-GB" sz="1400" i="1" dirty="0">
                <a:solidFill>
                  <a:srgbClr val="0070C0"/>
                </a:solidFill>
              </a:rPr>
              <a:t>N </a:t>
            </a:r>
            <a:r>
              <a:rPr lang="en-GB" sz="1400" dirty="0">
                <a:solidFill>
                  <a:srgbClr val="0070C0"/>
                </a:solidFill>
              </a:rPr>
              <a:t>with the </a:t>
            </a:r>
            <a:r>
              <a:rPr lang="en-GB" sz="1400" i="1" dirty="0" err="1">
                <a:solidFill>
                  <a:srgbClr val="0070C0"/>
                </a:solidFill>
              </a:rPr>
              <a:t>idx</a:t>
            </a:r>
            <a:r>
              <a:rPr lang="en-GB" sz="1400" i="1" dirty="0">
                <a:solidFill>
                  <a:srgbClr val="0070C0"/>
                </a:solidFill>
              </a:rPr>
              <a:t> </a:t>
            </a:r>
            <a:r>
              <a:rPr lang="en-GB" sz="1400" dirty="0">
                <a:solidFill>
                  <a:srgbClr val="0070C0"/>
                </a:solidFill>
              </a:rPr>
              <a:t>variable containing the loop value at each iteration</a:t>
            </a:r>
          </a:p>
          <a:p>
            <a:endParaRPr lang="en-GB" sz="1400" i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8DA1F0-E0C4-E5EB-74F6-5B2836FACFB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344202" y="2492898"/>
            <a:ext cx="3368829" cy="179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2589C-A9E8-711B-FCAC-60CF7CF1BFB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344202" y="4976669"/>
            <a:ext cx="3344173" cy="489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B7D575-9655-7671-ACCF-CE53D30DCD22}"/>
              </a:ext>
            </a:extLst>
          </p:cNvPr>
          <p:cNvSpPr txBox="1"/>
          <p:nvPr/>
        </p:nvSpPr>
        <p:spPr>
          <a:xfrm>
            <a:off x="6709901" y="4065206"/>
            <a:ext cx="492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Entry point called by the host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AC8F6A-F12F-A905-915E-1E2D5C5A8FB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062636" y="4065206"/>
            <a:ext cx="4647265" cy="61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C3C6C2-DA5D-36EC-5103-14794CBB74D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927648" y="3855325"/>
            <a:ext cx="3782253" cy="36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315AE0-B50F-4FA5-7BFC-411A13B83A0C}"/>
              </a:ext>
            </a:extLst>
          </p:cNvPr>
          <p:cNvSpPr txBox="1"/>
          <p:nvPr/>
        </p:nvSpPr>
        <p:spPr>
          <a:xfrm>
            <a:off x="6709901" y="4414951"/>
            <a:ext cx="49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Calls the initialise function followed by </a:t>
            </a:r>
            <a:r>
              <a:rPr lang="en-GB" sz="1400" i="1" dirty="0">
                <a:solidFill>
                  <a:srgbClr val="0070C0"/>
                </a:solidFill>
              </a:rPr>
              <a:t>sum </a:t>
            </a:r>
            <a:r>
              <a:rPr lang="en-GB" sz="1400" dirty="0">
                <a:solidFill>
                  <a:srgbClr val="0070C0"/>
                </a:solidFill>
              </a:rPr>
              <a:t>, with </a:t>
            </a:r>
            <a:r>
              <a:rPr lang="en-GB" sz="1400" i="1" dirty="0">
                <a:solidFill>
                  <a:srgbClr val="0070C0"/>
                </a:solidFill>
              </a:rPr>
              <a:t>x and y </a:t>
            </a:r>
            <a:r>
              <a:rPr lang="en-GB" sz="1400" dirty="0">
                <a:solidFill>
                  <a:srgbClr val="0070C0"/>
                </a:solidFill>
              </a:rPr>
              <a:t>global variables as arguments and the scalar value </a:t>
            </a:r>
            <a:r>
              <a:rPr lang="en-GB" sz="1400" i="1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EE0E55-E040-AA63-3C62-D98A502830E7}"/>
              </a:ext>
            </a:extLst>
          </p:cNvPr>
          <p:cNvSpPr txBox="1"/>
          <p:nvPr/>
        </p:nvSpPr>
        <p:spPr>
          <a:xfrm>
            <a:off x="6688375" y="5204902"/>
            <a:ext cx="49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After the work completes need to do some cleanup on the command stream to ensure can execute further commands</a:t>
            </a:r>
          </a:p>
        </p:txBody>
      </p:sp>
    </p:spTree>
    <p:extLst>
      <p:ext uri="{BB962C8B-B14F-4D97-AF65-F5344CB8AC3E}">
        <p14:creationId xmlns:p14="http://schemas.microsoft.com/office/powerpoint/2010/main" val="23950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Structs/Unions/Enums</a:t>
            </a:r>
          </a:p>
          <a:p>
            <a:r>
              <a:rPr lang="en-US" dirty="0" err="1"/>
              <a:t>Comptime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Builtins</a:t>
            </a:r>
            <a:endParaRPr lang="en-US" dirty="0"/>
          </a:p>
          <a:p>
            <a:r>
              <a:rPr lang="en-US" dirty="0"/>
              <a:t>Module system</a:t>
            </a:r>
          </a:p>
          <a:p>
            <a:r>
              <a:rPr lang="en-US" dirty="0"/>
              <a:t>Params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Data Structure Descriptors</a:t>
            </a:r>
          </a:p>
          <a:p>
            <a:r>
              <a:rPr lang="en-US" dirty="0"/>
              <a:t>Layout specification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287877"/>
            <a:ext cx="10998200" cy="795852"/>
          </a:xfrm>
        </p:spPr>
        <p:txBody>
          <a:bodyPr/>
          <a:lstStyle/>
          <a:p>
            <a:r>
              <a:rPr lang="en-US" dirty="0"/>
              <a:t>CSL: Language Basics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884C0BC-1A6B-BD44-B3E1-1B94A38D9FDD}"/>
              </a:ext>
            </a:extLst>
          </p:cNvPr>
          <p:cNvSpPr/>
          <p:nvPr/>
        </p:nvSpPr>
        <p:spPr>
          <a:xfrm>
            <a:off x="3679412" y="1625216"/>
            <a:ext cx="756745" cy="1959397"/>
          </a:xfrm>
          <a:prstGeom prst="rightBrace">
            <a:avLst>
              <a:gd name="adj1" fmla="val 0"/>
              <a:gd name="adj2" fmla="val 50000"/>
            </a:avLst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6A9CBD9-22A2-2B4E-84FF-F6BFC2C63E3D}"/>
              </a:ext>
            </a:extLst>
          </p:cNvPr>
          <p:cNvSpPr/>
          <p:nvPr/>
        </p:nvSpPr>
        <p:spPr>
          <a:xfrm>
            <a:off x="3679411" y="4038824"/>
            <a:ext cx="756745" cy="2246769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61ACD-04B9-D147-B07B-E776A8E534C2}"/>
              </a:ext>
            </a:extLst>
          </p:cNvPr>
          <p:cNvSpPr txBox="1"/>
          <p:nvPr/>
        </p:nvSpPr>
        <p:spPr>
          <a:xfrm>
            <a:off x="4436156" y="2343304"/>
            <a:ext cx="4273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Straight from C </a:t>
            </a:r>
          </a:p>
          <a:p>
            <a:r>
              <a:rPr lang="en-US" sz="2000"/>
              <a:t>(via </a:t>
            </a:r>
            <a:r>
              <a:rPr lang="en-US" sz="2000">
                <a:solidFill>
                  <a:schemeClr val="accent4"/>
                </a:solidFill>
              </a:rPr>
              <a:t>Zig</a:t>
            </a:r>
            <a:r>
              <a:rPr lang="en-US" sz="2000"/>
              <a:t>)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9501D-7D5E-6B41-B70C-79B08B187CAC}"/>
              </a:ext>
            </a:extLst>
          </p:cNvPr>
          <p:cNvSpPr txBox="1"/>
          <p:nvPr/>
        </p:nvSpPr>
        <p:spPr>
          <a:xfrm>
            <a:off x="4436156" y="4900598"/>
            <a:ext cx="342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CSL specific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516548-0361-9445-BD2B-030CE75F0AC3}"/>
              </a:ext>
            </a:extLst>
          </p:cNvPr>
          <p:cNvSpPr/>
          <p:nvPr/>
        </p:nvSpPr>
        <p:spPr>
          <a:xfrm>
            <a:off x="8103133" y="2353886"/>
            <a:ext cx="38433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/>
              <a:t>Used for writing device kernel code</a:t>
            </a:r>
          </a:p>
          <a:p>
            <a:pPr algn="ctr"/>
            <a:endParaRPr lang="en-US" sz="2800" b="1"/>
          </a:p>
          <a:p>
            <a:pPr algn="ctr"/>
            <a:r>
              <a:rPr lang="en-US" sz="2800" b="1"/>
              <a:t>Familiar to C/C++/HPC programmers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A5A0E3-66E4-48D3-A958-734CBA992012}"/>
              </a:ext>
            </a:extLst>
          </p:cNvPr>
          <p:cNvCxnSpPr/>
          <p:nvPr/>
        </p:nvCxnSpPr>
        <p:spPr>
          <a:xfrm>
            <a:off x="7989642" y="1848680"/>
            <a:ext cx="0" cy="380786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2888-B0A1-6143-B45C-CA2FA7A5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67CEB-F2D8-284B-806E-833B59137BFE}"/>
              </a:ext>
            </a:extLst>
          </p:cNvPr>
          <p:cNvSpPr txBox="1"/>
          <p:nvPr/>
        </p:nvSpPr>
        <p:spPr>
          <a:xfrm>
            <a:off x="410536" y="1394015"/>
            <a:ext cx="90698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A5B0C"/>
                </a:solidFill>
              </a:rPr>
              <a:t>Types</a:t>
            </a:r>
            <a:endParaRPr lang="en-US" sz="2400" b="1" dirty="0"/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 dirty="0"/>
              <a:t>Syntax similar to other modern languages – Go, Swift, Scala, Rust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 dirty="0"/>
              <a:t>Float (</a:t>
            </a:r>
            <a:r>
              <a:rPr lang="en-US" sz="2000" dirty="0">
                <a:latin typeface="Consolas" panose="020B0609020204030204" pitchFamily="49" charset="0"/>
              </a:rPr>
              <a:t>f16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f32</a:t>
            </a:r>
            <a:r>
              <a:rPr lang="en-US" sz="2000" dirty="0"/>
              <a:t>), signed (</a:t>
            </a:r>
            <a:r>
              <a:rPr lang="en-US" sz="2000" dirty="0">
                <a:latin typeface="Consolas" panose="020B0609020204030204" pitchFamily="49" charset="0"/>
              </a:rPr>
              <a:t>i16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i32</a:t>
            </a:r>
            <a:r>
              <a:rPr lang="en-US" sz="2000" dirty="0"/>
              <a:t>)</a:t>
            </a:r>
            <a:r>
              <a:rPr lang="en-US" sz="2000" b="1" dirty="0"/>
              <a:t>,</a:t>
            </a:r>
            <a:r>
              <a:rPr lang="en-US" sz="2000" dirty="0"/>
              <a:t> unsigned (</a:t>
            </a:r>
            <a:r>
              <a:rPr lang="en-US" sz="2000" dirty="0">
                <a:latin typeface="Consolas" panose="020B0609020204030204" pitchFamily="49" charset="0"/>
              </a:rPr>
              <a:t>u16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u32</a:t>
            </a:r>
            <a:r>
              <a:rPr lang="en-US" sz="2000" dirty="0"/>
              <a:t>), </a:t>
            </a:r>
            <a:r>
              <a:rPr lang="en-US" sz="2000" dirty="0" err="1"/>
              <a:t>boolean</a:t>
            </a:r>
            <a:r>
              <a:rPr lang="en-US" sz="2000" dirty="0"/>
              <a:t> (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en-US" sz="2000" dirty="0"/>
              <a:t>)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>
                <a:solidFill>
                  <a:srgbClr val="EA5B0C"/>
                </a:solidFill>
              </a:rPr>
              <a:t>Functions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Zig-style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 by value or reference and </a:t>
            </a:r>
            <a:r>
              <a:rPr lang="en-US" sz="2000" dirty="0" err="1"/>
              <a:t>inlining</a:t>
            </a:r>
            <a:r>
              <a:rPr lang="en-US" sz="2000" dirty="0"/>
              <a:t> automatically handled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>
                <a:solidFill>
                  <a:srgbClr val="EA5B0C"/>
                </a:solidFill>
              </a:rPr>
              <a:t>Control Structures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Traditional control flow: </a:t>
            </a:r>
            <a:r>
              <a:rPr lang="en-US" sz="2000" b="1" dirty="0"/>
              <a:t>if</a:t>
            </a:r>
            <a:r>
              <a:rPr lang="en-US" sz="2000" dirty="0"/>
              <a:t>, </a:t>
            </a:r>
            <a:r>
              <a:rPr lang="en-US" sz="2000" b="1" dirty="0"/>
              <a:t>for</a:t>
            </a:r>
            <a:r>
              <a:rPr lang="en-US" sz="2000" dirty="0"/>
              <a:t>, </a:t>
            </a:r>
            <a:r>
              <a:rPr lang="en-US" sz="2000" b="1" dirty="0"/>
              <a:t>while</a:t>
            </a:r>
            <a:r>
              <a:rPr lang="en-US" sz="2000" dirty="0"/>
              <a:t>, with zig and C style syntax</a:t>
            </a:r>
          </a:p>
          <a:p>
            <a:endParaRPr lang="en-US" sz="2000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840A59D-054C-DA41-9718-CADEBFB82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4" b="13826"/>
          <a:stretch/>
        </p:blipFill>
        <p:spPr>
          <a:xfrm>
            <a:off x="9480376" y="1412776"/>
            <a:ext cx="2372361" cy="9898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F3F8F-4758-0D43-95B9-EAC441C380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07704" y="2842997"/>
            <a:ext cx="3445033" cy="10288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3CDF69-0998-148B-7D12-7FAC22A7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6845" y="4975803"/>
            <a:ext cx="1513943" cy="12591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564F0F-6C63-1991-26F3-841169D00C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52670" y="4974862"/>
            <a:ext cx="3963724" cy="11312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28F5B-C054-370B-ED56-84C80B11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125847" y="4975803"/>
            <a:ext cx="1961943" cy="11106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515228-F67D-FFC1-C322-3CC9BC2B64B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82319" y="4989166"/>
            <a:ext cx="3254398" cy="11106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1FE080-9193-35E9-F244-CBA541D4219E}"/>
              </a:ext>
            </a:extLst>
          </p:cNvPr>
          <p:cNvSpPr txBox="1"/>
          <p:nvPr/>
        </p:nvSpPr>
        <p:spPr>
          <a:xfrm>
            <a:off x="360974" y="6247898"/>
            <a:ext cx="13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conditionals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D717E-2E79-F868-A68F-4F55B8C1477B}"/>
              </a:ext>
            </a:extLst>
          </p:cNvPr>
          <p:cNvSpPr txBox="1"/>
          <p:nvPr/>
        </p:nvSpPr>
        <p:spPr>
          <a:xfrm>
            <a:off x="2475876" y="60832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while </a:t>
            </a:r>
            <a:r>
              <a:rPr lang="en-US"/>
              <a:t>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A8E1D-38E5-8E1E-05E3-88ECCD59FF17}"/>
              </a:ext>
            </a:extLst>
          </p:cNvPr>
          <p:cNvSpPr txBox="1"/>
          <p:nvPr/>
        </p:nvSpPr>
        <p:spPr>
          <a:xfrm>
            <a:off x="4724551" y="61068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while </a:t>
            </a:r>
            <a:r>
              <a:rPr lang="en-US"/>
              <a:t>loop with iterator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8D771-743A-E6CD-12F2-361B8F69F68F}"/>
              </a:ext>
            </a:extLst>
          </p:cNvPr>
          <p:cNvSpPr txBox="1"/>
          <p:nvPr/>
        </p:nvSpPr>
        <p:spPr>
          <a:xfrm>
            <a:off x="8552228" y="6099855"/>
            <a:ext cx="320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range </a:t>
            </a:r>
            <a:r>
              <a:rPr lang="en-US" b="1"/>
              <a:t>for</a:t>
            </a:r>
            <a:r>
              <a:rPr lang="en-US"/>
              <a:t> loop</a:t>
            </a:r>
          </a:p>
          <a:p>
            <a:r>
              <a:rPr lang="en-US"/>
              <a:t>(also provides C-style </a:t>
            </a:r>
            <a:r>
              <a:rPr lang="en-US" b="1"/>
              <a:t>for</a:t>
            </a:r>
            <a:r>
              <a:rPr lang="en-US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3591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ECCC8-5516-6737-3392-B505AF68501F}"/>
              </a:ext>
            </a:extLst>
          </p:cNvPr>
          <p:cNvSpPr txBox="1"/>
          <p:nvPr/>
        </p:nvSpPr>
        <p:spPr>
          <a:xfrm>
            <a:off x="360434" y="1296416"/>
            <a:ext cx="9069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EA5B0C"/>
                </a:solidFill>
              </a:rPr>
              <a:t>Comptime</a:t>
            </a:r>
            <a:r>
              <a:rPr lang="en-US" sz="2400" b="1" dirty="0">
                <a:solidFill>
                  <a:srgbClr val="EA5B0C"/>
                </a:solidFill>
              </a:rPr>
              <a:t> </a:t>
            </a:r>
            <a:endParaRPr lang="en-US" sz="2400" b="1" dirty="0"/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 dirty="0"/>
              <a:t>From Zig, block of code where all evaluation occurs at compile time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 dirty="0"/>
              <a:t>Useful for frontloading computation to avoid runtime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>
                <a:solidFill>
                  <a:srgbClr val="EA5B0C"/>
                </a:solidFill>
              </a:rPr>
              <a:t>Params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Like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z="2000" dirty="0"/>
              <a:t>, but strongly typed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Have to be “bound” completely during compilation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>
                <a:solidFill>
                  <a:srgbClr val="EA5B0C"/>
                </a:solidFill>
              </a:rPr>
              <a:t>Modules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CSL source code file is a “Module,” importable into other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Imported modules acts as an </a:t>
            </a:r>
            <a:r>
              <a:rPr lang="en-US" sz="2000" i="1" dirty="0"/>
              <a:t>instance</a:t>
            </a:r>
            <a:r>
              <a:rPr lang="en-US" sz="2000" dirty="0"/>
              <a:t> of a unique struct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imports of the same module allowed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31FCA-F66E-AA4C-83DD-74D3222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Life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FE805-2828-2A4D-9FA3-32EB7A869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18"/>
          <a:stretch/>
        </p:blipFill>
        <p:spPr>
          <a:xfrm>
            <a:off x="8760296" y="1481800"/>
            <a:ext cx="3069052" cy="1049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18392E-5583-1888-7643-7B326B5F27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22774" y="5450470"/>
            <a:ext cx="1716728" cy="1118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E9F7BB-ED8E-6ACD-818D-0FFE3215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29429" y="5041908"/>
            <a:ext cx="3482817" cy="16922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4873B9-35EB-15E4-57C1-274BCC04B99F}"/>
              </a:ext>
            </a:extLst>
          </p:cNvPr>
          <p:cNvSpPr/>
          <p:nvPr/>
        </p:nvSpPr>
        <p:spPr>
          <a:xfrm>
            <a:off x="5529843" y="5284568"/>
            <a:ext cx="1085917" cy="331804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m1.csl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928962-3360-8CA8-4ADE-2B35263E4949}"/>
              </a:ext>
            </a:extLst>
          </p:cNvPr>
          <p:cNvSpPr/>
          <p:nvPr/>
        </p:nvSpPr>
        <p:spPr>
          <a:xfrm>
            <a:off x="10836468" y="4876006"/>
            <a:ext cx="1085917" cy="331804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p1.csl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CE532F-0E81-9A8E-CE00-A9A2123941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1967"/>
          <a:stretch/>
        </p:blipFill>
        <p:spPr>
          <a:xfrm>
            <a:off x="6814097" y="2903327"/>
            <a:ext cx="3091405" cy="8076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835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ECCC8-5516-6737-3392-B505AF68501F}"/>
              </a:ext>
            </a:extLst>
          </p:cNvPr>
          <p:cNvSpPr txBox="1"/>
          <p:nvPr/>
        </p:nvSpPr>
        <p:spPr>
          <a:xfrm>
            <a:off x="358415" y="1581447"/>
            <a:ext cx="90698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EA5B0C"/>
                </a:solidFill>
              </a:rPr>
              <a:t>Builtins</a:t>
            </a:r>
            <a:r>
              <a:rPr lang="en-US" sz="2400" b="1" dirty="0">
                <a:solidFill>
                  <a:srgbClr val="EA5B0C"/>
                </a:solidFill>
              </a:rPr>
              <a:t> 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 to function calls with @ in front of function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Language extensions without special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for invoking special compiler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>
                <a:solidFill>
                  <a:srgbClr val="EA5B0C"/>
                </a:solidFill>
              </a:rPr>
              <a:t>Tasks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 dirty="0"/>
              <a:t>Core building blocks of CSL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 dirty="0"/>
              <a:t>Special functions used to implement dataflow programs</a:t>
            </a: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 dirty="0"/>
              <a:t>Triggered by incoming wavelets on a specific 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31FCA-F66E-AA4C-83DD-74D3222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9E8DB-06E5-2AFE-39ED-C4C079D4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72563" y="1916832"/>
            <a:ext cx="3909837" cy="10436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6C7F1-5F49-9A32-F876-75C0908C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27041" y="3488650"/>
            <a:ext cx="4600879" cy="31223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A8A99-0C45-8464-BAF1-8B9E14B3A1E1}"/>
              </a:ext>
            </a:extLst>
          </p:cNvPr>
          <p:cNvSpPr txBox="1"/>
          <p:nvPr/>
        </p:nvSpPr>
        <p:spPr>
          <a:xfrm>
            <a:off x="7672564" y="2424823"/>
            <a:ext cx="6734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104428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ECCC8-5516-6737-3392-B505AF68501F}"/>
              </a:ext>
            </a:extLst>
          </p:cNvPr>
          <p:cNvSpPr txBox="1"/>
          <p:nvPr/>
        </p:nvSpPr>
        <p:spPr>
          <a:xfrm>
            <a:off x="479376" y="1340768"/>
            <a:ext cx="1080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A5B0C"/>
                </a:solidFill>
              </a:rPr>
              <a:t>Data Structure Descriptors (DSDs)</a:t>
            </a:r>
            <a:endParaRPr lang="en-US" sz="2000" dirty="0"/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000" dirty="0"/>
              <a:t>Provide a mechanism to consider an array, and an access pattern, as a complete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Operations using DSDs run for multiple cycles to complete an instruction on all data referenced by the DSD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</a:t>
            </a:r>
            <a:r>
              <a:rPr lang="en-US" sz="2000" i="1" dirty="0"/>
              <a:t>and</a:t>
            </a:r>
            <a:r>
              <a:rPr lang="en-US" sz="2000" dirty="0"/>
              <a:t> ease of use: lifts level of program to talking about whole structures, while lowering cost of computing indexing into hardware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31FCA-F66E-AA4C-83DD-74D3222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3AA06-61F7-3985-822F-33594E5F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97408" y="3454320"/>
            <a:ext cx="7771136" cy="2445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433DC0-3229-8187-8CCA-BA76E6AA7874}"/>
              </a:ext>
            </a:extLst>
          </p:cNvPr>
          <p:cNvSpPr txBox="1">
            <a:spLocks/>
          </p:cNvSpPr>
          <p:nvPr/>
        </p:nvSpPr>
        <p:spPr>
          <a:xfrm>
            <a:off x="770976" y="6045934"/>
            <a:ext cx="10515600" cy="648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DSDs are a </a:t>
            </a:r>
            <a:r>
              <a:rPr lang="en-US" b="1" i="1"/>
              <a:t>unifying concept</a:t>
            </a:r>
            <a:r>
              <a:rPr lang="en-US"/>
              <a:t> that provides for complex memory reads and writes and fabric reads and writes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5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70CC-295A-8645-5D1F-9DD564B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to programming the machine….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D97A-D25F-5DDB-7DFB-9A6AD6A7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846304"/>
          </a:xfrm>
        </p:spPr>
        <p:txBody>
          <a:bodyPr/>
          <a:lstStyle/>
          <a:p>
            <a:r>
              <a:rPr lang="en-GB" dirty="0"/>
              <a:t>Step one – using the visitor account assigned to you, login to our CS-2 host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8C03D-ED7A-5ACD-65A5-FABE3A3E9FEF}"/>
              </a:ext>
            </a:extLst>
          </p:cNvPr>
          <p:cNvSpPr txBox="1"/>
          <p:nvPr/>
        </p:nvSpPr>
        <p:spPr>
          <a:xfrm>
            <a:off x="609600" y="2564904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vistor01@sdf-cs1.epcc.ed.ac.uk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EF770B-1839-AC38-FB6E-38AF13500129}"/>
              </a:ext>
            </a:extLst>
          </p:cNvPr>
          <p:cNvSpPr txBox="1">
            <a:spLocks/>
          </p:cNvSpPr>
          <p:nvPr/>
        </p:nvSpPr>
        <p:spPr>
          <a:xfrm>
            <a:off x="609600" y="3240869"/>
            <a:ext cx="10972800" cy="13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are now logged into the host machine that connects to the CS-2</a:t>
            </a:r>
          </a:p>
          <a:p>
            <a:r>
              <a:rPr lang="en-GB" dirty="0"/>
              <a:t>Step two – cd into the </a:t>
            </a:r>
            <a:r>
              <a:rPr lang="en-GB" i="1" dirty="0"/>
              <a:t>cs2-sdk-training/</a:t>
            </a:r>
            <a:r>
              <a:rPr lang="en-GB" i="1" dirty="0" err="1"/>
              <a:t>practicals</a:t>
            </a:r>
            <a:r>
              <a:rPr lang="en-GB" i="1" dirty="0"/>
              <a:t>/walk-through </a:t>
            </a:r>
            <a:r>
              <a:rPr lang="en-GB" dirty="0"/>
              <a:t>which we will be working in for this part of the tutorial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549C-4FAC-A1D1-CBB7-5B1A93F94F62}"/>
              </a:ext>
            </a:extLst>
          </p:cNvPr>
          <p:cNvSpPr txBox="1"/>
          <p:nvPr/>
        </p:nvSpPr>
        <p:spPr>
          <a:xfrm>
            <a:off x="609600" y="4662527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~]$ cd cs2-sdk-training/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practicals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/walk-through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walk-through]$ ls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wt1-getting-started  wt2-basic-syntax  wt3-memcpy  wt4-memoryDSDs  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wt5-multiple-PEs  wt6-routes-fabricDSDs  wt7-optimisation  wt8-debugging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533DE-19DF-DA0D-DA79-923A27AC4573}"/>
              </a:ext>
            </a:extLst>
          </p:cNvPr>
          <p:cNvSpPr txBox="1"/>
          <p:nvPr/>
        </p:nvSpPr>
        <p:spPr>
          <a:xfrm>
            <a:off x="695400" y="5965525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Let one of the tutors know if you are struggling with this</a:t>
            </a:r>
          </a:p>
        </p:txBody>
      </p:sp>
    </p:spTree>
    <p:extLst>
      <p:ext uri="{BB962C8B-B14F-4D97-AF65-F5344CB8AC3E}">
        <p14:creationId xmlns:p14="http://schemas.microsoft.com/office/powerpoint/2010/main" val="96505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002C-9726-255F-B908-BB704A79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my first CSL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FFD8-57EF-751D-3222-A3860630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800"/>
            <a:ext cx="10972800" cy="948401"/>
          </a:xfrm>
        </p:spPr>
        <p:txBody>
          <a:bodyPr/>
          <a:lstStyle/>
          <a:p>
            <a:r>
              <a:rPr lang="en-GB" dirty="0"/>
              <a:t>Change into the </a:t>
            </a:r>
            <a:r>
              <a:rPr lang="en-GB" i="1" dirty="0"/>
              <a:t>wt1-getting-started </a:t>
            </a:r>
            <a:r>
              <a:rPr lang="en-GB" dirty="0"/>
              <a:t>directory</a:t>
            </a:r>
          </a:p>
          <a:p>
            <a:r>
              <a:rPr lang="en-GB" dirty="0"/>
              <a:t>Compile the code using the </a:t>
            </a:r>
            <a:r>
              <a:rPr lang="en-GB" i="1" dirty="0" err="1"/>
              <a:t>cslc</a:t>
            </a:r>
            <a:r>
              <a:rPr lang="en-GB" i="1" dirty="0"/>
              <a:t> </a:t>
            </a:r>
            <a:r>
              <a:rPr lang="en-GB" dirty="0"/>
              <a:t>command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65D66-B875-E723-BD5B-F05B9025BD72}"/>
              </a:ext>
            </a:extLst>
          </p:cNvPr>
          <p:cNvSpPr txBox="1"/>
          <p:nvPr/>
        </p:nvSpPr>
        <p:spPr>
          <a:xfrm>
            <a:off x="609600" y="2430201"/>
            <a:ext cx="109728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walk-through]$ cd wt1-getting-started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wt1-getting-started]$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cslc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layout.csl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--fabric-dims=8,3 --fabric-offsets=4,1 --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--channels=1 -o out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 Using SIF: /home/y26/shared/cs_sdk-1.0.0/cbcore_sdk-202311111408-10-4a54bce5.sif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 successful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[nebcs1@sdf-cs1 wt1-getting-started]$ ls out/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  east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out.json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west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[nebcs1@sdf-cs1 wt1-getting-started]$ ls out/bin/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out_0_0.elf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out_rpc.json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3E213F-EA3A-0917-DC67-2FB7376D71EE}"/>
              </a:ext>
            </a:extLst>
          </p:cNvPr>
          <p:cNvSpPr txBox="1">
            <a:spLocks/>
          </p:cNvSpPr>
          <p:nvPr/>
        </p:nvSpPr>
        <p:spPr>
          <a:xfrm>
            <a:off x="609600" y="49019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Run (via the simulator)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4A0D5-73F5-7501-81CC-427DBA7B12BF}"/>
              </a:ext>
            </a:extLst>
          </p:cNvPr>
          <p:cNvSpPr txBox="1"/>
          <p:nvPr/>
        </p:nvSpPr>
        <p:spPr>
          <a:xfrm>
            <a:off x="609600" y="5460634"/>
            <a:ext cx="10972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walk-through]$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cs_python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run.py --name out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 Using SIF: /home/y26/shared/cs_sdk-1.0.0/cbcore_sdk-202311111408-10-4a54bce5.sif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2662D-5730-DF8B-DEE2-BB2BB9866BA4}"/>
              </a:ext>
            </a:extLst>
          </p:cNvPr>
          <p:cNvSpPr txBox="1"/>
          <p:nvPr/>
        </p:nvSpPr>
        <p:spPr>
          <a:xfrm>
            <a:off x="609600" y="623731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Congratulations! You have run your first CSL program (although it doesn’t do very much yet!)</a:t>
            </a:r>
          </a:p>
        </p:txBody>
      </p:sp>
    </p:spTree>
    <p:extLst>
      <p:ext uri="{BB962C8B-B14F-4D97-AF65-F5344CB8AC3E}">
        <p14:creationId xmlns:p14="http://schemas.microsoft.com/office/powerpoint/2010/main" val="63579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1DC3-B096-CF73-A12A-9876E230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these arguments to the CSL compiler?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EA56-9FFE-1272-EEE0-D880471E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20" y="2852936"/>
            <a:ext cx="10972800" cy="3336032"/>
          </a:xfrm>
        </p:spPr>
        <p:txBody>
          <a:bodyPr/>
          <a:lstStyle/>
          <a:p>
            <a:r>
              <a:rPr lang="en-GB" i="1" dirty="0">
                <a:solidFill>
                  <a:srgbClr val="0070C0"/>
                </a:solidFill>
              </a:rPr>
              <a:t>--fabric-dims=8,3</a:t>
            </a:r>
            <a:r>
              <a:rPr lang="en-GB" dirty="0"/>
              <a:t> defines the size of the simulated fabric, which is 8 x 3</a:t>
            </a:r>
          </a:p>
          <a:p>
            <a:r>
              <a:rPr lang="en-GB" i="1" dirty="0">
                <a:solidFill>
                  <a:srgbClr val="0070C0"/>
                </a:solidFill>
              </a:rPr>
              <a:t>--fabric-offsets=4,1</a:t>
            </a:r>
            <a:r>
              <a:rPr lang="en-GB" dirty="0"/>
              <a:t> defines where the program is placed on the fabric.</a:t>
            </a:r>
          </a:p>
          <a:p>
            <a:r>
              <a:rPr lang="en-GB" dirty="0">
                <a:solidFill>
                  <a:srgbClr val="0070C0"/>
                </a:solidFill>
              </a:rPr>
              <a:t>--</a:t>
            </a:r>
            <a:r>
              <a:rPr lang="en-GB" dirty="0" err="1">
                <a:solidFill>
                  <a:srgbClr val="0070C0"/>
                </a:solidFill>
              </a:rPr>
              <a:t>memcpy</a:t>
            </a:r>
            <a:r>
              <a:rPr lang="en-GB" dirty="0"/>
              <a:t> this flag is required to enable </a:t>
            </a:r>
            <a:r>
              <a:rPr lang="en-GB" dirty="0" err="1"/>
              <a:t>memcpy</a:t>
            </a:r>
            <a:r>
              <a:rPr lang="en-GB" dirty="0"/>
              <a:t> within the host program (we discussed this in the architecture slides)</a:t>
            </a:r>
          </a:p>
          <a:p>
            <a:r>
              <a:rPr lang="en-GB" i="1" dirty="0">
                <a:solidFill>
                  <a:srgbClr val="0070C0"/>
                </a:solidFill>
              </a:rPr>
              <a:t>--channels=1</a:t>
            </a:r>
            <a:r>
              <a:rPr lang="en-GB" dirty="0"/>
              <a:t> determines the number of ethernet links that can be used to transfer data to/from the CS-2 (maximum of 12)</a:t>
            </a:r>
          </a:p>
          <a:p>
            <a:r>
              <a:rPr lang="en-GB" i="1" dirty="0">
                <a:solidFill>
                  <a:srgbClr val="0070C0"/>
                </a:solidFill>
              </a:rPr>
              <a:t>-o out</a:t>
            </a:r>
            <a:r>
              <a:rPr lang="en-GB" dirty="0"/>
              <a:t> is the directory where the executables will be saved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611ED-3EA3-C050-4373-38046ED4A021}"/>
              </a:ext>
            </a:extLst>
          </p:cNvPr>
          <p:cNvSpPr txBox="1"/>
          <p:nvPr/>
        </p:nvSpPr>
        <p:spPr>
          <a:xfrm>
            <a:off x="609600" y="1772816"/>
            <a:ext cx="10972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wt1-getting-started]$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cslc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layout.csl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--fabric-dims=8,3 --fabric-offsets=4,1 --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--channels=1 -o out</a:t>
            </a:r>
          </a:p>
        </p:txBody>
      </p:sp>
    </p:spTree>
    <p:extLst>
      <p:ext uri="{BB962C8B-B14F-4D97-AF65-F5344CB8AC3E}">
        <p14:creationId xmlns:p14="http://schemas.microsoft.com/office/powerpoint/2010/main" val="3910456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1987</Words>
  <Application>Microsoft Office PowerPoint</Application>
  <PresentationFormat>Widescreen</PresentationFormat>
  <Paragraphs>247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epcc_grey</vt:lpstr>
      <vt:lpstr>Cerebras SDK walk-through</vt:lpstr>
      <vt:lpstr>CSL: Language Basics</vt:lpstr>
      <vt:lpstr>Familiar Features</vt:lpstr>
      <vt:lpstr>Quality of Life Features</vt:lpstr>
      <vt:lpstr>Performance Features</vt:lpstr>
      <vt:lpstr>Performance Features</vt:lpstr>
      <vt:lpstr>Let’s get to programming the machine….</vt:lpstr>
      <vt:lpstr>Running my first CSL program</vt:lpstr>
      <vt:lpstr>What are these arguments to the CSL compiler?</vt:lpstr>
      <vt:lpstr>What’s this layout.csl?</vt:lpstr>
      <vt:lpstr>Driving from the host</vt:lpstr>
      <vt:lpstr>Exploring the pe_program.csl code</vt:lpstr>
      <vt:lpstr>Exploring the pe_program.csl code</vt:lpstr>
      <vt:lpstr>Exploring the pe_program.csl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2023-12-03T18:31:15Z</dcterms:modified>
</cp:coreProperties>
</file>