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6" r:id="rId2"/>
    <p:sldId id="307" r:id="rId3"/>
    <p:sldId id="308" r:id="rId4"/>
    <p:sldId id="309" r:id="rId5"/>
    <p:sldId id="311" r:id="rId6"/>
    <p:sldId id="306" r:id="rId7"/>
    <p:sldId id="31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3BCA1-6F43-4A4E-B8F5-B6166AEA8E22}" v="2" dt="2024-05-01T21:03:29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8" autoAdjust="0"/>
  </p:normalViewPr>
  <p:slideViewPr>
    <p:cSldViewPr>
      <p:cViewPr varScale="1">
        <p:scale>
          <a:sx n="105" d="100"/>
          <a:sy n="105" d="100"/>
        </p:scale>
        <p:origin x="7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rebras/csl-examp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dk.cerebras.net/csl" TargetMode="External"/><Relationship Id="rId2" Type="http://schemas.openxmlformats.org/officeDocument/2006/relationships/hyperlink" Target="https://github.com/EPCCed/cs2-sdk-tr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erebras/csl-exampl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 </a:t>
            </a:r>
            <a:r>
              <a:rPr lang="en-GB" sz="54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next steps</a:t>
            </a:r>
            <a:endParaRPr lang="en-GB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ick Brown">
            <a:extLst>
              <a:ext uri="{FF2B5EF4-FFF2-40B4-BE49-F238E27FC236}">
                <a16:creationId xmlns:a16="http://schemas.microsoft.com/office/drawing/2014/main" id="{7FBAEACA-9714-9E20-A4DA-8EE46DB0C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" y="2481264"/>
            <a:ext cx="1920478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7B0EE-2DCD-CD8B-6421-9F7177ACDB9A}"/>
              </a:ext>
            </a:extLst>
          </p:cNvPr>
          <p:cNvSpPr txBox="1"/>
          <p:nvPr/>
        </p:nvSpPr>
        <p:spPr>
          <a:xfrm>
            <a:off x="79730" y="4911595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Nick Brown 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17CE2-D7AE-A4AD-9A54-A2A92DB6E1FF}"/>
              </a:ext>
            </a:extLst>
          </p:cNvPr>
          <p:cNvSpPr txBox="1"/>
          <p:nvPr/>
        </p:nvSpPr>
        <p:spPr>
          <a:xfrm>
            <a:off x="3133317" y="4911595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Joseph Lee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11" name="Picture 2" descr="Joseph Lee">
            <a:extLst>
              <a:ext uri="{FF2B5EF4-FFF2-40B4-BE49-F238E27FC236}">
                <a16:creationId xmlns:a16="http://schemas.microsoft.com/office/drawing/2014/main" id="{A0672C2E-FA39-AA47-CFE0-36EAFF7DD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1" r="10311" b="40928"/>
          <a:stretch/>
        </p:blipFill>
        <p:spPr bwMode="auto">
          <a:xfrm>
            <a:off x="3078820" y="2697289"/>
            <a:ext cx="2173089" cy="21845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avid Kacs in Bayes building">
            <a:extLst>
              <a:ext uri="{FF2B5EF4-FFF2-40B4-BE49-F238E27FC236}">
                <a16:creationId xmlns:a16="http://schemas.microsoft.com/office/drawing/2014/main" id="{58CC5C49-31B9-536B-89BB-F64141816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0" t="10934" r="60264" b="50000"/>
          <a:stretch/>
        </p:blipFill>
        <p:spPr bwMode="auto">
          <a:xfrm>
            <a:off x="9656952" y="2500680"/>
            <a:ext cx="2122160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88C170-CC15-D2D0-F38A-668DF85FC296}"/>
              </a:ext>
            </a:extLst>
          </p:cNvPr>
          <p:cNvSpPr txBox="1"/>
          <p:nvPr/>
        </p:nvSpPr>
        <p:spPr>
          <a:xfrm>
            <a:off x="9685983" y="490127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David </a:t>
            </a:r>
            <a:r>
              <a:rPr lang="en-GB" dirty="0" err="1"/>
              <a:t>Kacs</a:t>
            </a:r>
            <a:endParaRPr lang="en-GB" dirty="0"/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14" name="Picture 6" descr="Justs Zarins">
            <a:extLst>
              <a:ext uri="{FF2B5EF4-FFF2-40B4-BE49-F238E27FC236}">
                <a16:creationId xmlns:a16="http://schemas.microsoft.com/office/drawing/2014/main" id="{C6A3F25F-DD9B-DD5A-507A-82FCD77E5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32" y="2529435"/>
            <a:ext cx="2016224" cy="25202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6BF079-7085-B1C4-D5CA-9CFF13251D7C}"/>
              </a:ext>
            </a:extLst>
          </p:cNvPr>
          <p:cNvSpPr txBox="1"/>
          <p:nvPr/>
        </p:nvSpPr>
        <p:spPr>
          <a:xfrm>
            <a:off x="6474141" y="4906621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Justs</a:t>
            </a:r>
            <a:r>
              <a:rPr lang="en-GB" dirty="0"/>
              <a:t> </a:t>
            </a:r>
            <a:r>
              <a:rPr lang="en-GB" dirty="0" err="1"/>
              <a:t>Zarins</a:t>
            </a:r>
            <a:endParaRPr lang="en-GB" dirty="0"/>
          </a:p>
          <a:p>
            <a:pPr algn="ctr"/>
            <a:r>
              <a:rPr lang="en-GB" dirty="0"/>
              <a:t>EPCC University of Edinburgh</a:t>
            </a:r>
          </a:p>
        </p:txBody>
      </p:sp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BC96-EE75-FF56-AAED-5DDF916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hope you have enjoyed the tutorial….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DF11-E881-430F-297C-0F587ABF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736252" cy="487680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Cerebras</a:t>
            </a:r>
            <a:r>
              <a:rPr lang="en-GB" dirty="0"/>
              <a:t> CS-2 is a powerful system with significant potential for HPC workloads</a:t>
            </a:r>
          </a:p>
          <a:p>
            <a:r>
              <a:rPr lang="en-GB" dirty="0"/>
              <a:t>We have seen that it is programmed using CSL, which is generally fairly similar to other languages but with some specifics for the architecture</a:t>
            </a:r>
          </a:p>
          <a:p>
            <a:r>
              <a:rPr lang="en-GB" dirty="0"/>
              <a:t>We have explored three hands-on activities and run these on a real CS-2 machine</a:t>
            </a:r>
          </a:p>
          <a:p>
            <a:pPr lvl="1"/>
            <a:r>
              <a:rPr lang="en-GB" dirty="0"/>
              <a:t>And leveraged the simulator during development, which is standard practice on the CS-2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8F5D61-0558-8EC4-CD84-ED5269BC4CD2}"/>
              </a:ext>
            </a:extLst>
          </p:cNvPr>
          <p:cNvGrpSpPr/>
          <p:nvPr/>
        </p:nvGrpSpPr>
        <p:grpSpPr>
          <a:xfrm>
            <a:off x="6384032" y="1334186"/>
            <a:ext cx="5990250" cy="5408827"/>
            <a:chOff x="177465" y="847368"/>
            <a:chExt cx="5990250" cy="54088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DAC3E2-FC58-973B-90DC-2983BEB149F8}"/>
                </a:ext>
              </a:extLst>
            </p:cNvPr>
            <p:cNvSpPr txBox="1"/>
            <p:nvPr/>
          </p:nvSpPr>
          <p:spPr>
            <a:xfrm>
              <a:off x="177465" y="2020604"/>
              <a:ext cx="70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FDF115-BEFC-43C3-8C27-A2439F0A080E}"/>
                </a:ext>
              </a:extLst>
            </p:cNvPr>
            <p:cNvSpPr txBox="1"/>
            <p:nvPr/>
          </p:nvSpPr>
          <p:spPr>
            <a:xfrm>
              <a:off x="5341630" y="2033229"/>
              <a:ext cx="826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7" name="Arrow: Left-Right 6">
              <a:extLst>
                <a:ext uri="{FF2B5EF4-FFF2-40B4-BE49-F238E27FC236}">
                  <a16:creationId xmlns:a16="http://schemas.microsoft.com/office/drawing/2014/main" id="{2FA2B8E0-FB86-BC7D-B2F1-99696C71F62C}"/>
                </a:ext>
              </a:extLst>
            </p:cNvPr>
            <p:cNvSpPr/>
            <p:nvPr/>
          </p:nvSpPr>
          <p:spPr>
            <a:xfrm>
              <a:off x="770175" y="2134213"/>
              <a:ext cx="342064" cy="122150"/>
            </a:xfrm>
            <a:prstGeom prst="leftRightArrow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04336F47-7C8E-8C75-E2C7-A599AD274FE9}"/>
                </a:ext>
              </a:extLst>
            </p:cNvPr>
            <p:cNvSpPr/>
            <p:nvPr/>
          </p:nvSpPr>
          <p:spPr>
            <a:xfrm>
              <a:off x="4940990" y="2127700"/>
              <a:ext cx="342064" cy="122150"/>
            </a:xfrm>
            <a:prstGeom prst="leftRightArrow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71619C-B4F2-B41B-7C7D-580DB6CBD1CA}"/>
                </a:ext>
              </a:extLst>
            </p:cNvPr>
            <p:cNvSpPr txBox="1"/>
            <p:nvPr/>
          </p:nvSpPr>
          <p:spPr>
            <a:xfrm>
              <a:off x="2830498" y="922199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87945D-3383-FB46-8D2C-848677D21001}"/>
                </a:ext>
              </a:extLst>
            </p:cNvPr>
            <p:cNvSpPr txBox="1"/>
            <p:nvPr/>
          </p:nvSpPr>
          <p:spPr>
            <a:xfrm>
              <a:off x="2830498" y="144162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5A13A8-112A-CD3A-8E67-F17B451EFF79}"/>
                </a:ext>
              </a:extLst>
            </p:cNvPr>
            <p:cNvSpPr txBox="1"/>
            <p:nvPr/>
          </p:nvSpPr>
          <p:spPr>
            <a:xfrm>
              <a:off x="2830498" y="194888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F5BDBF-3A60-F236-5D37-C13AB99BCDF8}"/>
                </a:ext>
              </a:extLst>
            </p:cNvPr>
            <p:cNvSpPr txBox="1"/>
            <p:nvPr/>
          </p:nvSpPr>
          <p:spPr>
            <a:xfrm>
              <a:off x="2830498" y="2877574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6EA86D-6F17-AB04-0B6E-4FBE2725B36B}"/>
                </a:ext>
              </a:extLst>
            </p:cNvPr>
            <p:cNvSpPr txBox="1"/>
            <p:nvPr/>
          </p:nvSpPr>
          <p:spPr>
            <a:xfrm>
              <a:off x="2830498" y="3372909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576F4E-DA38-AA04-F72E-9948579FA802}"/>
                </a:ext>
              </a:extLst>
            </p:cNvPr>
            <p:cNvSpPr txBox="1"/>
            <p:nvPr/>
          </p:nvSpPr>
          <p:spPr>
            <a:xfrm rot="5400000">
              <a:off x="1368881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B8DBF7-AFE3-2C31-5B07-8EAB470A872E}"/>
                </a:ext>
              </a:extLst>
            </p:cNvPr>
            <p:cNvSpPr txBox="1"/>
            <p:nvPr/>
          </p:nvSpPr>
          <p:spPr>
            <a:xfrm rot="5400000">
              <a:off x="1884309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A4226E-1F65-5642-88CB-BEC7C20D01BB}"/>
                </a:ext>
              </a:extLst>
            </p:cNvPr>
            <p:cNvSpPr txBox="1"/>
            <p:nvPr/>
          </p:nvSpPr>
          <p:spPr>
            <a:xfrm rot="5400000">
              <a:off x="2392442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3BEAC2-E105-EB6E-F013-186A6D3D0C81}"/>
                </a:ext>
              </a:extLst>
            </p:cNvPr>
            <p:cNvSpPr txBox="1"/>
            <p:nvPr/>
          </p:nvSpPr>
          <p:spPr>
            <a:xfrm rot="5400000">
              <a:off x="3389699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D658E4-F1A9-98DC-247C-316B6C1855F4}"/>
                </a:ext>
              </a:extLst>
            </p:cNvPr>
            <p:cNvSpPr txBox="1"/>
            <p:nvPr/>
          </p:nvSpPr>
          <p:spPr>
            <a:xfrm rot="5400000">
              <a:off x="3905127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7D3B6B-1E0F-1F86-21A7-AA023A465EE9}"/>
                </a:ext>
              </a:extLst>
            </p:cNvPr>
            <p:cNvSpPr txBox="1"/>
            <p:nvPr/>
          </p:nvSpPr>
          <p:spPr>
            <a:xfrm rot="5400000">
              <a:off x="4413260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A62E33-B956-3BF9-4A44-F5348321DCDD}"/>
                </a:ext>
              </a:extLst>
            </p:cNvPr>
            <p:cNvGrpSpPr/>
            <p:nvPr/>
          </p:nvGrpSpPr>
          <p:grpSpPr>
            <a:xfrm>
              <a:off x="3156878" y="3988057"/>
              <a:ext cx="2619808" cy="2268138"/>
              <a:chOff x="7670442" y="68480"/>
              <a:chExt cx="2539924" cy="267341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ED4860-6CD7-1996-0F18-7CF900439A41}"/>
                  </a:ext>
                </a:extLst>
              </p:cNvPr>
              <p:cNvSpPr/>
              <p:nvPr/>
            </p:nvSpPr>
            <p:spPr>
              <a:xfrm>
                <a:off x="8079583" y="475981"/>
                <a:ext cx="1721642" cy="5473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Fabric router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46CE795-A9B5-4D63-91F6-7F4E8A1F1D48}"/>
                  </a:ext>
                </a:extLst>
              </p:cNvPr>
              <p:cNvSpPr/>
              <p:nvPr/>
            </p:nvSpPr>
            <p:spPr>
              <a:xfrm>
                <a:off x="8276034" y="1533085"/>
                <a:ext cx="885825" cy="344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Processor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BD8ACC6-DE29-B525-A45B-981C00C8693A}"/>
                  </a:ext>
                </a:extLst>
              </p:cNvPr>
              <p:cNvSpPr/>
              <p:nvPr/>
            </p:nvSpPr>
            <p:spPr>
              <a:xfrm>
                <a:off x="8336756" y="2124649"/>
                <a:ext cx="764381" cy="344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Memory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27BA7EF-81D4-932E-6CB3-4C0B778126C8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 flipH="1">
                <a:off x="8718946" y="1877881"/>
                <a:ext cx="1" cy="2467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2CC56E6-9D1B-D6E6-6D11-C9C01E2CB584}"/>
                  </a:ext>
                </a:extLst>
              </p:cNvPr>
              <p:cNvGrpSpPr/>
              <p:nvPr/>
            </p:nvGrpSpPr>
            <p:grpSpPr>
              <a:xfrm>
                <a:off x="8665372" y="1020447"/>
                <a:ext cx="95321" cy="512637"/>
                <a:chOff x="8622510" y="906144"/>
                <a:chExt cx="95321" cy="512637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68120111-108E-C077-A86C-F251853D5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2510" y="909077"/>
                  <a:ext cx="0" cy="50970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C20C62C-02D2-79D0-C131-59030C1B7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7831" y="906144"/>
                  <a:ext cx="0" cy="5126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F94E80-8255-DD14-15DA-1719F9F74CB6}"/>
                  </a:ext>
                </a:extLst>
              </p:cNvPr>
              <p:cNvSpPr txBox="1"/>
              <p:nvPr/>
            </p:nvSpPr>
            <p:spPr>
              <a:xfrm>
                <a:off x="8000295" y="1092002"/>
                <a:ext cx="700088" cy="32649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Offramp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883E06-B786-45E5-5403-27E74995D3C2}"/>
                  </a:ext>
                </a:extLst>
              </p:cNvPr>
              <p:cNvSpPr txBox="1"/>
              <p:nvPr/>
            </p:nvSpPr>
            <p:spPr>
              <a:xfrm>
                <a:off x="8742770" y="1096523"/>
                <a:ext cx="700088" cy="32649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Onramp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290F306-3D0A-B434-6835-AA2DAD6E7707}"/>
                  </a:ext>
                </a:extLst>
              </p:cNvPr>
              <p:cNvSpPr/>
              <p:nvPr/>
            </p:nvSpPr>
            <p:spPr>
              <a:xfrm>
                <a:off x="7893845" y="200655"/>
                <a:ext cx="2093118" cy="237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E4B2CE-2D42-87D4-61BE-4AD273D59DDF}"/>
                  </a:ext>
                </a:extLst>
              </p:cNvPr>
              <p:cNvSpPr txBox="1"/>
              <p:nvPr/>
            </p:nvSpPr>
            <p:spPr>
              <a:xfrm>
                <a:off x="7947417" y="100156"/>
                <a:ext cx="407194" cy="2539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B801215-8C8E-4065-7379-CBCF437B1A2B}"/>
                  </a:ext>
                </a:extLst>
              </p:cNvPr>
              <p:cNvGrpSpPr/>
              <p:nvPr/>
            </p:nvGrpSpPr>
            <p:grpSpPr>
              <a:xfrm>
                <a:off x="9561918" y="1020448"/>
                <a:ext cx="109728" cy="1721446"/>
                <a:chOff x="8622510" y="909077"/>
                <a:chExt cx="107149" cy="371946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03B8F8F3-6526-877D-65C0-62338A7B3CF4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F6019F4-B252-D13F-B8D9-3B8EC633B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B056C63-CD1E-30D2-2993-57E742FC2401}"/>
                  </a:ext>
                </a:extLst>
              </p:cNvPr>
              <p:cNvGrpSpPr/>
              <p:nvPr/>
            </p:nvGrpSpPr>
            <p:grpSpPr>
              <a:xfrm>
                <a:off x="9569093" y="68480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0500A7DF-01DD-1523-2273-7D9788247473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D6190E0-B409-080F-642F-BFAB48AA3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37A54B-5489-A759-4EF2-177692923F53}"/>
                  </a:ext>
                </a:extLst>
              </p:cNvPr>
              <p:cNvGrpSpPr/>
              <p:nvPr/>
            </p:nvGrpSpPr>
            <p:grpSpPr>
              <a:xfrm rot="5400000">
                <a:off x="7821438" y="540745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1DA309E-EBFC-74CB-B263-CBE71EEF8A21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C7ED1DEB-9510-1EAC-F77B-AD7882DCF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2BB5BE8-889F-4FD5-AB6B-883426141539}"/>
                  </a:ext>
                </a:extLst>
              </p:cNvPr>
              <p:cNvGrpSpPr/>
              <p:nvPr/>
            </p:nvGrpSpPr>
            <p:grpSpPr>
              <a:xfrm rot="5400000">
                <a:off x="9952221" y="540745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5A91993B-89CD-3EC7-52AC-3EFDA1EFABE1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1DED74FB-1DC3-46D7-136A-6D243BAE0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CDE0BA-310D-39DB-1D3A-658120A08EEE}"/>
                </a:ext>
              </a:extLst>
            </p:cNvPr>
            <p:cNvCxnSpPr>
              <a:cxnSpLocks/>
            </p:cNvCxnSpPr>
            <p:nvPr/>
          </p:nvCxnSpPr>
          <p:spPr>
            <a:xfrm>
              <a:off x="2765920" y="3456049"/>
              <a:ext cx="621387" cy="668002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B153C7-49F5-D36A-8BED-46131DBB8C52}"/>
                </a:ext>
              </a:extLst>
            </p:cNvPr>
            <p:cNvCxnSpPr>
              <a:cxnSpLocks/>
            </p:cNvCxnSpPr>
            <p:nvPr/>
          </p:nvCxnSpPr>
          <p:spPr>
            <a:xfrm>
              <a:off x="2755454" y="3833670"/>
              <a:ext cx="618847" cy="228423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 descr="A picture containing PowerPoint&#10;&#10;Description automatically generated">
              <a:extLst>
                <a:ext uri="{FF2B5EF4-FFF2-40B4-BE49-F238E27FC236}">
                  <a16:creationId xmlns:a16="http://schemas.microsoft.com/office/drawing/2014/main" id="{5E71A757-6191-CF30-031F-E73D95B87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7744" y="847368"/>
              <a:ext cx="1686416" cy="1686416"/>
            </a:xfrm>
            <a:prstGeom prst="rect">
              <a:avLst/>
            </a:prstGeom>
          </p:spPr>
        </p:pic>
        <p:pic>
          <p:nvPicPr>
            <p:cNvPr id="24" name="Picture 23" descr="A picture containing PowerPoint&#10;&#10;Description automatically generated">
              <a:extLst>
                <a:ext uri="{FF2B5EF4-FFF2-40B4-BE49-F238E27FC236}">
                  <a16:creationId xmlns:a16="http://schemas.microsoft.com/office/drawing/2014/main" id="{811EDD6C-A943-D0BE-D6D6-1D294156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5017" y="847368"/>
              <a:ext cx="1686416" cy="1686416"/>
            </a:xfrm>
            <a:prstGeom prst="rect">
              <a:avLst/>
            </a:prstGeom>
          </p:spPr>
        </p:pic>
        <p:pic>
          <p:nvPicPr>
            <p:cNvPr id="25" name="Picture 24" descr="A picture containing text, red, orange&#10;&#10;Description automatically generated">
              <a:extLst>
                <a:ext uri="{FF2B5EF4-FFF2-40B4-BE49-F238E27FC236}">
                  <a16:creationId xmlns:a16="http://schemas.microsoft.com/office/drawing/2014/main" id="{3A360A99-A3BE-4CF3-AEB2-493F3789C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9704" y="2759342"/>
              <a:ext cx="1682496" cy="1201210"/>
            </a:xfrm>
            <a:prstGeom prst="rect">
              <a:avLst/>
            </a:prstGeom>
          </p:spPr>
        </p:pic>
        <p:pic>
          <p:nvPicPr>
            <p:cNvPr id="26" name="Picture 25" descr="A picture containing text, red, orange&#10;&#10;Description automatically generated">
              <a:extLst>
                <a:ext uri="{FF2B5EF4-FFF2-40B4-BE49-F238E27FC236}">
                  <a16:creationId xmlns:a16="http://schemas.microsoft.com/office/drawing/2014/main" id="{F3DCEA01-F751-FEBA-8381-E9CF82E92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1703" y="2759342"/>
              <a:ext cx="1682496" cy="1201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75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0694-095B-992A-11D9-B19DC659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Taking things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989E-0783-0246-285C-76890EA1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109061"/>
          </a:xfrm>
        </p:spPr>
        <p:txBody>
          <a:bodyPr/>
          <a:lstStyle/>
          <a:p>
            <a:r>
              <a:rPr lang="en-GB" dirty="0"/>
              <a:t>We have covered the basics here which should be enough for you to understand programming of the machine for multi-PE codes</a:t>
            </a:r>
          </a:p>
          <a:p>
            <a:pPr lvl="1"/>
            <a:r>
              <a:rPr lang="en-GB" dirty="0"/>
              <a:t>But by necessity we couldn't fit everything in, and there are other aspects you can now explore</a:t>
            </a:r>
          </a:p>
          <a:p>
            <a:r>
              <a:rPr lang="en-GB" dirty="0"/>
              <a:t>More advanced topics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16104-3E45-1AA7-76EF-D7F62612B4E1}"/>
              </a:ext>
            </a:extLst>
          </p:cNvPr>
          <p:cNvSpPr txBox="1"/>
          <p:nvPr/>
        </p:nvSpPr>
        <p:spPr>
          <a:xfrm>
            <a:off x="407368" y="3696950"/>
            <a:ext cx="5688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Sentinels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Associates a task ID with routable </a:t>
            </a:r>
            <a:r>
              <a:rPr lang="en-GB" i="1" dirty="0" err="1"/>
              <a:t>colors</a:t>
            </a:r>
            <a:r>
              <a:rPr lang="en-GB" i="1" dirty="0"/>
              <a:t> for more routing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Runtime control of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Selectively consume wavelets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FIFOs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Hardware queues for buffering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Connecting FIFOs to host-device communication for streaming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9D9A9-ED16-B7A3-9512-F18A8E4D01E3}"/>
              </a:ext>
            </a:extLst>
          </p:cNvPr>
          <p:cNvSpPr txBox="1"/>
          <p:nvPr/>
        </p:nvSpPr>
        <p:spPr>
          <a:xfrm>
            <a:off x="6478672" y="3709261"/>
            <a:ext cx="5688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More advanced task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For scheduling and managing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Storage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Making variables visible outside the 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For improved structuring of CSL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Map </a:t>
            </a:r>
            <a:r>
              <a:rPr lang="en-GB" dirty="0" err="1">
                <a:solidFill>
                  <a:srgbClr val="00B050"/>
                </a:solidFill>
              </a:rPr>
              <a:t>builtin</a:t>
            </a:r>
            <a:endParaRPr lang="en-GB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For performing custom operations on DSDs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4779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20FF-0805-35AB-3246-19EA3132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Cerebras</a:t>
            </a:r>
            <a:r>
              <a:rPr lang="en-GB" dirty="0"/>
              <a:t> SDK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D9C6-18AF-3B5D-0C6E-9B4AEFCD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910336" cy="4876800"/>
          </a:xfrm>
        </p:spPr>
        <p:txBody>
          <a:bodyPr/>
          <a:lstStyle/>
          <a:p>
            <a:r>
              <a:rPr lang="en-GB" dirty="0"/>
              <a:t>We explored the communications library, but there are others which you might find helpful</a:t>
            </a:r>
          </a:p>
          <a:p>
            <a:endParaRPr lang="en-GB" dirty="0"/>
          </a:p>
          <a:p>
            <a:r>
              <a:rPr lang="en-GB" dirty="0"/>
              <a:t>Similarly to the communications library, these provide standard API function calls that you can leverage from your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0B979-4DD7-E1BC-7C22-18FB56EB5C60}"/>
              </a:ext>
            </a:extLst>
          </p:cNvPr>
          <p:cNvSpPr txBox="1"/>
          <p:nvPr/>
        </p:nvSpPr>
        <p:spPr>
          <a:xfrm>
            <a:off x="6240016" y="1124744"/>
            <a:ext cx="51845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Complex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For working with complex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Debug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A tracing library for debugging CSL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Access to information about where the PE is located on the WSE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Malloc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Allocation for memory on the WSE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Standard math functions on the WSE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Random number generation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50"/>
                </a:solidFill>
              </a:rPr>
              <a:t>Tile_config</a:t>
            </a:r>
            <a:endParaRPr lang="en-GB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Hardware configuration of the WSE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Timestamping on the WSE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3585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7058-1076-2157-3395-FF1B939D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CSL programs are also available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BF5BFA-FE44-A322-195D-67ECB0BFB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56" y="2384522"/>
            <a:ext cx="10998200" cy="3930959"/>
          </a:xfrm>
        </p:spPr>
        <p:txBody>
          <a:bodyPr numCol="2">
            <a:normAutofit fontScale="92500" lnSpcReduction="10000"/>
          </a:bodyPr>
          <a:lstStyle/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+mn-lt"/>
              </a:rPr>
              <a:t>Introductory Tutorials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+mn-lt"/>
              </a:rPr>
              <a:t>GEMV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GEMM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Cholesky Decomposition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1D and 2D FFT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7-Point Stencil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SpMV</a:t>
            </a:r>
            <a:endParaRPr lang="en-US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Power Method</a:t>
            </a:r>
          </a:p>
          <a:p>
            <a:pPr marL="0" indent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None/>
            </a:pPr>
            <a:endParaRPr lang="en-US" b="0" i="0" u="none" strike="noStrike" dirty="0">
              <a:effectLst/>
              <a:latin typeface="+mn-lt"/>
            </a:endParaRP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Conjugate Gradient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Preconditioned Conjugate Gradient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Finite Difference Stencil Computations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Mandelbrot Set Generator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Shift-Add Multiplication</a:t>
            </a:r>
          </a:p>
          <a:p>
            <a:pPr marL="347472" indent="-347472" fontAlgn="b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Hypersparse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SpMV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pPr marL="347472" indent="-347472" fontAlgn="b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+mn-lt"/>
              </a:rPr>
              <a:t>Histogram Computation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4B30D-F498-C8B9-9C0B-A0E768D1CC49}"/>
              </a:ext>
            </a:extLst>
          </p:cNvPr>
          <p:cNvSpPr txBox="1"/>
          <p:nvPr/>
        </p:nvSpPr>
        <p:spPr>
          <a:xfrm>
            <a:off x="2455878" y="1628800"/>
            <a:ext cx="7269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kern="1200" dirty="0">
                <a:solidFill>
                  <a:srgbClr val="000000"/>
                </a:solidFill>
                <a:effectLst/>
                <a:latin typeface="+mn-lt"/>
              </a:rPr>
              <a:t>Repository: </a:t>
            </a:r>
            <a:r>
              <a:rPr lang="en-US" sz="2000" i="0" u="none" strike="noStrike" kern="1200" dirty="0">
                <a:solidFill>
                  <a:srgbClr val="000000"/>
                </a:solidFill>
                <a:effectLst/>
                <a:hlinkClick r:id="rId2"/>
              </a:rPr>
              <a:t>https://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github.com/Cerebras/csl-examples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679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E853-DE52-FF9C-AB5D-8B42391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and the CS-2 community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7F7F-829C-FF2E-2154-94835C7E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All materials for this tutorial are open source and can be found at</a:t>
            </a:r>
          </a:p>
          <a:p>
            <a:pPr lvl="1"/>
            <a:r>
              <a:rPr lang="en-GB" dirty="0">
                <a:hlinkClick r:id="rId2"/>
              </a:rPr>
              <a:t>https://github.com/EPCCed/cs2-sdk-training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There is lots of documentation on the </a:t>
            </a:r>
            <a:r>
              <a:rPr lang="en-GB" dirty="0" err="1"/>
              <a:t>Cerebras</a:t>
            </a:r>
            <a:r>
              <a:rPr lang="en-GB" dirty="0"/>
              <a:t> website on CSL and the SDK</a:t>
            </a:r>
          </a:p>
          <a:p>
            <a:pPr lvl="1"/>
            <a:r>
              <a:rPr lang="en-GB" dirty="0">
                <a:hlinkClick r:id="rId3"/>
              </a:rPr>
              <a:t>https://sdk.cerebras.net/csl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4"/>
              </a:rPr>
              <a:t>https://github.com/Cerebras/csl-examples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There is a CS-2 developer community that you can join</a:t>
            </a:r>
          </a:p>
          <a:p>
            <a:pPr lvl="1"/>
            <a:r>
              <a:rPr lang="en-GB" dirty="0"/>
              <a:t>Roughly monthly meetings</a:t>
            </a:r>
          </a:p>
          <a:p>
            <a:pPr lvl="1"/>
            <a:r>
              <a:rPr lang="en-GB" dirty="0"/>
              <a:t>Forums: </a:t>
            </a:r>
            <a:r>
              <a:rPr lang="en-GB" u="sng" dirty="0">
                <a:solidFill>
                  <a:srgbClr val="0000FF"/>
                </a:solidFill>
              </a:rPr>
              <a:t>discourse.cerebras.net  </a:t>
            </a:r>
          </a:p>
          <a:p>
            <a:pPr lvl="1"/>
            <a:endParaRPr lang="en-GB" u="sng" dirty="0">
              <a:solidFill>
                <a:srgbClr val="0000FF"/>
              </a:solidFill>
            </a:endParaRPr>
          </a:p>
          <a:p>
            <a:r>
              <a:rPr lang="en-GB" dirty="0"/>
              <a:t>The SDK is free to download, meaning you can have a copy of the compiler and simulator on your own local machine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44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2046-7F1D-68D8-E4B0-61C69594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forwards…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07A0-39B6-4D47-1082-B7918D39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710536" cy="4876800"/>
          </a:xfrm>
        </p:spPr>
        <p:txBody>
          <a:bodyPr/>
          <a:lstStyle/>
          <a:p>
            <a:r>
              <a:rPr lang="en-GB" dirty="0"/>
              <a:t>We are very happy to chat with you about your own codes on the CS-2 and offer any advice that we can here</a:t>
            </a:r>
          </a:p>
          <a:p>
            <a:endParaRPr lang="en-GB" dirty="0"/>
          </a:p>
          <a:p>
            <a:r>
              <a:rPr lang="en-GB" dirty="0"/>
              <a:t>The visitor accounts will stay open on the EPCC CS-2, so you can continue to experiment with the codes and run on the machine</a:t>
            </a:r>
          </a:p>
          <a:p>
            <a:pPr lvl="1"/>
            <a:r>
              <a:rPr lang="en-GB" dirty="0"/>
              <a:t>And remember you can install the SDK locally too</a:t>
            </a:r>
          </a:p>
          <a:p>
            <a:pPr lvl="1"/>
            <a:endParaRPr lang="en-GB" dirty="0"/>
          </a:p>
          <a:p>
            <a:r>
              <a:rPr lang="en-GB" dirty="0"/>
              <a:t>There are also cloud CS-2s hosted by </a:t>
            </a:r>
            <a:r>
              <a:rPr lang="en-GB" dirty="0" err="1"/>
              <a:t>Cerebras</a:t>
            </a:r>
            <a:endParaRPr lang="en-GB" dirty="0"/>
          </a:p>
        </p:txBody>
      </p:sp>
      <p:pic>
        <p:nvPicPr>
          <p:cNvPr id="4" name="Picture 3" descr="A picture containing honeycomb, outdoor object&#10;&#10;Description automatically generated">
            <a:extLst>
              <a:ext uri="{FF2B5EF4-FFF2-40B4-BE49-F238E27FC236}">
                <a16:creationId xmlns:a16="http://schemas.microsoft.com/office/drawing/2014/main" id="{568A583B-B071-FC90-F119-55942ACFC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381000"/>
            <a:ext cx="4076629" cy="6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7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548</Words>
  <Application>Microsoft Office PowerPoint</Application>
  <PresentationFormat>Widescreen</PresentationFormat>
  <Paragraphs>112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epcc_grey</vt:lpstr>
      <vt:lpstr>Conclusions and next steps</vt:lpstr>
      <vt:lpstr>We hope you have enjoyed the tutorial….</vt:lpstr>
      <vt:lpstr>Taking things further</vt:lpstr>
      <vt:lpstr>Cerebras SDK libraries</vt:lpstr>
      <vt:lpstr>Example CSL programs are also available</vt:lpstr>
      <vt:lpstr>Materials and the CS-2 community </vt:lpstr>
      <vt:lpstr>Going forwards…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2024-05-01T21:03:31Z</dcterms:modified>
</cp:coreProperties>
</file>