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6" r:id="rId2"/>
    <p:sldId id="304" r:id="rId3"/>
    <p:sldId id="307" r:id="rId4"/>
    <p:sldId id="308" r:id="rId5"/>
    <p:sldId id="305" r:id="rId6"/>
    <p:sldId id="303" r:id="rId7"/>
    <p:sldId id="30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8F98C-64F6-453A-BF65-65232B90493D}" v="38" dt="2024-05-01T20:58:14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sc23.supercomputing.org/2023/08/a-look-at-the-2023-gordon-bell-prize-finalis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cerebras.net/csl" TargetMode="External"/><Relationship Id="rId2" Type="http://schemas.openxmlformats.org/officeDocument/2006/relationships/hyperlink" Target="https://github.com/EPCCed/cs2-sdk-tra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practical introduction to programming the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Cerebras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CS-2 for HPC workloads</a:t>
            </a: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" y="2481264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79730" y="4911595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F9C2C-2F39-3199-314E-3D3CCC22105B}"/>
              </a:ext>
            </a:extLst>
          </p:cNvPr>
          <p:cNvSpPr txBox="1"/>
          <p:nvPr/>
        </p:nvSpPr>
        <p:spPr>
          <a:xfrm>
            <a:off x="3133317" y="4911595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Joseph Lee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2" name="Picture 2" descr="Joseph Lee">
            <a:extLst>
              <a:ext uri="{FF2B5EF4-FFF2-40B4-BE49-F238E27FC236}">
                <a16:creationId xmlns:a16="http://schemas.microsoft.com/office/drawing/2014/main" id="{83F9E9A3-5380-B6CA-6455-3846C6240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r="10311" b="40928"/>
          <a:stretch/>
        </p:blipFill>
        <p:spPr bwMode="auto">
          <a:xfrm>
            <a:off x="3078820" y="2697289"/>
            <a:ext cx="2173089" cy="2184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avid Kacs in Bayes building">
            <a:extLst>
              <a:ext uri="{FF2B5EF4-FFF2-40B4-BE49-F238E27FC236}">
                <a16:creationId xmlns:a16="http://schemas.microsoft.com/office/drawing/2014/main" id="{364DDF72-D254-D375-6F5A-238F2B730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0" t="10934" r="60264" b="50000"/>
          <a:stretch/>
        </p:blipFill>
        <p:spPr bwMode="auto">
          <a:xfrm>
            <a:off x="9656952" y="2500680"/>
            <a:ext cx="2122160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4E787-3606-7765-C2A9-B9F90A8CDBD3}"/>
              </a:ext>
            </a:extLst>
          </p:cNvPr>
          <p:cNvSpPr txBox="1"/>
          <p:nvPr/>
        </p:nvSpPr>
        <p:spPr>
          <a:xfrm>
            <a:off x="9685983" y="490127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David </a:t>
            </a:r>
            <a:r>
              <a:rPr lang="en-GB" dirty="0" err="1"/>
              <a:t>Kacs</a:t>
            </a:r>
            <a:endParaRPr lang="en-GB" dirty="0"/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1" name="Picture 6" descr="Justs Zarins">
            <a:extLst>
              <a:ext uri="{FF2B5EF4-FFF2-40B4-BE49-F238E27FC236}">
                <a16:creationId xmlns:a16="http://schemas.microsoft.com/office/drawing/2014/main" id="{A8018049-7132-E7F0-72B7-20FE5F63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32" y="2529435"/>
            <a:ext cx="2016224" cy="25202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D782DE-6C60-9164-0AD2-B7AE3829B7E2}"/>
              </a:ext>
            </a:extLst>
          </p:cNvPr>
          <p:cNvSpPr txBox="1"/>
          <p:nvPr/>
        </p:nvSpPr>
        <p:spPr>
          <a:xfrm>
            <a:off x="6474141" y="4906621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Justs</a:t>
            </a:r>
            <a:r>
              <a:rPr lang="en-GB" dirty="0"/>
              <a:t> </a:t>
            </a:r>
            <a:r>
              <a:rPr lang="en-GB" dirty="0" err="1"/>
              <a:t>Zarins</a:t>
            </a:r>
            <a:endParaRPr lang="en-GB" dirty="0"/>
          </a:p>
          <a:p>
            <a:pPr algn="ctr"/>
            <a:r>
              <a:rPr lang="en-GB" dirty="0"/>
              <a:t>EPCC University of Edinburgh</a:t>
            </a:r>
          </a:p>
        </p:txBody>
      </p:sp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160-C182-FBC2-C12E-D2E6E4A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7B7-68CA-CA89-97A4-A14E3B5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92" y="1315616"/>
            <a:ext cx="8582744" cy="28369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Many HPC codes scale poorly across nodes</a:t>
            </a:r>
          </a:p>
          <a:p>
            <a:pPr lvl="1"/>
            <a:r>
              <a:rPr lang="en-GB" dirty="0"/>
              <a:t>Such as </a:t>
            </a:r>
            <a:r>
              <a:rPr lang="en-US" dirty="0"/>
              <a:t>FFT-based solvers, particle simulators, non-linear problems with iterative solvers</a:t>
            </a:r>
          </a:p>
          <a:p>
            <a:pPr lvl="1"/>
            <a:r>
              <a:rPr lang="en-US" dirty="0"/>
              <a:t>The CS-2 has a fabric that is </a:t>
            </a:r>
            <a:r>
              <a:rPr lang="en-US" b="1" dirty="0"/>
              <a:t>high bandwidth </a:t>
            </a:r>
            <a:r>
              <a:rPr lang="en-US" dirty="0"/>
              <a:t>and </a:t>
            </a:r>
            <a:r>
              <a:rPr lang="en-US" b="1" dirty="0"/>
              <a:t>low-latency</a:t>
            </a:r>
            <a:r>
              <a:rPr lang="en-US" dirty="0"/>
              <a:t>, allowing for excellent parallel efficiency for non-linear and highly communicative codes</a:t>
            </a:r>
          </a:p>
          <a:p>
            <a:pPr lvl="2"/>
            <a:r>
              <a:rPr lang="en-US" dirty="0"/>
              <a:t>The CS-2 system has </a:t>
            </a:r>
            <a:r>
              <a:rPr lang="en-US" b="1" dirty="0"/>
              <a:t>850k cores </a:t>
            </a:r>
            <a:r>
              <a:rPr lang="en-US" dirty="0"/>
              <a:t>and can fit problems on an individual chip that take tens to hundreds of traditional small compute nodes. </a:t>
            </a:r>
          </a:p>
          <a:p>
            <a:pPr lvl="2"/>
            <a:r>
              <a:rPr lang="en-US" dirty="0"/>
              <a:t>Each core is individually programmable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2050" name="Picture 2" descr="Cerebras Systems Unveils the Industry's First Trillion Transistor Chip -  Cerebras">
            <a:extLst>
              <a:ext uri="{FF2B5EF4-FFF2-40B4-BE49-F238E27FC236}">
                <a16:creationId xmlns:a16="http://schemas.microsoft.com/office/drawing/2014/main" id="{FC905CAF-6566-76F1-4950-A146B16A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106" y="1556792"/>
            <a:ext cx="2930550" cy="20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270;p45">
            <a:extLst>
              <a:ext uri="{FF2B5EF4-FFF2-40B4-BE49-F238E27FC236}">
                <a16:creationId xmlns:a16="http://schemas.microsoft.com/office/drawing/2014/main" id="{CB7A2950-4C4E-9AAF-859C-56537C58F3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4" y="4437112"/>
            <a:ext cx="2664296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555426-3B3E-743C-5911-2F7A65670DCC}"/>
              </a:ext>
            </a:extLst>
          </p:cNvPr>
          <p:cNvSpPr txBox="1">
            <a:spLocks/>
          </p:cNvSpPr>
          <p:nvPr/>
        </p:nvSpPr>
        <p:spPr>
          <a:xfrm>
            <a:off x="2927648" y="4077072"/>
            <a:ext cx="9073008" cy="26928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Many HPC codes are constrained by data accesses</a:t>
            </a:r>
          </a:p>
          <a:p>
            <a:pPr lvl="1"/>
            <a:r>
              <a:rPr lang="en-GB" dirty="0"/>
              <a:t>Such as </a:t>
            </a:r>
            <a:r>
              <a:rPr lang="en-US" dirty="0"/>
              <a:t>Stencil based PDE solvers, linear algebra solvers, signal processing, sparse tensor math, big data analysis</a:t>
            </a:r>
          </a:p>
          <a:p>
            <a:pPr lvl="1"/>
            <a:r>
              <a:rPr lang="en-US" dirty="0"/>
              <a:t>The CS-2 system has </a:t>
            </a:r>
            <a:r>
              <a:rPr lang="en-US" b="1" dirty="0"/>
              <a:t>40 GB of SRAM </a:t>
            </a:r>
            <a:r>
              <a:rPr lang="en-US" dirty="0"/>
              <a:t>uniformly distributed across the wafer that is </a:t>
            </a:r>
            <a:r>
              <a:rPr lang="en-US" b="1" dirty="0"/>
              <a:t>1 cycle </a:t>
            </a:r>
            <a:r>
              <a:rPr lang="en-US" dirty="0"/>
              <a:t>away from the processing element (PE)</a:t>
            </a:r>
          </a:p>
          <a:p>
            <a:pPr lvl="2"/>
            <a:r>
              <a:rPr lang="en-US" dirty="0"/>
              <a:t>This speeds up memory access by orders of magnitude</a:t>
            </a:r>
          </a:p>
          <a:p>
            <a:pPr lvl="1"/>
            <a:r>
              <a:rPr lang="en-US" dirty="0"/>
              <a:t>The CS-2 system is capable of </a:t>
            </a:r>
            <a:r>
              <a:rPr lang="en-US" b="1" dirty="0"/>
              <a:t>1.2 Tb/s bandwidth </a:t>
            </a:r>
            <a:r>
              <a:rPr lang="en-US" dirty="0"/>
              <a:t>onto the chip</a:t>
            </a:r>
          </a:p>
          <a:p>
            <a:pPr lvl="2"/>
            <a:r>
              <a:rPr lang="en-US" dirty="0"/>
              <a:t>Streaming data onto the chip as required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FAAA-E234-A69C-CA72-9C65D6C1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Accelerating seismic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3B3F2-655C-E561-FE2A-E7DA9B9F6F0D}"/>
              </a:ext>
            </a:extLst>
          </p:cNvPr>
          <p:cNvSpPr txBox="1"/>
          <p:nvPr/>
        </p:nvSpPr>
        <p:spPr>
          <a:xfrm>
            <a:off x="868862" y="2566468"/>
            <a:ext cx="6013629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Challenge:</a:t>
            </a:r>
            <a:r>
              <a:rPr lang="en-US" sz="1400" b="1" dirty="0">
                <a:solidFill>
                  <a:srgbClr val="231F20"/>
                </a:solidFill>
                <a:latin typeface="Arial" panose="020B060402020202020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Seismic processing algorithms are typically memory-bound problems, limited by the memory access speeds of other architectures</a:t>
            </a:r>
            <a:r>
              <a:rPr lang="en-US" sz="1400" dirty="0">
                <a:solidFill>
                  <a:srgbClr val="231F20"/>
                </a:solidFill>
                <a:latin typeface="Arial" panose="020B0604020202020204"/>
              </a:rPr>
              <a:t>. Researchers were challenged to re-design an algorithm to take advantage of </a:t>
            </a:r>
            <a:r>
              <a:rPr lang="en-US" sz="1400" dirty="0" err="1">
                <a:solidFill>
                  <a:srgbClr val="231F20"/>
                </a:solidFill>
                <a:latin typeface="Arial" panose="020B0604020202020204"/>
              </a:rPr>
              <a:t>Cerebras</a:t>
            </a:r>
            <a:r>
              <a:rPr lang="en-US" sz="1400" dirty="0">
                <a:solidFill>
                  <a:srgbClr val="231F20"/>
                </a:solidFill>
                <a:latin typeface="Arial" panose="020B0604020202020204"/>
              </a:rPr>
              <a:t> hardware to improve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25AEC-EA11-C914-5B34-699FD7E6F78B}"/>
              </a:ext>
            </a:extLst>
          </p:cNvPr>
          <p:cNvSpPr txBox="1"/>
          <p:nvPr/>
        </p:nvSpPr>
        <p:spPr>
          <a:xfrm>
            <a:off x="827861" y="4879859"/>
            <a:ext cx="5972989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Outcome: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231F20"/>
                </a:solidFill>
                <a:latin typeface="Arial" panose="020B0604020202020204"/>
              </a:rPr>
              <a:t>Achieved a record sustained memory bandwidth of 92.58 Petabytes per second (PB/s) through the implementation of a TLR-MVM kernel that is uniquely tailored to exploit the architecture of the CS-2 systems.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0DA09A3-FBFA-BA17-6424-3D09F129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1" y="2663074"/>
            <a:ext cx="640080" cy="6400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ABC4EB4-1FE1-96E2-2093-E9235DE1C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78" y="4879859"/>
            <a:ext cx="640080" cy="640080"/>
          </a:xfrm>
          <a:prstGeom prst="rect">
            <a:avLst/>
          </a:prstGeom>
        </p:spPr>
      </p:pic>
      <p:pic>
        <p:nvPicPr>
          <p:cNvPr id="8" name="Picture 7" descr="A picture containing text, sign, outdoor, dark&#10;&#10;Description automatically generated">
            <a:extLst>
              <a:ext uri="{FF2B5EF4-FFF2-40B4-BE49-F238E27FC236}">
                <a16:creationId xmlns:a16="http://schemas.microsoft.com/office/drawing/2014/main" id="{62D84FA7-AE97-8FB5-EF08-301F87439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42" y="1630509"/>
            <a:ext cx="640080" cy="64008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436B69F-7335-82C5-8723-0B70E10D2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9" y="3752977"/>
            <a:ext cx="640080" cy="640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27F91-A6E6-C33C-75D7-866A45B386FB}"/>
              </a:ext>
            </a:extLst>
          </p:cNvPr>
          <p:cNvSpPr txBox="1"/>
          <p:nvPr/>
        </p:nvSpPr>
        <p:spPr>
          <a:xfrm>
            <a:off x="827860" y="3750164"/>
            <a:ext cx="59729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was done: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Researchers used the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Cerebras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SDK to re-design a Tile Low-Rank Matrix-Vector Multiplication (TLR-MVM) algorithm to be optimized for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Cerebras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CS-2. </a:t>
            </a:r>
            <a:endParaRPr lang="en-US" sz="1400" dirty="0">
              <a:solidFill>
                <a:srgbClr val="231F20"/>
              </a:solidFill>
              <a:latin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A5634-4755-4ACC-579E-E31220D45C37}"/>
              </a:ext>
            </a:extLst>
          </p:cNvPr>
          <p:cNvSpPr txBox="1"/>
          <p:nvPr/>
        </p:nvSpPr>
        <p:spPr>
          <a:xfrm>
            <a:off x="867758" y="1630509"/>
            <a:ext cx="522824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/>
              <a:t>The Ask</a:t>
            </a:r>
            <a:r>
              <a:rPr lang="en-US" sz="1400" dirty="0"/>
              <a:t>: Deliver improved performance on seismic processing workload by leveraging </a:t>
            </a:r>
            <a:r>
              <a:rPr lang="en-US" sz="1400" dirty="0" err="1"/>
              <a:t>Cerebras</a:t>
            </a:r>
            <a:r>
              <a:rPr lang="en-US" sz="1400" dirty="0"/>
              <a:t> System’s unique architecture and massive on-chip memory.</a:t>
            </a:r>
          </a:p>
        </p:txBody>
      </p:sp>
      <p:pic>
        <p:nvPicPr>
          <p:cNvPr id="12" name="Picture 2" descr="Image preview">
            <a:extLst>
              <a:ext uri="{FF2B5EF4-FFF2-40B4-BE49-F238E27FC236}">
                <a16:creationId xmlns:a16="http://schemas.microsoft.com/office/drawing/2014/main" id="{D429ADB9-8F8D-92E4-922F-6B4E4B27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28" y="1389396"/>
            <a:ext cx="4314594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41762D-836C-869B-8B54-9720534120B1}"/>
              </a:ext>
            </a:extLst>
          </p:cNvPr>
          <p:cNvSpPr txBox="1"/>
          <p:nvPr/>
        </p:nvSpPr>
        <p:spPr>
          <a:xfrm>
            <a:off x="227678" y="6093296"/>
            <a:ext cx="70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More details at </a:t>
            </a:r>
            <a:r>
              <a:rPr lang="en-US" sz="1400" i="1" dirty="0">
                <a:hlinkClick r:id="rId7"/>
              </a:rPr>
              <a:t>https://sc23.supercomputing.org/2023/08/a-look-at-the-2023-gordon-bell-prize-finalists/</a:t>
            </a:r>
            <a:r>
              <a:rPr lang="en-US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9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8538-39C5-4240-B9E0-6875FBEE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Accelerating CFD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C51103D-76AB-6B58-6CFE-32A4007C6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481800"/>
            <a:ext cx="6842908" cy="4824518"/>
          </a:xfrm>
        </p:spPr>
        <p:txBody>
          <a:bodyPr/>
          <a:lstStyle/>
          <a:p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Cerebras and NETL demonstrate significant performance on a </a:t>
            </a:r>
            <a:r>
              <a:rPr lang="en-US" sz="2000" dirty="0" err="1">
                <a:effectLst/>
                <a:latin typeface="+mn-lt"/>
                <a:ea typeface="Calibri" panose="020F0502020204030204" pitchFamily="34" charset="0"/>
              </a:rPr>
              <a:t>Cerebras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 CS-2 compared to CPU or GPU</a:t>
            </a:r>
          </a:p>
          <a:p>
            <a:r>
              <a:rPr lang="en-US" sz="2000" dirty="0"/>
              <a:t>CS-2 470x faster than Joule 2.0 supercomputer</a:t>
            </a:r>
            <a:endParaRPr lang="en-US" sz="2000" baseline="30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7C34F-F7C5-8DC9-18B7-818BC3B8F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78"/>
          <a:stretch/>
        </p:blipFill>
        <p:spPr>
          <a:xfrm>
            <a:off x="1398984" y="2876897"/>
            <a:ext cx="5779284" cy="363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8E64BB-F35C-7B0C-68EF-F96D5B96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6" y="2540303"/>
            <a:ext cx="4795826" cy="3796695"/>
          </a:xfrm>
          <a:prstGeom prst="rect">
            <a:avLst/>
          </a:prstGeom>
          <a:effectLst>
            <a:outerShdw blurRad="292100" dist="139700" dir="2700000" algn="tl" rotWithShape="0">
              <a:schemeClr val="bg2">
                <a:lumMod val="25000"/>
                <a:alpha val="65000"/>
              </a:schemeClr>
            </a:outerShdw>
          </a:effectLst>
        </p:spPr>
      </p:pic>
      <p:pic>
        <p:nvPicPr>
          <p:cNvPr id="7" name="Picture 6" descr="A picture containing blue, engine&#10;&#10;Description automatically generated">
            <a:extLst>
              <a:ext uri="{FF2B5EF4-FFF2-40B4-BE49-F238E27FC236}">
                <a16:creationId xmlns:a16="http://schemas.microsoft.com/office/drawing/2014/main" id="{7BB737D4-6B99-6A30-4D27-7836577A2F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8" r="16807"/>
          <a:stretch/>
        </p:blipFill>
        <p:spPr>
          <a:xfrm>
            <a:off x="7968208" y="1481800"/>
            <a:ext cx="4091264" cy="5280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EBA7DE-3C3F-D1CD-6604-07120B9F56A7}"/>
              </a:ext>
            </a:extLst>
          </p:cNvPr>
          <p:cNvSpPr txBox="1"/>
          <p:nvPr/>
        </p:nvSpPr>
        <p:spPr>
          <a:xfrm>
            <a:off x="10866971" y="6364766"/>
            <a:ext cx="1192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Photo: Christian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Kuhna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CC BY 3.0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Picture 2" descr="Working at National Energy Technology Lab | Glassdoor">
            <a:extLst>
              <a:ext uri="{FF2B5EF4-FFF2-40B4-BE49-F238E27FC236}">
                <a16:creationId xmlns:a16="http://schemas.microsoft.com/office/drawing/2014/main" id="{D1713B56-4DAA-11E5-E789-BC388C32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910" y="457475"/>
            <a:ext cx="900621" cy="90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1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72F6-92C0-1EA6-3A2B-5306275D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218-93E6-868E-2777-9A4A3D20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GB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tutorial is open to everybody, regardless of experience with HPC and accelerators</a:t>
            </a:r>
          </a:p>
          <a:p>
            <a:pPr lvl="1" algn="just">
              <a:lnSpc>
                <a:spcPct val="107000"/>
              </a:lnSpc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practically driven, where we will walk-through key concepts on the machine itself, and then you can explore the concepts more independently via a series of walk-throughs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 the CS-2 architecture &amp; core concepts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We will explore the hardware, how it is designed the and key terminology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started with the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Cerebras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SDK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Exploring key concepts for writing HPC codes for the CS-2 and understanding how to build these</a:t>
            </a: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Writing multi-PE codes for the CS-2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Exploring how we can run over multiple PEs, have these communicate together and leverage the 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 collective communications library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 programs for the CS-2 based on the hands-on activity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Bringing the concepts together and using these to develop a real code for the CS-2 and optimise it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Running on the CS-2 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imulator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Much of development is done with a simulator, we will explore how to use this and leverage it when writing code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Running on a real CS-2 machine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Ultimately we want to accelerate our HPC codes on the CS-2, we will run our hands-on exercises on a real CS-2 machine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1A51-0D6E-A984-2AB2-739F55177D86}"/>
              </a:ext>
            </a:extLst>
          </p:cNvPr>
          <p:cNvSpPr txBox="1"/>
          <p:nvPr/>
        </p:nvSpPr>
        <p:spPr>
          <a:xfrm>
            <a:off x="1343472" y="6283104"/>
            <a:ext cx="950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0000"/>
                </a:solidFill>
              </a:rPr>
              <a:t>We are also happy to discuss your own applications and how these might be ported to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224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F1E-711D-7F1C-36D8-D1C272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7214A-A2C0-5E75-D924-B91E7D19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94339"/>
              </p:ext>
            </p:extLst>
          </p:nvPr>
        </p:nvGraphicFramePr>
        <p:xfrm>
          <a:off x="1795748" y="1700808"/>
          <a:ext cx="8600504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68">
                  <a:extLst>
                    <a:ext uri="{9D8B030D-6E8A-4147-A177-3AD203B41FA5}">
                      <a16:colId xmlns:a16="http://schemas.microsoft.com/office/drawing/2014/main" val="128142950"/>
                    </a:ext>
                  </a:extLst>
                </a:gridCol>
                <a:gridCol w="5989592">
                  <a:extLst>
                    <a:ext uri="{9D8B030D-6E8A-4147-A177-3AD203B41FA5}">
                      <a16:colId xmlns:a16="http://schemas.microsoft.com/office/drawing/2014/main" val="196636803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4716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9:30 – 9:35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welcome and objectives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9:35 – 9:55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Overview of the CS-2 architecture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9:55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onto the CS-2 machine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10:00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walkthrough: Intro to SDK (CSL + Host Runtime)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Walk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11:00 – 11:25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practical activity one &amp; coffee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5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11:25 – 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walkthrough: Using multiple PEs and communication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Walk through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11:45 – 12:15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practical activities two and three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12:15 – 12:25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Wash up from practical activities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12:25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 and audience next steps to continue working with the technologies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59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4CEBD8-9F81-9313-4B44-0680BD6AC097}"/>
              </a:ext>
            </a:extLst>
          </p:cNvPr>
          <p:cNvSpPr txBox="1"/>
          <p:nvPr/>
        </p:nvSpPr>
        <p:spPr>
          <a:xfrm>
            <a:off x="659396" y="6404154"/>
            <a:ext cx="10873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FF0000"/>
                </a:solidFill>
              </a:rPr>
              <a:t>We will be doing the hands on and walk throughs sdf-cs1, more information about how to connect to that a little later</a:t>
            </a:r>
          </a:p>
        </p:txBody>
      </p:sp>
    </p:spTree>
    <p:extLst>
      <p:ext uri="{BB962C8B-B14F-4D97-AF65-F5344CB8AC3E}">
        <p14:creationId xmlns:p14="http://schemas.microsoft.com/office/powerpoint/2010/main" val="359630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CS-2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remind people as we progress through the session</a:t>
            </a:r>
          </a:p>
          <a:p>
            <a:endParaRPr lang="en-GB" dirty="0"/>
          </a:p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https://github.com/EPCCed/cs2-sdk-training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More generally if you wish to continue exploring this after the tutorial finishes</a:t>
            </a:r>
          </a:p>
          <a:p>
            <a:pPr lvl="1"/>
            <a:r>
              <a:rPr lang="en-GB" dirty="0">
                <a:hlinkClick r:id="rId3"/>
              </a:rPr>
              <a:t>https://sdk.cerebras.net/csl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CS-2 developer community that you can join</a:t>
            </a:r>
          </a:p>
          <a:p>
            <a:pPr lvl="1"/>
            <a:r>
              <a:rPr lang="en-GB" dirty="0"/>
              <a:t>Roughly monthly meetings</a:t>
            </a:r>
          </a:p>
          <a:p>
            <a:pPr lvl="1"/>
            <a:r>
              <a:rPr lang="en-GB" dirty="0"/>
              <a:t>Forums: </a:t>
            </a:r>
            <a:r>
              <a:rPr lang="en-GB" u="sng" dirty="0">
                <a:solidFill>
                  <a:srgbClr val="0000FF"/>
                </a:solidFill>
              </a:rPr>
              <a:t>discourse.cerebras.net 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797</Words>
  <Application>Microsoft Office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epcc_grey</vt:lpstr>
      <vt:lpstr>A practical introduction to programming the Cerebras CS-2 for HPC workloads</vt:lpstr>
      <vt:lpstr>Motivation</vt:lpstr>
      <vt:lpstr>Example: Accelerating seismic modelling</vt:lpstr>
      <vt:lpstr>Example: Accelerating CFD</vt:lpstr>
      <vt:lpstr>Tutorial learning objectives</vt:lpstr>
      <vt:lpstr>Session plan</vt:lpstr>
      <vt:lpstr>Materials and the CS-2 community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2024-05-01T21:00:35Z</dcterms:modified>
</cp:coreProperties>
</file>