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FFFF"/>
    <a:srgbClr val="953735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6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5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5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9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0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8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37E62-3F50-4DC5-847B-FFE30D7C161D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3093C-CD62-4C7D-85E1-D608DCBA7B9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4695" y="359764"/>
            <a:ext cx="611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Gill Sans MT" panose="020B0502020104020203" pitchFamily="34" charset="0"/>
              </a:rPr>
              <a:t>Funções do pacote epe4md</a:t>
            </a:r>
            <a:endParaRPr lang="en-US" sz="2000">
              <a:latin typeface="Gill Sans MT" panose="020B05020201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518348" y="1184224"/>
            <a:ext cx="1603947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casos_payback</a:t>
            </a: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518348" y="1947262"/>
            <a:ext cx="1603947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payback</a:t>
            </a:r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503307" y="1184225"/>
            <a:ext cx="2077375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mercado_potencial</a:t>
            </a: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4503308" y="2842819"/>
            <a:ext cx="2077374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calibra_curva_s</a:t>
            </a:r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4503308" y="3564327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projecao_adotantes</a:t>
            </a:r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4503308" y="4248565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projecao_potencia</a:t>
            </a:r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4503307" y="4936130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geracao_mensal</a:t>
            </a:r>
            <a:endParaRPr lang="en-US"/>
          </a:p>
        </p:txBody>
      </p:sp>
      <p:sp>
        <p:nvSpPr>
          <p:cNvPr id="39" name="Retângulo 38"/>
          <p:cNvSpPr/>
          <p:nvPr/>
        </p:nvSpPr>
        <p:spPr>
          <a:xfrm>
            <a:off x="7160949" y="4936130"/>
            <a:ext cx="1773189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investimentos</a:t>
            </a:r>
            <a:endParaRPr lang="en-US"/>
          </a:p>
        </p:txBody>
      </p:sp>
      <p:sp>
        <p:nvSpPr>
          <p:cNvPr id="40" name="Retângulo 39"/>
          <p:cNvSpPr/>
          <p:nvPr/>
        </p:nvSpPr>
        <p:spPr>
          <a:xfrm>
            <a:off x="1425947" y="4936130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graficos</a:t>
            </a:r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1425947" y="4222022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fatores_publicacao</a:t>
            </a:r>
            <a:endParaRPr lang="en-US"/>
          </a:p>
        </p:txBody>
      </p:sp>
      <p:cxnSp>
        <p:nvCxnSpPr>
          <p:cNvPr id="43" name="Conector de seta reta 42"/>
          <p:cNvCxnSpPr>
            <a:stCxn id="5" idx="2"/>
            <a:endCxn id="6" idx="0"/>
          </p:cNvCxnSpPr>
          <p:nvPr/>
        </p:nvCxnSpPr>
        <p:spPr>
          <a:xfrm>
            <a:off x="3320322" y="1648918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6" idx="2"/>
            <a:endCxn id="17" idx="0"/>
          </p:cNvCxnSpPr>
          <p:nvPr/>
        </p:nvCxnSpPr>
        <p:spPr>
          <a:xfrm rot="16200000" flipH="1">
            <a:off x="4191262" y="1492085"/>
            <a:ext cx="479793" cy="222167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17" idx="2"/>
            <a:endCxn id="18" idx="0"/>
          </p:cNvCxnSpPr>
          <p:nvPr/>
        </p:nvCxnSpPr>
        <p:spPr>
          <a:xfrm>
            <a:off x="5541995" y="3258583"/>
            <a:ext cx="1" cy="305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8" idx="2"/>
            <a:endCxn id="19" idx="0"/>
          </p:cNvCxnSpPr>
          <p:nvPr/>
        </p:nvCxnSpPr>
        <p:spPr>
          <a:xfrm>
            <a:off x="5541996" y="3980091"/>
            <a:ext cx="0" cy="2684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9" idx="2"/>
            <a:endCxn id="20" idx="0"/>
          </p:cNvCxnSpPr>
          <p:nvPr/>
        </p:nvCxnSpPr>
        <p:spPr>
          <a:xfrm flipH="1">
            <a:off x="5541995" y="4664329"/>
            <a:ext cx="1" cy="271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41" idx="2"/>
            <a:endCxn id="40" idx="0"/>
          </p:cNvCxnSpPr>
          <p:nvPr/>
        </p:nvCxnSpPr>
        <p:spPr>
          <a:xfrm>
            <a:off x="2464635" y="4637786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0" idx="1"/>
            <a:endCxn id="40" idx="3"/>
          </p:cNvCxnSpPr>
          <p:nvPr/>
        </p:nvCxnSpPr>
        <p:spPr>
          <a:xfrm flipH="1">
            <a:off x="3503322" y="5144012"/>
            <a:ext cx="99998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stCxn id="19" idx="1"/>
            <a:endCxn id="40" idx="3"/>
          </p:cNvCxnSpPr>
          <p:nvPr/>
        </p:nvCxnSpPr>
        <p:spPr>
          <a:xfrm rot="10800000" flipV="1">
            <a:off x="3503322" y="4456446"/>
            <a:ext cx="999986" cy="68756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16" idx="2"/>
            <a:endCxn id="17" idx="0"/>
          </p:cNvCxnSpPr>
          <p:nvPr/>
        </p:nvCxnSpPr>
        <p:spPr>
          <a:xfrm>
            <a:off x="5541995" y="1648919"/>
            <a:ext cx="0" cy="1193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o 33"/>
          <p:cNvGrpSpPr/>
          <p:nvPr/>
        </p:nvGrpSpPr>
        <p:grpSpPr>
          <a:xfrm>
            <a:off x="2113614" y="1034321"/>
            <a:ext cx="4856814" cy="3747541"/>
            <a:chOff x="2113614" y="1034321"/>
            <a:chExt cx="4856814" cy="3747541"/>
          </a:xfrm>
        </p:grpSpPr>
        <p:cxnSp>
          <p:nvCxnSpPr>
            <p:cNvPr id="13" name="Conector reto 12"/>
            <p:cNvCxnSpPr/>
            <p:nvPr/>
          </p:nvCxnSpPr>
          <p:spPr>
            <a:xfrm>
              <a:off x="2113614" y="1034321"/>
              <a:ext cx="29981" cy="2224262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2143595" y="3258583"/>
              <a:ext cx="1978701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4152277" y="4781862"/>
              <a:ext cx="2818151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V="1">
              <a:off x="6955437" y="1034321"/>
              <a:ext cx="0" cy="3747541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/>
            <p:cNvCxnSpPr/>
            <p:nvPr/>
          </p:nvCxnSpPr>
          <p:spPr>
            <a:xfrm>
              <a:off x="2113614" y="1034321"/>
              <a:ext cx="4841823" cy="0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/>
            <p:cNvCxnSpPr/>
            <p:nvPr/>
          </p:nvCxnSpPr>
          <p:spPr>
            <a:xfrm>
              <a:off x="4122295" y="3258583"/>
              <a:ext cx="0" cy="1523279"/>
            </a:xfrm>
            <a:prstGeom prst="line">
              <a:avLst/>
            </a:prstGeom>
            <a:ln w="127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tângulo 47"/>
          <p:cNvSpPr/>
          <p:nvPr/>
        </p:nvSpPr>
        <p:spPr>
          <a:xfrm>
            <a:off x="6970429" y="1898331"/>
            <a:ext cx="1963708" cy="46469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calculate</a:t>
            </a:r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7160949" y="4248565"/>
            <a:ext cx="1773189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summarise</a:t>
            </a:r>
            <a:endParaRPr lang="en-US"/>
          </a:p>
        </p:txBody>
      </p:sp>
      <p:cxnSp>
        <p:nvCxnSpPr>
          <p:cNvPr id="37" name="Conector de seta reta 36"/>
          <p:cNvCxnSpPr>
            <a:stCxn id="19" idx="3"/>
            <a:endCxn id="52" idx="1"/>
          </p:cNvCxnSpPr>
          <p:nvPr/>
        </p:nvCxnSpPr>
        <p:spPr>
          <a:xfrm>
            <a:off x="6580683" y="4456447"/>
            <a:ext cx="58026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angulado 41"/>
          <p:cNvCxnSpPr>
            <a:stCxn id="19" idx="3"/>
            <a:endCxn id="39" idx="1"/>
          </p:cNvCxnSpPr>
          <p:nvPr/>
        </p:nvCxnSpPr>
        <p:spPr>
          <a:xfrm>
            <a:off x="6580683" y="4456447"/>
            <a:ext cx="580266" cy="68756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4695" y="359764"/>
            <a:ext cx="611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Gill Sans MT" panose="020B0502020104020203" pitchFamily="34" charset="0"/>
              </a:rPr>
              <a:t>Funções do pacote epe4md</a:t>
            </a:r>
            <a:endParaRPr lang="en-US" sz="2000">
              <a:latin typeface="Gill Sans MT" panose="020B05020201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23080" y="1424065"/>
            <a:ext cx="1603947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casos_payback</a:t>
            </a: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923080" y="2187103"/>
            <a:ext cx="1603947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payback</a:t>
            </a:r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908039" y="1424066"/>
            <a:ext cx="2077375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mercado_potencial</a:t>
            </a: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4908040" y="3082660"/>
            <a:ext cx="2077374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calibra_curva_s</a:t>
            </a:r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4908040" y="3804168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proj_adotantes</a:t>
            </a:r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4908040" y="4488406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proj_potencia</a:t>
            </a:r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4908039" y="5175971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proj_mensal</a:t>
            </a:r>
            <a:endParaRPr lang="en-US"/>
          </a:p>
        </p:txBody>
      </p:sp>
      <p:sp>
        <p:nvSpPr>
          <p:cNvPr id="39" name="Retângulo 38"/>
          <p:cNvSpPr/>
          <p:nvPr/>
        </p:nvSpPr>
        <p:spPr>
          <a:xfrm>
            <a:off x="7565681" y="5175971"/>
            <a:ext cx="1773189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investimentos</a:t>
            </a:r>
            <a:endParaRPr lang="en-US"/>
          </a:p>
        </p:txBody>
      </p:sp>
      <p:sp>
        <p:nvSpPr>
          <p:cNvPr id="40" name="Retângulo 39"/>
          <p:cNvSpPr/>
          <p:nvPr/>
        </p:nvSpPr>
        <p:spPr>
          <a:xfrm>
            <a:off x="1830679" y="5175971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graficos</a:t>
            </a:r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1830679" y="4461863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fatores_publicacao</a:t>
            </a:r>
            <a:endParaRPr lang="en-US"/>
          </a:p>
        </p:txBody>
      </p:sp>
      <p:cxnSp>
        <p:nvCxnSpPr>
          <p:cNvPr id="43" name="Conector de seta reta 42"/>
          <p:cNvCxnSpPr>
            <a:stCxn id="5" idx="2"/>
            <a:endCxn id="6" idx="0"/>
          </p:cNvCxnSpPr>
          <p:nvPr/>
        </p:nvCxnSpPr>
        <p:spPr>
          <a:xfrm>
            <a:off x="3725054" y="1888759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6" idx="2"/>
            <a:endCxn id="17" idx="0"/>
          </p:cNvCxnSpPr>
          <p:nvPr/>
        </p:nvCxnSpPr>
        <p:spPr>
          <a:xfrm rot="16200000" flipH="1">
            <a:off x="4595994" y="1731926"/>
            <a:ext cx="479793" cy="222167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17" idx="2"/>
            <a:endCxn id="18" idx="0"/>
          </p:cNvCxnSpPr>
          <p:nvPr/>
        </p:nvCxnSpPr>
        <p:spPr>
          <a:xfrm>
            <a:off x="5946727" y="3498424"/>
            <a:ext cx="1" cy="305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8" idx="2"/>
            <a:endCxn id="19" idx="0"/>
          </p:cNvCxnSpPr>
          <p:nvPr/>
        </p:nvCxnSpPr>
        <p:spPr>
          <a:xfrm>
            <a:off x="5946728" y="4219932"/>
            <a:ext cx="0" cy="2684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9" idx="2"/>
            <a:endCxn id="20" idx="0"/>
          </p:cNvCxnSpPr>
          <p:nvPr/>
        </p:nvCxnSpPr>
        <p:spPr>
          <a:xfrm flipH="1">
            <a:off x="5946727" y="4904170"/>
            <a:ext cx="1" cy="271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41" idx="2"/>
            <a:endCxn id="40" idx="0"/>
          </p:cNvCxnSpPr>
          <p:nvPr/>
        </p:nvCxnSpPr>
        <p:spPr>
          <a:xfrm>
            <a:off x="2869367" y="4877627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0" idx="1"/>
            <a:endCxn id="40" idx="3"/>
          </p:cNvCxnSpPr>
          <p:nvPr/>
        </p:nvCxnSpPr>
        <p:spPr>
          <a:xfrm flipH="1">
            <a:off x="3908054" y="5383853"/>
            <a:ext cx="99998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16" idx="2"/>
            <a:endCxn id="17" idx="0"/>
          </p:cNvCxnSpPr>
          <p:nvPr/>
        </p:nvCxnSpPr>
        <p:spPr>
          <a:xfrm>
            <a:off x="5946727" y="1888760"/>
            <a:ext cx="0" cy="1193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518346" y="1274162"/>
            <a:ext cx="29981" cy="222426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548327" y="3498424"/>
            <a:ext cx="1978701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542018" y="5756221"/>
            <a:ext cx="2818151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360169" y="1274163"/>
            <a:ext cx="0" cy="448205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518346" y="1274162"/>
            <a:ext cx="4841823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527027" y="3498424"/>
            <a:ext cx="0" cy="2257797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375161" y="2138172"/>
            <a:ext cx="1963708" cy="46469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calculate</a:t>
            </a:r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7565681" y="3099428"/>
            <a:ext cx="1773189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summarise</a:t>
            </a:r>
            <a:endParaRPr lang="en-US"/>
          </a:p>
        </p:txBody>
      </p:sp>
      <p:cxnSp>
        <p:nvCxnSpPr>
          <p:cNvPr id="37" name="Conector de seta reta 36"/>
          <p:cNvCxnSpPr>
            <a:stCxn id="20" idx="3"/>
            <a:endCxn id="39" idx="1"/>
          </p:cNvCxnSpPr>
          <p:nvPr/>
        </p:nvCxnSpPr>
        <p:spPr>
          <a:xfrm>
            <a:off x="6985414" y="5383853"/>
            <a:ext cx="58026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48" idx="2"/>
          </p:cNvCxnSpPr>
          <p:nvPr/>
        </p:nvCxnSpPr>
        <p:spPr>
          <a:xfrm>
            <a:off x="8357015" y="2602866"/>
            <a:ext cx="0" cy="4797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830677" y="3774188"/>
            <a:ext cx="2077375" cy="4157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Prepara_base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8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4695" y="359764"/>
            <a:ext cx="611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Gill Sans MT" panose="020B0502020104020203" pitchFamily="34" charset="0"/>
              </a:rPr>
              <a:t>Funções do pacote epe4md</a:t>
            </a:r>
            <a:endParaRPr lang="en-US" sz="2000">
              <a:latin typeface="Gill Sans MT" panose="020B05020201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23080" y="1424065"/>
            <a:ext cx="1603947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casos_payback</a:t>
            </a: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923080" y="2187103"/>
            <a:ext cx="1603947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payback</a:t>
            </a:r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908039" y="1424066"/>
            <a:ext cx="2077375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mercado_potencial</a:t>
            </a: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4908040" y="3082660"/>
            <a:ext cx="2077374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calibra_curva_s</a:t>
            </a:r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4908040" y="3804168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proj_adotantes</a:t>
            </a:r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4908040" y="4488406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proj_potencia</a:t>
            </a:r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4908039" y="5175971"/>
            <a:ext cx="2077375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proj_mensal</a:t>
            </a:r>
            <a:endParaRPr lang="en-US"/>
          </a:p>
        </p:txBody>
      </p:sp>
      <p:sp>
        <p:nvSpPr>
          <p:cNvPr id="39" name="Retângulo 38"/>
          <p:cNvSpPr/>
          <p:nvPr/>
        </p:nvSpPr>
        <p:spPr>
          <a:xfrm>
            <a:off x="7565681" y="5175971"/>
            <a:ext cx="2107970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investimentos</a:t>
            </a:r>
            <a:endParaRPr lang="en-US"/>
          </a:p>
        </p:txBody>
      </p:sp>
      <p:sp>
        <p:nvSpPr>
          <p:cNvPr id="40" name="Retângulo 39"/>
          <p:cNvSpPr/>
          <p:nvPr/>
        </p:nvSpPr>
        <p:spPr>
          <a:xfrm>
            <a:off x="1830679" y="5175971"/>
            <a:ext cx="2077375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graficos</a:t>
            </a:r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1830679" y="4461863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fatores_publicacao</a:t>
            </a:r>
            <a:endParaRPr lang="en-US"/>
          </a:p>
        </p:txBody>
      </p:sp>
      <p:cxnSp>
        <p:nvCxnSpPr>
          <p:cNvPr id="43" name="Conector de seta reta 42"/>
          <p:cNvCxnSpPr>
            <a:cxnSpLocks/>
            <a:stCxn id="5" idx="2"/>
            <a:endCxn id="6" idx="0"/>
          </p:cNvCxnSpPr>
          <p:nvPr/>
        </p:nvCxnSpPr>
        <p:spPr>
          <a:xfrm>
            <a:off x="3725054" y="1888759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6" idx="2"/>
            <a:endCxn id="17" idx="0"/>
          </p:cNvCxnSpPr>
          <p:nvPr/>
        </p:nvCxnSpPr>
        <p:spPr>
          <a:xfrm rot="16200000" flipH="1">
            <a:off x="4595994" y="1731926"/>
            <a:ext cx="479793" cy="222167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17" idx="2"/>
            <a:endCxn id="18" idx="0"/>
          </p:cNvCxnSpPr>
          <p:nvPr/>
        </p:nvCxnSpPr>
        <p:spPr>
          <a:xfrm>
            <a:off x="5946727" y="3498424"/>
            <a:ext cx="1" cy="305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8" idx="2"/>
            <a:endCxn id="19" idx="0"/>
          </p:cNvCxnSpPr>
          <p:nvPr/>
        </p:nvCxnSpPr>
        <p:spPr>
          <a:xfrm>
            <a:off x="5946728" y="4219932"/>
            <a:ext cx="0" cy="2684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9" idx="2"/>
            <a:endCxn id="20" idx="0"/>
          </p:cNvCxnSpPr>
          <p:nvPr/>
        </p:nvCxnSpPr>
        <p:spPr>
          <a:xfrm flipH="1">
            <a:off x="5946727" y="4904170"/>
            <a:ext cx="1" cy="27180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41" idx="2"/>
            <a:endCxn id="40" idx="0"/>
          </p:cNvCxnSpPr>
          <p:nvPr/>
        </p:nvCxnSpPr>
        <p:spPr>
          <a:xfrm>
            <a:off x="2869367" y="4877627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0" idx="1"/>
            <a:endCxn id="40" idx="3"/>
          </p:cNvCxnSpPr>
          <p:nvPr/>
        </p:nvCxnSpPr>
        <p:spPr>
          <a:xfrm flipH="1">
            <a:off x="3908054" y="5383853"/>
            <a:ext cx="99998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16" idx="2"/>
            <a:endCxn id="17" idx="0"/>
          </p:cNvCxnSpPr>
          <p:nvPr/>
        </p:nvCxnSpPr>
        <p:spPr>
          <a:xfrm>
            <a:off x="5946727" y="1888760"/>
            <a:ext cx="0" cy="1193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518346" y="1274162"/>
            <a:ext cx="29981" cy="222426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548327" y="3498424"/>
            <a:ext cx="1978701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542018" y="5756221"/>
            <a:ext cx="2818151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7360169" y="1274163"/>
            <a:ext cx="0" cy="4482058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518346" y="1274162"/>
            <a:ext cx="4841823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4527027" y="3498424"/>
            <a:ext cx="0" cy="2257797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375161" y="2138172"/>
            <a:ext cx="2298492" cy="46469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calcula</a:t>
            </a:r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7565681" y="3099428"/>
            <a:ext cx="2107972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sumariza_resultados</a:t>
            </a:r>
            <a:endParaRPr lang="en-US"/>
          </a:p>
        </p:txBody>
      </p:sp>
      <p:cxnSp>
        <p:nvCxnSpPr>
          <p:cNvPr id="37" name="Conector de seta reta 36"/>
          <p:cNvCxnSpPr>
            <a:cxnSpLocks/>
            <a:stCxn id="20" idx="3"/>
            <a:endCxn id="39" idx="1"/>
          </p:cNvCxnSpPr>
          <p:nvPr/>
        </p:nvCxnSpPr>
        <p:spPr>
          <a:xfrm>
            <a:off x="6985414" y="5383853"/>
            <a:ext cx="58026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cxnSpLocks/>
            <a:stCxn id="48" idx="2"/>
          </p:cNvCxnSpPr>
          <p:nvPr/>
        </p:nvCxnSpPr>
        <p:spPr>
          <a:xfrm>
            <a:off x="8524407" y="2602866"/>
            <a:ext cx="0" cy="4797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830677" y="3774188"/>
            <a:ext cx="2077375" cy="4157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prepara_base</a:t>
            </a: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2E57C3-6F48-C6A1-AB82-D18B0E54048F}"/>
              </a:ext>
            </a:extLst>
          </p:cNvPr>
          <p:cNvSpPr txBox="1"/>
          <p:nvPr/>
        </p:nvSpPr>
        <p:spPr>
          <a:xfrm>
            <a:off x="7303864" y="1888759"/>
            <a:ext cx="257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rgbClr val="953735"/>
                </a:solidFill>
              </a:rPr>
              <a:t>“calcula” engloba funções circundadas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492B165-44B1-6F39-9B8C-03432B4559BE}"/>
              </a:ext>
            </a:extLst>
          </p:cNvPr>
          <p:cNvSpPr/>
          <p:nvPr/>
        </p:nvSpPr>
        <p:spPr>
          <a:xfrm>
            <a:off x="1830677" y="6052008"/>
            <a:ext cx="177232" cy="17723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FF4CF04-1C82-D951-0591-1FCF1EF9254C}"/>
              </a:ext>
            </a:extLst>
          </p:cNvPr>
          <p:cNvSpPr txBox="1"/>
          <p:nvPr/>
        </p:nvSpPr>
        <p:spPr>
          <a:xfrm>
            <a:off x="2007909" y="5978530"/>
            <a:ext cx="216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Funções intermediárias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E8E8693-9AF7-F712-6C76-61B04763A0DE}"/>
              </a:ext>
            </a:extLst>
          </p:cNvPr>
          <p:cNvSpPr/>
          <p:nvPr/>
        </p:nvSpPr>
        <p:spPr>
          <a:xfrm>
            <a:off x="4364786" y="6052008"/>
            <a:ext cx="177232" cy="177232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D3FCB4-6A31-52D9-95ED-C5063F807782}"/>
              </a:ext>
            </a:extLst>
          </p:cNvPr>
          <p:cNvSpPr txBox="1"/>
          <p:nvPr/>
        </p:nvSpPr>
        <p:spPr>
          <a:xfrm>
            <a:off x="4542018" y="5978530"/>
            <a:ext cx="216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Funções de resultados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900718-70DC-F9DE-14B6-54FA098A8F2E}"/>
              </a:ext>
            </a:extLst>
          </p:cNvPr>
          <p:cNvSpPr/>
          <p:nvPr/>
        </p:nvSpPr>
        <p:spPr>
          <a:xfrm>
            <a:off x="6754613" y="6052008"/>
            <a:ext cx="177232" cy="17723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0A1ACD-FCC4-C9D0-8E16-7D1B44877499}"/>
              </a:ext>
            </a:extLst>
          </p:cNvPr>
          <p:cNvSpPr txBox="1"/>
          <p:nvPr/>
        </p:nvSpPr>
        <p:spPr>
          <a:xfrm>
            <a:off x="6931845" y="5978530"/>
            <a:ext cx="216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332539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464695" y="218359"/>
            <a:ext cx="6115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latin typeface="Gill Sans MT" panose="020B0502020104020203" pitchFamily="34" charset="0"/>
              </a:rPr>
              <a:t>Funções do pacote epe4md</a:t>
            </a:r>
            <a:endParaRPr lang="en-US" sz="2000">
              <a:latin typeface="Gill Sans MT" panose="020B0502020104020203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23080" y="924441"/>
            <a:ext cx="1603947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casos_payback</a:t>
            </a: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923080" y="1687479"/>
            <a:ext cx="1603947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payback</a:t>
            </a:r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4908039" y="924442"/>
            <a:ext cx="2077375" cy="46469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mercado_potencial</a:t>
            </a:r>
            <a:endParaRPr lang="en-US"/>
          </a:p>
        </p:txBody>
      </p:sp>
      <p:sp>
        <p:nvSpPr>
          <p:cNvPr id="17" name="Retângulo 16"/>
          <p:cNvSpPr/>
          <p:nvPr/>
        </p:nvSpPr>
        <p:spPr>
          <a:xfrm>
            <a:off x="4908040" y="2583036"/>
            <a:ext cx="2077374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calibra_curva_s</a:t>
            </a:r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4908040" y="3304544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proj_adotantes</a:t>
            </a:r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4908040" y="3988782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proj_potencia</a:t>
            </a:r>
            <a:endParaRPr lang="en-US"/>
          </a:p>
        </p:txBody>
      </p:sp>
      <p:sp>
        <p:nvSpPr>
          <p:cNvPr id="20" name="Retângulo 19"/>
          <p:cNvSpPr/>
          <p:nvPr/>
        </p:nvSpPr>
        <p:spPr>
          <a:xfrm>
            <a:off x="4908039" y="5364514"/>
            <a:ext cx="2077375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proj_geracao</a:t>
            </a:r>
            <a:endParaRPr lang="en-US"/>
          </a:p>
        </p:txBody>
      </p:sp>
      <p:sp>
        <p:nvSpPr>
          <p:cNvPr id="39" name="Retângulo 38"/>
          <p:cNvSpPr/>
          <p:nvPr/>
        </p:nvSpPr>
        <p:spPr>
          <a:xfrm>
            <a:off x="7565681" y="5364514"/>
            <a:ext cx="2107970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investimentos</a:t>
            </a:r>
            <a:endParaRPr lang="en-US"/>
          </a:p>
        </p:txBody>
      </p:sp>
      <p:sp>
        <p:nvSpPr>
          <p:cNvPr id="40" name="Retângulo 39"/>
          <p:cNvSpPr/>
          <p:nvPr/>
        </p:nvSpPr>
        <p:spPr>
          <a:xfrm>
            <a:off x="1830679" y="5364514"/>
            <a:ext cx="2077375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err="1"/>
              <a:t>graficos</a:t>
            </a:r>
            <a:endParaRPr lang="en-US"/>
          </a:p>
        </p:txBody>
      </p:sp>
      <p:sp>
        <p:nvSpPr>
          <p:cNvPr id="41" name="Retângulo 40"/>
          <p:cNvSpPr/>
          <p:nvPr/>
        </p:nvSpPr>
        <p:spPr>
          <a:xfrm>
            <a:off x="1830679" y="4650406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fatores_publicacao</a:t>
            </a:r>
            <a:endParaRPr lang="en-US"/>
          </a:p>
        </p:txBody>
      </p:sp>
      <p:cxnSp>
        <p:nvCxnSpPr>
          <p:cNvPr id="43" name="Conector de seta reta 42"/>
          <p:cNvCxnSpPr>
            <a:cxnSpLocks/>
            <a:stCxn id="5" idx="2"/>
            <a:endCxn id="6" idx="0"/>
          </p:cNvCxnSpPr>
          <p:nvPr/>
        </p:nvCxnSpPr>
        <p:spPr>
          <a:xfrm>
            <a:off x="3725054" y="1389135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angulado 48"/>
          <p:cNvCxnSpPr>
            <a:stCxn id="6" idx="2"/>
            <a:endCxn id="17" idx="0"/>
          </p:cNvCxnSpPr>
          <p:nvPr/>
        </p:nvCxnSpPr>
        <p:spPr>
          <a:xfrm rot="16200000" flipH="1">
            <a:off x="4595994" y="1232302"/>
            <a:ext cx="479793" cy="2221673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>
            <a:stCxn id="17" idx="2"/>
            <a:endCxn id="18" idx="0"/>
          </p:cNvCxnSpPr>
          <p:nvPr/>
        </p:nvCxnSpPr>
        <p:spPr>
          <a:xfrm>
            <a:off x="5946727" y="2998800"/>
            <a:ext cx="1" cy="305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stCxn id="18" idx="2"/>
            <a:endCxn id="19" idx="0"/>
          </p:cNvCxnSpPr>
          <p:nvPr/>
        </p:nvCxnSpPr>
        <p:spPr>
          <a:xfrm>
            <a:off x="5946728" y="3720308"/>
            <a:ext cx="0" cy="2684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cxnSpLocks/>
            <a:stCxn id="19" idx="2"/>
          </p:cNvCxnSpPr>
          <p:nvPr/>
        </p:nvCxnSpPr>
        <p:spPr>
          <a:xfrm flipH="1">
            <a:off x="5946727" y="4404546"/>
            <a:ext cx="1" cy="24586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41" idx="2"/>
            <a:endCxn id="40" idx="0"/>
          </p:cNvCxnSpPr>
          <p:nvPr/>
        </p:nvCxnSpPr>
        <p:spPr>
          <a:xfrm>
            <a:off x="2869367" y="5066170"/>
            <a:ext cx="0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0" idx="1"/>
            <a:endCxn id="40" idx="3"/>
          </p:cNvCxnSpPr>
          <p:nvPr/>
        </p:nvCxnSpPr>
        <p:spPr>
          <a:xfrm flipH="1">
            <a:off x="3908054" y="5572396"/>
            <a:ext cx="99998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16" idx="2"/>
            <a:endCxn id="17" idx="0"/>
          </p:cNvCxnSpPr>
          <p:nvPr/>
        </p:nvCxnSpPr>
        <p:spPr>
          <a:xfrm>
            <a:off x="5946727" y="1389136"/>
            <a:ext cx="0" cy="11939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2518346" y="774538"/>
            <a:ext cx="29981" cy="222426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2548327" y="2998800"/>
            <a:ext cx="1978701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4542018" y="5888192"/>
            <a:ext cx="2818151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cxnSpLocks/>
          </p:cNvCxnSpPr>
          <p:nvPr/>
        </p:nvCxnSpPr>
        <p:spPr>
          <a:xfrm flipH="1" flipV="1">
            <a:off x="7360169" y="774539"/>
            <a:ext cx="14992" cy="5113653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2518346" y="774538"/>
            <a:ext cx="4841823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>
            <a:cxnSpLocks/>
          </p:cNvCxnSpPr>
          <p:nvPr/>
        </p:nvCxnSpPr>
        <p:spPr>
          <a:xfrm>
            <a:off x="4527027" y="2998800"/>
            <a:ext cx="14991" cy="2889392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7375161" y="1638548"/>
            <a:ext cx="2298492" cy="46469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calcula</a:t>
            </a:r>
            <a:endParaRPr lang="en-US"/>
          </a:p>
        </p:txBody>
      </p:sp>
      <p:sp>
        <p:nvSpPr>
          <p:cNvPr id="52" name="Retângulo 51"/>
          <p:cNvSpPr/>
          <p:nvPr/>
        </p:nvSpPr>
        <p:spPr>
          <a:xfrm>
            <a:off x="7565681" y="2599804"/>
            <a:ext cx="2107972" cy="415764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sumariza_resultados</a:t>
            </a:r>
            <a:endParaRPr lang="en-US"/>
          </a:p>
        </p:txBody>
      </p:sp>
      <p:cxnSp>
        <p:nvCxnSpPr>
          <p:cNvPr id="37" name="Conector de seta reta 36"/>
          <p:cNvCxnSpPr>
            <a:cxnSpLocks/>
            <a:stCxn id="20" idx="3"/>
            <a:endCxn id="39" idx="1"/>
          </p:cNvCxnSpPr>
          <p:nvPr/>
        </p:nvCxnSpPr>
        <p:spPr>
          <a:xfrm>
            <a:off x="6985414" y="5572396"/>
            <a:ext cx="58026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cxnSpLocks/>
            <a:stCxn id="48" idx="2"/>
          </p:cNvCxnSpPr>
          <p:nvPr/>
        </p:nvCxnSpPr>
        <p:spPr>
          <a:xfrm>
            <a:off x="8524407" y="2103242"/>
            <a:ext cx="0" cy="4797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1830677" y="3962731"/>
            <a:ext cx="2077375" cy="4157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prepara_base</a:t>
            </a: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22E57C3-6F48-C6A1-AB82-D18B0E54048F}"/>
              </a:ext>
            </a:extLst>
          </p:cNvPr>
          <p:cNvSpPr txBox="1"/>
          <p:nvPr/>
        </p:nvSpPr>
        <p:spPr>
          <a:xfrm>
            <a:off x="7303864" y="1389135"/>
            <a:ext cx="2575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rgbClr val="953735"/>
                </a:solidFill>
              </a:rPr>
              <a:t>“calcula” engloba funções circundadas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492B165-44B1-6F39-9B8C-03432B4559BE}"/>
              </a:ext>
            </a:extLst>
          </p:cNvPr>
          <p:cNvSpPr/>
          <p:nvPr/>
        </p:nvSpPr>
        <p:spPr>
          <a:xfrm>
            <a:off x="1830677" y="6127424"/>
            <a:ext cx="177232" cy="17723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FF4CF04-1C82-D951-0591-1FCF1EF9254C}"/>
              </a:ext>
            </a:extLst>
          </p:cNvPr>
          <p:cNvSpPr txBox="1"/>
          <p:nvPr/>
        </p:nvSpPr>
        <p:spPr>
          <a:xfrm>
            <a:off x="2007909" y="6053946"/>
            <a:ext cx="216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Funções intermediárias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E8E8693-9AF7-F712-6C76-61B04763A0DE}"/>
              </a:ext>
            </a:extLst>
          </p:cNvPr>
          <p:cNvSpPr/>
          <p:nvPr/>
        </p:nvSpPr>
        <p:spPr>
          <a:xfrm>
            <a:off x="4364786" y="6127424"/>
            <a:ext cx="177232" cy="177232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D3FCB4-6A31-52D9-95ED-C5063F807782}"/>
              </a:ext>
            </a:extLst>
          </p:cNvPr>
          <p:cNvSpPr txBox="1"/>
          <p:nvPr/>
        </p:nvSpPr>
        <p:spPr>
          <a:xfrm>
            <a:off x="4542018" y="6053946"/>
            <a:ext cx="216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Funções de resultados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8900718-70DC-F9DE-14B6-54FA098A8F2E}"/>
              </a:ext>
            </a:extLst>
          </p:cNvPr>
          <p:cNvSpPr/>
          <p:nvPr/>
        </p:nvSpPr>
        <p:spPr>
          <a:xfrm>
            <a:off x="6754613" y="6127424"/>
            <a:ext cx="177232" cy="17723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0A1ACD-FCC4-C9D0-8E16-7D1B44877499}"/>
              </a:ext>
            </a:extLst>
          </p:cNvPr>
          <p:cNvSpPr txBox="1"/>
          <p:nvPr/>
        </p:nvSpPr>
        <p:spPr>
          <a:xfrm>
            <a:off x="6931845" y="6053946"/>
            <a:ext cx="2168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Funções auxiliares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FF21C4-471B-FAB5-5CEF-F22B3BFAF7FB}"/>
              </a:ext>
            </a:extLst>
          </p:cNvPr>
          <p:cNvSpPr/>
          <p:nvPr/>
        </p:nvSpPr>
        <p:spPr>
          <a:xfrm>
            <a:off x="4912405" y="4650406"/>
            <a:ext cx="2077375" cy="4157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proj_mensal</a:t>
            </a:r>
            <a:endParaRPr lang="en-US"/>
          </a:p>
        </p:txBody>
      </p:sp>
      <p:cxnSp>
        <p:nvCxnSpPr>
          <p:cNvPr id="9" name="Conector de seta reta 54">
            <a:extLst>
              <a:ext uri="{FF2B5EF4-FFF2-40B4-BE49-F238E27FC236}">
                <a16:creationId xmlns:a16="http://schemas.microsoft.com/office/drawing/2014/main" id="{C8B2B81C-5AE4-B591-3546-8D11F92831F3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5946727" y="5066170"/>
            <a:ext cx="4366" cy="2983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243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170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Empresa de Pesquisa Energética - EPE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Konzen</dc:creator>
  <cp:lastModifiedBy>Gabriel Konzen</cp:lastModifiedBy>
  <cp:revision>26</cp:revision>
  <dcterms:created xsi:type="dcterms:W3CDTF">2021-05-31T18:44:46Z</dcterms:created>
  <dcterms:modified xsi:type="dcterms:W3CDTF">2022-10-19T14:58:57Z</dcterms:modified>
</cp:coreProperties>
</file>