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300" r:id="rId3"/>
    <p:sldId id="269" r:id="rId4"/>
    <p:sldId id="299" r:id="rId5"/>
    <p:sldId id="295" r:id="rId6"/>
    <p:sldId id="296" r:id="rId7"/>
    <p:sldId id="297" r:id="rId8"/>
    <p:sldId id="298" r:id="rId9"/>
    <p:sldId id="302" r:id="rId10"/>
    <p:sldId id="305" r:id="rId11"/>
    <p:sldId id="272" r:id="rId12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F9E01-0880-1838-3FD7-D117734D2095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3BA71-7FC4-C085-5A06-91AF593BD173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DC429-29FC-6D19-2F45-49206697B9F9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5" name="Espace réservé de la date 27">
            <a:extLst>
              <a:ext uri="{FF2B5EF4-FFF2-40B4-BE49-F238E27FC236}">
                <a16:creationId xmlns:a16="http://schemas.microsoft.com/office/drawing/2014/main" id="{1B7FAA1C-CBFC-0D13-2721-A3984B63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35A5A3-728B-5E4A-A1A5-78841DB7DF13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6" name="Espace réservé du pied de page 16">
            <a:extLst>
              <a:ext uri="{FF2B5EF4-FFF2-40B4-BE49-F238E27FC236}">
                <a16:creationId xmlns:a16="http://schemas.microsoft.com/office/drawing/2014/main" id="{EFF4F403-E112-3E50-D985-78562F0C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Espace réservé du numéro de diapositive 28">
            <a:extLst>
              <a:ext uri="{FF2B5EF4-FFF2-40B4-BE49-F238E27FC236}">
                <a16:creationId xmlns:a16="http://schemas.microsoft.com/office/drawing/2014/main" id="{8FB0F8C5-B037-60A1-75EC-E94F78E2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C9C93D-71DC-C44E-BA72-B6D5E8EAA12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1240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13">
            <a:extLst>
              <a:ext uri="{FF2B5EF4-FFF2-40B4-BE49-F238E27FC236}">
                <a16:creationId xmlns:a16="http://schemas.microsoft.com/office/drawing/2014/main" id="{45CC3BD2-5255-4F88-C91E-CEAE36A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7C61-F2A3-E046-AD61-3AC36E7A8708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D9E7F79F-0A28-BF01-76B8-04D73FE2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2F5CEC30-6502-AEEC-32AA-BAAC0B7C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42C42-D94D-884B-B579-D3E35A85A9D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7434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CB580D-A2A7-2612-B8A2-55ABFA86B0F6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FF06D-2F0B-5D8F-E1E1-C9095464041C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FCB0F-8405-D863-2BB5-FE4EA68ADF06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2C0C134-4523-4424-CEDD-4B749138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3808C-C412-0B4C-9FBB-2BE9EF4635E2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36CE8E7-7E68-0219-9B0B-EB305CB6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9940E56-D300-178E-0220-8241FEFA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1FBDC8-61BA-6449-91F1-B16EB600E06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1627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0D71326F-CCAF-5513-1931-018D7252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A9140-73C1-D842-B3CA-F38BFFA6F544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DA8B13B-173A-DCF2-6CA1-BA2C6808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92FFA675-77F7-BBF2-4B02-5C70B7E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42F3-4525-4042-8931-A74B188E4B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74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DA6D0-307B-22F0-0ECC-077BCB918E19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C4335-ADD8-7F34-20DE-5FB311DD08D3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C8994-7D81-5401-527F-9D9D7A3546AF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7" name="Espace réservé de la date 11">
            <a:extLst>
              <a:ext uri="{FF2B5EF4-FFF2-40B4-BE49-F238E27FC236}">
                <a16:creationId xmlns:a16="http://schemas.microsoft.com/office/drawing/2014/main" id="{B1019057-F3C3-E6D4-F2B2-345AFA48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E5EB24-244D-224D-A9D6-BE5151A0C377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8" name="Espace réservé du numéro de diapositive 12">
            <a:extLst>
              <a:ext uri="{FF2B5EF4-FFF2-40B4-BE49-F238E27FC236}">
                <a16:creationId xmlns:a16="http://schemas.microsoft.com/office/drawing/2014/main" id="{9FC2D66B-B575-B9C3-22D5-7D64CDD15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B8E6D560-CF5C-9C4C-AFB1-218CB92A6BA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Espace réservé du pied de page 13">
            <a:extLst>
              <a:ext uri="{FF2B5EF4-FFF2-40B4-BE49-F238E27FC236}">
                <a16:creationId xmlns:a16="http://schemas.microsoft.com/office/drawing/2014/main" id="{3FBA4A79-309C-BBD9-D640-C92733AE0B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5972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5D12A037-6524-4D07-01B9-95128BA5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F851-6859-2345-BEC5-E901441BF366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D16A00C6-882F-17B5-0C08-90445ABD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352BA96A-0EC1-E97C-5412-E80AE0B6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0E90C-1DCF-374A-AA04-017095445B4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5009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D044EB92-2AB2-3D68-DAB3-49A55133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347D-AE8E-8D42-916B-E282CE69E495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8C265DAD-2275-BB4B-3F89-9632057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1FC9D91F-9090-27C4-465D-DC0C9E93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A41C3-169E-9941-BEFE-BAB0D399B3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7498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53D18E07-1F6D-4F77-C03F-82429954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EA2FF-07CF-A74F-A87A-B491D7B05577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0834AFD9-BFCE-592D-C6DC-226DD594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79749B24-4D44-A5F3-4609-7FB2AA8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7351-09E8-8249-B78D-A08B73D855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7105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53647D-CC62-38BF-CCAC-9491A9D8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E80C5-5E77-2E45-A1AC-9310EA47483B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35F477-684A-D6B8-15A0-1B55EF8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504506-C4F1-44F4-5D54-5A1C14C3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9144FD-9ACA-4447-A542-3DB35E7716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894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4">
            <a:extLst>
              <a:ext uri="{FF2B5EF4-FFF2-40B4-BE49-F238E27FC236}">
                <a16:creationId xmlns:a16="http://schemas.microsoft.com/office/drawing/2014/main" id="{2CA65F2C-563F-1A73-B4B2-5770983C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73087E-C457-2E4E-A53D-357A5D808DE7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DB6A9DA1-A93E-3BB8-C4D2-AABA1F14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D3BB13E8-79B3-9597-EFFB-B4AC6C4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67F6CB-399C-334E-ADE9-0BABB3D4E87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6102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C48CB2-37B6-84E5-2E26-722AE70500A2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34803-3C10-4683-72B3-75ADA2C145E7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5007B-A489-05AB-F73C-308E7BB94752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729B8-BD43-29D8-E9C9-25CA1948FFE4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>
            <a:extLst>
              <a:ext uri="{FF2B5EF4-FFF2-40B4-BE49-F238E27FC236}">
                <a16:creationId xmlns:a16="http://schemas.microsoft.com/office/drawing/2014/main" id="{17A7659A-BBB8-5BE4-9236-32807EFA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F8B87D-F0D2-8B42-9BA5-59526B3EFB69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10" name="Espace réservé du numéro de diapositive 12">
            <a:extLst>
              <a:ext uri="{FF2B5EF4-FFF2-40B4-BE49-F238E27FC236}">
                <a16:creationId xmlns:a16="http://schemas.microsoft.com/office/drawing/2014/main" id="{74171DAE-EE87-D044-E9E6-EAB8DFE6D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50D8F97F-082E-754E-8977-92D36174893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1" name="Espace réservé du pied de page 13">
            <a:extLst>
              <a:ext uri="{FF2B5EF4-FFF2-40B4-BE49-F238E27FC236}">
                <a16:creationId xmlns:a16="http://schemas.microsoft.com/office/drawing/2014/main" id="{772B2883-8845-14E2-13B6-629AFEDCC1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6090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>
            <a:extLst>
              <a:ext uri="{FF2B5EF4-FFF2-40B4-BE49-F238E27FC236}">
                <a16:creationId xmlns:a16="http://schemas.microsoft.com/office/drawing/2014/main" id="{B7162765-AC53-BCEF-DF12-970C9165AE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US" altLang="fr-FR"/>
          </a:p>
        </p:txBody>
      </p:sp>
      <p:sp>
        <p:nvSpPr>
          <p:cNvPr id="1027" name="Espace réservé du texte 12">
            <a:extLst>
              <a:ext uri="{FF2B5EF4-FFF2-40B4-BE49-F238E27FC236}">
                <a16:creationId xmlns:a16="http://schemas.microsoft.com/office/drawing/2014/main" id="{81445FA4-CC34-11AB-2A12-B3F5D76F40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850D059C-D045-FDB9-AD5A-7B274DCF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4D5C5-573B-C54F-8200-1C391BBE5F26}" type="datetime1">
              <a:rPr lang="fr-FR" altLang="fr-FR"/>
              <a:pPr>
                <a:defRPr/>
              </a:pPr>
              <a:t>22/10/2023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E09D97-3C87-E6F1-881A-BCC6221D8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972E8-ED2C-3AC3-C336-027355548BFC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7B758-D181-48AE-EE6A-FB0BA8A5B614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48119-8804-F130-21EE-C1F9BE8066AB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80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A25004E-1478-8E10-CD19-912BC8AC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FF2610-B970-734F-ABFF-F67094ECDC2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5" r:id="rId2"/>
    <p:sldLayoutId id="2147484051" r:id="rId3"/>
    <p:sldLayoutId id="2147484046" r:id="rId4"/>
    <p:sldLayoutId id="2147484047" r:id="rId5"/>
    <p:sldLayoutId id="2147484048" r:id="rId6"/>
    <p:sldLayoutId id="2147484052" r:id="rId7"/>
    <p:sldLayoutId id="2147484053" r:id="rId8"/>
    <p:sldLayoutId id="2147484054" r:id="rId9"/>
    <p:sldLayoutId id="2147484049" r:id="rId10"/>
    <p:sldLayoutId id="21474840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&#233;l&#232;ne.widmann1@unil.ch" TargetMode="External"/><Relationship Id="rId2" Type="http://schemas.openxmlformats.org/officeDocument/2006/relationships/hyperlink" Target="mailto:marc.perrenoud@unil.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>
            <a:extLst>
              <a:ext uri="{FF2B5EF4-FFF2-40B4-BE49-F238E27FC236}">
                <a16:creationId xmlns:a16="http://schemas.microsoft.com/office/drawing/2014/main" id="{A6CBFFC7-AA1D-2E0D-22D6-8E6400EA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93687"/>
            <a:ext cx="8610600" cy="5583585"/>
          </a:xfrm>
        </p:spPr>
        <p:txBody>
          <a:bodyPr/>
          <a:lstStyle/>
          <a:p>
            <a: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PROFESSIONS ET CARRIÈRES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18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SÉANCE 6 – 24.10.2023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400" cap="none" dirty="0">
                <a:ea typeface="ＭＳ Ｐゴシック" panose="020B0600070205080204" pitchFamily="34" charset="-128"/>
              </a:rPr>
              <a:t>INGÉNIEURS CADRES et MANAGERS #4 : LE RECRUTEMENT</a:t>
            </a:r>
            <a:br>
              <a:rPr lang="fr-FR" altLang="fr-FR" sz="2400" cap="none" dirty="0">
                <a:ea typeface="ＭＳ Ｐゴシック" panose="020B0600070205080204" pitchFamily="34" charset="-128"/>
              </a:rPr>
            </a:br>
            <a:r>
              <a:rPr lang="fr-FR" altLang="fr-FR" sz="2400" cap="none" dirty="0">
                <a:ea typeface="ＭＳ Ｐゴシック" panose="020B0600070205080204" pitchFamily="34" charset="-128"/>
              </a:rPr>
              <a:t>Enquête Gauthier, </a:t>
            </a:r>
            <a:r>
              <a:rPr lang="fr-FR" altLang="fr-FR" sz="2400" cap="none" dirty="0" err="1">
                <a:ea typeface="ＭＳ Ｐゴシック" panose="020B0600070205080204" pitchFamily="34" charset="-128"/>
              </a:rPr>
              <a:t>Godechot</a:t>
            </a:r>
            <a:r>
              <a:rPr lang="fr-FR" altLang="fr-FR" sz="2400" cap="none" dirty="0">
                <a:ea typeface="ＭＳ Ｐゴシック" panose="020B0600070205080204" pitchFamily="34" charset="-128"/>
              </a:rPr>
              <a:t>, </a:t>
            </a:r>
            <a:r>
              <a:rPr lang="fr-FR" altLang="fr-FR" sz="2400" cap="none" dirty="0" err="1">
                <a:ea typeface="ＭＳ Ｐゴシック" panose="020B0600070205080204" pitchFamily="34" charset="-128"/>
              </a:rPr>
              <a:t>Sorignet</a:t>
            </a:r>
            <a:r>
              <a:rPr lang="fr-FR" altLang="fr-FR" sz="2400" cap="none" dirty="0">
                <a:ea typeface="ＭＳ Ｐゴシック" panose="020B0600070205080204" pitchFamily="34" charset="-128"/>
              </a:rPr>
              <a:t> – Chasse de tête</a:t>
            </a:r>
            <a:br>
              <a:rPr lang="fr-FR" altLang="fr-FR" sz="2400" cap="none" dirty="0"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+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ea typeface="ＭＳ Ｐゴシック" panose="020B0600070205080204" pitchFamily="34" charset="-128"/>
              </a:rPr>
              <a:t>INTERNATIONALISATION DES ÉLITES ÉCONOMIQUES SUISSES</a:t>
            </a:r>
            <a:br>
              <a:rPr lang="fr-FR" altLang="fr-FR" sz="2200" cap="none" dirty="0"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ea typeface="ＭＳ Ｐゴシック" panose="020B0600070205080204" pitchFamily="34" charset="-128"/>
              </a:rPr>
              <a:t>Enquête Mach, David, </a:t>
            </a:r>
            <a:r>
              <a:rPr lang="fr-FR" altLang="fr-FR" sz="2200" cap="none" dirty="0" err="1">
                <a:ea typeface="ＭＳ Ｐゴシック" panose="020B0600070205080204" pitchFamily="34" charset="-128"/>
              </a:rPr>
              <a:t>Buhlmann</a:t>
            </a:r>
            <a:br>
              <a:rPr lang="fr-FR" altLang="fr-FR" sz="2200" cap="none" dirty="0">
                <a:ea typeface="ＭＳ Ｐゴシック" panose="020B0600070205080204" pitchFamily="34" charset="-128"/>
              </a:rPr>
            </a:br>
            <a:endParaRPr lang="fr-FR" altLang="fr-FR" sz="4000" cap="none" dirty="0">
              <a:ea typeface="ＭＳ Ｐゴシック" panose="020B0600070205080204" pitchFamily="34" charset="-128"/>
            </a:endParaRPr>
          </a:p>
        </p:txBody>
      </p:sp>
      <p:sp>
        <p:nvSpPr>
          <p:cNvPr id="13314" name="ZoneTexte 3">
            <a:extLst>
              <a:ext uri="{FF2B5EF4-FFF2-40B4-BE49-F238E27FC236}">
                <a16:creationId xmlns:a16="http://schemas.microsoft.com/office/drawing/2014/main" id="{EA5DF947-318C-04D4-B85F-8D34681A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94425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Marc Perrenoud											EPFL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CF3D2-9A52-EB5A-F6C7-72195AA627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b="1" dirty="0">
                <a:ea typeface="ＭＳ Ｐゴシック" panose="020B0600070205080204" pitchFamily="34" charset="-128"/>
              </a:rPr>
              <a:t>Contenu / Résultats :  </a:t>
            </a:r>
          </a:p>
          <a:p>
            <a:pPr>
              <a:buFont typeface="Wingdings" pitchFamily="2" charset="2"/>
              <a:buNone/>
            </a:pPr>
            <a:r>
              <a:rPr lang="fr-FR" altLang="fr-FR" sz="2400" dirty="0">
                <a:ea typeface="ＭＳ Ｐゴシック" panose="020B0600070205080204" pitchFamily="34" charset="-128"/>
              </a:rPr>
              <a:t>années 90 – érosion du modèle (crise éco CH, désindustrialisation, rachat de firmes CH par multinationales étrangères)</a:t>
            </a:r>
          </a:p>
          <a:p>
            <a:pPr>
              <a:buFont typeface="Wingdings" pitchFamily="2" charset="2"/>
              <a:buNone/>
            </a:pPr>
            <a:r>
              <a:rPr lang="fr-FR" altLang="fr-FR" sz="2400" dirty="0">
                <a:ea typeface="ＭＳ Ｐゴシック" panose="020B0600070205080204" pitchFamily="34" charset="-128"/>
              </a:rPr>
              <a:t>années 2000 – internationalisation : arrivée d</a:t>
            </a:r>
            <a:r>
              <a:rPr lang="fr-CH" altLang="fr-FR" sz="2400" dirty="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étrangers aux fonctions dirigeantes, financiarisation de l</a:t>
            </a:r>
            <a:r>
              <a:rPr lang="fr-CH" altLang="ja-JP" sz="2400" dirty="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éco, affaiblissement des réseaux traditionnels (juristes, armée, Rotary - </a:t>
            </a:r>
            <a:r>
              <a:rPr lang="fr-FR" altLang="ja-JP" sz="2400" b="1" dirty="0">
                <a:ea typeface="ＭＳ Ｐゴシック" panose="020B0600070205080204" pitchFamily="34" charset="-128"/>
              </a:rPr>
              <a:t>cf. p. 100</a:t>
            </a:r>
            <a:r>
              <a:rPr lang="fr-FR" altLang="ja-JP" sz="2400" dirty="0">
                <a:ea typeface="ＭＳ Ｐゴシック" panose="020B0600070205080204" pitchFamily="34" charset="-128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fr-FR" altLang="fr-FR" sz="2400" dirty="0" err="1">
                <a:ea typeface="ＭＳ Ｐゴシック" panose="020B0600070205080204" pitchFamily="34" charset="-128"/>
              </a:rPr>
              <a:t>Aujourd</a:t>
            </a:r>
            <a:r>
              <a:rPr lang="fr-CH" altLang="fr-FR" sz="2400" dirty="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hui – tension entre modèle traditionnel encore bien présent (banques de taille moyennes par ex.) appuyé sur un « capital national » et nouveau modèle dominant relevant d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un « capital cosmopolite ».</a:t>
            </a:r>
            <a:endParaRPr lang="fr-FR" altLang="ja-JP" sz="2400" b="1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Mach et al., « La fragilité des liens nationaux. La reconfiguration de l</a:t>
            </a:r>
            <a:r>
              <a:rPr lang="fr-CH" altLang="fr-FR" sz="2000" dirty="0">
                <a:ea typeface="ＭＳ Ｐゴシック" panose="020B0600070205080204" pitchFamily="34" charset="-128"/>
              </a:rPr>
              <a:t>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élite du pouvoir en Suisse, 1980-2010 », </a:t>
            </a:r>
            <a:r>
              <a:rPr lang="fr-FR" altLang="ja-JP" sz="2000" i="1" dirty="0">
                <a:ea typeface="ＭＳ Ｐゴシック" panose="020B0600070205080204" pitchFamily="34" charset="-128"/>
              </a:rPr>
              <a:t>Actes de la recherche en sciences sociales</a:t>
            </a:r>
            <a:r>
              <a:rPr lang="fr-FR" altLang="ja-JP" sz="2000" dirty="0">
                <a:ea typeface="ＭＳ Ｐゴシック" panose="020B0600070205080204" pitchFamily="34" charset="-128"/>
              </a:rPr>
              <a:t>, 190, 2011, pp. 78-107. </a:t>
            </a:r>
            <a:endParaRPr lang="fr-FR" altLang="ja-JP" sz="2400" b="1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fr-FR" altLang="fr-FR" sz="2400" dirty="0">
              <a:ea typeface="ＭＳ Ｐゴシック" panose="020B0600070205080204" pitchFamily="34" charset="-128"/>
            </a:endParaRPr>
          </a:p>
        </p:txBody>
      </p:sp>
      <p:sp>
        <p:nvSpPr>
          <p:cNvPr id="25602" name="Titre 1">
            <a:extLst>
              <a:ext uri="{FF2B5EF4-FFF2-40B4-BE49-F238E27FC236}">
                <a16:creationId xmlns:a16="http://schemas.microsoft.com/office/drawing/2014/main" id="{8D7CF9C5-7E18-FC3E-0679-FC9845C2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6" y="228600"/>
            <a:ext cx="8458199" cy="990600"/>
          </a:xfrm>
        </p:spPr>
        <p:txBody>
          <a:bodyPr/>
          <a:lstStyle/>
          <a:p>
            <a:r>
              <a:rPr lang="fr-FR" altLang="fr-FR" sz="3600" b="1" dirty="0">
                <a:solidFill>
                  <a:srgbClr val="775F55"/>
                </a:solidFill>
                <a:ea typeface="ＭＳ Ｐゴシック" panose="020B0600070205080204" pitchFamily="34" charset="-128"/>
              </a:rPr>
              <a:t>Internationalisation des « élites » en Suisse</a:t>
            </a:r>
            <a:endParaRPr lang="fr-FR" altLang="fr-FR" sz="4800" dirty="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00288779-50E5-3C0F-76C5-5711D37B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>
            <a:extLst>
              <a:ext uri="{FF2B5EF4-FFF2-40B4-BE49-F238E27FC236}">
                <a16:creationId xmlns:a16="http://schemas.microsoft.com/office/drawing/2014/main" id="{BFF27691-F925-19D7-0676-E3E19884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La semaine prochaine</a:t>
            </a:r>
          </a:p>
        </p:txBody>
      </p:sp>
      <p:sp>
        <p:nvSpPr>
          <p:cNvPr id="20483" name="Espace réservé du contenu 2">
            <a:extLst>
              <a:ext uri="{FF2B5EF4-FFF2-40B4-BE49-F238E27FC236}">
                <a16:creationId xmlns:a16="http://schemas.microsoft.com/office/drawing/2014/main" id="{D337CA72-D6EE-180D-8B0A-38C30B21D9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2708920"/>
            <a:ext cx="8153400" cy="25922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altLang="fr-FR" b="1" dirty="0">
                <a:ea typeface="ＭＳ Ｐゴシック" panose="020B0600070205080204" pitchFamily="34" charset="-128"/>
              </a:rPr>
              <a:t>Mardi 31 octobre</a:t>
            </a:r>
          </a:p>
          <a:p>
            <a:pPr>
              <a:buFont typeface="Wingdings" pitchFamily="2" charset="2"/>
              <a:buNone/>
              <a:defRPr/>
            </a:pPr>
            <a:endParaRPr lang="fr-FR" altLang="fr-FR" b="1" dirty="0">
              <a:ea typeface="ＭＳ Ｐゴシック" panose="020B0600070205080204" pitchFamily="34" charset="-128"/>
            </a:endParaRPr>
          </a:p>
          <a:p>
            <a:pPr>
              <a:buNone/>
              <a:defRPr/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sur les travaux de terrain– travail de groupe en classe</a:t>
            </a:r>
            <a:endParaRPr lang="fr-CH" sz="24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fr-FR" altLang="fr-FR" b="1" dirty="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A934D9F0-53BA-BC41-FD31-92CE1EF1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4753A079-A6D0-54FD-B995-6767B82C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  <p:sp>
        <p:nvSpPr>
          <p:cNvPr id="14339" name="ZoneTexte 3">
            <a:extLst>
              <a:ext uri="{FF2B5EF4-FFF2-40B4-BE49-F238E27FC236}">
                <a16:creationId xmlns:a16="http://schemas.microsoft.com/office/drawing/2014/main" id="{6A175346-824D-FD5F-0381-09494243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69EBA3-4230-38CB-C507-19354899FC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fr-FR" b="1" dirty="0"/>
              <a:t>Point sur les travaux</a:t>
            </a:r>
          </a:p>
          <a:p>
            <a:pPr lvl="1"/>
            <a:r>
              <a:rPr lang="fr-FR" dirty="0"/>
              <a:t>Prenez rdv avec vos </a:t>
            </a:r>
            <a:r>
              <a:rPr lang="fr-FR" dirty="0" err="1"/>
              <a:t>enquêté.e.s</a:t>
            </a:r>
            <a:endParaRPr lang="fr-FR" dirty="0"/>
          </a:p>
          <a:p>
            <a:pPr lvl="1"/>
            <a:r>
              <a:rPr lang="fr-FR" dirty="0"/>
              <a:t>Envoyez vos guides d’ITW à </a:t>
            </a:r>
            <a:r>
              <a:rPr lang="fr-FR" dirty="0">
                <a:hlinkClick r:id="rId2"/>
              </a:rPr>
              <a:t>marc.perrenoud@unil.ch</a:t>
            </a:r>
            <a:r>
              <a:rPr lang="fr-FR" dirty="0"/>
              <a:t> et </a:t>
            </a:r>
            <a:r>
              <a:rPr lang="fr-FR" dirty="0">
                <a:hlinkClick r:id="rId3"/>
              </a:rPr>
              <a:t>hélène.widmann1@unil.ch</a:t>
            </a:r>
            <a:endParaRPr lang="fr-FR" dirty="0"/>
          </a:p>
          <a:p>
            <a:pPr lvl="1"/>
            <a:r>
              <a:rPr lang="fr-FR" dirty="0"/>
              <a:t>Réalisez vos ITW avant fin novembre</a:t>
            </a:r>
          </a:p>
          <a:p>
            <a:pPr lvl="1"/>
            <a:r>
              <a:rPr lang="fr-FR" dirty="0"/>
              <a:t>Réécoutez et faites une transcription/compte-rendu de 2-3p</a:t>
            </a:r>
          </a:p>
          <a:p>
            <a:pPr lvl="1"/>
            <a:r>
              <a:rPr lang="fr-FR" dirty="0"/>
              <a:t>Partagez vos données et vos réflexions avec les autres membres du groupe  </a:t>
            </a:r>
          </a:p>
          <a:p>
            <a:pPr lvl="1"/>
            <a:r>
              <a:rPr lang="fr-FR" b="1" dirty="0">
                <a:solidFill>
                  <a:srgbClr val="FFC000"/>
                </a:solidFill>
              </a:rPr>
              <a:t>La semaine prochaine : séance d’accompagnement du travail en classe – </a:t>
            </a:r>
            <a:r>
              <a:rPr lang="fr-FR" b="1" i="1" dirty="0">
                <a:solidFill>
                  <a:srgbClr val="FFC000"/>
                </a:solidFill>
              </a:rPr>
              <a:t>come </a:t>
            </a:r>
            <a:r>
              <a:rPr lang="fr-FR" b="1" i="1" dirty="0" err="1">
                <a:solidFill>
                  <a:srgbClr val="FFC000"/>
                </a:solidFill>
              </a:rPr>
              <a:t>prepared</a:t>
            </a:r>
            <a:r>
              <a:rPr lang="fr-FR" b="1" i="1" dirty="0">
                <a:solidFill>
                  <a:srgbClr val="FFC000"/>
                </a:solidFill>
              </a:rPr>
              <a:t> !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:a16="http://schemas.microsoft.com/office/drawing/2014/main" id="{C14C3F7A-CA15-86F0-73E5-B0737DB8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 dirty="0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 dirty="0">
                <a:ea typeface="ＭＳ Ｐゴシック" panose="020B0600070205080204" pitchFamily="34" charset="-128"/>
              </a:rPr>
            </a:br>
            <a:r>
              <a:rPr lang="fr-FR" altLang="fr-FR" sz="3500" b="1" dirty="0">
                <a:ea typeface="ＭＳ Ｐゴシック" panose="020B0600070205080204" pitchFamily="34" charset="-128"/>
              </a:rPr>
              <a:t>Recrutement + Elites économiques suisses</a:t>
            </a:r>
          </a:p>
        </p:txBody>
      </p:sp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9D5E96A5-DA20-A7F3-47D5-283F8F905E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4724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Recrutement = industrie de la mise en relation employeur/employé</a:t>
            </a:r>
          </a:p>
          <a:p>
            <a:pPr>
              <a:lnSpc>
                <a:spcPct val="90000"/>
              </a:lnSpc>
              <a:spcBef>
                <a:spcPts val="1900"/>
              </a:spcBef>
              <a:defRPr/>
            </a:pPr>
            <a:r>
              <a:rPr lang="fr-FR" altLang="fr-FR" sz="2400" dirty="0">
                <a:ea typeface="ＭＳ Ｐゴシック" panose="020B0600070205080204" pitchFamily="34" charset="-128"/>
              </a:rPr>
              <a:t>Agences d'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interim</a:t>
            </a:r>
            <a:r>
              <a:rPr lang="fr-FR" altLang="fr-FR" sz="2400" dirty="0">
                <a:ea typeface="ＭＳ Ｐゴシック" panose="020B0600070205080204" pitchFamily="34" charset="-128"/>
              </a:rPr>
              <a:t> </a:t>
            </a:r>
            <a:r>
              <a:rPr lang="fr-FR" altLang="fr-FR" sz="2000" dirty="0">
                <a:ea typeface="ＭＳ Ｐゴシック" panose="020B0600070205080204" pitchFamily="34" charset="-128"/>
              </a:rPr>
              <a:t>(privé : Manpower, Adecco etc.)  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sz="2400" dirty="0">
                <a:ea typeface="ＭＳ Ｐゴシック" panose="020B0600070205080204" pitchFamily="34" charset="-128"/>
              </a:rPr>
              <a:t>Agences pour l'emploi </a:t>
            </a:r>
            <a:r>
              <a:rPr lang="fr-FR" altLang="fr-FR" sz="2000" dirty="0">
                <a:ea typeface="ＭＳ Ｐゴシック" panose="020B0600070205080204" pitchFamily="34" charset="-128"/>
              </a:rPr>
              <a:t>(public : ORP en CH, Pôle emploi en FR) 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sz="2400" dirty="0">
                <a:ea typeface="ＭＳ Ｐゴシック" panose="020B0600070205080204" pitchFamily="34" charset="-128"/>
              </a:rPr>
              <a:t>Cabinets de recrutement </a:t>
            </a:r>
            <a:r>
              <a:rPr lang="fr-FR" altLang="fr-FR" sz="2000" dirty="0">
                <a:ea typeface="ＭＳ Ｐゴシック" panose="020B0600070205080204" pitchFamily="34" charset="-128"/>
              </a:rPr>
              <a:t>(privé)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000" i="1" dirty="0">
                <a:ea typeface="ＭＳ Ｐゴシック" panose="020B0600070205080204" pitchFamily="34" charset="-128"/>
              </a:rPr>
              <a:t>Reçoivent/sélectionnent les candidats qui se présentent</a:t>
            </a:r>
          </a:p>
          <a:p>
            <a:pPr>
              <a:lnSpc>
                <a:spcPct val="90000"/>
              </a:lnSpc>
              <a:spcBef>
                <a:spcPts val="1900"/>
              </a:spcBef>
              <a:defRPr/>
            </a:pPr>
            <a:r>
              <a:rPr lang="fr-FR" altLang="fr-FR" sz="2400" dirty="0">
                <a:ea typeface="ＭＳ Ｐゴシック" panose="020B0600070205080204" pitchFamily="34" charset="-128"/>
              </a:rPr>
              <a:t>Systèmes intermédiaires </a:t>
            </a:r>
            <a:r>
              <a:rPr lang="fr-FR" altLang="fr-FR" sz="2000" dirty="0">
                <a:ea typeface="ＭＳ Ｐゴシック" panose="020B0600070205080204" pitchFamily="34" charset="-128"/>
              </a:rPr>
              <a:t>(train de l'emploi, forum du recrutement, sites type </a:t>
            </a:r>
            <a:r>
              <a:rPr lang="fr-FR" altLang="fr-FR" sz="2000" dirty="0" err="1">
                <a:ea typeface="ＭＳ Ｐゴシック" panose="020B0600070205080204" pitchFamily="34" charset="-128"/>
              </a:rPr>
              <a:t>monster.ch</a:t>
            </a:r>
            <a:r>
              <a:rPr lang="fr-FR" altLang="fr-FR" sz="200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000" i="1" dirty="0">
                <a:ea typeface="ＭＳ Ｐゴシック" panose="020B0600070205080204" pitchFamily="34" charset="-128"/>
              </a:rPr>
              <a:t>Permettent aux entreprises et aux candidats de se rencontrer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sz="2400" dirty="0">
                <a:ea typeface="ＭＳ Ｐゴシック" panose="020B0600070205080204" pitchFamily="34" charset="-128"/>
              </a:rPr>
              <a:t>Plateformes et réseaux type 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Linkedin</a:t>
            </a: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2000" i="1" dirty="0">
                <a:ea typeface="ＭＳ Ｐゴシック" panose="020B0600070205080204" pitchFamily="34" charset="-128"/>
              </a:rPr>
              <a:t>Permettent la mise en relation sur un marché ouvert des « profils », typique rapport affinitaire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fr-FR" altLang="fr-FR" sz="2500" dirty="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FFF1EA2A-11E7-D455-0F17-FB1CDF67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1BD3E-7628-E7BF-B596-AF90617132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900"/>
              </a:spcBef>
              <a:defRPr/>
            </a:pPr>
            <a:r>
              <a:rPr lang="fr-FR" altLang="fr-FR" sz="3200" b="1" dirty="0">
                <a:ea typeface="ＭＳ Ｐゴシック" panose="020B0600070205080204" pitchFamily="34" charset="-128"/>
              </a:rPr>
              <a:t>Chasseurs de têtes </a:t>
            </a:r>
          </a:p>
          <a:p>
            <a:pPr marL="0" indent="0">
              <a:lnSpc>
                <a:spcPct val="90000"/>
              </a:lnSpc>
              <a:spcBef>
                <a:spcPts val="1900"/>
              </a:spcBef>
              <a:buFont typeface="Wingdings" pitchFamily="2" charset="2"/>
              <a:buNone/>
              <a:defRPr/>
            </a:pPr>
            <a:r>
              <a:rPr lang="fr-FR" altLang="fr-FR" sz="3200" b="1" dirty="0">
                <a:ea typeface="ＭＳ Ｐゴシック" panose="020B0600070205080204" pitchFamily="34" charset="-128"/>
              </a:rPr>
              <a:t>indépendants ou en cabinet </a:t>
            </a:r>
            <a:r>
              <a:rPr lang="fr-FR" altLang="fr-FR" sz="2400" dirty="0">
                <a:ea typeface="ＭＳ Ｐゴシック" panose="020B0600070205080204" pitchFamily="34" charset="-128"/>
              </a:rPr>
              <a:t>(Korn Ferry, Spencer Stuart, 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Heidrick</a:t>
            </a:r>
            <a:r>
              <a:rPr lang="fr-FR" altLang="fr-FR" sz="2400" dirty="0">
                <a:ea typeface="ＭＳ Ｐゴシック" panose="020B0600070205080204" pitchFamily="34" charset="-128"/>
              </a:rPr>
              <a:t> &amp; 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Struggles</a:t>
            </a:r>
            <a:r>
              <a:rPr lang="fr-FR" altLang="fr-FR" sz="2400" dirty="0">
                <a:ea typeface="ＭＳ Ｐゴシック" panose="020B0600070205080204" pitchFamily="34" charset="-128"/>
              </a:rPr>
              <a:t>, Mc Kinsey etc.)</a:t>
            </a:r>
            <a:r>
              <a:rPr lang="fr-FR" altLang="fr-FR" sz="3200" b="1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1900"/>
              </a:spcBef>
              <a:buFont typeface="Wingdings" pitchFamily="2" charset="2"/>
              <a:buNone/>
              <a:defRPr/>
            </a:pPr>
            <a:r>
              <a:rPr lang="fr-FR" altLang="fr-FR" sz="3200" b="1" dirty="0">
                <a:ea typeface="ＭＳ Ｐゴシック" panose="020B0600070205080204" pitchFamily="34" charset="-128"/>
              </a:rPr>
              <a:t>apparus aux USA dans les 50’, se développent vraiment dans les 70’ </a:t>
            </a:r>
          </a:p>
          <a:p>
            <a:pPr marL="0" indent="0">
              <a:lnSpc>
                <a:spcPct val="90000"/>
              </a:lnSpc>
              <a:spcBef>
                <a:spcPts val="1900"/>
              </a:spcBef>
              <a:buFont typeface="Wingdings" pitchFamily="2" charset="2"/>
              <a:buNone/>
              <a:defRPr/>
            </a:pPr>
            <a:endParaRPr lang="fr-FR" altLang="fr-FR" sz="3200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sz="3200" b="1" i="1" dirty="0">
                <a:ea typeface="ＭＳ Ｐゴシック" panose="020B0600070205080204" pitchFamily="34" charset="-128"/>
              </a:rPr>
              <a:t>Vont chercher les candidats potentiels : approche directe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16386" name="Titre 1">
            <a:extLst>
              <a:ext uri="{FF2B5EF4-FFF2-40B4-BE49-F238E27FC236}">
                <a16:creationId xmlns:a16="http://schemas.microsoft.com/office/drawing/2014/main" id="{5679691A-8A7D-635D-2B08-C608D1CF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FB7B45E4-4682-2D33-3AE4-5FC3408D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contenu 2">
            <a:extLst>
              <a:ext uri="{FF2B5EF4-FFF2-40B4-BE49-F238E27FC236}">
                <a16:creationId xmlns:a16="http://schemas.microsoft.com/office/drawing/2014/main" id="{1A35B55D-1B1C-3146-260A-7A69888077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40768"/>
            <a:ext cx="8610600" cy="49530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fr-FR" altLang="fr-FR" sz="2400" b="1" dirty="0">
                <a:ea typeface="ＭＳ Ｐゴシック" panose="020B0600070205080204" pitchFamily="34" charset="-128"/>
              </a:rPr>
              <a:t>Principes élémentaires de la chasse de tête</a:t>
            </a:r>
          </a:p>
          <a:p>
            <a:pPr>
              <a:spcBef>
                <a:spcPts val="12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Plus le niveau de recrutement est élevé et spécialisé, plus il est individualisé, plus l’entreprise a recours à la chasse de tête</a:t>
            </a:r>
          </a:p>
          <a:p>
            <a:pPr lvl="1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Middle/Low management (cadres moyens, cadres d’exécution, cadres experts) =&gt; annonces /cabinet de recrutement</a:t>
            </a:r>
          </a:p>
          <a:p>
            <a:pPr lvl="1">
              <a:spcBef>
                <a:spcPct val="0"/>
              </a:spcBef>
            </a:pPr>
            <a:r>
              <a:rPr lang="fr-FR" altLang="fr-FR" sz="1600" dirty="0">
                <a:ea typeface="ＭＳ Ｐゴシック" panose="020B0600070205080204" pitchFamily="34" charset="-128"/>
              </a:rPr>
              <a:t>Top management (cadres supérieurs, cadres dirigeants) =&gt; chasseur de tête, approche directe </a:t>
            </a:r>
          </a:p>
          <a:p>
            <a:pPr>
              <a:spcBef>
                <a:spcPts val="12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Services RH de l'entreprise ? Rôle + ou – actif : chasseur en partenariat ou substitution </a:t>
            </a:r>
          </a:p>
          <a:p>
            <a:pPr>
              <a:spcBef>
                <a:spcPts val="12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« Compréhension du poste », interprétation de la demande du client : enjeu premier de la mission du consultant chasseur de tête </a:t>
            </a:r>
          </a:p>
          <a:p>
            <a:pPr>
              <a:spcBef>
                <a:spcPts val="12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Redéfinition de la demande du client en fonction de ce que le chasseur sait pouvoir chasser (ses relations, son carnet d'adresses)</a:t>
            </a:r>
          </a:p>
          <a:p>
            <a:pPr>
              <a:spcBef>
                <a:spcPts val="12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Proposer un ou plusieurs candidats, « chassés » dans les réseaux </a:t>
            </a:r>
            <a:r>
              <a:rPr lang="fr-FR" altLang="fr-FR" sz="1600" dirty="0">
                <a:ea typeface="ＭＳ Ｐゴシック" panose="020B0600070205080204" pitchFamily="34" charset="-128"/>
              </a:rPr>
              <a:t>(ou dans une base de données mais on ne le dit pas) </a:t>
            </a:r>
          </a:p>
          <a:p>
            <a:pPr algn="ctr">
              <a:spcBef>
                <a:spcPts val="1200"/>
              </a:spcBef>
              <a:buFont typeface="Wingdings" pitchFamily="2" charset="2"/>
              <a:buNone/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Théorie des réseaux : “</a:t>
            </a:r>
            <a:r>
              <a:rPr lang="fr-FR" altLang="fr-FR" sz="2000" b="1" i="1" dirty="0">
                <a:ea typeface="ＭＳ Ｐゴシック" panose="020B0600070205080204" pitchFamily="34" charset="-128"/>
              </a:rPr>
              <a:t>The </a:t>
            </a:r>
            <a:r>
              <a:rPr lang="fr-FR" altLang="fr-FR" sz="2000" b="1" i="1" dirty="0" err="1">
                <a:ea typeface="ＭＳ Ｐゴシック" panose="020B0600070205080204" pitchFamily="34" charset="-128"/>
              </a:rPr>
              <a:t>strength</a:t>
            </a:r>
            <a:r>
              <a:rPr lang="fr-FR" altLang="fr-FR" sz="2000" b="1" i="1" dirty="0">
                <a:ea typeface="ＭＳ Ｐゴシック" panose="020B0600070205080204" pitchFamily="34" charset="-128"/>
              </a:rPr>
              <a:t> of </a:t>
            </a:r>
            <a:r>
              <a:rPr lang="fr-FR" altLang="fr-FR" sz="2000" b="1" i="1" dirty="0" err="1">
                <a:ea typeface="ＭＳ Ｐゴシック" panose="020B0600070205080204" pitchFamily="34" charset="-128"/>
              </a:rPr>
              <a:t>weak</a:t>
            </a:r>
            <a:r>
              <a:rPr lang="fr-FR" altLang="fr-FR" sz="2000" b="1" i="1" dirty="0">
                <a:ea typeface="ＭＳ Ｐゴシック" panose="020B0600070205080204" pitchFamily="34" charset="-128"/>
              </a:rPr>
              <a:t> ties”</a:t>
            </a:r>
            <a:r>
              <a:rPr lang="fr-FR" altLang="fr-FR" sz="2000" dirty="0">
                <a:ea typeface="ＭＳ Ｐゴシック" panose="020B0600070205080204" pitchFamily="34" charset="-128"/>
              </a:rPr>
              <a:t> (Mark Granovetter)</a:t>
            </a:r>
            <a:r>
              <a:rPr lang="fr-FR" altLang="fr-FR" sz="2000" b="1" dirty="0"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ts val="1200"/>
              </a:spcBef>
            </a:pPr>
            <a:endParaRPr lang="fr-FR" altLang="fr-FR" sz="1600" dirty="0">
              <a:ea typeface="ＭＳ Ｐゴシック" panose="020B0600070205080204" pitchFamily="34" charset="-128"/>
            </a:endParaRPr>
          </a:p>
        </p:txBody>
      </p:sp>
      <p:sp>
        <p:nvSpPr>
          <p:cNvPr id="17411" name="Titre 1">
            <a:extLst>
              <a:ext uri="{FF2B5EF4-FFF2-40B4-BE49-F238E27FC236}">
                <a16:creationId xmlns:a16="http://schemas.microsoft.com/office/drawing/2014/main" id="{3F3D6CE9-65B9-2688-C50C-2038C4BD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12E64545-CA19-7A19-72E9-B6E8F3B2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contenu 2">
            <a:extLst>
              <a:ext uri="{FF2B5EF4-FFF2-40B4-BE49-F238E27FC236}">
                <a16:creationId xmlns:a16="http://schemas.microsoft.com/office/drawing/2014/main" id="{9384A6E2-22D8-2C74-2D8B-A60925E2E4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308975" cy="5029200"/>
          </a:xfrm>
        </p:spPr>
        <p:txBody>
          <a:bodyPr/>
          <a:lstStyle/>
          <a:p>
            <a:pPr>
              <a:spcBef>
                <a:spcPts val="1300"/>
              </a:spcBef>
              <a:buFont typeface="Wingdings" pitchFamily="2" charset="2"/>
              <a:buNone/>
            </a:pPr>
            <a:r>
              <a:rPr lang="fr-FR" altLang="fr-FR" sz="2400" b="1" dirty="0">
                <a:ea typeface="ＭＳ Ｐゴシック" panose="020B0600070205080204" pitchFamily="34" charset="-128"/>
              </a:rPr>
              <a:t>Spécificité de la chasse de tête :  l'approche directe</a:t>
            </a:r>
          </a:p>
          <a:p>
            <a:pPr>
              <a:spcBef>
                <a:spcPts val="1300"/>
              </a:spcBef>
              <a:buFont typeface="Wingdings" pitchFamily="2" charset="2"/>
              <a:buNone/>
            </a:pPr>
            <a:r>
              <a:rPr lang="fr-FR" altLang="fr-FR" sz="2000" dirty="0" err="1">
                <a:ea typeface="ＭＳ Ｐゴシック" panose="020B0600070205080204" pitchFamily="34" charset="-128"/>
              </a:rPr>
              <a:t>Coeur</a:t>
            </a:r>
            <a:r>
              <a:rPr lang="fr-FR" altLang="fr-FR" sz="2000" dirty="0">
                <a:ea typeface="ＭＳ Ｐゴシック" panose="020B0600070205080204" pitchFamily="34" charset="-128"/>
              </a:rPr>
              <a:t> d'activité du chasseur :</a:t>
            </a:r>
          </a:p>
          <a:p>
            <a:pPr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Transformer en candidats des salariés qui au départ ne demandent rien</a:t>
            </a:r>
          </a:p>
          <a:p>
            <a:pPr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Jouer sur la subjectivité, faire naître le rêve, attiser la convoitise/l’ambition du « chassé » (cadre dirigeant)</a:t>
            </a:r>
          </a:p>
          <a:p>
            <a:pPr>
              <a:spcBef>
                <a:spcPts val="1300"/>
              </a:spcBef>
            </a:pPr>
            <a:r>
              <a:rPr lang="fr-FR" altLang="fr-FR" sz="2000" dirty="0">
                <a:ea typeface="ＭＳ Ｐゴシック" panose="020B0600070205080204" pitchFamily="34" charset="-128"/>
              </a:rPr>
              <a:t>Convaincre le cadre, convaincre l’entreprise = appariement sur le modèle matrimonial </a:t>
            </a:r>
          </a:p>
          <a:p>
            <a:pPr>
              <a:spcBef>
                <a:spcPts val="100"/>
              </a:spcBef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			</a:t>
            </a:r>
            <a:r>
              <a:rPr lang="fr-FR" altLang="fr-FR" sz="1800" dirty="0">
                <a:ea typeface="ＭＳ Ｐゴシック" panose="020B0600070205080204" pitchFamily="34" charset="-128"/>
              </a:rPr>
              <a:t>« Mariage arrangé » (arrangement matériel : contrat, salaire, avantages) </a:t>
            </a:r>
          </a:p>
          <a:p>
            <a:pPr>
              <a:spcBef>
                <a:spcPts val="100"/>
              </a:spcBef>
              <a:buFont typeface="Wingdings" pitchFamily="2" charset="2"/>
              <a:buNone/>
            </a:pPr>
            <a:r>
              <a:rPr lang="fr-FR" altLang="fr-FR" sz="1800" dirty="0">
                <a:ea typeface="ＭＳ Ｐゴシック" panose="020B0600070205080204" pitchFamily="34" charset="-128"/>
              </a:rPr>
              <a:t>			Mais aussi et surtout « mariage d’amour » les mariés doivent être persuadés qu’ils sont faits l’un pour l’autre pour que le mariage tienne.</a:t>
            </a:r>
          </a:p>
          <a:p>
            <a:pPr>
              <a:spcBef>
                <a:spcPts val="1300"/>
              </a:spcBef>
              <a:buFont typeface="Wingdings" pitchFamily="2" charset="2"/>
              <a:buNone/>
            </a:pPr>
            <a:r>
              <a:rPr lang="fr-FR" altLang="fr-FR" sz="2000" b="1" dirty="0">
                <a:ea typeface="ＭＳ Ｐゴシック" panose="020B0600070205080204" pitchFamily="34" charset="-128"/>
              </a:rPr>
              <a:t>Donc : Valorisation des traits les plus subjectifs</a:t>
            </a:r>
            <a:r>
              <a:rPr lang="fr-FR" altLang="fr-FR" sz="2000" dirty="0">
                <a:ea typeface="ＭＳ Ｐゴシック" panose="020B0600070205080204" pitchFamily="34" charset="-128"/>
              </a:rPr>
              <a:t>. Trouver un surdiplômé, un CV en accord avec des besoins, ce n'est pas le plus difficile, ce qui fait la différence, c'est la </a:t>
            </a:r>
            <a:r>
              <a:rPr lang="fr-FR" altLang="fr-FR" sz="2000" b="1" dirty="0">
                <a:ea typeface="ＭＳ Ｐゴシック" panose="020B0600070205080204" pitchFamily="34" charset="-128"/>
              </a:rPr>
              <a:t>personnalité du candidat</a:t>
            </a:r>
            <a:r>
              <a:rPr lang="fr-FR" altLang="fr-FR" sz="20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8435" name="Titre 1">
            <a:extLst>
              <a:ext uri="{FF2B5EF4-FFF2-40B4-BE49-F238E27FC236}">
                <a16:creationId xmlns:a16="http://schemas.microsoft.com/office/drawing/2014/main" id="{3516B65F-0651-C00F-F610-05C1ABA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B7825696-D5DC-74BA-2604-14FD4556C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contenu 2">
            <a:extLst>
              <a:ext uri="{FF2B5EF4-FFF2-40B4-BE49-F238E27FC236}">
                <a16:creationId xmlns:a16="http://schemas.microsoft.com/office/drawing/2014/main" id="{FC2A40E4-A220-3633-797D-E805B4DC89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4648200" cy="2438400"/>
          </a:xfrm>
        </p:spPr>
        <p:txBody>
          <a:bodyPr/>
          <a:lstStyle/>
          <a:p>
            <a:pPr>
              <a:spcBef>
                <a:spcPts val="100"/>
              </a:spcBef>
              <a:buFont typeface="Wingdings" pitchFamily="2" charset="2"/>
              <a:buNone/>
            </a:pPr>
            <a:r>
              <a:rPr lang="fr-FR" altLang="fr-FR" sz="2400" b="1">
                <a:ea typeface="ＭＳ Ｐゴシック" panose="020B0600070205080204" pitchFamily="34" charset="-128"/>
              </a:rPr>
              <a:t>Évaluer un.e candidat.e : </a:t>
            </a:r>
          </a:p>
          <a:p>
            <a:pPr>
              <a:spcBef>
                <a:spcPts val="100"/>
              </a:spcBef>
              <a:buFont typeface="Wingdings" pitchFamily="2" charset="2"/>
              <a:buNone/>
            </a:pPr>
            <a:r>
              <a:rPr lang="fr-FR" altLang="fr-FR" sz="2400" b="1">
                <a:ea typeface="ＭＳ Ｐゴシック" panose="020B0600070205080204" pitchFamily="34" charset="-128"/>
              </a:rPr>
              <a:t>une affaire de « personnalité »</a:t>
            </a:r>
          </a:p>
          <a:p>
            <a:pPr>
              <a:buFont typeface="Wingdings" pitchFamily="2" charset="2"/>
              <a:buNone/>
            </a:pPr>
            <a:r>
              <a:rPr lang="fr-FR" altLang="fr-FR" sz="1600">
                <a:ea typeface="ＭＳ Ｐゴシック" panose="020B0600070205080204" pitchFamily="34" charset="-128"/>
              </a:rPr>
              <a:t>Extraits de 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fr-FR" altLang="fr-FR" sz="1600">
                <a:ea typeface="ＭＳ Ｐゴシック" panose="020B0600070205080204" pitchFamily="34" charset="-128"/>
              </a:rPr>
              <a:t>Gautié J., Godechot O., Sorignet P.-E. « Arrangement institutionnel et fonctionnement du marché du travail : le cas de la chasse de tête », Sociologie du travail, 47, 2005, 383-404.) </a:t>
            </a:r>
          </a:p>
          <a:p>
            <a:pPr>
              <a:buFont typeface="Wingdings" pitchFamily="2" charset="2"/>
              <a:buNone/>
            </a:pPr>
            <a:endParaRPr lang="fr-FR" altLang="fr-FR" sz="1600">
              <a:ea typeface="ＭＳ Ｐゴシック" panose="020B0600070205080204" pitchFamily="34" charset="-128"/>
            </a:endParaRPr>
          </a:p>
          <a:p>
            <a:endParaRPr lang="fr-FR" altLang="fr-FR" sz="3200">
              <a:ea typeface="ＭＳ Ｐゴシック" panose="020B0600070205080204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1E97BF-AAC5-A627-CDDD-4E2245A6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r="14462"/>
          <a:stretch>
            <a:fillRect/>
          </a:stretch>
        </p:blipFill>
        <p:spPr bwMode="auto">
          <a:xfrm>
            <a:off x="4876800" y="914400"/>
            <a:ext cx="4060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0AA4F4-E7C5-C3B3-0A6F-76F2CAE1B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5"/>
          <a:stretch>
            <a:fillRect/>
          </a:stretch>
        </p:blipFill>
        <p:spPr bwMode="auto">
          <a:xfrm>
            <a:off x="228600" y="3657600"/>
            <a:ext cx="4184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re 1">
            <a:extLst>
              <a:ext uri="{FF2B5EF4-FFF2-40B4-BE49-F238E27FC236}">
                <a16:creationId xmlns:a16="http://schemas.microsoft.com/office/drawing/2014/main" id="{41AFB9A0-3CF9-1003-0423-7723CD72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998A0-C840-045B-33E1-8405EED5B9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531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b="1" dirty="0">
                <a:ea typeface="ＭＳ Ｐゴシック" panose="020B0600070205080204" pitchFamily="34" charset="-128"/>
              </a:rPr>
              <a:t>Effet du système de la chasse de tête sur le marché du travail des cadres dirigeants.</a:t>
            </a:r>
          </a:p>
          <a:p>
            <a:pPr>
              <a:buFont typeface="Wingdings" pitchFamily="2" charset="2"/>
              <a:buNone/>
            </a:pPr>
            <a:endParaRPr lang="fr-FR" altLang="fr-FR" sz="1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Personnalisation du recrutement = processus complexe et singulier qui </a:t>
            </a:r>
            <a:r>
              <a:rPr lang="fr-FR" altLang="fr-FR" b="1" dirty="0">
                <a:ea typeface="ＭＳ Ｐゴシック" panose="020B0600070205080204" pitchFamily="34" charset="-128"/>
              </a:rPr>
              <a:t>crée</a:t>
            </a:r>
            <a:r>
              <a:rPr lang="fr-FR" altLang="fr-FR" dirty="0">
                <a:ea typeface="ＭＳ Ｐゴシック" panose="020B0600070205080204" pitchFamily="34" charset="-128"/>
              </a:rPr>
              <a:t> de la </a:t>
            </a:r>
            <a:r>
              <a:rPr lang="fr-FR" altLang="fr-FR" b="1" dirty="0">
                <a:ea typeface="ＭＳ Ｐゴシック" panose="020B0600070205080204" pitchFamily="34" charset="-128"/>
              </a:rPr>
              <a:t>rareté</a:t>
            </a:r>
            <a:r>
              <a:rPr lang="fr-FR" altLang="fr-FR" dirty="0">
                <a:ea typeface="ＭＳ Ｐゴシック" panose="020B0600070205080204" pitchFamily="34" charset="-128"/>
              </a:rPr>
              <a:t> (« perle rare ») </a:t>
            </a:r>
          </a:p>
          <a:p>
            <a:pPr>
              <a:buFont typeface="Wingdings" pitchFamily="2" charset="2"/>
              <a:buNone/>
            </a:pPr>
            <a:r>
              <a:rPr lang="fr-FR" altLang="fr-FR" dirty="0">
                <a:ea typeface="ＭＳ Ｐゴシック" panose="020B0600070205080204" pitchFamily="34" charset="-128"/>
              </a:rPr>
              <a:t>donc de la </a:t>
            </a:r>
            <a:r>
              <a:rPr lang="fr-FR" altLang="fr-FR" b="1" dirty="0">
                <a:ea typeface="ＭＳ Ｐゴシック" panose="020B0600070205080204" pitchFamily="34" charset="-128"/>
              </a:rPr>
              <a:t>richesse</a:t>
            </a:r>
            <a:r>
              <a:rPr lang="fr-FR" altLang="fr-FR" dirty="0">
                <a:ea typeface="ＭＳ Ｐゴシック" panose="020B0600070205080204" pitchFamily="34" charset="-128"/>
              </a:rPr>
              <a:t> : </a:t>
            </a:r>
            <a:r>
              <a:rPr lang="fr-FR" altLang="fr-FR" i="1" dirty="0">
                <a:ea typeface="ＭＳ Ｐゴシック" panose="020B0600070205080204" pitchFamily="34" charset="-128"/>
              </a:rPr>
              <a:t>niveau de rémunération des cadres dirigeants en hausse constante et spectaculaire depuis les années 1990.</a:t>
            </a:r>
          </a:p>
          <a:p>
            <a:pPr>
              <a:buFont typeface="Wingdings" pitchFamily="2" charset="2"/>
              <a:buNone/>
            </a:pPr>
            <a:endParaRPr lang="fr-FR" altLang="fr-FR" i="1" dirty="0">
              <a:ea typeface="ＭＳ Ｐゴシック" panose="020B0600070205080204" pitchFamily="34" charset="-128"/>
            </a:endParaRPr>
          </a:p>
          <a:p>
            <a:pPr algn="ctr">
              <a:buFont typeface="Wingdings" pitchFamily="2" charset="2"/>
              <a:buNone/>
            </a:pPr>
            <a:r>
              <a:rPr lang="fr-FR" altLang="fr-FR" sz="3600" b="1" i="1" dirty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Marché mondialisé des cadres dirigeants </a:t>
            </a:r>
          </a:p>
        </p:txBody>
      </p:sp>
      <p:sp>
        <p:nvSpPr>
          <p:cNvPr id="20483" name="Titre 1">
            <a:extLst>
              <a:ext uri="{FF2B5EF4-FFF2-40B4-BE49-F238E27FC236}">
                <a16:creationId xmlns:a16="http://schemas.microsoft.com/office/drawing/2014/main" id="{9322D473-AB5E-5293-BBAF-3040F15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/>
          <a:p>
            <a:pPr algn="ctr"/>
            <a:r>
              <a:rPr lang="fr-FR" altLang="fr-FR" sz="3500" b="1">
                <a:ea typeface="ＭＳ Ｐゴシック" panose="020B0600070205080204" pitchFamily="34" charset="-128"/>
              </a:rPr>
              <a:t>Ingénieurs – cadres – managers #4</a:t>
            </a:r>
            <a:br>
              <a:rPr lang="fr-FR" altLang="fr-FR" sz="3500" b="1">
                <a:ea typeface="ＭＳ Ｐゴシック" panose="020B0600070205080204" pitchFamily="34" charset="-128"/>
              </a:rPr>
            </a:br>
            <a:r>
              <a:rPr lang="fr-FR" altLang="fr-FR" sz="3500" b="1">
                <a:ea typeface="ＭＳ Ｐゴシック" panose="020B0600070205080204" pitchFamily="34" charset="-128"/>
              </a:rPr>
              <a:t>Recrutement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31668714-13D6-7591-DFB3-9751AF47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A79D8-3289-7BC2-9393-1107DA89F8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b="1" i="1" dirty="0">
                <a:ea typeface="ＭＳ Ｐゴシック" panose="020B0600070205080204" pitchFamily="34" charset="-128"/>
              </a:rPr>
              <a:t>Enquête Mach, David et </a:t>
            </a:r>
            <a:r>
              <a:rPr lang="fr-FR" altLang="fr-FR" sz="2400" b="1" i="1" dirty="0" err="1">
                <a:ea typeface="ＭＳ Ｐゴシック" panose="020B0600070205080204" pitchFamily="34" charset="-128"/>
              </a:rPr>
              <a:t>Bühlmann</a:t>
            </a:r>
            <a:endParaRPr lang="fr-FR" altLang="fr-FR" sz="2400" b="1" i="1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Support : « La fragilité des liens nationaux. La reconfiguration de l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élite du pouvoir en Suisse, 1980-2010 », </a:t>
            </a:r>
            <a:r>
              <a:rPr lang="fr-FR" altLang="ja-JP" sz="2000" i="1" dirty="0">
                <a:ea typeface="ＭＳ Ｐゴシック" panose="020B0600070205080204" pitchFamily="34" charset="-128"/>
              </a:rPr>
              <a:t>Actes de la recherche en sciences sociales</a:t>
            </a:r>
            <a:r>
              <a:rPr lang="fr-FR" altLang="ja-JP" sz="2000" dirty="0">
                <a:ea typeface="ＭＳ Ｐゴシック" panose="020B0600070205080204" pitchFamily="34" charset="-128"/>
              </a:rPr>
              <a:t>, 190, 2011, pp. 78-107. </a:t>
            </a:r>
          </a:p>
          <a:p>
            <a:pPr>
              <a:buFont typeface="Wingdings" pitchFamily="2" charset="2"/>
              <a:buNone/>
            </a:pPr>
            <a:r>
              <a:rPr lang="fr-FR" altLang="fr-FR" sz="2400" i="1" dirty="0">
                <a:ea typeface="ＭＳ Ｐゴシック" panose="020B0600070205080204" pitchFamily="34" charset="-128"/>
              </a:rPr>
              <a:t> 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Pbtique : </a:t>
            </a:r>
            <a:r>
              <a:rPr lang="fr-FR" altLang="fr-FR" sz="2400" dirty="0">
                <a:ea typeface="ＭＳ Ｐゴシック" panose="020B0600070205080204" pitchFamily="34" charset="-128"/>
              </a:rPr>
              <a:t>explication de la « rupture dans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organisation et le fonctionnement des élites économiques helvétiques »</a:t>
            </a:r>
          </a:p>
          <a:p>
            <a:pPr>
              <a:buFont typeface="Wingdings" pitchFamily="2" charset="2"/>
              <a:buNone/>
            </a:pPr>
            <a:r>
              <a:rPr lang="fr-FR" altLang="fr-FR" sz="2400" b="1" dirty="0">
                <a:ea typeface="ＭＳ Ｐゴシック" panose="020B0600070205080204" pitchFamily="34" charset="-128"/>
              </a:rPr>
              <a:t>Méthode : </a:t>
            </a:r>
            <a:r>
              <a:rPr lang="fr-FR" altLang="fr-FR" sz="2400" dirty="0">
                <a:ea typeface="ＭＳ Ｐゴシック" panose="020B0600070205080204" pitchFamily="34" charset="-128"/>
              </a:rPr>
              <a:t>quanti (N = 2700 soit 3 cohortes 1980, 2000, 2010) + histoire sociale (docs, stats historiques) + 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quali</a:t>
            </a:r>
            <a:r>
              <a:rPr lang="fr-FR" altLang="fr-FR" sz="2400" dirty="0">
                <a:ea typeface="ＭＳ Ｐゴシック" panose="020B0600070205080204" pitchFamily="34" charset="-128"/>
              </a:rPr>
              <a:t> (portraits)</a:t>
            </a:r>
          </a:p>
          <a:p>
            <a:pPr>
              <a:buNone/>
            </a:pPr>
            <a:r>
              <a:rPr lang="fr-FR" altLang="fr-FR" sz="2400" b="1" dirty="0">
                <a:ea typeface="ＭＳ Ｐゴシック" panose="020B0600070205080204" pitchFamily="34" charset="-128"/>
              </a:rPr>
              <a:t>Contenu : </a:t>
            </a:r>
            <a:r>
              <a:rPr lang="fr-FR" altLang="fr-FR" sz="2400" dirty="0">
                <a:ea typeface="ＭＳ Ｐゴシック" panose="020B0600070205080204" pitchFamily="34" charset="-128"/>
              </a:rPr>
              <a:t>situation CH au XXème : élite du pouvoir (C. W. Mills)  réunissant les sphères éco, po et </a:t>
            </a:r>
            <a:r>
              <a:rPr lang="fr-FR" altLang="fr-FR" sz="2400" dirty="0" err="1">
                <a:ea typeface="ＭＳ Ｐゴシック" panose="020B0600070205080204" pitchFamily="34" charset="-128"/>
              </a:rPr>
              <a:t>milit</a:t>
            </a:r>
            <a:r>
              <a:rPr lang="fr-FR" altLang="fr-FR" sz="2400" dirty="0">
                <a:ea typeface="ＭＳ Ｐゴシック" panose="020B0600070205080204" pitchFamily="34" charset="-128"/>
              </a:rPr>
              <a:t> ; élites po/éco « se serrent les coudes » (spécif petits pays) ; forte cohésion au sein du patronat ; cumul des mandats po-admin/éco ; armée de milice (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cf.</a:t>
            </a:r>
            <a:r>
              <a:rPr lang="fr-FR" altLang="fr-FR" sz="2400" dirty="0">
                <a:ea typeface="ＭＳ Ｐゴシック" panose="020B0600070205080204" pitchFamily="34" charset="-128"/>
              </a:rPr>
              <a:t> </a:t>
            </a:r>
            <a:r>
              <a:rPr lang="fr-FR" altLang="fr-FR" sz="2400" b="1" dirty="0">
                <a:ea typeface="ＭＳ Ｐゴシック" panose="020B0600070205080204" pitchFamily="34" charset="-128"/>
              </a:rPr>
              <a:t>p. 88</a:t>
            </a:r>
            <a:r>
              <a:rPr lang="fr-FR" altLang="fr-FR" sz="2400" dirty="0">
                <a:ea typeface="ＭＳ Ｐゴシック" panose="020B0600070205080204" pitchFamily="34" charset="-128"/>
              </a:rPr>
              <a:t>).  </a:t>
            </a:r>
            <a:endParaRPr lang="fr-FR" altLang="fr-FR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4578" name="Titre 1">
            <a:extLst>
              <a:ext uri="{FF2B5EF4-FFF2-40B4-BE49-F238E27FC236}">
                <a16:creationId xmlns:a16="http://schemas.microsoft.com/office/drawing/2014/main" id="{D7BE4BB6-78AB-8F8F-99F2-996A8020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8600"/>
            <a:ext cx="8618984" cy="990600"/>
          </a:xfrm>
        </p:spPr>
        <p:txBody>
          <a:bodyPr/>
          <a:lstStyle/>
          <a:p>
            <a:r>
              <a:rPr lang="fr-FR" altLang="fr-FR" sz="3600" b="1" dirty="0">
                <a:solidFill>
                  <a:srgbClr val="775F55"/>
                </a:solidFill>
                <a:ea typeface="ＭＳ Ｐゴシック" panose="020B0600070205080204" pitchFamily="34" charset="-128"/>
              </a:rPr>
              <a:t>Internationalisation des « élites » en Suisse</a:t>
            </a:r>
            <a:endParaRPr lang="fr-FR" altLang="fr-FR" sz="4800" dirty="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50480046-066A-9AA9-5018-3A1A4221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577409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dirty="0">
                <a:solidFill>
                  <a:srgbClr val="7F7F7F"/>
                </a:solidFill>
                <a:latin typeface="Arial" panose="020B0604020202020204" pitchFamily="34" charset="0"/>
              </a:rPr>
              <a:t>Marc Perrenoud 		– 		Professions et carrières 		– 		EPFL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2299</TotalTime>
  <Words>1263</Words>
  <Application>Microsoft Macintosh PowerPoint</Application>
  <PresentationFormat>Affichage à l'écran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ＭＳ Ｐゴシック</vt:lpstr>
      <vt:lpstr>Tw Cen MT</vt:lpstr>
      <vt:lpstr>Wingdings</vt:lpstr>
      <vt:lpstr>Wingdings 2</vt:lpstr>
      <vt:lpstr>Calibri</vt:lpstr>
      <vt:lpstr>Médian</vt:lpstr>
      <vt:lpstr>PROFESSIONS ET CARRIÈRES   SÉANCE 6 – 24.10.2023   INGÉNIEURS CADRES et MANAGERS #4 : LE RECRUTEMENT Enquête Gauthier, Godechot, Sorignet – Chasse de tête  +  INTERNATIONALISATION DES ÉLITES ÉCONOMIQUES SUISSES Enquête Mach, David, Buhlmann </vt:lpstr>
      <vt:lpstr>Ingénieurs – cadres – managers #4 Recrutement</vt:lpstr>
      <vt:lpstr>Ingénieurs – cadres – managers #4 Recrutement + Elites économiques suisses</vt:lpstr>
      <vt:lpstr>Ingénieurs – cadres – managers #4 Recrutement</vt:lpstr>
      <vt:lpstr>Ingénieurs – cadres – managers #4 Recrutement</vt:lpstr>
      <vt:lpstr>Ingénieurs – cadres – managers #4 Recrutement</vt:lpstr>
      <vt:lpstr>Ingénieurs – cadres – managers #4 Recrutement</vt:lpstr>
      <vt:lpstr>Ingénieurs – cadres – managers #4 Recrutement</vt:lpstr>
      <vt:lpstr>Internationalisation des « élites » en Suisse</vt:lpstr>
      <vt:lpstr>Internationalisation des « élites » en Suisse</vt:lpstr>
      <vt:lpstr>La semaine prochaine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EPFL 2009/2010        Marc Perrenoud  SOCIOLOGIE DES PROFESSIONS   Séance 1 - 15.09.2009  Introduction : qu'est ce qu'une profession ? </dc:title>
  <dc:creator>admin</dc:creator>
  <cp:lastModifiedBy>Microsoft Office User</cp:lastModifiedBy>
  <cp:revision>82</cp:revision>
  <cp:lastPrinted>2021-11-02T11:40:41Z</cp:lastPrinted>
  <dcterms:created xsi:type="dcterms:W3CDTF">2010-11-23T08:32:12Z</dcterms:created>
  <dcterms:modified xsi:type="dcterms:W3CDTF">2023-10-22T13:19:10Z</dcterms:modified>
</cp:coreProperties>
</file>