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9" r:id="rId4"/>
    <p:sldId id="258" r:id="rId5"/>
    <p:sldId id="272" r:id="rId6"/>
    <p:sldId id="268" r:id="rId7"/>
    <p:sldId id="271" r:id="rId8"/>
    <p:sldId id="269" r:id="rId9"/>
    <p:sldId id="270" r:id="rId10"/>
    <p:sldId id="273" r:id="rId11"/>
    <p:sldId id="274" r:id="rId12"/>
    <p:sldId id="275" r:id="rId13"/>
    <p:sldId id="265" r:id="rId14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/>
    <p:restoredTop sz="94665"/>
  </p:normalViewPr>
  <p:slideViewPr>
    <p:cSldViewPr snapToObjects="1">
      <p:cViewPr varScale="1">
        <p:scale>
          <a:sx n="107" d="100"/>
          <a:sy n="107" d="100"/>
        </p:scale>
        <p:origin x="1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894A2-CFB3-8614-9813-8F9974E525FC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7B295-EEA4-D24B-ED56-3BCB95149176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F261C-CD66-AA8B-30A1-F745C32BEE7F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5" name="Espace réservé de la date 27">
            <a:extLst>
              <a:ext uri="{FF2B5EF4-FFF2-40B4-BE49-F238E27FC236}">
                <a16:creationId xmlns:a16="http://schemas.microsoft.com/office/drawing/2014/main" id="{20FF4EEE-4333-7F27-9D34-4728596F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6858E0-BD04-9B4E-905A-16BBC6C84F40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6" name="Espace réservé du pied de page 16">
            <a:extLst>
              <a:ext uri="{FF2B5EF4-FFF2-40B4-BE49-F238E27FC236}">
                <a16:creationId xmlns:a16="http://schemas.microsoft.com/office/drawing/2014/main" id="{B70ECCD4-20DD-2AF4-5BD5-95E553B9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8">
            <a:extLst>
              <a:ext uri="{FF2B5EF4-FFF2-40B4-BE49-F238E27FC236}">
                <a16:creationId xmlns:a16="http://schemas.microsoft.com/office/drawing/2014/main" id="{A272D512-6C64-A678-DAE3-C7EC38F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5E4149-3151-5747-808A-8D9D88BE83A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9087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13">
            <a:extLst>
              <a:ext uri="{FF2B5EF4-FFF2-40B4-BE49-F238E27FC236}">
                <a16:creationId xmlns:a16="http://schemas.microsoft.com/office/drawing/2014/main" id="{DCBF082E-E47A-BAFC-0101-4231F69D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AC1C9-D8EA-9045-B227-E0D1AF0714F9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C0E1BAD2-E645-3672-94C8-1AAD3F66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>
            <a:extLst>
              <a:ext uri="{FF2B5EF4-FFF2-40B4-BE49-F238E27FC236}">
                <a16:creationId xmlns:a16="http://schemas.microsoft.com/office/drawing/2014/main" id="{335538B3-64E4-272B-C2C4-8D40A178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BAC2-E8B7-9F42-B880-C67FDFF1281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25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01307E-C47C-8321-02D8-E4271600A63D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3B116-4A4B-F07A-F150-7C3EFFDC22E6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0F952-8825-1DC4-C1C4-DE7752F5AECA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5D8B3A96-0553-8B73-F57B-674E46B6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034A-8094-CD4C-82B4-A84E9ABB3DA6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AE0CB9E7-AC72-693D-A920-0C3BC9C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182D4E6-4455-A955-B50D-9D61189F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2A2F5-3039-7047-BFED-AC65C2AB7A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397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3AF8C445-10D5-F660-4AF1-B857F00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E7C4-869F-DF44-BDF1-24F6B7344A86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7ACBE40E-186F-ACA6-2609-BE281C1E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0BCF34D4-BD92-1A50-6F9D-96788443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0D17B-15F8-B741-BC88-9147FEBD94A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45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62F38-1107-4985-9B4B-5B13CA0E42F0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01ADC-D6DC-C407-6A62-331914E5CE52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77F0B-5129-9BC6-147B-B3B432C4679F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7" name="Espace réservé de la date 11">
            <a:extLst>
              <a:ext uri="{FF2B5EF4-FFF2-40B4-BE49-F238E27FC236}">
                <a16:creationId xmlns:a16="http://schemas.microsoft.com/office/drawing/2014/main" id="{B969767D-77BB-B2CD-8E02-A8A44F50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6A1BD-3FB6-E645-8D9C-28FAE3CC571E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8" name="Espace réservé du numéro de diapositive 12">
            <a:extLst>
              <a:ext uri="{FF2B5EF4-FFF2-40B4-BE49-F238E27FC236}">
                <a16:creationId xmlns:a16="http://schemas.microsoft.com/office/drawing/2014/main" id="{BF76B165-C01E-5484-0E3D-EC12571F2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7FFD43B3-2777-4248-A060-DB8B51B4FB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9" name="Espace réservé du pied de page 13">
            <a:extLst>
              <a:ext uri="{FF2B5EF4-FFF2-40B4-BE49-F238E27FC236}">
                <a16:creationId xmlns:a16="http://schemas.microsoft.com/office/drawing/2014/main" id="{ADB2F4AE-0945-774C-EF98-87144F5A6E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1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A039827E-2D09-1181-633A-9FD3D2CB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DCC6-C25C-AC45-88EE-D58F9D83628E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6E385A3D-A07E-1959-EA3B-430365DF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39490F52-89F5-76B0-C153-CD5C8E7C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731B-F75B-1E46-B4AF-E46D8818BBF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549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21BD408C-E225-BB73-305D-6CE803EE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3E94-01A3-BB41-A80C-51D3EF293F53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C5B49582-B1A5-7DA0-9789-92E15D4E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9E43AEFF-1F81-17F2-291B-83486694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B7E08-9759-BF46-85BE-0A5891081D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058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7C009AF5-00A7-43D6-8D7B-FE939962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82947-92F1-8A48-B88A-1872037CDDB6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8745CDD8-04A4-39D2-93C5-7F934A78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BAFC270A-11C4-5321-E02C-B570D202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B93A-A1C9-6D49-BEB5-4DB4569C4D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52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392383-CE20-950E-F48F-F657189E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821F4-BA35-294C-B06C-7EE759BC3F39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13FF15-40E1-66B3-E956-CC7ED64A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390E8-0DC5-A74E-9583-E6E34FCE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8C379C1-741E-7D45-AC6A-1A726F2879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4412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4">
            <a:extLst>
              <a:ext uri="{FF2B5EF4-FFF2-40B4-BE49-F238E27FC236}">
                <a16:creationId xmlns:a16="http://schemas.microsoft.com/office/drawing/2014/main" id="{BAF9FCBF-E0D5-F257-3770-F22C3B6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7268-01F9-5648-939F-D3383A908712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9AA69664-056A-4424-6DCF-1DFA0EE1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EB05A4CB-BCDE-FF2C-A854-A9EDBA52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96922-2190-2B44-9ED6-3124C30FB1E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0144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60D731-A9B9-F47B-6999-B882E093D035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8E83F-6FC0-A5BE-D18F-E69E1C01174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5B56E-E8D9-D21E-1737-BF860CF0DE0F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7735C-E832-F4B4-12AA-51D03277B495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>
            <a:extLst>
              <a:ext uri="{FF2B5EF4-FFF2-40B4-BE49-F238E27FC236}">
                <a16:creationId xmlns:a16="http://schemas.microsoft.com/office/drawing/2014/main" id="{4D46926B-D195-8A30-E29D-0F6CBC40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6F8C-7A86-8B4A-92EF-B1F7293756E1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10" name="Espace réservé du numéro de diapositive 12">
            <a:extLst>
              <a:ext uri="{FF2B5EF4-FFF2-40B4-BE49-F238E27FC236}">
                <a16:creationId xmlns:a16="http://schemas.microsoft.com/office/drawing/2014/main" id="{80B669D0-0003-8100-9471-149C7B3E3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28A83DC-8D8F-4642-8328-A56A5A065E5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1" name="Espace réservé du pied de page 13">
            <a:extLst>
              <a:ext uri="{FF2B5EF4-FFF2-40B4-BE49-F238E27FC236}">
                <a16:creationId xmlns:a16="http://schemas.microsoft.com/office/drawing/2014/main" id="{E9BB628F-1E1D-A324-01FE-B1503E33C4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35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>
            <a:extLst>
              <a:ext uri="{FF2B5EF4-FFF2-40B4-BE49-F238E27FC236}">
                <a16:creationId xmlns:a16="http://schemas.microsoft.com/office/drawing/2014/main" id="{37C1C9ED-28DE-37B3-9C8A-733851B20E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US" altLang="fr-FR"/>
          </a:p>
        </p:txBody>
      </p:sp>
      <p:sp>
        <p:nvSpPr>
          <p:cNvPr id="1027" name="Espace réservé du texte 12">
            <a:extLst>
              <a:ext uri="{FF2B5EF4-FFF2-40B4-BE49-F238E27FC236}">
                <a16:creationId xmlns:a16="http://schemas.microsoft.com/office/drawing/2014/main" id="{A607B143-A7AE-F0ED-961E-D6D8010EE7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1158FEF6-117A-5AE4-78C0-E2E255C66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5219DF4-AF14-F042-91EE-F218B8F72AC5}" type="datetime1">
              <a:rPr lang="fr-FR" altLang="fr-FR"/>
              <a:pPr>
                <a:defRPr/>
              </a:pPr>
              <a:t>19/09/2023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FE62B7-4310-8237-D0CA-4EAA45604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C1F03-A4A6-1DCB-310D-768FF684A9C9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EF45C-0E88-D4B2-E60E-F4A9717D96A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DCB79-4A75-67AA-F0AF-3FDE823822C0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0F9C7065-4006-DB14-4693-D764412C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750EA6-D10E-E544-A7EE-8C1B1A5B8C8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8" r:id="rId2"/>
    <p:sldLayoutId id="2147484034" r:id="rId3"/>
    <p:sldLayoutId id="2147484029" r:id="rId4"/>
    <p:sldLayoutId id="2147484030" r:id="rId5"/>
    <p:sldLayoutId id="2147484031" r:id="rId6"/>
    <p:sldLayoutId id="2147484035" r:id="rId7"/>
    <p:sldLayoutId id="2147484036" r:id="rId8"/>
    <p:sldLayoutId id="2147484037" r:id="rId9"/>
    <p:sldLayoutId id="2147484032" r:id="rId10"/>
    <p:sldLayoutId id="21474840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>
            <a:extLst>
              <a:ext uri="{FF2B5EF4-FFF2-40B4-BE49-F238E27FC236}">
                <a16:creationId xmlns:a16="http://schemas.microsoft.com/office/drawing/2014/main" id="{769397CC-9A75-1F89-48C3-D82947B2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04664"/>
            <a:ext cx="8382000" cy="4776936"/>
          </a:xfrm>
        </p:spPr>
        <p:txBody>
          <a:bodyPr/>
          <a:lstStyle/>
          <a:p>
            <a:pPr eaLnBrk="1" hangingPunct="1"/>
            <a:br>
              <a:rPr lang="fr-FR" altLang="fr-FR" sz="53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5300" b="1" i="1" cap="none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INGENIEURS MANAGERS</a:t>
            </a:r>
            <a:br>
              <a:rPr lang="fr-FR" altLang="fr-FR" sz="5300" b="1" i="1" cap="none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fr-FR" altLang="fr-FR" sz="5300" b="1" i="1" cap="none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ET SOCIETE</a:t>
            </a:r>
            <a:br>
              <a:rPr lang="fr-FR" altLang="fr-FR" sz="53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53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PROFESSIONS ET CARRIÈRES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18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SÉANCE 1 - 19.09.</a:t>
            </a:r>
            <a:r>
              <a:rPr lang="is-IS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2023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PRÉSENTATION DU COURS-SÉMINAIRE 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: groupes professionnels </a:t>
            </a:r>
            <a:endParaRPr lang="fr-FR" altLang="fr-FR" sz="4000" cap="none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314" name="ZoneTexte 3">
            <a:extLst>
              <a:ext uri="{FF2B5EF4-FFF2-40B4-BE49-F238E27FC236}">
                <a16:creationId xmlns:a16="http://schemas.microsoft.com/office/drawing/2014/main" id="{7113FB11-1A5F-87B0-C14D-EAE25D52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06070"/>
            <a:ext cx="838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Marc Perrenoud											EPFL </a:t>
            </a:r>
            <a:r>
              <a:rPr lang="is-IS" altLang="fr-FR" sz="1800" dirty="0">
                <a:latin typeface="Arial" panose="020B0604020202020204" pitchFamily="34" charset="0"/>
              </a:rPr>
              <a:t>2023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fr-FR" sz="1800" dirty="0">
                <a:latin typeface="Arial" panose="020B0604020202020204" pitchFamily="34" charset="0"/>
              </a:rPr>
              <a:t>Hélène Widmann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>
            <a:extLst>
              <a:ext uri="{FF2B5EF4-FFF2-40B4-BE49-F238E27FC236}">
                <a16:creationId xmlns:a16="http://schemas.microsoft.com/office/drawing/2014/main" id="{A5DB7D75-76C0-A06A-9AF9-7E2E0550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 sz="3600">
                <a:solidFill>
                  <a:srgbClr val="775F55"/>
                </a:solidFill>
                <a:ea typeface="ＭＳ Ｐゴシック" panose="020B0600070205080204" pitchFamily="34" charset="-128"/>
              </a:rPr>
              <a:t>Biographie et carrière</a:t>
            </a:r>
            <a:br>
              <a:rPr lang="fr-FR" altLang="fr-FR" sz="3600">
                <a:ea typeface="ＭＳ Ｐゴシック" panose="020B0600070205080204" pitchFamily="34" charset="-128"/>
              </a:rPr>
            </a:br>
            <a:r>
              <a:rPr lang="fr-FR" altLang="fr-FR" sz="3600">
                <a:ea typeface="ＭＳ Ｐゴシック" panose="020B0600070205080204" pitchFamily="34" charset="-128"/>
              </a:rPr>
              <a:t>1. Biographie = récit de vie</a:t>
            </a:r>
          </a:p>
        </p:txBody>
      </p:sp>
      <p:sp>
        <p:nvSpPr>
          <p:cNvPr id="15363" name="Espace réservé du contenu 2">
            <a:extLst>
              <a:ext uri="{FF2B5EF4-FFF2-40B4-BE49-F238E27FC236}">
                <a16:creationId xmlns:a16="http://schemas.microsoft.com/office/drawing/2014/main" id="{72D67A25-9662-C6AB-D911-A1B613960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4200" y="1844675"/>
            <a:ext cx="8302625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sz="2800" b="1">
                <a:ea typeface="ＭＳ Ｐゴシック" panose="020B0600070205080204" pitchFamily="34" charset="-128"/>
              </a:rPr>
              <a:t>A. </a:t>
            </a:r>
            <a:r>
              <a:rPr lang="fr-FR" altLang="fr-FR" sz="2800">
                <a:ea typeface="ＭＳ Ｐゴシック" panose="020B0600070205080204" pitchFamily="34" charset="-128"/>
              </a:rPr>
              <a:t>Entretien biographique, parcours de vie = </a:t>
            </a:r>
            <a:r>
              <a:rPr lang="fr-FR" altLang="fr-FR" sz="2800" i="1">
                <a:ea typeface="ＭＳ Ｐゴシック" panose="020B0600070205080204" pitchFamily="34" charset="-128"/>
              </a:rPr>
              <a:t>récit</a:t>
            </a:r>
            <a:r>
              <a:rPr lang="fr-FR" altLang="fr-FR" sz="2800">
                <a:ea typeface="ＭＳ Ｐゴシック" panose="020B0600070205080204" pitchFamily="34" charset="-128"/>
              </a:rPr>
              <a:t> de vie,  construction, reconstruction</a:t>
            </a:r>
          </a:p>
          <a:p>
            <a:pPr eaLnBrk="1" hangingPunct="1"/>
            <a:endParaRPr lang="fr-FR" altLang="fr-FR" sz="280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800">
                <a:ea typeface="ＭＳ Ｐゴシック" panose="020B0600070205080204" pitchFamily="34" charset="-128"/>
              </a:rPr>
              <a:t>Matériau à la fois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Objectif : éléments factuels (dates etc.)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Subjectif : sens donné par l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enquêté</a:t>
            </a:r>
          </a:p>
          <a:p>
            <a:pPr eaLnBrk="1" hangingPunct="1"/>
            <a:r>
              <a:rPr lang="fr-FR" altLang="fr-FR" sz="2800">
                <a:ea typeface="ＭＳ Ｐゴシック" panose="020B0600070205080204" pitchFamily="34" charset="-128"/>
              </a:rPr>
              <a:t>Se raconter, c</a:t>
            </a:r>
            <a:r>
              <a:rPr lang="ja-JP" altLang="fr-FR" sz="2800">
                <a:ea typeface="ＭＳ Ｐゴシック" panose="020B0600070205080204" pitchFamily="34" charset="-128"/>
              </a:rPr>
              <a:t>’</a:t>
            </a:r>
            <a:r>
              <a:rPr lang="fr-FR" altLang="ja-JP" sz="2800">
                <a:ea typeface="ＭＳ Ｐゴシック" panose="020B0600070205080204" pitchFamily="34" charset="-128"/>
              </a:rPr>
              <a:t>est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Se réinventer un peu à chaque fois 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Produire de la cohérence a posteriori en étant égocentré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Mettre en oeuvre une compétence inégalement partagée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E96D18C8-26D0-3E1E-6EF6-4F2FDF84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>
            <a:extLst>
              <a:ext uri="{FF2B5EF4-FFF2-40B4-BE49-F238E27FC236}">
                <a16:creationId xmlns:a16="http://schemas.microsoft.com/office/drawing/2014/main" id="{B5CFCEFE-F3BE-C872-1678-E25A99B9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 sz="3600">
                <a:solidFill>
                  <a:srgbClr val="775F55"/>
                </a:solidFill>
                <a:ea typeface="ＭＳ Ｐゴシック" panose="020B0600070205080204" pitchFamily="34" charset="-128"/>
              </a:rPr>
              <a:t>Biographie et carrière</a:t>
            </a:r>
            <a:br>
              <a:rPr lang="fr-FR" altLang="fr-FR" sz="3600">
                <a:ea typeface="ＭＳ Ｐゴシック" panose="020B0600070205080204" pitchFamily="34" charset="-128"/>
              </a:rPr>
            </a:br>
            <a:r>
              <a:rPr lang="fr-FR" altLang="fr-FR" sz="3600">
                <a:ea typeface="ＭＳ Ｐゴシック" panose="020B0600070205080204" pitchFamily="34" charset="-128"/>
              </a:rPr>
              <a:t>1. Biographie = récit de vie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52F2C-1F74-6623-A912-556E4FBC24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982788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b="1">
                <a:ea typeface="ＭＳ Ｐゴシック" panose="020B0600070205080204" pitchFamily="34" charset="-128"/>
              </a:rPr>
              <a:t>B. </a:t>
            </a:r>
            <a:r>
              <a:rPr lang="fr-FR" altLang="fr-FR">
                <a:ea typeface="ＭＳ Ｐゴシック" panose="020B0600070205080204" pitchFamily="34" charset="-128"/>
              </a:rPr>
              <a:t>Sens donné par les acteurs à leur parcours : dimension vocationnelle ? </a:t>
            </a:r>
            <a:r>
              <a:rPr lang="fr-FR" altLang="fr-FR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(à utiliser dans vos travaux)</a:t>
            </a:r>
          </a:p>
          <a:p>
            <a:r>
              <a:rPr lang="fr-FR" altLang="fr-FR" sz="2400">
                <a:ea typeface="ＭＳ Ｐゴシック" panose="020B0600070205080204" pitchFamily="34" charset="-128"/>
              </a:rPr>
              <a:t>Travail en vocation :  passion, implication, engagement ds le travail, encastrement vie pro/vie privée</a:t>
            </a:r>
          </a:p>
          <a:p>
            <a:pPr>
              <a:spcBef>
                <a:spcPts val="1900"/>
              </a:spcBef>
            </a:pPr>
            <a:r>
              <a:rPr lang="fr-FR" altLang="fr-FR" sz="2400">
                <a:ea typeface="ＭＳ Ｐゴシック" panose="020B0600070205080204" pitchFamily="34" charset="-128"/>
              </a:rPr>
              <a:t>Idéologie managériale depuis ≈1985 :  injonction à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engagement de toute la subjectivité de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individu </a:t>
            </a:r>
            <a:r>
              <a:rPr lang="fr-FR" altLang="ja-JP" sz="2000">
                <a:ea typeface="ＭＳ Ｐゴシック" panose="020B0600070205080204" pitchFamily="34" charset="-128"/>
              </a:rPr>
              <a:t>(« innovation », « créativité », « adaptabilité », « libération des énergies » au travail etc. importation de certaines valeurs venues notamment des mondes de l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art)</a:t>
            </a:r>
            <a:endParaRPr lang="fr-FR" altLang="fr-FR" sz="2000">
              <a:ea typeface="ＭＳ Ｐゴシック" panose="020B0600070205080204" pitchFamily="34" charset="-12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F5503-B3EC-E58D-D89B-8BE28A18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contenu 2">
            <a:extLst>
              <a:ext uri="{FF2B5EF4-FFF2-40B4-BE49-F238E27FC236}">
                <a16:creationId xmlns:a16="http://schemas.microsoft.com/office/drawing/2014/main" id="{E07BBCE6-F4E1-130B-15FE-D77BA9EE09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1025" y="1766888"/>
            <a:ext cx="81534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altLang="fr-FR">
                <a:ea typeface="ＭＳ Ｐゴシック" panose="020B0600070205080204" pitchFamily="34" charset="-128"/>
              </a:rPr>
              <a:t>Everett C. Hughes et la sociologie interactionniste</a:t>
            </a:r>
          </a:p>
          <a:p>
            <a:pPr>
              <a:spcAft>
                <a:spcPts val="1200"/>
              </a:spcAft>
            </a:pPr>
            <a:r>
              <a:rPr lang="fr-FR" altLang="fr-FR">
                <a:ea typeface="ＭＳ Ｐゴシック" panose="020B0600070205080204" pitchFamily="34" charset="-128"/>
              </a:rPr>
              <a:t>Analyse séquencielle (collectif/individu) : étapes standard et turning points</a:t>
            </a:r>
          </a:p>
          <a:p>
            <a:r>
              <a:rPr lang="fr-FR" altLang="fr-FR" sz="2500">
                <a:ea typeface="ＭＳ Ｐゴシック" panose="020B0600070205080204" pitchFamily="34" charset="-128"/>
              </a:rPr>
              <a:t>Croiser carrière professionnelle et parcours de vie</a:t>
            </a:r>
          </a:p>
          <a:p>
            <a:pPr lvl="1"/>
            <a:r>
              <a:rPr lang="fr-FR" altLang="fr-FR" sz="2000">
                <a:ea typeface="ＭＳ Ｐゴシック" panose="020B0600070205080204" pitchFamily="34" charset="-128"/>
              </a:rPr>
              <a:t>Carrière pro : </a:t>
            </a:r>
            <a:r>
              <a:rPr lang="fr-FR" altLang="fr-FR" sz="1800">
                <a:ea typeface="ＭＳ Ｐゴシック" panose="020B0600070205080204" pitchFamily="34" charset="-128"/>
              </a:rPr>
              <a:t>Formation, concours, diplôme (graduation) – Premier emploi – Evolution travail (contenu) / emploi (statut, conditions) – Projection ds futur</a:t>
            </a:r>
          </a:p>
          <a:p>
            <a:pPr lvl="1"/>
            <a:r>
              <a:rPr lang="fr-FR" altLang="fr-FR" sz="2000">
                <a:ea typeface="ＭＳ Ｐゴシック" panose="020B0600070205080204" pitchFamily="34" charset="-128"/>
              </a:rPr>
              <a:t>Parcours de vie </a:t>
            </a:r>
            <a:r>
              <a:rPr lang="fr-FR" altLang="fr-FR" sz="1800">
                <a:ea typeface="ＭＳ Ｐゴシック" panose="020B0600070205080204" pitchFamily="34" charset="-128"/>
              </a:rPr>
              <a:t>: Vie familiale (couple, enfants, parents etc. – Santé – Activités hors-travail – Projection</a:t>
            </a:r>
          </a:p>
          <a:p>
            <a:r>
              <a:rPr lang="fr-FR" altLang="fr-FR" sz="2200">
                <a:ea typeface="ＭＳ Ｐゴシック" panose="020B0600070205080204" pitchFamily="34" charset="-128"/>
              </a:rPr>
              <a:t>Quelles sont les séquences par lesquelles est passé l</a:t>
            </a:r>
            <a:r>
              <a:rPr lang="ja-JP" altLang="fr-FR" sz="2200">
                <a:ea typeface="ＭＳ Ｐゴシック" panose="020B0600070205080204" pitchFamily="34" charset="-128"/>
              </a:rPr>
              <a:t>’</a:t>
            </a:r>
            <a:r>
              <a:rPr lang="fr-FR" altLang="ja-JP" sz="2200">
                <a:ea typeface="ＭＳ Ｐゴシック" panose="020B0600070205080204" pitchFamily="34" charset="-128"/>
              </a:rPr>
              <a:t>enquêté ? (ascension, stabilisation, crise, reconversion, spécialisation etc.)</a:t>
            </a:r>
          </a:p>
          <a:p>
            <a:pPr>
              <a:spcAft>
                <a:spcPts val="1200"/>
              </a:spcAft>
            </a:pPr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36E4DA-1ED8-54FC-800C-CCA700FF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 sz="3600">
                <a:solidFill>
                  <a:srgbClr val="775F55"/>
                </a:solidFill>
                <a:ea typeface="ＭＳ Ｐゴシック" panose="020B0600070205080204" pitchFamily="34" charset="-128"/>
              </a:rPr>
              <a:t>Biographie et carrière </a:t>
            </a:r>
            <a:br>
              <a:rPr lang="fr-FR" altLang="fr-FR" sz="3600">
                <a:ea typeface="ＭＳ Ｐゴシック" panose="020B0600070205080204" pitchFamily="34" charset="-128"/>
              </a:rPr>
            </a:br>
            <a:r>
              <a:rPr lang="fr-FR" altLang="fr-FR" sz="3600">
                <a:ea typeface="ＭＳ Ｐゴシック" panose="020B0600070205080204" pitchFamily="34" charset="-128"/>
              </a:rPr>
              <a:t>2. La notion de carrière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28008F-B64F-68EA-7C49-0DCC57D1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>
            <a:extLst>
              <a:ext uri="{FF2B5EF4-FFF2-40B4-BE49-F238E27FC236}">
                <a16:creationId xmlns:a16="http://schemas.microsoft.com/office/drawing/2014/main" id="{2DC8EF1F-2F28-AEF1-3EF8-62FD4A08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La semaine prochaine</a:t>
            </a:r>
          </a:p>
        </p:txBody>
      </p:sp>
      <p:sp>
        <p:nvSpPr>
          <p:cNvPr id="25602" name="Espace réservé du contenu 2">
            <a:extLst>
              <a:ext uri="{FF2B5EF4-FFF2-40B4-BE49-F238E27FC236}">
                <a16:creationId xmlns:a16="http://schemas.microsoft.com/office/drawing/2014/main" id="{505008DA-09E6-C86E-3B89-19C5B6BC7F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Constitution des groupes</a:t>
            </a:r>
          </a:p>
          <a:p>
            <a:pPr marL="0" indent="0" eaLnBrk="1" hangingPunct="1">
              <a:buNone/>
            </a:pPr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Choix des objets d</a:t>
            </a:r>
            <a:r>
              <a:rPr lang="fr-CH" altLang="fr-FR" dirty="0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étude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Méthodologie : l</a:t>
            </a:r>
            <a:r>
              <a:rPr lang="fr-CH" altLang="fr-FR" dirty="0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entretien biographique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FAB3A2B7-D9FA-2998-381C-2B0E143E2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>
            <a:extLst>
              <a:ext uri="{FF2B5EF4-FFF2-40B4-BE49-F238E27FC236}">
                <a16:creationId xmlns:a16="http://schemas.microsoft.com/office/drawing/2014/main" id="{5429F6CD-704E-7A5E-1FE1-B0C222B4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 sz="3600" dirty="0">
                <a:ea typeface="ＭＳ Ｐゴシック" panose="020B0600070205080204" pitchFamily="34" charset="-128"/>
              </a:rPr>
              <a:t>Présentation Marc Perrenoud</a:t>
            </a:r>
          </a:p>
        </p:txBody>
      </p:sp>
      <p:sp>
        <p:nvSpPr>
          <p:cNvPr id="14339" name="Espace réservé du contenu 2">
            <a:extLst>
              <a:ext uri="{FF2B5EF4-FFF2-40B4-BE49-F238E27FC236}">
                <a16:creationId xmlns:a16="http://schemas.microsoft.com/office/drawing/2014/main" id="{97441D26-1A66-FD4C-4CF1-1DF4993CA5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545940"/>
            <a:ext cx="8839200" cy="468051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3500" dirty="0">
                <a:ea typeface="ＭＳ Ｐゴシック" panose="020B0600070205080204" pitchFamily="34" charset="-128"/>
              </a:rPr>
              <a:t>Sociologue du travail UNIL</a:t>
            </a:r>
          </a:p>
          <a:p>
            <a:pPr eaLnBrk="1" hangingPunct="1"/>
            <a:r>
              <a:rPr lang="fr-FR" altLang="fr-FR" sz="2800" dirty="0">
                <a:ea typeface="ＭＳ Ｐゴシック" panose="020B0600070205080204" pitchFamily="34" charset="-128"/>
              </a:rPr>
              <a:t>Master Sociologie générale </a:t>
            </a:r>
          </a:p>
          <a:p>
            <a:pPr eaLnBrk="1" hangingPunct="1"/>
            <a:r>
              <a:rPr lang="fr-FR" altLang="fr-FR" sz="2800" dirty="0">
                <a:ea typeface="ＭＳ Ｐゴシック" panose="020B0600070205080204" pitchFamily="34" charset="-128"/>
              </a:rPr>
              <a:t>Doctorat Anthropologie sociale </a:t>
            </a:r>
          </a:p>
          <a:p>
            <a:pPr eaLnBrk="1" hangingPunct="1"/>
            <a:r>
              <a:rPr lang="fr-FR" altLang="fr-FR" sz="2800" dirty="0">
                <a:ea typeface="ＭＳ Ｐゴシック" panose="020B0600070205080204" pitchFamily="34" charset="-128"/>
              </a:rPr>
              <a:t>Principaux thèmes de recherche :</a:t>
            </a:r>
          </a:p>
          <a:p>
            <a:pPr lvl="1" eaLnBrk="1" hangingPunct="1"/>
            <a:r>
              <a:rPr lang="fr-FR" altLang="fr-FR" dirty="0">
                <a:ea typeface="ＭＳ Ｐゴシック" panose="020B0600070205080204" pitchFamily="34" charset="-128"/>
              </a:rPr>
              <a:t>Ethnographie comparée des groupes professionnels </a:t>
            </a:r>
            <a:r>
              <a:rPr lang="fr-FR" altLang="fr-FR" sz="2000" dirty="0">
                <a:ea typeface="ＭＳ Ｐゴシック" panose="020B0600070205080204" pitchFamily="34" charset="-128"/>
              </a:rPr>
              <a:t>(musique, artisanat, ingénierie, cuisine etc.)</a:t>
            </a:r>
          </a:p>
          <a:p>
            <a:pPr lvl="1" eaLnBrk="1" hangingPunct="1"/>
            <a:r>
              <a:rPr lang="fr-FR" altLang="fr-FR" dirty="0">
                <a:ea typeface="ＭＳ Ｐゴシック" panose="020B0600070205080204" pitchFamily="34" charset="-128"/>
              </a:rPr>
              <a:t>Identité au travail / carrières</a:t>
            </a:r>
          </a:p>
          <a:p>
            <a:pPr lvl="1" eaLnBrk="1" hangingPunct="1"/>
            <a:r>
              <a:rPr lang="fr-FR" altLang="fr-FR" dirty="0">
                <a:ea typeface="ＭＳ Ｐゴシック" panose="020B0600070205080204" pitchFamily="34" charset="-128"/>
              </a:rPr>
              <a:t>Sociologie des arts et de la culture / pratiques musicales</a:t>
            </a:r>
          </a:p>
          <a:p>
            <a:pPr eaLnBrk="1" hangingPunct="1"/>
            <a:r>
              <a:rPr lang="fr-FR" altLang="fr-FR" sz="2800" dirty="0">
                <a:ea typeface="ＭＳ Ｐゴシック" panose="020B0600070205080204" pitchFamily="34" charset="-128"/>
              </a:rPr>
              <a:t>Derniers ouvrages : 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70706533-7590-83E9-435E-DF85F339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75E7AC24-0846-2B1B-21CA-A6367BC7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73216"/>
            <a:ext cx="784247" cy="119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7C1B75C8-63ED-A3FF-F773-9CBA82DA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77" y="5373216"/>
            <a:ext cx="840026" cy="12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39" grpId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>
            <a:extLst>
              <a:ext uri="{FF2B5EF4-FFF2-40B4-BE49-F238E27FC236}">
                <a16:creationId xmlns:a16="http://schemas.microsoft.com/office/drawing/2014/main" id="{6B6108C8-F95C-DF21-CAC7-0720C529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Objectifs</a:t>
            </a:r>
          </a:p>
        </p:txBody>
      </p:sp>
      <p:sp>
        <p:nvSpPr>
          <p:cNvPr id="16387" name="Espace réservé du contenu 2">
            <a:extLst>
              <a:ext uri="{FF2B5EF4-FFF2-40B4-BE49-F238E27FC236}">
                <a16:creationId xmlns:a16="http://schemas.microsoft.com/office/drawing/2014/main" id="{3AFE7FA3-9DF5-9301-4841-2744136060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b="1" i="1" dirty="0">
                <a:ea typeface="ＭＳ Ｐゴシック" panose="020B0600070205080204" pitchFamily="34" charset="-128"/>
              </a:rPr>
              <a:t>A la fin du semestre, chaque </a:t>
            </a:r>
            <a:r>
              <a:rPr lang="fr-FR" altLang="fr-FR" b="1" i="1" dirty="0" err="1">
                <a:ea typeface="ＭＳ Ｐゴシック" panose="020B0600070205080204" pitchFamily="34" charset="-128"/>
              </a:rPr>
              <a:t>étudiant·e</a:t>
            </a:r>
            <a:r>
              <a:rPr lang="fr-FR" altLang="fr-FR" b="1" i="1" dirty="0">
                <a:ea typeface="ＭＳ Ｐゴシック" panose="020B0600070205080204" pitchFamily="34" charset="-128"/>
              </a:rPr>
              <a:t> aura :</a:t>
            </a:r>
          </a:p>
          <a:p>
            <a:pPr eaLnBrk="1" hangingPunct="1">
              <a:spcBef>
                <a:spcPts val="1800"/>
              </a:spcBef>
            </a:pPr>
            <a:r>
              <a:rPr lang="fr-FR" altLang="fr-FR" dirty="0">
                <a:ea typeface="ＭＳ Ｐゴシック" panose="020B0600070205080204" pitchFamily="34" charset="-128"/>
              </a:rPr>
              <a:t>Développé sa compréhension des espaces professionnels des </a:t>
            </a:r>
            <a:r>
              <a:rPr lang="fr-FR" altLang="fr-FR" dirty="0" err="1">
                <a:ea typeface="ＭＳ Ｐゴシック" panose="020B0600070205080204" pitchFamily="34" charset="-128"/>
              </a:rPr>
              <a:t>ingénieur·e·s</a:t>
            </a:r>
            <a:r>
              <a:rPr lang="fr-FR" altLang="fr-FR" dirty="0">
                <a:ea typeface="ＭＳ Ｐゴシック" panose="020B0600070205080204" pitchFamily="34" charset="-128"/>
              </a:rPr>
              <a:t>, cadres et managers</a:t>
            </a:r>
          </a:p>
          <a:p>
            <a:pPr eaLnBrk="1" hangingPunct="1">
              <a:spcBef>
                <a:spcPts val="1800"/>
              </a:spcBef>
            </a:pPr>
            <a:r>
              <a:rPr lang="fr-FR" altLang="fr-FR" dirty="0">
                <a:ea typeface="ＭＳ Ｐゴシック" panose="020B0600070205080204" pitchFamily="34" charset="-128"/>
              </a:rPr>
              <a:t>Acquis des outils pour penser son propre travail et sa carrière</a:t>
            </a:r>
          </a:p>
          <a:p>
            <a:pPr algn="just" eaLnBrk="1" hangingPunct="1">
              <a:spcBef>
                <a:spcPts val="1800"/>
              </a:spcBef>
            </a:pPr>
            <a:r>
              <a:rPr lang="fr-FR" altLang="fr-FR" dirty="0">
                <a:ea typeface="ＭＳ Ｐゴシック" panose="020B0600070205080204" pitchFamily="34" charset="-128"/>
              </a:rPr>
              <a:t>Amélioré ses compétences transversales </a:t>
            </a:r>
            <a:r>
              <a:rPr lang="fr-FR" altLang="fr-FR" sz="2400" dirty="0">
                <a:ea typeface="ＭＳ Ｐゴシック" panose="020B0600070205080204" pitchFamily="34" charset="-128"/>
              </a:rPr>
              <a:t>(capacité relationnelle, communication orale, travail en équipe)</a:t>
            </a:r>
          </a:p>
          <a:p>
            <a:pPr eaLnBrk="1" hangingPunct="1">
              <a:spcBef>
                <a:spcPts val="1800"/>
              </a:spcBef>
            </a:pPr>
            <a:r>
              <a:rPr lang="fr-FR" altLang="fr-FR" dirty="0">
                <a:ea typeface="ＭＳ Ｐゴシック" panose="020B0600070205080204" pitchFamily="34" charset="-128"/>
              </a:rPr>
              <a:t>Enrichi son approche du management par l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étude de carrières réelles </a:t>
            </a:r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DE49154A-8961-588F-6B5C-ABE8BD613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>
            <a:extLst>
              <a:ext uri="{FF2B5EF4-FFF2-40B4-BE49-F238E27FC236}">
                <a16:creationId xmlns:a16="http://schemas.microsoft.com/office/drawing/2014/main" id="{AFDFAEC6-7E47-697E-B3F4-DB1A45F9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 sz="4200">
                <a:ea typeface="ＭＳ Ｐゴシック" panose="020B0600070205080204" pitchFamily="34" charset="-128"/>
              </a:rPr>
              <a:t>Inscription, fonctionnement</a:t>
            </a:r>
          </a:p>
        </p:txBody>
      </p:sp>
      <p:sp>
        <p:nvSpPr>
          <p:cNvPr id="15363" name="Espace réservé du contenu 2">
            <a:extLst>
              <a:ext uri="{FF2B5EF4-FFF2-40B4-BE49-F238E27FC236}">
                <a16:creationId xmlns:a16="http://schemas.microsoft.com/office/drawing/2014/main" id="{77AE0BAD-2433-2A78-532D-CC6730A34B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371600"/>
            <a:ext cx="8302625" cy="5257800"/>
          </a:xfrm>
        </p:spPr>
        <p:txBody>
          <a:bodyPr/>
          <a:lstStyle/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Inscription en ligne sur Moodle. </a:t>
            </a:r>
          </a:p>
          <a:p>
            <a:pPr lvl="1" eaLnBrk="1" hangingPunct="1"/>
            <a:r>
              <a:rPr lang="fr-FR" altLang="fr-FR" sz="3900" b="1" dirty="0">
                <a:ea typeface="ＭＳ Ｐゴシック" panose="020B0600070205080204" pitchFamily="34" charset="-128"/>
              </a:rPr>
              <a:t>Clé : PROCA23</a:t>
            </a:r>
          </a:p>
          <a:p>
            <a:pPr eaLnBrk="1" hangingPunct="1">
              <a:buFont typeface="Wingdings" pitchFamily="2" charset="2"/>
              <a:buNone/>
            </a:pPr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Fonctionnement des séances/périodes sur différents modes : </a:t>
            </a:r>
            <a:r>
              <a:rPr lang="fr-FR" altLang="fr-FR" i="1" dirty="0">
                <a:ea typeface="ＭＳ Ｐゴシック" panose="020B0600070205080204" pitchFamily="34" charset="-128"/>
              </a:rPr>
              <a:t>ex cathedra</a:t>
            </a:r>
            <a:r>
              <a:rPr lang="fr-FR" altLang="fr-FR" dirty="0">
                <a:ea typeface="ＭＳ Ｐゴシック" panose="020B0600070205080204" pitchFamily="34" charset="-128"/>
              </a:rPr>
              <a:t>, </a:t>
            </a:r>
            <a:r>
              <a:rPr lang="fr-FR" altLang="fr-FR" dirty="0" err="1">
                <a:ea typeface="ＭＳ Ｐゴシック" panose="020B0600070205080204" pitchFamily="34" charset="-128"/>
              </a:rPr>
              <a:t>intervenant·e·s</a:t>
            </a:r>
            <a:r>
              <a:rPr lang="fr-FR" altLang="fr-FR" dirty="0">
                <a:ea typeface="ＭＳ Ｐゴシック" panose="020B0600070205080204" pitchFamily="34" charset="-128"/>
              </a:rPr>
              <a:t> externes, discussion sur études de cas, suivi des enquêtes...</a:t>
            </a:r>
            <a:r>
              <a:rPr lang="fr-FR" altLang="fr-FR" sz="3200" i="1" dirty="0">
                <a:ea typeface="ＭＳ Ｐゴシック" panose="020B0600070205080204" pitchFamily="34" charset="-128"/>
              </a:rPr>
              <a:t> </a:t>
            </a:r>
            <a:r>
              <a:rPr lang="fr-FR" altLang="fr-FR" i="1" dirty="0">
                <a:ea typeface="ＭＳ Ｐゴシック" panose="020B0600070205080204" pitchFamily="34" charset="-128"/>
              </a:rPr>
              <a:t>participation des </a:t>
            </a:r>
            <a:r>
              <a:rPr lang="fr-FR" altLang="fr-FR" i="1" dirty="0" err="1">
                <a:ea typeface="ＭＳ Ｐゴシック" panose="020B0600070205080204" pitchFamily="34" charset="-128"/>
              </a:rPr>
              <a:t>étudiant·e·s</a:t>
            </a:r>
            <a:r>
              <a:rPr lang="fr-FR" altLang="fr-FR" i="1" dirty="0">
                <a:ea typeface="ＭＳ Ｐゴシック" panose="020B0600070205080204" pitchFamily="34" charset="-128"/>
              </a:rPr>
              <a:t> requise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5D478719-580C-C3D8-2F5A-2F4FFE4E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>
            <a:extLst>
              <a:ext uri="{FF2B5EF4-FFF2-40B4-BE49-F238E27FC236}">
                <a16:creationId xmlns:a16="http://schemas.microsoft.com/office/drawing/2014/main" id="{152913F1-F1DF-E50B-F9C7-AC3C8961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E27C7-09B2-7BFA-9714-C0BADE3684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447800"/>
            <a:ext cx="8153400" cy="5105400"/>
          </a:xfrm>
        </p:spPr>
        <p:txBody>
          <a:bodyPr/>
          <a:lstStyle/>
          <a:p>
            <a:pPr eaLnBrk="1" hangingPunct="1">
              <a:spcBef>
                <a:spcPts val="2500"/>
              </a:spcBef>
              <a:defRPr/>
            </a:pPr>
            <a:r>
              <a:rPr lang="fr-FR" altLang="fr-FR" dirty="0">
                <a:ea typeface="ＭＳ Ｐゴシック" panose="020B0600070205080204" pitchFamily="34" charset="-128"/>
              </a:rPr>
              <a:t>Evaluation sur travail collectif </a:t>
            </a:r>
            <a:r>
              <a:rPr lang="fr-FR" altLang="fr-FR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</a:t>
            </a:r>
            <a:r>
              <a:rPr lang="fr-CH" altLang="fr-FR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enquête </a:t>
            </a:r>
            <a:r>
              <a:rPr lang="fr-FR" altLang="ja-JP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(4 à 6 gr de 2 à 4 pers)</a:t>
            </a:r>
            <a:r>
              <a:rPr lang="fr-FR" altLang="ja-JP" sz="1800" dirty="0">
                <a:ea typeface="ＭＳ Ｐゴシック" panose="020B0600070205080204" pitchFamily="34" charset="-128"/>
              </a:rPr>
              <a:t> </a:t>
            </a:r>
            <a:r>
              <a:rPr lang="fr-FR" altLang="ja-JP" dirty="0">
                <a:ea typeface="ＭＳ Ｐゴシック" panose="020B0600070205080204" pitchFamily="34" charset="-128"/>
              </a:rPr>
              <a:t>: </a:t>
            </a:r>
            <a:r>
              <a:rPr lang="fr-FR" altLang="ja-JP" i="1" dirty="0">
                <a:ea typeface="ＭＳ Ｐゴシック" panose="020B0600070205080204" pitchFamily="34" charset="-128"/>
              </a:rPr>
              <a:t>analyser le parcours d</a:t>
            </a:r>
            <a:r>
              <a:rPr lang="fr-CH" altLang="ja-JP" i="1" dirty="0">
                <a:ea typeface="ＭＳ Ｐゴシック" panose="020B0600070205080204" pitchFamily="34" charset="-128"/>
              </a:rPr>
              <a:t>’</a:t>
            </a:r>
            <a:r>
              <a:rPr lang="fr-FR" altLang="ja-JP" i="1" dirty="0" err="1">
                <a:ea typeface="ＭＳ Ｐゴシック" panose="020B0600070205080204" pitchFamily="34" charset="-128"/>
              </a:rPr>
              <a:t>ancien·ne·s</a:t>
            </a:r>
            <a:r>
              <a:rPr lang="fr-FR" altLang="ja-JP" i="1" dirty="0">
                <a:ea typeface="ＭＳ Ｐゴシック" panose="020B0600070205080204" pitchFamily="34" charset="-128"/>
              </a:rPr>
              <a:t> </a:t>
            </a:r>
            <a:r>
              <a:rPr lang="fr-FR" altLang="ja-JP" i="1" dirty="0" err="1">
                <a:ea typeface="ＭＳ Ｐゴシック" panose="020B0600070205080204" pitchFamily="34" charset="-128"/>
              </a:rPr>
              <a:t>étudiant·e·s</a:t>
            </a:r>
            <a:r>
              <a:rPr lang="fr-FR" altLang="ja-JP" i="1" dirty="0">
                <a:ea typeface="ＭＳ Ｐゴシック" panose="020B0600070205080204" pitchFamily="34" charset="-128"/>
              </a:rPr>
              <a:t> EPF pour traiter une question de recherche.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fr-FR" altLang="fr-FR" dirty="0">
                <a:ea typeface="ＭＳ Ｐゴシック" panose="020B0600070205080204" pitchFamily="34" charset="-128"/>
              </a:rPr>
              <a:t>Restitution : </a:t>
            </a:r>
            <a:r>
              <a:rPr lang="fr-FR" altLang="fr-FR" sz="2400" b="1" dirty="0">
                <a:ea typeface="ＭＳ Ｐゴシック" panose="020B0600070205080204" pitchFamily="34" charset="-128"/>
              </a:rPr>
              <a:t>exposé oral </a:t>
            </a:r>
            <a:r>
              <a:rPr lang="fr-FR" altLang="fr-FR" sz="2400" dirty="0">
                <a:ea typeface="ＭＳ Ｐゴシック" panose="020B0600070205080204" pitchFamily="34" charset="-128"/>
              </a:rPr>
              <a:t>20 minutes (chaque membre du groupe prend la parole) + 10 minutes de discussion avec la salle et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enseignant, </a:t>
            </a:r>
            <a:r>
              <a:rPr lang="fr-FR" altLang="ja-JP" sz="2400" b="1" dirty="0">
                <a:ea typeface="ＭＳ Ｐゴシック" panose="020B0600070205080204" pitchFamily="34" charset="-128"/>
              </a:rPr>
              <a:t>mardi 14 et 21 décembre </a:t>
            </a:r>
          </a:p>
          <a:p>
            <a:pPr lvl="1" eaLnBrk="1" hangingPunct="1">
              <a:spcBef>
                <a:spcPct val="0"/>
              </a:spcBef>
              <a:defRPr/>
            </a:pPr>
            <a:endParaRPr lang="fr-FR" altLang="fr-FR" sz="2000" b="1" i="1" dirty="0">
              <a:ea typeface="ＭＳ Ｐゴシック" panose="020B0600070205080204" pitchFamily="34" charset="-128"/>
            </a:endParaRPr>
          </a:p>
          <a:p>
            <a:pPr marL="366713" lvl="1" indent="0" eaLnBrk="1" hangingPunct="1">
              <a:spcBef>
                <a:spcPct val="0"/>
              </a:spcBef>
              <a:buFont typeface="Wingdings 2" pitchFamily="2" charset="2"/>
              <a:buNone/>
              <a:defRPr/>
            </a:pPr>
            <a:endParaRPr lang="fr-FR" altLang="fr-FR" sz="2000" b="1" i="1" dirty="0">
              <a:ea typeface="ＭＳ Ｐゴシック" panose="020B0600070205080204" pitchFamily="34" charset="-128"/>
            </a:endParaRPr>
          </a:p>
          <a:p>
            <a:pPr marL="366713" lvl="1" indent="0" eaLnBrk="1" hangingPunct="1">
              <a:spcBef>
                <a:spcPct val="0"/>
              </a:spcBef>
              <a:buFont typeface="Wingdings 2" pitchFamily="2" charset="2"/>
              <a:buNone/>
              <a:defRPr/>
            </a:pPr>
            <a:r>
              <a:rPr lang="fr-FR" altLang="fr-FR" i="1" dirty="0">
                <a:ea typeface="ＭＳ Ｐゴシック" panose="020B0600070205080204" pitchFamily="34" charset="-128"/>
              </a:rPr>
              <a:t>Chaque groupe est solidairement responsable du travail effectué : note commune </a:t>
            </a:r>
            <a:r>
              <a:rPr lang="fr-FR" altLang="fr-FR" sz="2100" i="1" dirty="0">
                <a:ea typeface="ＭＳ Ｐゴシック" panose="020B0600070205080204" pitchFamily="34" charset="-128"/>
              </a:rPr>
              <a:t>(sauf si disparité manifeste dans l</a:t>
            </a:r>
            <a:r>
              <a:rPr lang="ja-JP" altLang="fr-FR" sz="2100" i="1">
                <a:ea typeface="ＭＳ Ｐゴシック" panose="020B0600070205080204" pitchFamily="34" charset="-128"/>
              </a:rPr>
              <a:t>’</a:t>
            </a:r>
            <a:r>
              <a:rPr lang="fr-FR" altLang="ja-JP" sz="2100" i="1" dirty="0">
                <a:ea typeface="ＭＳ Ｐゴシック" panose="020B0600070205080204" pitchFamily="34" charset="-128"/>
              </a:rPr>
              <a:t>investissement des membres du groupe) </a:t>
            </a:r>
          </a:p>
          <a:p>
            <a:pPr>
              <a:defRPr/>
            </a:pPr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318D98-EAA4-8679-A19C-19650988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>
            <a:extLst>
              <a:ext uri="{FF2B5EF4-FFF2-40B4-BE49-F238E27FC236}">
                <a16:creationId xmlns:a16="http://schemas.microsoft.com/office/drawing/2014/main" id="{0383F9B9-53D3-7180-4933-07306845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 dirty="0">
                <a:ea typeface="ＭＳ Ｐゴシック" panose="020B0600070205080204" pitchFamily="34" charset="-128"/>
              </a:rPr>
              <a:t>Le travail collectif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enquête #1</a:t>
            </a:r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17411" name="Espace réservé du contenu 2">
            <a:extLst>
              <a:ext uri="{FF2B5EF4-FFF2-40B4-BE49-F238E27FC236}">
                <a16:creationId xmlns:a16="http://schemas.microsoft.com/office/drawing/2014/main" id="{83788656-FBA2-723C-D9A7-7510B9A6F4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487760"/>
            <a:ext cx="8534400" cy="5181600"/>
          </a:xfrm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Constituer un groupe de 2 à 4 autour d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 dirty="0">
                <a:ea typeface="ＭＳ Ｐゴシック" panose="020B0600070205080204" pitchFamily="34" charset="-128"/>
              </a:rPr>
              <a:t>une spécialité (informatique, génie civil, archi etc...) </a:t>
            </a:r>
          </a:p>
          <a:p>
            <a:pPr eaLnBrk="1" hangingPunct="1">
              <a:spcBef>
                <a:spcPts val="13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Trouver 3 ou 4 </a:t>
            </a:r>
            <a:r>
              <a:rPr lang="fr-FR" altLang="fr-FR" sz="2000" dirty="0" err="1">
                <a:ea typeface="ＭＳ Ｐゴシック" panose="020B0600070205080204" pitchFamily="34" charset="-128"/>
              </a:rPr>
              <a:t>diplômé.e.s</a:t>
            </a:r>
            <a:r>
              <a:rPr lang="fr-FR" altLang="fr-FR" sz="2000" dirty="0">
                <a:ea typeface="ＭＳ Ｐゴシック" panose="020B0600070205080204" pitchFamily="34" charset="-128"/>
              </a:rPr>
              <a:t> EPFL travaillant dans ce secteur </a:t>
            </a:r>
            <a:r>
              <a:rPr lang="fr-FR" altLang="fr-FR" sz="2000" b="1" i="1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courant octobre</a:t>
            </a:r>
          </a:p>
          <a:p>
            <a:pPr eaLnBrk="1" hangingPunct="1">
              <a:spcBef>
                <a:spcPts val="13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Trouver au moins deux publications scientifiques en SHS sur la spécialité étudiée ou les ingénieurs et managers en général </a:t>
            </a:r>
            <a:r>
              <a:rPr lang="fr-FR" altLang="fr-FR" sz="2000" b="1" i="1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courant octobre</a:t>
            </a:r>
          </a:p>
          <a:p>
            <a:pPr eaLnBrk="1" hangingPunct="1">
              <a:spcBef>
                <a:spcPts val="1300"/>
              </a:spcBef>
            </a:pPr>
            <a:r>
              <a:rPr lang="fr-FR" altLang="fr-FR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Elaborer une question de recherche à partir du terrain, des lectures ou du cours. </a:t>
            </a:r>
            <a:r>
              <a:rPr lang="fr-FR" altLang="fr-FR" sz="2000" b="1" i="1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courant octobre</a:t>
            </a:r>
            <a:r>
              <a:rPr lang="fr-FR" altLang="fr-FR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fr-FR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La question de recherche peut concerner 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fr-FR" sz="16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le rôle déterminant d</a:t>
            </a:r>
            <a:r>
              <a:rPr lang="ja-JP" altLang="fr-FR" sz="1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16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une ou plusieurs variables basiques (sexe, « race », classe, âge) sur les carrières des enquêtés (ex : être femme et ingénieur dans l</a:t>
            </a:r>
            <a:r>
              <a:rPr lang="ja-JP" altLang="fr-FR" sz="1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16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industrie ; enfant de diplômé EPF : quels avantage pour la carrière ? ; ingénieur informaticien à 55 ans : est-ce possible ?)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fr-FR" sz="16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ou tout autre point mis en avant par le terrain, les lectures ou le cours (exemples : « stratégies de mobilité professionnelle et géographique » ; « le diplôme EPF comme </a:t>
            </a:r>
            <a:r>
              <a:rPr lang="ja-JP" altLang="fr-FR" sz="1600">
                <a:solidFill>
                  <a:srgbClr val="000000"/>
                </a:solidFill>
                <a:ea typeface="ＭＳ Ｐゴシック" panose="020B0600070205080204" pitchFamily="34" charset="-128"/>
              </a:rPr>
              <a:t>‘</a:t>
            </a:r>
            <a:r>
              <a:rPr lang="fr-FR" altLang="ja-JP" sz="16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sésame</a:t>
            </a:r>
            <a:r>
              <a:rPr lang="ja-JP" altLang="fr-FR" sz="1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16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: mythe ou réalité ? » ; « gérer la porosité vie pro-vie privée au cours de sa carrière » ; « diplômé EPF et chômeur ? » etc.)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fr-FR" sz="1800" dirty="0">
                <a:ea typeface="ＭＳ Ｐゴシック" panose="020B0600070205080204" pitchFamily="34" charset="-128"/>
              </a:rPr>
              <a:t>Elle est élaborée en accord avec l</a:t>
            </a:r>
            <a:r>
              <a:rPr lang="ja-JP" altLang="fr-FR" sz="1800">
                <a:ea typeface="ＭＳ Ｐゴシック" panose="020B0600070205080204" pitchFamily="34" charset="-128"/>
              </a:rPr>
              <a:t>’</a:t>
            </a:r>
            <a:r>
              <a:rPr lang="fr-FR" altLang="ja-JP" sz="1800" dirty="0">
                <a:ea typeface="ＭＳ Ｐゴシック" panose="020B0600070205080204" pitchFamily="34" charset="-128"/>
              </a:rPr>
              <a:t>enseignant.</a:t>
            </a:r>
            <a:endParaRPr lang="fr-FR" altLang="fr-FR" sz="1800" dirty="0">
              <a:ea typeface="ＭＳ Ｐゴシック" panose="020B0600070205080204" pitchFamily="34" charset="-128"/>
            </a:endParaRP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AE020468-7CE4-6999-F8CC-8B08804A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837DF-620D-FD61-2914-72648A316C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534400" cy="4876800"/>
          </a:xfrm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fr-FR" altLang="fr-FR" sz="2200">
                <a:ea typeface="ＭＳ Ｐゴシック" panose="020B0600070205080204" pitchFamily="34" charset="-128"/>
              </a:rPr>
              <a:t>Réaliser un entretien (45</a:t>
            </a:r>
            <a:r>
              <a:rPr lang="ja-JP" altLang="fr-FR" sz="2200">
                <a:ea typeface="ＭＳ Ｐゴシック" panose="020B0600070205080204" pitchFamily="34" charset="-128"/>
              </a:rPr>
              <a:t>’</a:t>
            </a:r>
            <a:r>
              <a:rPr lang="fr-FR" altLang="ja-JP" sz="2200">
                <a:ea typeface="ＭＳ Ｐゴシック" panose="020B0600070205080204" pitchFamily="34" charset="-128"/>
              </a:rPr>
              <a:t>-90</a:t>
            </a:r>
            <a:r>
              <a:rPr lang="ja-JP" altLang="fr-FR" sz="2200">
                <a:ea typeface="ＭＳ Ｐゴシック" panose="020B0600070205080204" pitchFamily="34" charset="-128"/>
              </a:rPr>
              <a:t>’</a:t>
            </a:r>
            <a:r>
              <a:rPr lang="fr-FR" altLang="ja-JP" sz="2200">
                <a:ea typeface="ＭＳ Ｐゴシック" panose="020B0600070205080204" pitchFamily="34" charset="-128"/>
              </a:rPr>
              <a:t>) avec chacun sur leur parcours pro et leur histoire de vie, en rédiger une transcription synthétique (5-6p.) </a:t>
            </a:r>
            <a:r>
              <a:rPr lang="fr-FR" altLang="ja-JP" sz="2200" b="1" i="1">
                <a:solidFill>
                  <a:srgbClr val="800000"/>
                </a:solidFill>
                <a:ea typeface="ＭＳ Ｐゴシック" panose="020B0600070205080204" pitchFamily="34" charset="-128"/>
              </a:rPr>
              <a:t>fin octobre / début novembre</a:t>
            </a:r>
          </a:p>
          <a:p>
            <a:pPr eaLnBrk="1" hangingPunct="1">
              <a:spcBef>
                <a:spcPts val="1300"/>
              </a:spcBef>
            </a:pPr>
            <a:r>
              <a:rPr lang="fr-FR" altLang="fr-FR" sz="2200">
                <a:ea typeface="ＭＳ Ｐゴシック" panose="020B0600070205080204" pitchFamily="34" charset="-128"/>
              </a:rPr>
              <a:t>Analyser les données recueillies en utilisant les cours et les publications scientifiques : comment les cas étudiés permettent-ils de répondre à la question de recherche, en quoi les cas étudiés sont « typiques » ou non, quelles sont les caractéristiques spécifiques des carrières individuelles étudiées ? </a:t>
            </a:r>
            <a:r>
              <a:rPr lang="fr-FR" altLang="fr-FR" sz="2200" b="1" i="1">
                <a:solidFill>
                  <a:srgbClr val="800000"/>
                </a:solidFill>
                <a:ea typeface="ＭＳ Ｐゴシック" panose="020B0600070205080204" pitchFamily="34" charset="-128"/>
              </a:rPr>
              <a:t>courant novembre</a:t>
            </a:r>
            <a:r>
              <a:rPr lang="fr-FR" altLang="fr-FR" sz="22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ts val="1300"/>
              </a:spcBef>
            </a:pPr>
            <a:r>
              <a:rPr lang="fr-FR" altLang="fr-FR" sz="2200">
                <a:ea typeface="ＭＳ Ｐゴシック" panose="020B0600070205080204" pitchFamily="34" charset="-128"/>
              </a:rPr>
              <a:t>Préparer la présentation orale </a:t>
            </a:r>
            <a:r>
              <a:rPr lang="fr-FR" altLang="fr-FR" sz="2200" b="1" i="1">
                <a:solidFill>
                  <a:srgbClr val="800000"/>
                </a:solidFill>
                <a:ea typeface="ＭＳ Ｐゴシック" panose="020B0600070205080204" pitchFamily="34" charset="-128"/>
              </a:rPr>
              <a:t>fin novembre / début décembre</a:t>
            </a:r>
          </a:p>
          <a:p>
            <a:pPr eaLnBrk="1" hangingPunct="1">
              <a:spcBef>
                <a:spcPts val="1300"/>
              </a:spcBef>
            </a:pPr>
            <a:r>
              <a:rPr lang="fr-FR" altLang="fr-FR" sz="2200" b="1">
                <a:ea typeface="ＭＳ Ｐゴシック" panose="020B0600070205080204" pitchFamily="34" charset="-128"/>
              </a:rPr>
              <a:t>Présenter à l</a:t>
            </a:r>
            <a:r>
              <a:rPr lang="ja-JP" altLang="fr-FR" sz="2200" b="1">
                <a:ea typeface="ＭＳ Ｐゴシック" panose="020B0600070205080204" pitchFamily="34" charset="-128"/>
              </a:rPr>
              <a:t>’</a:t>
            </a:r>
            <a:r>
              <a:rPr lang="fr-FR" altLang="ja-JP" sz="2200" b="1">
                <a:ea typeface="ＭＳ Ｐゴシック" panose="020B0600070205080204" pitchFamily="34" charset="-128"/>
              </a:rPr>
              <a:t>oral </a:t>
            </a:r>
            <a:endParaRPr lang="fr-FR" altLang="fr-FR" sz="2200" b="1">
              <a:ea typeface="ＭＳ Ｐゴシック" panose="020B0600070205080204" pitchFamily="34" charset="-128"/>
            </a:endParaRPr>
          </a:p>
        </p:txBody>
      </p:sp>
      <p:sp>
        <p:nvSpPr>
          <p:cNvPr id="19458" name="Titre 1">
            <a:extLst>
              <a:ext uri="{FF2B5EF4-FFF2-40B4-BE49-F238E27FC236}">
                <a16:creationId xmlns:a16="http://schemas.microsoft.com/office/drawing/2014/main" id="{33B1F072-6250-6D1B-D12F-42FC6DCE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Le travail collectif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enquête #2</a:t>
            </a:r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A446C4-0E7D-5BC2-1989-878E7661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>
            <a:extLst>
              <a:ext uri="{FF2B5EF4-FFF2-40B4-BE49-F238E27FC236}">
                <a16:creationId xmlns:a16="http://schemas.microsoft.com/office/drawing/2014/main" id="{82B13F66-BAD2-8A59-FAF7-3812C370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 dirty="0">
                <a:ea typeface="ＭＳ Ｐゴシック" panose="020B0600070205080204" pitchFamily="34" charset="-128"/>
              </a:rPr>
              <a:t>Critères d</a:t>
            </a:r>
            <a:r>
              <a:rPr lang="fr-CH" altLang="fr-FR" dirty="0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évaluation</a:t>
            </a:r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8B275-53FC-DB43-A625-9ABE14B37B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876800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fr-FR" altLang="fr-FR" sz="2800" dirty="0">
                <a:ea typeface="ＭＳ Ｐゴシック" panose="020B0600070205080204" pitchFamily="34" charset="-128"/>
              </a:rPr>
              <a:t>Originalité de la démarche : </a:t>
            </a:r>
            <a:r>
              <a:rPr lang="fr-FR" altLang="fr-FR" sz="2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0,5 pt</a:t>
            </a:r>
          </a:p>
          <a:p>
            <a:pPr lvl="4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Qui va-t-on interviewer ?</a:t>
            </a:r>
          </a:p>
          <a:p>
            <a:pPr lvl="4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Que cherche-t-on à comprendre ?</a:t>
            </a:r>
          </a:p>
          <a:p>
            <a:pPr>
              <a:spcBef>
                <a:spcPts val="1300"/>
              </a:spcBef>
            </a:pPr>
            <a:r>
              <a:rPr lang="fr-FR" altLang="fr-FR" sz="2800" dirty="0">
                <a:ea typeface="ＭＳ Ｐゴシック" panose="020B0600070205080204" pitchFamily="34" charset="-128"/>
              </a:rPr>
              <a:t>Richesse du matériau recueilli : </a:t>
            </a:r>
            <a:r>
              <a:rPr lang="fr-FR" altLang="fr-FR" sz="2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2,5 pts</a:t>
            </a:r>
          </a:p>
          <a:p>
            <a:pPr lvl="4"/>
            <a:r>
              <a:rPr lang="fr-FR" altLang="fr-FR" sz="1600" dirty="0">
                <a:ea typeface="ＭＳ Ｐゴシック" panose="020B0600070205080204" pitchFamily="34" charset="-128"/>
              </a:rPr>
              <a:t>Quantité et qualité des entretiens et des documents</a:t>
            </a:r>
          </a:p>
          <a:p>
            <a:pPr lvl="4"/>
            <a:r>
              <a:rPr lang="fr-FR" altLang="fr-FR" sz="1600" dirty="0">
                <a:ea typeface="ＭＳ Ｐゴシック" panose="020B0600070205080204" pitchFamily="34" charset="-128"/>
              </a:rPr>
              <a:t>Quantité et qualité de la littérature scientifique</a:t>
            </a:r>
          </a:p>
          <a:p>
            <a:pPr>
              <a:spcBef>
                <a:spcPts val="1300"/>
              </a:spcBef>
            </a:pPr>
            <a:r>
              <a:rPr lang="fr-FR" altLang="fr-FR" sz="2800" dirty="0">
                <a:ea typeface="ＭＳ Ｐゴシック" panose="020B0600070205080204" pitchFamily="34" charset="-128"/>
              </a:rPr>
              <a:t>Niveau scientifique : </a:t>
            </a:r>
            <a:r>
              <a:rPr lang="fr-FR" altLang="fr-FR" sz="2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2 pts</a:t>
            </a:r>
          </a:p>
          <a:p>
            <a:pPr lvl="4"/>
            <a:r>
              <a:rPr lang="fr-FR" altLang="fr-FR" sz="1600" dirty="0">
                <a:ea typeface="ＭＳ Ｐゴシック" panose="020B0600070205080204" pitchFamily="34" charset="-128"/>
              </a:rPr>
              <a:t>Mobilisation de concepts et d</a:t>
            </a:r>
            <a:r>
              <a:rPr lang="ja-JP" altLang="fr-FR" sz="1600">
                <a:ea typeface="ＭＳ Ｐゴシック" panose="020B0600070205080204" pitchFamily="34" charset="-128"/>
              </a:rPr>
              <a:t>’</a:t>
            </a:r>
            <a:r>
              <a:rPr lang="fr-FR" altLang="ja-JP" sz="1600" dirty="0">
                <a:ea typeface="ＭＳ Ｐゴシック" panose="020B0600070205080204" pitchFamily="34" charset="-128"/>
              </a:rPr>
              <a:t>exemples tirés de textes scientifiques et du cours</a:t>
            </a:r>
          </a:p>
          <a:p>
            <a:pPr lvl="4"/>
            <a:r>
              <a:rPr lang="fr-FR" altLang="fr-FR" sz="1600" dirty="0">
                <a:ea typeface="ＭＳ Ｐゴシック" panose="020B0600070205080204" pitchFamily="34" charset="-128"/>
              </a:rPr>
              <a:t>Capacité à traiter la question de recherche</a:t>
            </a:r>
          </a:p>
          <a:p>
            <a:pPr>
              <a:spcBef>
                <a:spcPts val="1300"/>
              </a:spcBef>
            </a:pPr>
            <a:r>
              <a:rPr lang="fr-FR" altLang="fr-FR" sz="2800" dirty="0">
                <a:ea typeface="ＭＳ Ｐゴシック" panose="020B0600070205080204" pitchFamily="34" charset="-128"/>
              </a:rPr>
              <a:t>Présentation générale : </a:t>
            </a:r>
            <a:r>
              <a:rPr lang="fr-FR" altLang="fr-FR" sz="2800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1 pt</a:t>
            </a:r>
          </a:p>
          <a:p>
            <a:pPr lvl="4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Qualité du support présentation orale</a:t>
            </a:r>
          </a:p>
          <a:p>
            <a:pPr lvl="4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Expression (orale), rédaction (dossier écrit)</a:t>
            </a:r>
          </a:p>
          <a:p>
            <a:pPr lvl="4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Iconographie, Annexes, Bibliographie... Etc.</a:t>
            </a:r>
          </a:p>
          <a:p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3571E4-FBD3-C29D-52A3-249917559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u contenu 2">
            <a:extLst>
              <a:ext uri="{FF2B5EF4-FFF2-40B4-BE49-F238E27FC236}">
                <a16:creationId xmlns:a16="http://schemas.microsoft.com/office/drawing/2014/main" id="{0F47BD38-71AC-B56C-7873-498D02EB4B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600200"/>
            <a:ext cx="8447087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dirty="0" err="1">
                <a:ea typeface="ＭＳ Ｐゴシック" panose="020B0600070205080204" pitchFamily="34" charset="-128"/>
              </a:rPr>
              <a:t>Qu</a:t>
            </a:r>
            <a:r>
              <a:rPr lang="fr-CH" altLang="fr-FR" dirty="0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est ce qui nous intéresse ?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Unité du GP : quel en est le ciment ?</a:t>
            </a:r>
          </a:p>
          <a:p>
            <a:pPr>
              <a:buFont typeface="Wingdings" pitchFamily="2" charset="2"/>
              <a:buNone/>
            </a:pPr>
            <a:r>
              <a:rPr lang="fr-FR" altLang="fr-FR" dirty="0">
                <a:ea typeface="ＭＳ Ｐゴシック" panose="020B0600070205080204" pitchFamily="34" charset="-128"/>
              </a:rPr>
              <a:t>Formation, pratiques, références communes, « culture professionnelle »... 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 Disparités internes : </a:t>
            </a:r>
            <a:r>
              <a:rPr lang="fr-FR" altLang="fr-FR" dirty="0" err="1">
                <a:ea typeface="ＭＳ Ｐゴシック" panose="020B0600070205080204" pitchFamily="34" charset="-128"/>
              </a:rPr>
              <a:t>qu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est ce qui fait la différence ?</a:t>
            </a:r>
          </a:p>
          <a:p>
            <a:pPr>
              <a:buFont typeface="Wingdings" pitchFamily="2" charset="2"/>
              <a:buNone/>
            </a:pPr>
            <a:r>
              <a:rPr lang="fr-FR" altLang="fr-FR" dirty="0">
                <a:ea typeface="ＭＳ Ｐゴシック" panose="020B0600070205080204" pitchFamily="34" charset="-128"/>
              </a:rPr>
              <a:t>Différentes façons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ea typeface="ＭＳ Ｐゴシック" panose="020B0600070205080204" pitchFamily="34" charset="-128"/>
              </a:rPr>
              <a:t>être « ingénieur », « architecte »...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Comment cela se caractérise au niveau individuel ?</a:t>
            </a:r>
          </a:p>
          <a:p>
            <a:pPr>
              <a:buFont typeface="Wingdings" pitchFamily="2" charset="2"/>
              <a:buNone/>
            </a:pPr>
            <a:r>
              <a:rPr lang="fr-FR" altLang="fr-FR" b="1" i="1" dirty="0">
                <a:ea typeface="ＭＳ Ｐゴシック" panose="020B0600070205080204" pitchFamily="34" charset="-128"/>
              </a:rPr>
              <a:t>Biographie et carrières</a:t>
            </a:r>
          </a:p>
        </p:txBody>
      </p:sp>
      <p:sp>
        <p:nvSpPr>
          <p:cNvPr id="21506" name="Titre 1">
            <a:extLst>
              <a:ext uri="{FF2B5EF4-FFF2-40B4-BE49-F238E27FC236}">
                <a16:creationId xmlns:a16="http://schemas.microsoft.com/office/drawing/2014/main" id="{867E8292-9728-BE4F-190F-F3DA903F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 sz="4000" dirty="0">
                <a:ea typeface="ＭＳ Ｐゴシック" panose="020B0600070205080204" pitchFamily="34" charset="-128"/>
              </a:rPr>
              <a:t>Groupes professionnels 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F7CC2755-089C-B4B7-7695-544A33D5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Marc Perrenoud – Hélène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2098</TotalTime>
  <Words>1344</Words>
  <Application>Microsoft Macintosh PowerPoint</Application>
  <PresentationFormat>Affichage à l'écran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ＭＳ Ｐゴシック</vt:lpstr>
      <vt:lpstr>Tw Cen MT</vt:lpstr>
      <vt:lpstr>Wingdings</vt:lpstr>
      <vt:lpstr>Wingdings 2</vt:lpstr>
      <vt:lpstr>Calibri</vt:lpstr>
      <vt:lpstr>Médian</vt:lpstr>
      <vt:lpstr> INGENIEURS MANAGERS ET SOCIETE PROFESSIONS ET CARRIÈRES   SÉANCE 1 - 19.09.2023  PRÉSENTATION DU COURS-SÉMINAIRE   INTRODUCTION : groupes professionnels </vt:lpstr>
      <vt:lpstr>Présentation Marc Perrenoud</vt:lpstr>
      <vt:lpstr>Objectifs</vt:lpstr>
      <vt:lpstr>Inscription, fonctionnement</vt:lpstr>
      <vt:lpstr>Evaluation</vt:lpstr>
      <vt:lpstr>Le travail collectif d’enquête #1</vt:lpstr>
      <vt:lpstr>Le travail collectif d’enquête #2</vt:lpstr>
      <vt:lpstr>Critères d’évaluation</vt:lpstr>
      <vt:lpstr>Groupes professionnels </vt:lpstr>
      <vt:lpstr>Biographie et carrière 1. Biographie = récit de vie</vt:lpstr>
      <vt:lpstr>Biographie et carrière 1. Biographie = récit de vie</vt:lpstr>
      <vt:lpstr>Biographie et carrière  2. La notion de carrière</vt:lpstr>
      <vt:lpstr>La semaine prochaine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EPFL 2009/2010        Marc Perrenoud  SOCIOLOGIE DES PROFESSIONS   Séance 1 - 15.09.2009  Introduction : qu'est ce qu'une profession ? </dc:title>
  <dc:creator>admin</dc:creator>
  <cp:lastModifiedBy>Microsoft Office User</cp:lastModifiedBy>
  <cp:revision>69</cp:revision>
  <cp:lastPrinted>2011-09-20T10:38:29Z</cp:lastPrinted>
  <dcterms:created xsi:type="dcterms:W3CDTF">2014-09-14T09:34:01Z</dcterms:created>
  <dcterms:modified xsi:type="dcterms:W3CDTF">2023-09-19T07:53:38Z</dcterms:modified>
</cp:coreProperties>
</file>