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81" r:id="rId1"/>
  </p:sldMasterIdLst>
  <p:sldIdLst>
    <p:sldId id="256" r:id="rId2"/>
    <p:sldId id="277" r:id="rId3"/>
    <p:sldId id="270" r:id="rId4"/>
    <p:sldId id="273" r:id="rId5"/>
    <p:sldId id="274" r:id="rId6"/>
    <p:sldId id="275" r:id="rId7"/>
    <p:sldId id="278" r:id="rId8"/>
    <p:sldId id="279" r:id="rId9"/>
    <p:sldId id="280" r:id="rId10"/>
    <p:sldId id="281" r:id="rId11"/>
    <p:sldId id="282" r:id="rId12"/>
    <p:sldId id="265" r:id="rId13"/>
  </p:sldIdLst>
  <p:sldSz cx="9144000" cy="6858000" type="screen4x3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741"/>
  </p:normalViewPr>
  <p:slideViewPr>
    <p:cSldViewPr snapToObjects="1">
      <p:cViewPr varScale="1">
        <p:scale>
          <a:sx n="107" d="100"/>
          <a:sy n="107" d="100"/>
        </p:scale>
        <p:origin x="17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5AFDDE-A7AF-4DBD-FF60-5A76CE3198B3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4FF7D3-62D2-1015-166F-865928350673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1EA59-30FE-7456-EA42-75CF322C6251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5" name="Espace réservé de la date 27">
            <a:extLst>
              <a:ext uri="{FF2B5EF4-FFF2-40B4-BE49-F238E27FC236}">
                <a16:creationId xmlns:a16="http://schemas.microsoft.com/office/drawing/2014/main" id="{44B8F33C-1B99-2E9D-152C-85B0CC6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4F4486-1D6D-464D-BB35-192A6D6F0CE5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6" name="Espace réservé du pied de page 16">
            <a:extLst>
              <a:ext uri="{FF2B5EF4-FFF2-40B4-BE49-F238E27FC236}">
                <a16:creationId xmlns:a16="http://schemas.microsoft.com/office/drawing/2014/main" id="{C89CC998-46DE-B8CE-3F39-11BE631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28">
            <a:extLst>
              <a:ext uri="{FF2B5EF4-FFF2-40B4-BE49-F238E27FC236}">
                <a16:creationId xmlns:a16="http://schemas.microsoft.com/office/drawing/2014/main" id="{98E46B01-A6FD-048A-B1AC-D3A8165D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F65CC6D-52F7-CB44-B399-BFC2A63FC30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075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13">
            <a:extLst>
              <a:ext uri="{FF2B5EF4-FFF2-40B4-BE49-F238E27FC236}">
                <a16:creationId xmlns:a16="http://schemas.microsoft.com/office/drawing/2014/main" id="{720E38BB-64CD-5C40-55A9-1B682E8C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7C658-B71B-5A4D-B603-F4B10F877823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92DFC037-BDA9-1A70-085A-8AE81C83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2">
            <a:extLst>
              <a:ext uri="{FF2B5EF4-FFF2-40B4-BE49-F238E27FC236}">
                <a16:creationId xmlns:a16="http://schemas.microsoft.com/office/drawing/2014/main" id="{CB2F57B3-7AF2-C038-F6D7-9A869C1F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84AC4-28BC-5647-B8D7-57266CFD4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4610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604D7-F737-1CD2-0C14-F31C2A6DFCC3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B2C2A-0BE6-FB8B-2F1A-8B0B67E5B2E0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1E875-2D96-4DFF-A9E5-0885A5D44C0D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0F29A000-13CD-0A87-A52F-6C386C06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CA682-AD54-F742-83C3-5CE663717EDE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1A2792E0-DF48-07DC-3952-7FC6A8AA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64AD14A1-ED56-B6BB-3760-B065626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CB20CB-DDB3-5141-80C2-DB2B3F40ED3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56939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23D00742-851A-2F3B-9033-70F6FEA3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F205B-CF21-B147-AA88-80ED0AA261F7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12CA1826-9122-E2E2-545A-ACC1D01A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74D39288-29EF-F14D-FC44-C15976A6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D4661-12A5-FD48-9E27-4168E371985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4590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E817B-5BB9-596F-C8D4-47D9AA31590D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88136-EEBD-8573-C17C-AE2A831ED4C4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41EF7-3864-F761-5479-39A04A81D108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7" name="Espace réservé de la date 11">
            <a:extLst>
              <a:ext uri="{FF2B5EF4-FFF2-40B4-BE49-F238E27FC236}">
                <a16:creationId xmlns:a16="http://schemas.microsoft.com/office/drawing/2014/main" id="{C408BE36-2F7C-5A67-885A-39AC6548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5BEB6-D29C-DB43-9E57-A9E03B2BBA8C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8" name="Espace réservé du numéro de diapositive 12">
            <a:extLst>
              <a:ext uri="{FF2B5EF4-FFF2-40B4-BE49-F238E27FC236}">
                <a16:creationId xmlns:a16="http://schemas.microsoft.com/office/drawing/2014/main" id="{A9111F42-CD19-2DA4-E8DF-531FBBF19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pPr>
              <a:defRPr/>
            </a:pPr>
            <a:fld id="{C0EAB12F-6ACA-9842-AFA3-BFC2C3B99DE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9" name="Espace réservé du pied de page 13">
            <a:extLst>
              <a:ext uri="{FF2B5EF4-FFF2-40B4-BE49-F238E27FC236}">
                <a16:creationId xmlns:a16="http://schemas.microsoft.com/office/drawing/2014/main" id="{C3BBED6B-DDB4-4CAD-0EDF-4B681C8FD9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734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6974558D-547D-EA0D-275F-276F75DB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AFA8D-7E43-744B-B812-EFCE7A5B5403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1E24011F-C753-34AB-F5B4-5DD64CF6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32342B68-DEEB-0611-F40F-C20D445D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D1AE7-F30F-6947-A2C4-8CBB20FCF2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690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40D39681-4D0E-BDDE-D4A5-B8FD68D5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26C38-B927-CC4F-A251-98B87970032C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BFE37AE6-1F88-9D93-9E9D-0B9E2C50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19695460-055E-7E1D-D76B-95F244E1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F19B-EF2B-5142-BBDB-F34731709F8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967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e la date 13">
            <a:extLst>
              <a:ext uri="{FF2B5EF4-FFF2-40B4-BE49-F238E27FC236}">
                <a16:creationId xmlns:a16="http://schemas.microsoft.com/office/drawing/2014/main" id="{EC9EA92E-3BFE-6C44-AF3F-C4FA04A9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0DB2D-91D8-4549-8F35-6AAA551439DF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A92A1C02-CC16-8D81-36FF-BDDAFD5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22">
            <a:extLst>
              <a:ext uri="{FF2B5EF4-FFF2-40B4-BE49-F238E27FC236}">
                <a16:creationId xmlns:a16="http://schemas.microsoft.com/office/drawing/2014/main" id="{8A33CBFC-2984-23DD-BD36-D06507F5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AD37F-9DF1-1542-9BE4-1D84243B5EE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741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6C1610-CC6B-B16F-CC36-E7CC9150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9B80-9FD5-FD41-A933-EFC5F6D9FCC6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241C5F-9FC9-756C-FA59-9980EE10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12E622-7A2E-6F0D-3556-5555DB59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D03F2BD-F40E-7946-81A0-859C40ADCB2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032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4">
            <a:extLst>
              <a:ext uri="{FF2B5EF4-FFF2-40B4-BE49-F238E27FC236}">
                <a16:creationId xmlns:a16="http://schemas.microsoft.com/office/drawing/2014/main" id="{6B42AD66-F530-3E2F-05C6-88AC2790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DD9AE-C581-E346-8300-58B06BB104A0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F60ADC5C-0A7A-ACC6-D3D7-2F101DA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49F9BB2-BF34-651A-2487-2CF729E4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7131F-1D88-5E45-9524-4F6330E227AC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4337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15A744-BE3C-A2CA-7137-9ED9BAFABCB7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E1805-6F01-C829-2B86-F369A01160E4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3CA10-0867-A1A1-40AF-EBAF38D29FA3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78A5E-A132-BD9C-9ABE-0247D724BBA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11">
            <a:extLst>
              <a:ext uri="{FF2B5EF4-FFF2-40B4-BE49-F238E27FC236}">
                <a16:creationId xmlns:a16="http://schemas.microsoft.com/office/drawing/2014/main" id="{66022389-7777-8A30-A5EC-F6365FDB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42E1A-73A5-DB4A-8B83-AAE4606E7C36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10" name="Espace réservé du numéro de diapositive 12">
            <a:extLst>
              <a:ext uri="{FF2B5EF4-FFF2-40B4-BE49-F238E27FC236}">
                <a16:creationId xmlns:a16="http://schemas.microsoft.com/office/drawing/2014/main" id="{86F1DDCF-865E-D05C-06FE-80B03103B7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smtClean="0"/>
            </a:lvl1pPr>
          </a:lstStyle>
          <a:p>
            <a:pPr>
              <a:defRPr/>
            </a:pPr>
            <a:fld id="{8FF4AB09-E647-3B44-85E8-AF302138A36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1" name="Espace réservé du pied de page 13">
            <a:extLst>
              <a:ext uri="{FF2B5EF4-FFF2-40B4-BE49-F238E27FC236}">
                <a16:creationId xmlns:a16="http://schemas.microsoft.com/office/drawing/2014/main" id="{CE85AA57-C0D7-BF15-1E13-BEE142C4E3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46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>
            <a:extLst>
              <a:ext uri="{FF2B5EF4-FFF2-40B4-BE49-F238E27FC236}">
                <a16:creationId xmlns:a16="http://schemas.microsoft.com/office/drawing/2014/main" id="{72B1C017-8957-45AD-DFF7-7BD8428E44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  <a:endParaRPr lang="en-US" altLang="fr-FR"/>
          </a:p>
        </p:txBody>
      </p:sp>
      <p:sp>
        <p:nvSpPr>
          <p:cNvPr id="1027" name="Espace réservé du texte 12">
            <a:extLst>
              <a:ext uri="{FF2B5EF4-FFF2-40B4-BE49-F238E27FC236}">
                <a16:creationId xmlns:a16="http://schemas.microsoft.com/office/drawing/2014/main" id="{627AC958-AAD2-1873-A772-38BA103C8B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1894949D-900F-8DF1-EEFD-BF2BEE1E1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1BB976B-E15C-9043-BA9F-239C0359549F}" type="datetime1">
              <a:rPr lang="fr-FR" altLang="fr-FR"/>
              <a:pPr>
                <a:defRPr/>
              </a:pPr>
              <a:t>25/09/2023</a:t>
            </a:fld>
            <a:endParaRPr lang="fr-FR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61ABDB-FBAB-7936-072A-F052755DB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6964C-A364-E11E-CC1B-8DC002A6459C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17F2E9-6A1A-1B8A-767D-38F153570468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1FBCE-D3FD-19AB-94E6-451751F3BDA0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B01F5D35-CA37-8616-89E3-DA08A9F1B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F3E083-273C-BE46-8CDE-62266CECDBA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47" r:id="rId2"/>
    <p:sldLayoutId id="2147484153" r:id="rId3"/>
    <p:sldLayoutId id="2147484148" r:id="rId4"/>
    <p:sldLayoutId id="2147484149" r:id="rId5"/>
    <p:sldLayoutId id="2147484150" r:id="rId6"/>
    <p:sldLayoutId id="2147484154" r:id="rId7"/>
    <p:sldLayoutId id="2147484155" r:id="rId8"/>
    <p:sldLayoutId id="2147484156" r:id="rId9"/>
    <p:sldLayoutId id="2147484151" r:id="rId10"/>
    <p:sldLayoutId id="21474841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-128"/>
          <a:cs typeface="ＭＳ Ｐゴシック" charset="-12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2" charset="2"/>
        <a:buChar char="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>
            <a:extLst>
              <a:ext uri="{FF2B5EF4-FFF2-40B4-BE49-F238E27FC236}">
                <a16:creationId xmlns:a16="http://schemas.microsoft.com/office/drawing/2014/main" id="{C49A326C-2B6F-7A35-1083-D20DCF1FC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8382000" cy="3886200"/>
          </a:xfrm>
        </p:spPr>
        <p:txBody>
          <a:bodyPr/>
          <a:lstStyle/>
          <a:p>
            <a:pPr eaLnBrk="1" hangingPunct="1"/>
            <a:r>
              <a:rPr lang="fr-FR" altLang="fr-FR" sz="5300" b="1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PROFESSIONS ET CARRIÈRES</a:t>
            </a:r>
            <a:br>
              <a:rPr lang="fr-FR" altLang="fr-FR" sz="40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18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 </a:t>
            </a:r>
            <a:br>
              <a:rPr lang="fr-FR" altLang="fr-FR" sz="40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SÉANCE 2 - 26.09.2023</a:t>
            </a: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FORMATION DES GROUPES – CHOIX DES OBJETS D</a:t>
            </a:r>
            <a:r>
              <a:rPr lang="ja-JP" altLang="fr-FR" sz="2200" cap="none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ETUDE</a:t>
            </a:r>
            <a:br>
              <a:rPr lang="fr-FR" altLang="ja-JP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ja-JP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: groupes professionnels</a:t>
            </a:r>
            <a:br>
              <a:rPr lang="fr-FR" altLang="fr-FR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br>
              <a:rPr lang="fr-FR" altLang="ja-JP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fr-FR" altLang="ja-JP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Méthodologie : l</a:t>
            </a:r>
            <a:r>
              <a:rPr lang="ja-JP" altLang="fr-FR" sz="2200" cap="none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200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entretien biographique</a:t>
            </a:r>
            <a:br>
              <a:rPr lang="fr-FR" altLang="ja-JP" sz="2200" b="1" cap="none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endParaRPr lang="fr-FR" altLang="fr-FR" sz="4000" cap="none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314" name="ZoneTexte 3">
            <a:extLst>
              <a:ext uri="{FF2B5EF4-FFF2-40B4-BE49-F238E27FC236}">
                <a16:creationId xmlns:a16="http://schemas.microsoft.com/office/drawing/2014/main" id="{A0C4ED0A-80FD-D7D7-2A4E-0E5592279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095037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latin typeface="Arial" panose="020B0604020202020204" pitchFamily="34" charset="0"/>
              </a:rPr>
              <a:t>Marc Perrenoud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latin typeface="Arial" panose="020B0604020202020204" pitchFamily="34" charset="0"/>
              </a:rPr>
              <a:t>Hélène </a:t>
            </a:r>
            <a:r>
              <a:rPr lang="fr-FR" altLang="fr-FR" sz="1800" dirty="0" err="1">
                <a:latin typeface="Arial" panose="020B0604020202020204" pitchFamily="34" charset="0"/>
              </a:rPr>
              <a:t>Widmann</a:t>
            </a:r>
            <a:r>
              <a:rPr lang="fr-FR" altLang="fr-FR" sz="1800" dirty="0">
                <a:latin typeface="Arial" panose="020B0604020202020204" pitchFamily="34" charset="0"/>
              </a:rPr>
              <a:t>										EPFL </a:t>
            </a:r>
            <a:r>
              <a:rPr lang="is-IS" altLang="fr-FR" sz="1800" dirty="0">
                <a:latin typeface="Arial" panose="020B0604020202020204" pitchFamily="34" charset="0"/>
              </a:rPr>
              <a:t>2023</a:t>
            </a:r>
            <a:endParaRPr lang="fr-FR" altLang="fr-FR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>
            <a:extLst>
              <a:ext uri="{FF2B5EF4-FFF2-40B4-BE49-F238E27FC236}">
                <a16:creationId xmlns:a16="http://schemas.microsoft.com/office/drawing/2014/main" id="{C9269787-839E-564D-3A39-7363C589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Méthodologie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AECEF9A-66A0-EBAD-04D3-8A935C33DD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956048"/>
            <a:ext cx="8464422" cy="4425280"/>
          </a:xfrm>
          <a:ln>
            <a:miter lim="800000"/>
            <a:headEnd/>
            <a:tailEnd/>
          </a:ln>
        </p:spPr>
        <p:txBody>
          <a:bodyPr numCol="2"/>
          <a:lstStyle/>
          <a:p>
            <a:pPr>
              <a:spcBef>
                <a:spcPts val="0"/>
              </a:spcBef>
              <a:buFont typeface="Wingdings 2" charset="2"/>
              <a:buNone/>
              <a:defRPr/>
            </a:pPr>
            <a:r>
              <a:rPr lang="fr-FR" sz="1400" i="1" dirty="0">
                <a:solidFill>
                  <a:srgbClr val="000000"/>
                </a:solidFill>
              </a:rPr>
              <a:t>Pseudo de l’</a:t>
            </a:r>
            <a:r>
              <a:rPr lang="fr-FR" sz="1400" i="1" dirty="0" err="1">
                <a:solidFill>
                  <a:srgbClr val="000000"/>
                </a:solidFill>
              </a:rPr>
              <a:t>enquêté.e</a:t>
            </a:r>
            <a:r>
              <a:rPr lang="fr-FR" sz="1400" i="1" dirty="0">
                <a:solidFill>
                  <a:srgbClr val="000000"/>
                </a:solidFill>
              </a:rPr>
              <a:t>, date, lieu et conditions de l’entretien</a:t>
            </a:r>
          </a:p>
          <a:p>
            <a:pPr>
              <a:spcBef>
                <a:spcPts val="0"/>
              </a:spcBef>
              <a:buFont typeface="Wingdings 2" charset="2"/>
              <a:buNone/>
              <a:defRPr/>
            </a:pPr>
            <a:endParaRPr lang="fr-FR" sz="14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800" b="1" dirty="0">
                <a:solidFill>
                  <a:srgbClr val="000000"/>
                </a:solidFill>
              </a:rPr>
              <a:t>1. Parcours</a:t>
            </a:r>
            <a:endParaRPr lang="fr-FR" sz="18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Formation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Parcours professionnel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Arrivée sur le poste, quand, comment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Description métier, missions, fonction</a:t>
            </a:r>
          </a:p>
          <a:p>
            <a:pPr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800" b="1" dirty="0">
                <a:solidFill>
                  <a:srgbClr val="000000"/>
                </a:solidFill>
              </a:rPr>
              <a:t>2. Le travail</a:t>
            </a:r>
            <a:endParaRPr lang="fr-FR" sz="18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Description concrète activité et conditions de travail, (temps de travail, nomadisme, revenus) 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 err="1">
                <a:solidFill>
                  <a:srgbClr val="000000"/>
                </a:solidFill>
              </a:rPr>
              <a:t>Journée-type</a:t>
            </a:r>
            <a:endParaRPr lang="fr-FR" sz="16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 La hiérarchie, les collègues 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Aspects les plus satisfaisants dans le travail 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Aspects les plus pénibles dans le travail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Sentiment « d’implication » (influence vie privée)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endParaRPr lang="fr-FR" sz="1600" dirty="0">
              <a:solidFill>
                <a:srgbClr val="000000"/>
              </a:solidFill>
            </a:endParaRPr>
          </a:p>
          <a:p>
            <a:pPr marL="366713" lvl="1" indent="0">
              <a:spcBef>
                <a:spcPts val="0"/>
              </a:spcBef>
              <a:buFont typeface="Wingdings 2" charset="0"/>
              <a:buNone/>
              <a:defRPr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endParaRPr lang="fr-FR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800" b="1" dirty="0">
                <a:solidFill>
                  <a:srgbClr val="000000"/>
                </a:solidFill>
              </a:rPr>
              <a:t>3. L’entreprise</a:t>
            </a:r>
            <a:endParaRPr lang="fr-FR" sz="18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Méthodes de management, GRH, évaluation de la qualité du travail/des salariés (« être bon »)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Développement personnel (déjà fait, envisagé)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Perspectives de carrière, projection à long terme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Point de vue général sur l’entreprise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Action collective (syndicat)</a:t>
            </a:r>
          </a:p>
          <a:p>
            <a:pPr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800" b="1" dirty="0">
                <a:solidFill>
                  <a:srgbClr val="000000"/>
                </a:solidFill>
              </a:rPr>
              <a:t>4. Hors travail</a:t>
            </a:r>
            <a:endParaRPr lang="fr-FR" sz="18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Situation familiale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Origine sociale </a:t>
            </a:r>
          </a:p>
          <a:p>
            <a:pPr lvl="1">
              <a:spcBef>
                <a:spcPts val="0"/>
              </a:spcBef>
              <a:buFont typeface="Wingdings 2" charset="2"/>
              <a:buChar char=""/>
              <a:defRPr/>
            </a:pPr>
            <a:r>
              <a:rPr lang="fr-FR" sz="1600" dirty="0">
                <a:solidFill>
                  <a:srgbClr val="000000"/>
                </a:solidFill>
              </a:rPr>
              <a:t>Loisirs, pratiques culturelles, sportives</a:t>
            </a:r>
          </a:p>
          <a:p>
            <a:pPr lvl="1">
              <a:spcBef>
                <a:spcPts val="0"/>
              </a:spcBef>
              <a:buFont typeface="Wingdings 2" charset="2"/>
              <a:buNone/>
              <a:defRPr/>
            </a:pPr>
            <a:r>
              <a:rPr lang="fr-FR" sz="1600" dirty="0">
                <a:solidFill>
                  <a:srgbClr val="000000"/>
                </a:solidFill>
              </a:rPr>
              <a:t> </a:t>
            </a:r>
          </a:p>
          <a:p>
            <a:pPr>
              <a:spcBef>
                <a:spcPts val="0"/>
              </a:spcBef>
              <a:buFont typeface="Wingdings 2" charset="2"/>
              <a:buChar char=""/>
              <a:defRPr/>
            </a:pPr>
            <a:endParaRPr lang="fr-FR" sz="1200" dirty="0"/>
          </a:p>
        </p:txBody>
      </p:sp>
      <p:sp>
        <p:nvSpPr>
          <p:cNvPr id="22531" name="ZoneTexte 1">
            <a:extLst>
              <a:ext uri="{FF2B5EF4-FFF2-40B4-BE49-F238E27FC236}">
                <a16:creationId xmlns:a16="http://schemas.microsoft.com/office/drawing/2014/main" id="{956A00D0-EF72-DCDF-325B-42FD7538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76375"/>
            <a:ext cx="8883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i="1">
                <a:solidFill>
                  <a:srgbClr val="FF0000"/>
                </a:solidFill>
                <a:latin typeface="Arial" panose="020B0604020202020204" pitchFamily="34" charset="0"/>
              </a:rPr>
              <a:t>Exemple à ne pas reproduire à l’identique : vous devez construire votre propre guide d</a:t>
            </a:r>
            <a:r>
              <a:rPr lang="ja-JP" altLang="fr-FR" sz="1400" i="1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fr-FR" altLang="ja-JP" sz="1400" i="1">
                <a:solidFill>
                  <a:srgbClr val="FF0000"/>
                </a:solidFill>
                <a:latin typeface="Arial" panose="020B0604020202020204" pitchFamily="34" charset="0"/>
              </a:rPr>
              <a:t>entretien centré sur la carrière (ici l</a:t>
            </a:r>
            <a:r>
              <a:rPr lang="ja-JP" altLang="fr-FR" sz="1400" i="1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fr-FR" altLang="ja-JP" sz="1400" i="1">
                <a:solidFill>
                  <a:srgbClr val="FF0000"/>
                </a:solidFill>
                <a:latin typeface="Arial" panose="020B0604020202020204" pitchFamily="34" charset="0"/>
              </a:rPr>
              <a:t>enquête portait sur les conditions de travail).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800">
              <a:latin typeface="Arial" panose="020B0604020202020204" pitchFamily="34" charset="0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BE2E5EDE-9F00-5F47-9591-81AD3AC34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>
            <a:extLst>
              <a:ext uri="{FF2B5EF4-FFF2-40B4-BE49-F238E27FC236}">
                <a16:creationId xmlns:a16="http://schemas.microsoft.com/office/drawing/2014/main" id="{F2540E5D-1958-7648-309C-9B0D3CCA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Méthodologie</a:t>
            </a:r>
          </a:p>
        </p:txBody>
      </p:sp>
      <p:sp>
        <p:nvSpPr>
          <p:cNvPr id="24579" name="Espace réservé du contenu 2">
            <a:extLst>
              <a:ext uri="{FF2B5EF4-FFF2-40B4-BE49-F238E27FC236}">
                <a16:creationId xmlns:a16="http://schemas.microsoft.com/office/drawing/2014/main" id="{68DADD09-3DB1-EC10-B7E7-4DFD574DC7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r>
              <a:rPr lang="fr-FR" altLang="fr-FR" sz="2600" b="1">
                <a:solidFill>
                  <a:srgbClr val="000000"/>
                </a:solidFill>
                <a:ea typeface="ＭＳ Ｐゴシック" panose="020B0600070205080204" pitchFamily="34" charset="-128"/>
              </a:rPr>
              <a:t>Comment utiliser un guide d</a:t>
            </a:r>
            <a:r>
              <a:rPr lang="ja-JP" altLang="fr-FR" sz="2600" b="1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600" b="1">
                <a:solidFill>
                  <a:srgbClr val="000000"/>
                </a:solidFill>
                <a:ea typeface="ＭＳ Ｐゴシック" panose="020B0600070205080204" pitchFamily="34" charset="-128"/>
              </a:rPr>
              <a:t>entretien :</a:t>
            </a:r>
            <a:endParaRPr lang="fr-FR" altLang="ja-JP" sz="26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Ne pas s</a:t>
            </a:r>
            <a:r>
              <a:rPr lang="ja-JP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enfermer dans son guide</a:t>
            </a: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Questions ouvertes, pas de questions fermées et directes</a:t>
            </a: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S</a:t>
            </a:r>
            <a:r>
              <a:rPr lang="ja-JP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adapter au discours de l</a:t>
            </a:r>
            <a:r>
              <a:rPr lang="ja-JP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enquêté.e, mettre en confiance, ne pas lui donner l</a:t>
            </a:r>
            <a:r>
              <a:rPr lang="ja-JP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impression qu</a:t>
            </a:r>
            <a:r>
              <a:rPr lang="ja-JP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il/elle répond « mal »</a:t>
            </a: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Relances </a:t>
            </a:r>
            <a:r>
              <a:rPr lang="fr-FR" altLang="fr-FR" sz="2600" i="1">
                <a:solidFill>
                  <a:srgbClr val="000000"/>
                </a:solidFill>
                <a:ea typeface="ＭＳ Ｐゴシック" panose="020B0600070205080204" pitchFamily="34" charset="-128"/>
              </a:rPr>
              <a:t>a minima </a:t>
            </a:r>
            <a:r>
              <a:rPr lang="fr-FR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(monosyllabes, interjections)</a:t>
            </a:r>
            <a:endParaRPr lang="fr-FR" altLang="fr-FR" sz="2600" i="1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Demander « comment » plutôt que « pourquoi »</a:t>
            </a: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Patience, laisser le discours arriver</a:t>
            </a: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Toujours remercier l</a:t>
            </a:r>
            <a:r>
              <a:rPr lang="ja-JP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enquêté.e en fin d</a:t>
            </a:r>
            <a:r>
              <a:rPr lang="ja-JP" altLang="fr-FR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600">
                <a:solidFill>
                  <a:srgbClr val="000000"/>
                </a:solidFill>
                <a:ea typeface="ＭＳ Ｐゴシック" panose="020B0600070205080204" pitchFamily="34" charset="-128"/>
              </a:rPr>
              <a:t>ITW.</a:t>
            </a:r>
            <a:endParaRPr lang="fr-FR" altLang="fr-FR" sz="2600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399F4991-EAC8-E9AF-8C40-9D53156F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>
            <a:extLst>
              <a:ext uri="{FF2B5EF4-FFF2-40B4-BE49-F238E27FC236}">
                <a16:creationId xmlns:a16="http://schemas.microsoft.com/office/drawing/2014/main" id="{11E07620-CC3C-0BA1-D807-36E2A461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La semaine prochaine</a:t>
            </a:r>
          </a:p>
        </p:txBody>
      </p:sp>
      <p:sp>
        <p:nvSpPr>
          <p:cNvPr id="24578" name="Espace réservé du contenu 2">
            <a:extLst>
              <a:ext uri="{FF2B5EF4-FFF2-40B4-BE49-F238E27FC236}">
                <a16:creationId xmlns:a16="http://schemas.microsoft.com/office/drawing/2014/main" id="{D3607514-D0A3-24E4-40E6-BD5416CC60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pPr lvl="1" eaLnBrk="1" hangingPunct="1"/>
            <a:endParaRPr lang="fr-FR" altLang="fr-FR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fr-FR" altLang="fr-FR">
                <a:ea typeface="ＭＳ Ｐゴシック" panose="020B0600070205080204" pitchFamily="34" charset="-128"/>
              </a:rPr>
              <a:t>Constitution des groupes (fin)</a:t>
            </a:r>
          </a:p>
          <a:p>
            <a:pPr lvl="1" eaLnBrk="1" hangingPunct="1"/>
            <a:r>
              <a:rPr lang="fr-FR" altLang="fr-FR">
                <a:ea typeface="ＭＳ Ｐゴシック" panose="020B0600070205080204" pitchFamily="34" charset="-128"/>
              </a:rPr>
              <a:t>Choix des objets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étude (fin)</a:t>
            </a:r>
          </a:p>
          <a:p>
            <a:pPr lvl="1" eaLnBrk="1" hangingPunct="1"/>
            <a:r>
              <a:rPr lang="fr-FR" altLang="ja-JP">
                <a:ea typeface="ＭＳ Ｐゴシック" panose="020B0600070205080204" pitchFamily="34" charset="-128"/>
              </a:rPr>
              <a:t>Méthodologie (fin)</a:t>
            </a:r>
          </a:p>
          <a:p>
            <a:pPr eaLnBrk="1" hangingPunct="1"/>
            <a:endParaRPr lang="fr-FR" altLang="fr-FR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fr-FR" altLang="fr-FR">
                <a:ea typeface="ＭＳ Ｐゴシック" panose="020B0600070205080204" pitchFamily="34" charset="-128"/>
              </a:rPr>
              <a:t>TRAJECTOIRES PROFESSIONNELLES ET PERSONNELLES : TROIS ÉTUDES DE CAS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198BAC01-E633-ECEB-8660-D9BC700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re 1">
            <a:extLst>
              <a:ext uri="{FF2B5EF4-FFF2-40B4-BE49-F238E27FC236}">
                <a16:creationId xmlns:a16="http://schemas.microsoft.com/office/drawing/2014/main" id="{4D94CB96-E2CA-4DD1-36CA-8201E3ED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Groupes / Objets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étude</a:t>
            </a:r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14338" name="Espace réservé du contenu 2">
            <a:extLst>
              <a:ext uri="{FF2B5EF4-FFF2-40B4-BE49-F238E27FC236}">
                <a16:creationId xmlns:a16="http://schemas.microsoft.com/office/drawing/2014/main" id="{04C452D8-5978-5D8C-0269-0D69BEB957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371600"/>
            <a:ext cx="8153400" cy="44958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Formation des groupes, inscription</a:t>
            </a:r>
          </a:p>
          <a:p>
            <a:pPr>
              <a:spcBef>
                <a:spcPts val="4300"/>
              </a:spcBef>
            </a:pPr>
            <a:r>
              <a:rPr lang="fr-FR" altLang="fr-FR">
                <a:ea typeface="ＭＳ Ｐゴシック" panose="020B0600070205080204" pitchFamily="34" charset="-128"/>
              </a:rPr>
              <a:t>Objets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étude</a:t>
            </a:r>
          </a:p>
          <a:p>
            <a:pPr>
              <a:spcBef>
                <a:spcPts val="4300"/>
              </a:spcBef>
            </a:pPr>
            <a:endParaRPr lang="fr-FR" altLang="fr-FR" sz="1800">
              <a:ea typeface="ＭＳ Ｐゴシック" panose="020B0600070205080204" pitchFamily="34" charset="-128"/>
            </a:endParaRPr>
          </a:p>
        </p:txBody>
      </p:sp>
      <p:sp>
        <p:nvSpPr>
          <p:cNvPr id="14339" name="ZoneTexte 3">
            <a:extLst>
              <a:ext uri="{FF2B5EF4-FFF2-40B4-BE49-F238E27FC236}">
                <a16:creationId xmlns:a16="http://schemas.microsoft.com/office/drawing/2014/main" id="{EE097EAC-716F-4ED5-B58C-EB7DF9F3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>
                <a:latin typeface="Arial" panose="020B0604020202020204" pitchFamily="34" charset="0"/>
              </a:rPr>
              <a:t>Marc Perrenoud 						Professions et carrières 					EPFL </a:t>
            </a:r>
            <a:r>
              <a:rPr lang="is-IS" altLang="fr-FR" sz="1200">
                <a:latin typeface="Arial" panose="020B0604020202020204" pitchFamily="34" charset="0"/>
              </a:rPr>
              <a:t>2021</a:t>
            </a:r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u contenu 2">
            <a:extLst>
              <a:ext uri="{FF2B5EF4-FFF2-40B4-BE49-F238E27FC236}">
                <a16:creationId xmlns:a16="http://schemas.microsoft.com/office/drawing/2014/main" id="{E62227E0-4382-BBDB-71E7-ED812F4730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600200"/>
            <a:ext cx="8447087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>
                <a:ea typeface="ＭＳ Ｐゴシック" panose="020B0600070205080204" pitchFamily="34" charset="-128"/>
              </a:rPr>
              <a:t>Qu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est ce qui nous intéresse ?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Unité du GP : quel en est le ciment ?</a:t>
            </a:r>
          </a:p>
          <a:p>
            <a:pPr>
              <a:buFont typeface="Wingdings" pitchFamily="2" charset="2"/>
              <a:buNone/>
            </a:pPr>
            <a:r>
              <a:rPr lang="fr-FR" altLang="fr-FR">
                <a:ea typeface="ＭＳ Ｐゴシック" panose="020B0600070205080204" pitchFamily="34" charset="-128"/>
              </a:rPr>
              <a:t>Formation, pratiques, références communes, « culture professionnelle »... 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 Disparités internes : qu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est ce qui fait la différence ?</a:t>
            </a:r>
          </a:p>
          <a:p>
            <a:pPr>
              <a:buFont typeface="Wingdings" pitchFamily="2" charset="2"/>
              <a:buNone/>
            </a:pPr>
            <a:r>
              <a:rPr lang="fr-FR" altLang="fr-FR">
                <a:ea typeface="ＭＳ Ｐゴシック" panose="020B0600070205080204" pitchFamily="34" charset="-128"/>
              </a:rPr>
              <a:t>Différentes façons d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être « ingénieur », « architecte »...</a:t>
            </a:r>
          </a:p>
          <a:p>
            <a:r>
              <a:rPr lang="fr-FR" altLang="fr-FR">
                <a:ea typeface="ＭＳ Ｐゴシック" panose="020B0600070205080204" pitchFamily="34" charset="-128"/>
              </a:rPr>
              <a:t>Comment cela se caractérise au niveau individuel ?</a:t>
            </a:r>
          </a:p>
          <a:p>
            <a:pPr>
              <a:buFont typeface="Wingdings" pitchFamily="2" charset="2"/>
              <a:buNone/>
            </a:pPr>
            <a:endParaRPr lang="fr-FR" altLang="fr-FR" b="1" i="1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fr-FR" altLang="fr-FR" b="1" i="1">
                <a:ea typeface="ＭＳ Ｐゴシック" panose="020B0600070205080204" pitchFamily="34" charset="-128"/>
              </a:rPr>
              <a:t>&gt;&gt; </a:t>
            </a:r>
            <a:r>
              <a:rPr lang="fr-FR" altLang="fr-FR" sz="3600" b="1" i="1">
                <a:ea typeface="ＭＳ Ｐゴシック" panose="020B0600070205080204" pitchFamily="34" charset="-128"/>
              </a:rPr>
              <a:t>Biographie et carrières</a:t>
            </a:r>
            <a:endParaRPr lang="fr-FR" altLang="fr-FR" b="1" i="1">
              <a:ea typeface="ＭＳ Ｐゴシック" panose="020B0600070205080204" pitchFamily="34" charset="-128"/>
            </a:endParaRPr>
          </a:p>
        </p:txBody>
      </p:sp>
      <p:sp>
        <p:nvSpPr>
          <p:cNvPr id="15362" name="Titre 1">
            <a:extLst>
              <a:ext uri="{FF2B5EF4-FFF2-40B4-BE49-F238E27FC236}">
                <a16:creationId xmlns:a16="http://schemas.microsoft.com/office/drawing/2014/main" id="{D1D9C5A6-B7C8-AEB9-F1C5-EF4B31C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228600"/>
            <a:ext cx="8672512" cy="990600"/>
          </a:xfrm>
        </p:spPr>
        <p:txBody>
          <a:bodyPr/>
          <a:lstStyle/>
          <a:p>
            <a:pPr eaLnBrk="1" hangingPunct="1"/>
            <a:r>
              <a:rPr lang="fr-FR" altLang="fr-FR" sz="4000" b="1">
                <a:ea typeface="ＭＳ Ｐゴシック" panose="020B0600070205080204" pitchFamily="34" charset="-128"/>
              </a:rPr>
              <a:t>Groupe professionnel ingénieurs-cadres</a:t>
            </a:r>
          </a:p>
        </p:txBody>
      </p:sp>
      <p:sp>
        <p:nvSpPr>
          <p:cNvPr id="15363" name="ZoneTexte 3">
            <a:extLst>
              <a:ext uri="{FF2B5EF4-FFF2-40B4-BE49-F238E27FC236}">
                <a16:creationId xmlns:a16="http://schemas.microsoft.com/office/drawing/2014/main" id="{02BFE17B-49AC-06FD-4049-C8177CE1F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1">
            <a:extLst>
              <a:ext uri="{FF2B5EF4-FFF2-40B4-BE49-F238E27FC236}">
                <a16:creationId xmlns:a16="http://schemas.microsoft.com/office/drawing/2014/main" id="{43CF6ED6-B46A-09D5-3F58-F82A3D2A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/>
          <a:lstStyle/>
          <a:p>
            <a:pPr eaLnBrk="1" hangingPunct="1"/>
            <a:r>
              <a:rPr lang="fr-FR" altLang="fr-FR" sz="3600">
                <a:solidFill>
                  <a:srgbClr val="775F55"/>
                </a:solidFill>
                <a:ea typeface="ＭＳ Ｐゴシック" panose="020B0600070205080204" pitchFamily="34" charset="-128"/>
              </a:rPr>
              <a:t>Biographie et carrière</a:t>
            </a:r>
            <a:br>
              <a:rPr lang="fr-FR" altLang="fr-FR" sz="3600">
                <a:ea typeface="ＭＳ Ｐゴシック" panose="020B0600070205080204" pitchFamily="34" charset="-128"/>
              </a:rPr>
            </a:br>
            <a:r>
              <a:rPr lang="fr-FR" altLang="fr-FR" sz="3600">
                <a:ea typeface="ＭＳ Ｐゴシック" panose="020B0600070205080204" pitchFamily="34" charset="-128"/>
              </a:rPr>
              <a:t>1. Biographie = récit de vie</a:t>
            </a:r>
          </a:p>
        </p:txBody>
      </p:sp>
      <p:sp>
        <p:nvSpPr>
          <p:cNvPr id="15363" name="Espace réservé du contenu 2">
            <a:extLst>
              <a:ext uri="{FF2B5EF4-FFF2-40B4-BE49-F238E27FC236}">
                <a16:creationId xmlns:a16="http://schemas.microsoft.com/office/drawing/2014/main" id="{BE297F6E-23DE-F857-5891-792F94DBC4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4200" y="1844675"/>
            <a:ext cx="8302625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fr-FR" sz="2800" b="1">
                <a:ea typeface="ＭＳ Ｐゴシック" panose="020B0600070205080204" pitchFamily="34" charset="-128"/>
              </a:rPr>
              <a:t>A. </a:t>
            </a:r>
            <a:r>
              <a:rPr lang="fr-FR" altLang="fr-FR" sz="2800">
                <a:ea typeface="ＭＳ Ｐゴシック" panose="020B0600070205080204" pitchFamily="34" charset="-128"/>
              </a:rPr>
              <a:t>Entretien biographique, parcours de vie = </a:t>
            </a:r>
            <a:r>
              <a:rPr lang="fr-FR" altLang="fr-FR" sz="2800" i="1">
                <a:ea typeface="ＭＳ Ｐゴシック" panose="020B0600070205080204" pitchFamily="34" charset="-128"/>
              </a:rPr>
              <a:t>récit</a:t>
            </a:r>
            <a:r>
              <a:rPr lang="fr-FR" altLang="fr-FR" sz="2800">
                <a:ea typeface="ＭＳ Ｐゴシック" panose="020B0600070205080204" pitchFamily="34" charset="-128"/>
              </a:rPr>
              <a:t> de vie,  construction, reconstruction</a:t>
            </a:r>
          </a:p>
          <a:p>
            <a:pPr eaLnBrk="1" hangingPunct="1"/>
            <a:endParaRPr lang="fr-FR" altLang="fr-FR" sz="280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800">
                <a:ea typeface="ＭＳ Ｐゴシック" panose="020B0600070205080204" pitchFamily="34" charset="-128"/>
              </a:rPr>
              <a:t>Matériau à la fois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Objectif : éléments factuels (dates etc.)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Subjectif : sens donné par l</a:t>
            </a:r>
            <a:r>
              <a:rPr lang="ja-JP" altLang="fr-FR"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ea typeface="ＭＳ Ｐゴシック" panose="020B0600070205080204" pitchFamily="34" charset="-128"/>
              </a:rPr>
              <a:t>enquêté</a:t>
            </a:r>
          </a:p>
          <a:p>
            <a:pPr eaLnBrk="1" hangingPunct="1"/>
            <a:r>
              <a:rPr lang="fr-FR" altLang="fr-FR" sz="2800">
                <a:ea typeface="ＭＳ Ｐゴシック" panose="020B0600070205080204" pitchFamily="34" charset="-128"/>
              </a:rPr>
              <a:t>Se raconter, c</a:t>
            </a:r>
            <a:r>
              <a:rPr lang="ja-JP" altLang="fr-FR" sz="2800">
                <a:ea typeface="ＭＳ Ｐゴシック" panose="020B0600070205080204" pitchFamily="34" charset="-128"/>
              </a:rPr>
              <a:t>’</a:t>
            </a:r>
            <a:r>
              <a:rPr lang="fr-FR" altLang="ja-JP" sz="2800">
                <a:ea typeface="ＭＳ Ｐゴシック" panose="020B0600070205080204" pitchFamily="34" charset="-128"/>
              </a:rPr>
              <a:t>est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Se réinventer un peu à chaque fois 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Produire de la cohérence a posteriori en étant égocentré</a:t>
            </a:r>
          </a:p>
          <a:p>
            <a:pPr lvl="4" eaLnBrk="1" hangingPunct="1"/>
            <a:r>
              <a:rPr lang="fr-FR" altLang="fr-FR">
                <a:ea typeface="ＭＳ Ｐゴシック" panose="020B0600070205080204" pitchFamily="34" charset="-128"/>
              </a:rPr>
              <a:t>Mettre en oeuvre une compétence inégalement partagée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D86EAC4A-583E-CE7F-318C-4ECE8F7C7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>
            <a:extLst>
              <a:ext uri="{FF2B5EF4-FFF2-40B4-BE49-F238E27FC236}">
                <a16:creationId xmlns:a16="http://schemas.microsoft.com/office/drawing/2014/main" id="{6FC21A42-CC5B-4996-A8FC-A4FB8B96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 sz="3600">
                <a:solidFill>
                  <a:srgbClr val="775F55"/>
                </a:solidFill>
                <a:ea typeface="ＭＳ Ｐゴシック" panose="020B0600070205080204" pitchFamily="34" charset="-128"/>
              </a:rPr>
              <a:t>Biographie et carrière</a:t>
            </a:r>
            <a:br>
              <a:rPr lang="fr-FR" altLang="fr-FR" sz="3600">
                <a:ea typeface="ＭＳ Ｐゴシック" panose="020B0600070205080204" pitchFamily="34" charset="-128"/>
              </a:rPr>
            </a:br>
            <a:r>
              <a:rPr lang="fr-FR" altLang="fr-FR" sz="3600">
                <a:ea typeface="ＭＳ Ｐゴシック" panose="020B0600070205080204" pitchFamily="34" charset="-128"/>
              </a:rPr>
              <a:t>1. Biographie = récit de vie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4CA62-F95E-CAAF-8775-049944AF84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982788"/>
            <a:ext cx="81534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b="1">
                <a:ea typeface="ＭＳ Ｐゴシック" panose="020B0600070205080204" pitchFamily="34" charset="-128"/>
              </a:rPr>
              <a:t>B. </a:t>
            </a:r>
            <a:r>
              <a:rPr lang="fr-FR" altLang="fr-FR">
                <a:ea typeface="ＭＳ Ｐゴシック" panose="020B0600070205080204" pitchFamily="34" charset="-128"/>
              </a:rPr>
              <a:t>Sens donné par les acteurs à leur parcours : dimension vocationnelle ? </a:t>
            </a:r>
            <a:r>
              <a:rPr lang="fr-FR" altLang="fr-FR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(à utiliser dans vos travaux)</a:t>
            </a:r>
          </a:p>
          <a:p>
            <a:r>
              <a:rPr lang="fr-FR" altLang="fr-FR" sz="2400">
                <a:ea typeface="ＭＳ Ｐゴシック" panose="020B0600070205080204" pitchFamily="34" charset="-128"/>
              </a:rPr>
              <a:t>Travail en vocation :  passion, implication, engagement ds le travail, encastrement vie pro/vie privée</a:t>
            </a:r>
          </a:p>
          <a:p>
            <a:pPr>
              <a:spcBef>
                <a:spcPts val="1900"/>
              </a:spcBef>
            </a:pPr>
            <a:r>
              <a:rPr lang="fr-FR" altLang="fr-FR" sz="2400">
                <a:ea typeface="ＭＳ Ｐゴシック" panose="020B0600070205080204" pitchFamily="34" charset="-128"/>
              </a:rPr>
              <a:t>Idéologie managériale depuis ≈1985 :  injonction à l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engagement de toute la subjectivité de l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individu </a:t>
            </a:r>
            <a:r>
              <a:rPr lang="fr-FR" altLang="ja-JP" sz="2000">
                <a:ea typeface="ＭＳ Ｐゴシック" panose="020B0600070205080204" pitchFamily="34" charset="-128"/>
              </a:rPr>
              <a:t>(« innovation », « créativité », « adaptabilité », « libération des énergies » au travail etc. importation de certaines valeurs venues notamment des mondes de l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>
                <a:ea typeface="ＭＳ Ｐゴシック" panose="020B0600070205080204" pitchFamily="34" charset="-128"/>
              </a:rPr>
              <a:t>art)</a:t>
            </a:r>
            <a:endParaRPr lang="fr-FR" altLang="fr-FR" sz="2000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08FA4076-0D59-306B-1136-6B1C6C005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contenu 2">
            <a:extLst>
              <a:ext uri="{FF2B5EF4-FFF2-40B4-BE49-F238E27FC236}">
                <a16:creationId xmlns:a16="http://schemas.microsoft.com/office/drawing/2014/main" id="{27C835F8-5C85-BB5D-71D9-5214C5A58B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1025" y="1766888"/>
            <a:ext cx="81534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altLang="fr-FR">
                <a:ea typeface="ＭＳ Ｐゴシック" panose="020B0600070205080204" pitchFamily="34" charset="-128"/>
              </a:rPr>
              <a:t>Everett C. Hughes et la sociologie interactionniste</a:t>
            </a:r>
          </a:p>
          <a:p>
            <a:pPr>
              <a:spcAft>
                <a:spcPts val="1200"/>
              </a:spcAft>
            </a:pPr>
            <a:r>
              <a:rPr lang="fr-FR" altLang="fr-FR">
                <a:ea typeface="ＭＳ Ｐゴシック" panose="020B0600070205080204" pitchFamily="34" charset="-128"/>
              </a:rPr>
              <a:t>Analyse séquencielle (collectif/individu) : étapes standard et turning points</a:t>
            </a:r>
          </a:p>
          <a:p>
            <a:r>
              <a:rPr lang="fr-FR" altLang="fr-FR" sz="2500">
                <a:ea typeface="ＭＳ Ｐゴシック" panose="020B0600070205080204" pitchFamily="34" charset="-128"/>
              </a:rPr>
              <a:t>Croiser carrière professionnelle et parcours de vie</a:t>
            </a:r>
          </a:p>
          <a:p>
            <a:pPr lvl="1"/>
            <a:r>
              <a:rPr lang="fr-FR" altLang="fr-FR" sz="2000">
                <a:ea typeface="ＭＳ Ｐゴシック" panose="020B0600070205080204" pitchFamily="34" charset="-128"/>
              </a:rPr>
              <a:t>Carrière pro : </a:t>
            </a:r>
            <a:r>
              <a:rPr lang="fr-FR" altLang="fr-FR" sz="1800">
                <a:ea typeface="ＭＳ Ｐゴシック" panose="020B0600070205080204" pitchFamily="34" charset="-128"/>
              </a:rPr>
              <a:t>Formation, concours, diplôme (graduation) – Premier emploi – Evolution travail (contenu) / emploi (statut, conditions) – Projection ds futur</a:t>
            </a:r>
          </a:p>
          <a:p>
            <a:pPr lvl="1"/>
            <a:r>
              <a:rPr lang="fr-FR" altLang="fr-FR" sz="2000">
                <a:ea typeface="ＭＳ Ｐゴシック" panose="020B0600070205080204" pitchFamily="34" charset="-128"/>
              </a:rPr>
              <a:t>Parcours de vie </a:t>
            </a:r>
            <a:r>
              <a:rPr lang="fr-FR" altLang="fr-FR" sz="1800">
                <a:ea typeface="ＭＳ Ｐゴシック" panose="020B0600070205080204" pitchFamily="34" charset="-128"/>
              </a:rPr>
              <a:t>: Vie familiale (couple, enfants, parents etc. – Santé – Activités hors-travail – Projection</a:t>
            </a:r>
          </a:p>
          <a:p>
            <a:r>
              <a:rPr lang="fr-FR" altLang="fr-FR" sz="2200">
                <a:ea typeface="ＭＳ Ｐゴシック" panose="020B0600070205080204" pitchFamily="34" charset="-128"/>
              </a:rPr>
              <a:t>Quelles sont les séquences par lesquelles est passé l</a:t>
            </a:r>
            <a:r>
              <a:rPr lang="ja-JP" altLang="fr-FR" sz="2200">
                <a:ea typeface="ＭＳ Ｐゴシック" panose="020B0600070205080204" pitchFamily="34" charset="-128"/>
              </a:rPr>
              <a:t>’</a:t>
            </a:r>
            <a:r>
              <a:rPr lang="fr-FR" altLang="ja-JP" sz="2200">
                <a:ea typeface="ＭＳ Ｐゴシック" panose="020B0600070205080204" pitchFamily="34" charset="-128"/>
              </a:rPr>
              <a:t>enquêté ? (ascension, stabilisation, crise, reconversion, spécialisation etc.)</a:t>
            </a:r>
          </a:p>
          <a:p>
            <a:pPr>
              <a:spcAft>
                <a:spcPts val="1200"/>
              </a:spcAft>
            </a:pPr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18434" name="Titre 1">
            <a:extLst>
              <a:ext uri="{FF2B5EF4-FFF2-40B4-BE49-F238E27FC236}">
                <a16:creationId xmlns:a16="http://schemas.microsoft.com/office/drawing/2014/main" id="{DC8EDE7A-8F78-7252-3F1C-1818E487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 sz="3600">
                <a:solidFill>
                  <a:srgbClr val="775F55"/>
                </a:solidFill>
                <a:ea typeface="ＭＳ Ｐゴシック" panose="020B0600070205080204" pitchFamily="34" charset="-128"/>
              </a:rPr>
              <a:t>Biographie et carrière </a:t>
            </a:r>
            <a:br>
              <a:rPr lang="fr-FR" altLang="fr-FR" sz="3600">
                <a:ea typeface="ＭＳ Ｐゴシック" panose="020B0600070205080204" pitchFamily="34" charset="-128"/>
              </a:rPr>
            </a:br>
            <a:r>
              <a:rPr lang="fr-FR" altLang="fr-FR" sz="3600">
                <a:ea typeface="ＭＳ Ｐゴシック" panose="020B0600070205080204" pitchFamily="34" charset="-128"/>
              </a:rPr>
              <a:t>2. La notion de carrière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0F581CCF-7B1A-8C4D-B141-6C52DA77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re 1">
            <a:extLst>
              <a:ext uri="{FF2B5EF4-FFF2-40B4-BE49-F238E27FC236}">
                <a16:creationId xmlns:a16="http://schemas.microsoft.com/office/drawing/2014/main" id="{001EE023-EEC7-4DEA-0BC1-91CCDE83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Méthodologie</a:t>
            </a:r>
          </a:p>
        </p:txBody>
      </p:sp>
      <p:sp>
        <p:nvSpPr>
          <p:cNvPr id="20483" name="Espace réservé du contenu 2">
            <a:extLst>
              <a:ext uri="{FF2B5EF4-FFF2-40B4-BE49-F238E27FC236}">
                <a16:creationId xmlns:a16="http://schemas.microsoft.com/office/drawing/2014/main" id="{BDD87D8C-B91A-AC4F-6D63-B08C3024BE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fr-FR" altLang="fr-FR">
                <a:solidFill>
                  <a:srgbClr val="000000"/>
                </a:solidFill>
                <a:ea typeface="ＭＳ Ｐゴシック" panose="020B0600070205080204" pitchFamily="34" charset="-128"/>
              </a:rPr>
              <a:t>Entretien semi-directif biographique</a:t>
            </a:r>
            <a:endParaRPr lang="fr-FR" altLang="fr-FR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Char char="ü"/>
            </a:pPr>
            <a:endParaRPr lang="fr-FR" altLang="fr-FR" sz="1800">
              <a:ea typeface="ＭＳ Ｐゴシック" panose="020B0600070205080204" pitchFamily="34" charset="-128"/>
            </a:endParaRPr>
          </a:p>
          <a:p>
            <a:pPr lvl="1">
              <a:buFont typeface="Wingdings 2" pitchFamily="2" charset="2"/>
              <a:buNone/>
            </a:pPr>
            <a:r>
              <a:rPr lang="fr-FR" altLang="fr-FR" sz="2400">
                <a:ea typeface="ＭＳ Ｐゴシック" panose="020B0600070205080204" pitchFamily="34" charset="-128"/>
              </a:rPr>
              <a:t>Recueillir des données factuelles (objectives) et en même temps un discours subjectif pour</a:t>
            </a:r>
          </a:p>
          <a:p>
            <a:pPr lvl="1">
              <a:buFont typeface="Wingdings 2" pitchFamily="2" charset="2"/>
              <a:buNone/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Char char="ü"/>
            </a:pPr>
            <a:r>
              <a:rPr lang="fr-FR" altLang="fr-FR" sz="2400">
                <a:ea typeface="ＭＳ Ｐゴシック" panose="020B0600070205080204" pitchFamily="34" charset="-128"/>
              </a:rPr>
              <a:t>étudier les </a:t>
            </a:r>
            <a:r>
              <a:rPr lang="fr-FR" altLang="fr-FR" sz="2400" b="1">
                <a:ea typeface="ＭＳ Ｐゴシック" panose="020B0600070205080204" pitchFamily="34" charset="-128"/>
              </a:rPr>
              <a:t>représentations (</a:t>
            </a:r>
            <a:r>
              <a:rPr lang="fr-FR" altLang="fr-FR" sz="2400">
                <a:ea typeface="ＭＳ Ｐゴシック" panose="020B0600070205080204" pitchFamily="34" charset="-128"/>
              </a:rPr>
              <a:t>conceptions, raisonnements et logiques subjectives</a:t>
            </a:r>
            <a:r>
              <a:rPr lang="fr-FR" altLang="fr-FR" sz="2400" b="1">
                <a:ea typeface="ＭＳ Ｐゴシック" panose="020B0600070205080204" pitchFamily="34" charset="-128"/>
              </a:rPr>
              <a:t>)</a:t>
            </a:r>
            <a:r>
              <a:rPr lang="fr-FR" altLang="fr-FR" sz="2400">
                <a:ea typeface="ＭＳ Ｐゴシック" panose="020B0600070205080204" pitchFamily="34" charset="-128"/>
              </a:rPr>
              <a:t> ou les </a:t>
            </a:r>
            <a:r>
              <a:rPr lang="fr-FR" altLang="fr-FR" sz="2400" b="1">
                <a:ea typeface="ＭＳ Ｐゴシック" panose="020B0600070205080204" pitchFamily="34" charset="-128"/>
              </a:rPr>
              <a:t>attitudes</a:t>
            </a:r>
            <a:r>
              <a:rPr lang="fr-FR" altLang="fr-FR" sz="2400">
                <a:ea typeface="ＭＳ Ｐゴシック" panose="020B0600070205080204" pitchFamily="34" charset="-128"/>
              </a:rPr>
              <a:t> de vos interlocuteurs. </a:t>
            </a:r>
          </a:p>
          <a:p>
            <a:pPr lvl="1">
              <a:buFont typeface="Wingdings" pitchFamily="2" charset="2"/>
              <a:buChar char="ü"/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Char char="ü"/>
            </a:pPr>
            <a:r>
              <a:rPr lang="fr-FR" altLang="fr-FR" sz="2400">
                <a:ea typeface="ＭＳ Ｐゴシック" panose="020B0600070205080204" pitchFamily="34" charset="-128"/>
              </a:rPr>
              <a:t>Permet également d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approcher de façon indirecte (par le discours) les </a:t>
            </a:r>
            <a:r>
              <a:rPr lang="fr-FR" altLang="ja-JP" sz="2400" b="1">
                <a:ea typeface="ＭＳ Ｐゴシック" panose="020B0600070205080204" pitchFamily="34" charset="-128"/>
              </a:rPr>
              <a:t>pratiques </a:t>
            </a:r>
            <a:r>
              <a:rPr lang="fr-FR" altLang="ja-JP" sz="2400">
                <a:ea typeface="ＭＳ Ｐゴシック" panose="020B0600070205080204" pitchFamily="34" charset="-128"/>
              </a:rPr>
              <a:t>(ce qu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ils font).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0E268618-F624-FDBF-1E7B-DAE8629C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>
            <a:extLst>
              <a:ext uri="{FF2B5EF4-FFF2-40B4-BE49-F238E27FC236}">
                <a16:creationId xmlns:a16="http://schemas.microsoft.com/office/drawing/2014/main" id="{6FD4441C-107B-F63F-0AC8-677CFC79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Méthodologie</a:t>
            </a:r>
          </a:p>
        </p:txBody>
      </p:sp>
      <p:sp>
        <p:nvSpPr>
          <p:cNvPr id="21507" name="Espace réservé du contenu 2">
            <a:extLst>
              <a:ext uri="{FF2B5EF4-FFF2-40B4-BE49-F238E27FC236}">
                <a16:creationId xmlns:a16="http://schemas.microsoft.com/office/drawing/2014/main" id="{7E5B393A-AF6C-2538-5EC1-CFC52EA937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spcBef>
                <a:spcPts val="800"/>
              </a:spcBef>
              <a:buFont typeface="Wingdings 2" pitchFamily="2" charset="2"/>
              <a:buNone/>
            </a:pPr>
            <a:r>
              <a:rPr lang="fr-FR" altLang="fr-FR" sz="2400" b="1">
                <a:ea typeface="ＭＳ Ｐゴシック" panose="020B0600070205080204" pitchFamily="34" charset="-128"/>
              </a:rPr>
              <a:t>Généralités :</a:t>
            </a: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400">
                <a:ea typeface="ＭＳ Ｐゴシック" panose="020B0600070205080204" pitchFamily="34" charset="-128"/>
              </a:rPr>
              <a:t>Relation d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enquête = relation de confiance          </a:t>
            </a:r>
            <a:r>
              <a:rPr lang="fr-FR" altLang="ja-JP" sz="2400" i="1">
                <a:ea typeface="ＭＳ Ｐゴシック" panose="020B0600070205080204" pitchFamily="34" charset="-128"/>
              </a:rPr>
              <a:t>donc</a:t>
            </a:r>
            <a:endParaRPr lang="fr-FR" altLang="ja-JP" sz="2400">
              <a:ea typeface="ＭＳ Ｐゴシック" panose="020B0600070205080204" pitchFamily="34" charset="-128"/>
            </a:endParaRP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400">
                <a:ea typeface="ＭＳ Ｐゴシック" panose="020B0600070205080204" pitchFamily="34" charset="-128"/>
              </a:rPr>
              <a:t>Prise de contact : « pacte d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entretien », « donner » qqch à l'enquêté.e, expliquer cadre enquête, pk cet entretien, pk on enregistre (réexpliquer juste avant entretien)</a:t>
            </a: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400">
                <a:ea typeface="ＭＳ Ｐゴシック" panose="020B0600070205080204" pitchFamily="34" charset="-128"/>
              </a:rPr>
              <a:t>Conduire l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entretien sans forcer le discours, s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adapter à l</a:t>
            </a:r>
            <a:r>
              <a:rPr lang="ja-JP" altLang="fr-FR" sz="2400">
                <a:ea typeface="ＭＳ Ｐゴシック" panose="020B0600070205080204" pitchFamily="34" charset="-128"/>
              </a:rPr>
              <a:t>’</a:t>
            </a:r>
            <a:r>
              <a:rPr lang="fr-FR" altLang="ja-JP" sz="2400">
                <a:ea typeface="ＭＳ Ｐゴシック" panose="020B0600070205080204" pitchFamily="34" charset="-128"/>
              </a:rPr>
              <a:t>enquêté.e</a:t>
            </a: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400">
                <a:ea typeface="ＭＳ Ｐゴシック" panose="020B0600070205080204" pitchFamily="34" charset="-128"/>
              </a:rPr>
              <a:t>Observer et mémoriser (noter au minimium) : environnement, enquêté.e (apparence + com. non-verbale) </a:t>
            </a:r>
          </a:p>
          <a:p>
            <a:pPr>
              <a:spcBef>
                <a:spcPts val="800"/>
              </a:spcBef>
              <a:buFont typeface="Wingdings" pitchFamily="2" charset="2"/>
              <a:buChar char="l"/>
            </a:pPr>
            <a:r>
              <a:rPr lang="fr-FR" altLang="fr-FR" sz="2400">
                <a:ea typeface="ＭＳ Ｐゴシック" panose="020B0600070205080204" pitchFamily="34" charset="-128"/>
              </a:rPr>
              <a:t>Entretien semi-directif = conversation ≠ interrogatoire !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7E27AF68-AD0C-D4C5-E36C-54F66E74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contenu 2">
            <a:extLst>
              <a:ext uri="{FF2B5EF4-FFF2-40B4-BE49-F238E27FC236}">
                <a16:creationId xmlns:a16="http://schemas.microsoft.com/office/drawing/2014/main" id="{AFB1D392-B31B-AC77-96EA-5467F73768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spcBef>
                <a:spcPts val="600"/>
              </a:spcBef>
              <a:buFont typeface="Wingdings 2" pitchFamily="2" charset="2"/>
              <a:buNone/>
            </a:pPr>
            <a:r>
              <a:rPr lang="fr-FR" altLang="fr-FR" sz="2300" b="1">
                <a:solidFill>
                  <a:srgbClr val="000000"/>
                </a:solidFill>
                <a:ea typeface="ＭＳ Ｐゴシック" panose="020B0600070205080204" pitchFamily="34" charset="-128"/>
              </a:rPr>
              <a:t>Comment élaborer un guide d</a:t>
            </a:r>
            <a:r>
              <a:rPr lang="ja-JP" altLang="fr-FR" sz="2300" b="1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300" b="1">
                <a:solidFill>
                  <a:srgbClr val="000000"/>
                </a:solidFill>
                <a:ea typeface="ＭＳ Ｐゴシック" panose="020B0600070205080204" pitchFamily="34" charset="-128"/>
              </a:rPr>
              <a:t>entretien :</a:t>
            </a:r>
            <a:endParaRPr lang="fr-FR" altLang="ja-JP" sz="23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fr-FR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Guide d</a:t>
            </a:r>
            <a:r>
              <a:rPr lang="ja-JP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entretien (quali) ≠ questionnaire (quanti)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fr-FR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Lister les thématiques principales, les grands sujets à aborder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fr-FR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Envisager un ordre (indicatif) pour aborder ces thématiques 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fr-FR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Dans chaque thématique, spécifier les points importants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fr-FR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Ne pas surcharger le guide d</a:t>
            </a:r>
            <a:r>
              <a:rPr lang="ja-JP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entretien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fr-FR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Ne pas demander à l</a:t>
            </a:r>
            <a:r>
              <a:rPr lang="ja-JP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enquêté.e de faire le travail à votre place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fr-FR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Ne pas demander à l</a:t>
            </a:r>
            <a:r>
              <a:rPr lang="ja-JP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enquêté.e de « raconter sa vie »</a:t>
            </a:r>
          </a:p>
          <a:p>
            <a:pPr>
              <a:spcBef>
                <a:spcPts val="600"/>
              </a:spcBef>
              <a:buFont typeface="Wingdings" pitchFamily="2" charset="2"/>
              <a:buChar char="l"/>
            </a:pPr>
            <a:r>
              <a:rPr lang="fr-FR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Toujours se mettre à la place de l</a:t>
            </a:r>
            <a:r>
              <a:rPr lang="ja-JP" altLang="fr-FR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fr-FR" altLang="ja-JP" sz="2300">
                <a:solidFill>
                  <a:srgbClr val="000000"/>
                </a:solidFill>
                <a:ea typeface="ＭＳ Ｐゴシック" panose="020B0600070205080204" pitchFamily="34" charset="-128"/>
              </a:rPr>
              <a:t>enquêté.e : comprend-il/elle ce que je dis ? Ne pas utiliser de jargon, rester simple et concret</a:t>
            </a:r>
          </a:p>
          <a:p>
            <a:endParaRPr lang="fr-FR" altLang="fr-FR">
              <a:ea typeface="ＭＳ Ｐゴシック" panose="020B0600070205080204" pitchFamily="34" charset="-128"/>
            </a:endParaRPr>
          </a:p>
        </p:txBody>
      </p:sp>
      <p:sp>
        <p:nvSpPr>
          <p:cNvPr id="21506" name="Titre 1">
            <a:extLst>
              <a:ext uri="{FF2B5EF4-FFF2-40B4-BE49-F238E27FC236}">
                <a16:creationId xmlns:a16="http://schemas.microsoft.com/office/drawing/2014/main" id="{676AD718-8D94-E35A-C3FB-1B2BB326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Méthodologie</a:t>
            </a:r>
          </a:p>
        </p:txBody>
      </p:sp>
      <p:sp>
        <p:nvSpPr>
          <p:cNvPr id="2" name="ZoneTexte 3">
            <a:extLst>
              <a:ext uri="{FF2B5EF4-FFF2-40B4-BE49-F238E27FC236}">
                <a16:creationId xmlns:a16="http://schemas.microsoft.com/office/drawing/2014/main" id="{CCEED01B-082A-5B73-0A85-8B04CC21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3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2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 dirty="0">
                <a:latin typeface="Arial" panose="020B0604020202020204" pitchFamily="34" charset="0"/>
              </a:rPr>
              <a:t>Perrenoud - </a:t>
            </a:r>
            <a:r>
              <a:rPr lang="fr-FR" altLang="fr-FR" sz="1200" dirty="0" err="1">
                <a:latin typeface="Arial" panose="020B0604020202020204" pitchFamily="34" charset="0"/>
              </a:rPr>
              <a:t>Widmann</a:t>
            </a:r>
            <a:r>
              <a:rPr lang="fr-FR" altLang="fr-FR" sz="1200" dirty="0">
                <a:latin typeface="Arial" panose="020B0604020202020204" pitchFamily="34" charset="0"/>
              </a:rPr>
              <a:t> 						Professions et carrières 					EPFL </a:t>
            </a:r>
            <a:r>
              <a:rPr lang="is-IS" altLang="fr-FR" sz="1200" dirty="0">
                <a:latin typeface="Arial" panose="020B0604020202020204" pitchFamily="34" charset="0"/>
              </a:rPr>
              <a:t>2023</a:t>
            </a:r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é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Médian.thmx</Template>
  <TotalTime>2289</TotalTime>
  <Words>1215</Words>
  <Application>Microsoft Macintosh PowerPoint</Application>
  <PresentationFormat>Affichage à l'écran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ＭＳ Ｐゴシック</vt:lpstr>
      <vt:lpstr>Tw Cen MT</vt:lpstr>
      <vt:lpstr>Wingdings</vt:lpstr>
      <vt:lpstr>Wingdings 2</vt:lpstr>
      <vt:lpstr>Calibri</vt:lpstr>
      <vt:lpstr>Médian</vt:lpstr>
      <vt:lpstr>PROFESSIONS ET CARRIÈRES   SÉANCE 2 - 26.09.2023  FORMATION DES GROUPES – CHOIX DES OBJETS D’ETUDE  INTRODUCTION : groupes professionnels  Méthodologie : l’entretien biographique </vt:lpstr>
      <vt:lpstr>Groupes / Objets d’étude</vt:lpstr>
      <vt:lpstr>Groupe professionnel ingénieurs-cadres</vt:lpstr>
      <vt:lpstr>Biographie et carrière 1. Biographie = récit de vie</vt:lpstr>
      <vt:lpstr>Biographie et carrière 1. Biographie = récit de vie</vt:lpstr>
      <vt:lpstr>Biographie et carrière  2. La notion de carrière</vt:lpstr>
      <vt:lpstr>Méthodologie</vt:lpstr>
      <vt:lpstr>Méthodologie</vt:lpstr>
      <vt:lpstr>Méthodologie</vt:lpstr>
      <vt:lpstr>Méthodologie</vt:lpstr>
      <vt:lpstr>Méthodologie</vt:lpstr>
      <vt:lpstr>La semaine prochaine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EPFL 2009/2010        Marc Perrenoud  SOCIOLOGIE DES PROFESSIONS   Séance 1 - 15.09.2009  Introduction : qu'est ce qu'une profession ? </dc:title>
  <dc:creator>admin</dc:creator>
  <cp:lastModifiedBy>Microsoft Office User</cp:lastModifiedBy>
  <cp:revision>71</cp:revision>
  <cp:lastPrinted>2011-09-20T10:38:29Z</cp:lastPrinted>
  <dcterms:created xsi:type="dcterms:W3CDTF">2014-09-14T10:06:43Z</dcterms:created>
  <dcterms:modified xsi:type="dcterms:W3CDTF">2023-09-25T09:29:44Z</dcterms:modified>
</cp:coreProperties>
</file>