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81" r:id="rId1"/>
  </p:sldMasterIdLst>
  <p:handoutMasterIdLst>
    <p:handoutMasterId r:id="rId17"/>
  </p:handoutMasterIdLst>
  <p:sldIdLst>
    <p:sldId id="256" r:id="rId2"/>
    <p:sldId id="277" r:id="rId3"/>
    <p:sldId id="286" r:id="rId4"/>
    <p:sldId id="287" r:id="rId5"/>
    <p:sldId id="281" r:id="rId6"/>
    <p:sldId id="282" r:id="rId7"/>
    <p:sldId id="268" r:id="rId8"/>
    <p:sldId id="269" r:id="rId9"/>
    <p:sldId id="270" r:id="rId10"/>
    <p:sldId id="271" r:id="rId11"/>
    <p:sldId id="285" r:id="rId12"/>
    <p:sldId id="278" r:id="rId13"/>
    <p:sldId id="280" r:id="rId14"/>
    <p:sldId id="279" r:id="rId15"/>
    <p:sldId id="265" r:id="rId16"/>
  </p:sldIdLst>
  <p:sldSz cx="9144000" cy="6858000" type="screen4x3"/>
  <p:notesSz cx="6858000" cy="9144000"/>
  <p:defaultTextStyle>
    <a:defPPr>
      <a:defRPr lang="fr-FR"/>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8"/>
  </p:normalViewPr>
  <p:slideViewPr>
    <p:cSldViewPr snapToObjects="1">
      <p:cViewPr varScale="1">
        <p:scale>
          <a:sx n="107" d="100"/>
          <a:sy n="107" d="100"/>
        </p:scale>
        <p:origin x="176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43DB211-370F-4EFE-CC6D-A5B545B3DCB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fr-FR"/>
          </a:p>
        </p:txBody>
      </p:sp>
      <p:sp>
        <p:nvSpPr>
          <p:cNvPr id="3" name="Espace réservé de la date 2">
            <a:extLst>
              <a:ext uri="{FF2B5EF4-FFF2-40B4-BE49-F238E27FC236}">
                <a16:creationId xmlns:a16="http://schemas.microsoft.com/office/drawing/2014/main" id="{65785471-C1B0-721B-48A0-A8E1F5389715}"/>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65C96144-8E21-6F47-8744-2D5582F16781}" type="datetime1">
              <a:rPr lang="fr-FR" altLang="fr-FR"/>
              <a:pPr>
                <a:defRPr/>
              </a:pPr>
              <a:t>02/10/2023</a:t>
            </a:fld>
            <a:endParaRPr lang="fr-FR" altLang="fr-FR"/>
          </a:p>
        </p:txBody>
      </p:sp>
      <p:sp>
        <p:nvSpPr>
          <p:cNvPr id="4" name="Espace réservé du pied de page 3">
            <a:extLst>
              <a:ext uri="{FF2B5EF4-FFF2-40B4-BE49-F238E27FC236}">
                <a16:creationId xmlns:a16="http://schemas.microsoft.com/office/drawing/2014/main" id="{C5D43FAA-F29E-F16E-2F20-C416EC337EC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fr-FR"/>
          </a:p>
        </p:txBody>
      </p:sp>
      <p:sp>
        <p:nvSpPr>
          <p:cNvPr id="5" name="Espace réservé du numéro de diapositive 4">
            <a:extLst>
              <a:ext uri="{FF2B5EF4-FFF2-40B4-BE49-F238E27FC236}">
                <a16:creationId xmlns:a16="http://schemas.microsoft.com/office/drawing/2014/main" id="{77DF53A6-2C61-7077-C067-7609DEDCE61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1B1DC9B-6D91-7946-BD56-1AFE82E0C80F}"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7671CD-5462-0DEE-DAF4-E9D1C19A772B}"/>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3" name="Rectangle 2">
            <a:extLst>
              <a:ext uri="{FF2B5EF4-FFF2-40B4-BE49-F238E27FC236}">
                <a16:creationId xmlns:a16="http://schemas.microsoft.com/office/drawing/2014/main" id="{1BFE0B3E-6174-CB2B-722E-EC667B49AC8D}"/>
              </a:ext>
            </a:extLst>
          </p:cNvPr>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4" name="Rectangle 3">
            <a:extLst>
              <a:ext uri="{FF2B5EF4-FFF2-40B4-BE49-F238E27FC236}">
                <a16:creationId xmlns:a16="http://schemas.microsoft.com/office/drawing/2014/main" id="{E3D3E679-D826-C4E2-D76B-46BDEF511954}"/>
              </a:ext>
            </a:extLst>
          </p:cNvPr>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lang="fr-FR"/>
              <a:t>Cliquez et modifiez le titre</a:t>
            </a:r>
            <a:endParaRPr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Cliquez pour modifier le style des sous-titres du masque</a:t>
            </a:r>
            <a:endParaRPr lang="en-US"/>
          </a:p>
        </p:txBody>
      </p:sp>
      <p:sp>
        <p:nvSpPr>
          <p:cNvPr id="5" name="Espace réservé de la date 27">
            <a:extLst>
              <a:ext uri="{FF2B5EF4-FFF2-40B4-BE49-F238E27FC236}">
                <a16:creationId xmlns:a16="http://schemas.microsoft.com/office/drawing/2014/main" id="{E6277C83-59ED-E348-7351-6D57B8C9A80B}"/>
              </a:ext>
            </a:extLst>
          </p:cNvPr>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7262364D-1405-3146-9E56-B7D652822CAF}" type="datetime1">
              <a:rPr lang="fr-FR" altLang="fr-FR"/>
              <a:pPr>
                <a:defRPr/>
              </a:pPr>
              <a:t>02/10/2023</a:t>
            </a:fld>
            <a:endParaRPr lang="fr-FR" altLang="fr-FR"/>
          </a:p>
        </p:txBody>
      </p:sp>
      <p:sp>
        <p:nvSpPr>
          <p:cNvPr id="6" name="Espace réservé du pied de page 16">
            <a:extLst>
              <a:ext uri="{FF2B5EF4-FFF2-40B4-BE49-F238E27FC236}">
                <a16:creationId xmlns:a16="http://schemas.microsoft.com/office/drawing/2014/main" id="{7BE9F043-E50A-9319-3887-6EA320E0E80E}"/>
              </a:ext>
            </a:extLst>
          </p:cNvPr>
          <p:cNvSpPr>
            <a:spLocks noGrp="1"/>
          </p:cNvSpPr>
          <p:nvPr>
            <p:ph type="ftr" sz="quarter" idx="11"/>
          </p:nvPr>
        </p:nvSpPr>
        <p:spPr>
          <a:xfrm>
            <a:off x="2085975" y="236538"/>
            <a:ext cx="5867400" cy="365125"/>
          </a:xfrm>
        </p:spPr>
        <p:txBody>
          <a:bodyPr/>
          <a:lstStyle>
            <a:lvl1pPr>
              <a:defRPr/>
            </a:lvl1pPr>
          </a:lstStyle>
          <a:p>
            <a:pPr>
              <a:defRPr/>
            </a:pPr>
            <a:endParaRPr lang="fr-FR"/>
          </a:p>
        </p:txBody>
      </p:sp>
      <p:sp>
        <p:nvSpPr>
          <p:cNvPr id="7" name="Espace réservé du numéro de diapositive 28">
            <a:extLst>
              <a:ext uri="{FF2B5EF4-FFF2-40B4-BE49-F238E27FC236}">
                <a16:creationId xmlns:a16="http://schemas.microsoft.com/office/drawing/2014/main" id="{7852FAD1-4978-7BE7-8B93-D470728BC445}"/>
              </a:ext>
            </a:extLst>
          </p:cNvPr>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B94B3EB5-6055-704E-9C7B-99417705B6F8}" type="slidenum">
              <a:rPr lang="en-US" altLang="fr-FR"/>
              <a:pPr>
                <a:defRPr/>
              </a:pPr>
              <a:t>‹N°›</a:t>
            </a:fld>
            <a:endParaRPr lang="en-US" altLang="fr-FR"/>
          </a:p>
        </p:txBody>
      </p:sp>
    </p:spTree>
    <p:extLst>
      <p:ext uri="{BB962C8B-B14F-4D97-AF65-F5344CB8AC3E}">
        <p14:creationId xmlns:p14="http://schemas.microsoft.com/office/powerpoint/2010/main" val="19186988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13">
            <a:extLst>
              <a:ext uri="{FF2B5EF4-FFF2-40B4-BE49-F238E27FC236}">
                <a16:creationId xmlns:a16="http://schemas.microsoft.com/office/drawing/2014/main" id="{2FC1C997-941A-591E-717F-C4EFE18C4491}"/>
              </a:ext>
            </a:extLst>
          </p:cNvPr>
          <p:cNvSpPr>
            <a:spLocks noGrp="1"/>
          </p:cNvSpPr>
          <p:nvPr>
            <p:ph type="dt" sz="half" idx="10"/>
          </p:nvPr>
        </p:nvSpPr>
        <p:spPr/>
        <p:txBody>
          <a:bodyPr/>
          <a:lstStyle>
            <a:lvl1pPr>
              <a:defRPr/>
            </a:lvl1pPr>
          </a:lstStyle>
          <a:p>
            <a:pPr>
              <a:defRPr/>
            </a:pPr>
            <a:fld id="{24387BAC-6B95-1647-92AE-E7786D7D2A9C}" type="datetime1">
              <a:rPr lang="fr-FR" altLang="fr-FR"/>
              <a:pPr>
                <a:defRPr/>
              </a:pPr>
              <a:t>02/10/2023</a:t>
            </a:fld>
            <a:endParaRPr lang="fr-FR" altLang="fr-FR"/>
          </a:p>
        </p:txBody>
      </p:sp>
      <p:sp>
        <p:nvSpPr>
          <p:cNvPr id="5" name="Espace réservé du pied de page 2">
            <a:extLst>
              <a:ext uri="{FF2B5EF4-FFF2-40B4-BE49-F238E27FC236}">
                <a16:creationId xmlns:a16="http://schemas.microsoft.com/office/drawing/2014/main" id="{E7261057-E05E-A752-3512-019D87554608}"/>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22">
            <a:extLst>
              <a:ext uri="{FF2B5EF4-FFF2-40B4-BE49-F238E27FC236}">
                <a16:creationId xmlns:a16="http://schemas.microsoft.com/office/drawing/2014/main" id="{ECBA7C17-6369-CD7B-BBD2-B4BEF777339C}"/>
              </a:ext>
            </a:extLst>
          </p:cNvPr>
          <p:cNvSpPr>
            <a:spLocks noGrp="1"/>
          </p:cNvSpPr>
          <p:nvPr>
            <p:ph type="sldNum" sz="quarter" idx="12"/>
          </p:nvPr>
        </p:nvSpPr>
        <p:spPr/>
        <p:txBody>
          <a:bodyPr/>
          <a:lstStyle>
            <a:lvl1pPr>
              <a:defRPr/>
            </a:lvl1pPr>
          </a:lstStyle>
          <a:p>
            <a:pPr>
              <a:defRPr/>
            </a:pPr>
            <a:fld id="{8D73DC66-03EB-7F4B-A60E-FB5454EAFE5D}" type="slidenum">
              <a:rPr lang="fr-FR" altLang="fr-FR"/>
              <a:pPr>
                <a:defRPr/>
              </a:pPr>
              <a:t>‹N°›</a:t>
            </a:fld>
            <a:endParaRPr lang="fr-FR" altLang="fr-FR"/>
          </a:p>
        </p:txBody>
      </p:sp>
    </p:spTree>
    <p:extLst>
      <p:ext uri="{BB962C8B-B14F-4D97-AF65-F5344CB8AC3E}">
        <p14:creationId xmlns:p14="http://schemas.microsoft.com/office/powerpoint/2010/main" val="221433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983E5E-31A9-D119-B950-551B5B28661D}"/>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74628DE0-484B-89BA-E48A-291623283C72}"/>
              </a:ext>
            </a:extLst>
          </p:cNvPr>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1026F1F-2C59-2511-0497-35FF2705BB5C}"/>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 name="Titre vertical 1"/>
          <p:cNvSpPr>
            <a:spLocks noGrp="1"/>
          </p:cNvSpPr>
          <p:nvPr>
            <p:ph type="title" orient="vert"/>
          </p:nvPr>
        </p:nvSpPr>
        <p:spPr>
          <a:xfrm>
            <a:off x="6553200" y="609600"/>
            <a:ext cx="2057400" cy="5516563"/>
          </a:xfrm>
        </p:spPr>
        <p:txBody>
          <a:bodyPr vert="eaVert"/>
          <a:lstStyle/>
          <a:p>
            <a:r>
              <a:rPr lang="fr-FR"/>
              <a:t>Cliquez et modifiez le titre</a:t>
            </a:r>
            <a:endParaRPr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3">
            <a:extLst>
              <a:ext uri="{FF2B5EF4-FFF2-40B4-BE49-F238E27FC236}">
                <a16:creationId xmlns:a16="http://schemas.microsoft.com/office/drawing/2014/main" id="{72A074EE-A484-4DC3-523B-3EC6C3763C1C}"/>
              </a:ext>
            </a:extLst>
          </p:cNvPr>
          <p:cNvSpPr>
            <a:spLocks noGrp="1"/>
          </p:cNvSpPr>
          <p:nvPr>
            <p:ph type="dt" sz="half" idx="10"/>
          </p:nvPr>
        </p:nvSpPr>
        <p:spPr>
          <a:xfrm>
            <a:off x="6553200" y="6248400"/>
            <a:ext cx="2209800" cy="365125"/>
          </a:xfrm>
        </p:spPr>
        <p:txBody>
          <a:bodyPr/>
          <a:lstStyle>
            <a:lvl1pPr>
              <a:defRPr/>
            </a:lvl1pPr>
          </a:lstStyle>
          <a:p>
            <a:pPr>
              <a:defRPr/>
            </a:pPr>
            <a:fld id="{328AC8A3-1DB8-B349-9805-81FD40AEAE4E}" type="datetime1">
              <a:rPr lang="fr-FR" altLang="fr-FR"/>
              <a:pPr>
                <a:defRPr/>
              </a:pPr>
              <a:t>02/10/2023</a:t>
            </a:fld>
            <a:endParaRPr lang="fr-FR" altLang="fr-FR"/>
          </a:p>
        </p:txBody>
      </p:sp>
      <p:sp>
        <p:nvSpPr>
          <p:cNvPr id="8" name="Espace réservé du pied de page 4">
            <a:extLst>
              <a:ext uri="{FF2B5EF4-FFF2-40B4-BE49-F238E27FC236}">
                <a16:creationId xmlns:a16="http://schemas.microsoft.com/office/drawing/2014/main" id="{CA3EC90F-95AB-5FA6-0DAF-095EDF25656D}"/>
              </a:ext>
            </a:extLst>
          </p:cNvPr>
          <p:cNvSpPr>
            <a:spLocks noGrp="1"/>
          </p:cNvSpPr>
          <p:nvPr>
            <p:ph type="ftr" sz="quarter" idx="11"/>
          </p:nvPr>
        </p:nvSpPr>
        <p:spPr>
          <a:xfrm>
            <a:off x="457200" y="6248400"/>
            <a:ext cx="5573713" cy="365125"/>
          </a:xfrm>
        </p:spPr>
        <p:txBody>
          <a:bodyPr/>
          <a:lstStyle>
            <a:lvl1pPr>
              <a:defRPr/>
            </a:lvl1pPr>
          </a:lstStyle>
          <a:p>
            <a:pPr>
              <a:defRPr/>
            </a:pPr>
            <a:endParaRPr lang="fr-FR"/>
          </a:p>
        </p:txBody>
      </p:sp>
      <p:sp>
        <p:nvSpPr>
          <p:cNvPr id="9" name="Espace réservé du numéro de diapositive 5">
            <a:extLst>
              <a:ext uri="{FF2B5EF4-FFF2-40B4-BE49-F238E27FC236}">
                <a16:creationId xmlns:a16="http://schemas.microsoft.com/office/drawing/2014/main" id="{7EA2F982-6227-C08E-85FF-109E3D1A6A40}"/>
              </a:ext>
            </a:extLst>
          </p:cNvPr>
          <p:cNvSpPr>
            <a:spLocks noGrp="1"/>
          </p:cNvSpPr>
          <p:nvPr>
            <p:ph type="sldNum" sz="quarter" idx="12"/>
          </p:nvPr>
        </p:nvSpPr>
        <p:spPr>
          <a:xfrm rot="5400000">
            <a:off x="5989638" y="144462"/>
            <a:ext cx="533400" cy="244475"/>
          </a:xfrm>
        </p:spPr>
        <p:txBody>
          <a:bodyPr/>
          <a:lstStyle>
            <a:lvl1pPr>
              <a:defRPr/>
            </a:lvl1pPr>
          </a:lstStyle>
          <a:p>
            <a:pPr>
              <a:defRPr/>
            </a:pPr>
            <a:fld id="{0796CD4E-339D-7745-AC0C-009882CD8C4F}" type="slidenum">
              <a:rPr lang="fr-FR" altLang="fr-FR"/>
              <a:pPr>
                <a:defRPr/>
              </a:pPr>
              <a:t>‹N°›</a:t>
            </a:fld>
            <a:endParaRPr lang="fr-FR" altLang="fr-FR"/>
          </a:p>
        </p:txBody>
      </p:sp>
    </p:spTree>
    <p:extLst>
      <p:ext uri="{BB962C8B-B14F-4D97-AF65-F5344CB8AC3E}">
        <p14:creationId xmlns:p14="http://schemas.microsoft.com/office/powerpoint/2010/main" val="253081275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lang="fr-FR"/>
              <a:t>Cliquez et modifiez le titre</a:t>
            </a:r>
            <a:endParaRPr lang="en-US"/>
          </a:p>
        </p:txBody>
      </p:sp>
      <p:sp>
        <p:nvSpPr>
          <p:cNvPr id="8" name="Espace réservé du contenu 7"/>
          <p:cNvSpPr>
            <a:spLocks noGrp="1"/>
          </p:cNvSpPr>
          <p:nvPr>
            <p:ph sz="quarter" idx="1"/>
          </p:nvPr>
        </p:nvSpPr>
        <p:spPr>
          <a:xfrm>
            <a:off x="612648" y="1600200"/>
            <a:ext cx="8153400" cy="4495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Espace réservé de la date 13">
            <a:extLst>
              <a:ext uri="{FF2B5EF4-FFF2-40B4-BE49-F238E27FC236}">
                <a16:creationId xmlns:a16="http://schemas.microsoft.com/office/drawing/2014/main" id="{F4409B03-7CB9-B22F-6C98-313879581845}"/>
              </a:ext>
            </a:extLst>
          </p:cNvPr>
          <p:cNvSpPr>
            <a:spLocks noGrp="1"/>
          </p:cNvSpPr>
          <p:nvPr>
            <p:ph type="dt" sz="half" idx="10"/>
          </p:nvPr>
        </p:nvSpPr>
        <p:spPr/>
        <p:txBody>
          <a:bodyPr/>
          <a:lstStyle>
            <a:lvl1pPr>
              <a:defRPr/>
            </a:lvl1pPr>
          </a:lstStyle>
          <a:p>
            <a:pPr>
              <a:defRPr/>
            </a:pPr>
            <a:fld id="{C503C5B0-B59F-9045-841C-22B37A926841}" type="datetime1">
              <a:rPr lang="fr-FR" altLang="fr-FR"/>
              <a:pPr>
                <a:defRPr/>
              </a:pPr>
              <a:t>02/10/2023</a:t>
            </a:fld>
            <a:endParaRPr lang="fr-FR" altLang="fr-FR"/>
          </a:p>
        </p:txBody>
      </p:sp>
      <p:sp>
        <p:nvSpPr>
          <p:cNvPr id="4" name="Espace réservé du pied de page 2">
            <a:extLst>
              <a:ext uri="{FF2B5EF4-FFF2-40B4-BE49-F238E27FC236}">
                <a16:creationId xmlns:a16="http://schemas.microsoft.com/office/drawing/2014/main" id="{9478F064-DF84-F38A-58F0-5D1747E5AE14}"/>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a:extLst>
              <a:ext uri="{FF2B5EF4-FFF2-40B4-BE49-F238E27FC236}">
                <a16:creationId xmlns:a16="http://schemas.microsoft.com/office/drawing/2014/main" id="{8F9C012E-766B-A27A-CDFC-08ED52D2807A}"/>
              </a:ext>
            </a:extLst>
          </p:cNvPr>
          <p:cNvSpPr>
            <a:spLocks noGrp="1"/>
          </p:cNvSpPr>
          <p:nvPr>
            <p:ph type="sldNum" sz="quarter" idx="12"/>
          </p:nvPr>
        </p:nvSpPr>
        <p:spPr/>
        <p:txBody>
          <a:bodyPr/>
          <a:lstStyle>
            <a:lvl1pPr>
              <a:defRPr/>
            </a:lvl1pPr>
          </a:lstStyle>
          <a:p>
            <a:pPr>
              <a:defRPr/>
            </a:pPr>
            <a:fld id="{B8833CEE-4450-C545-8695-B43EA1679E08}" type="slidenum">
              <a:rPr lang="fr-FR" altLang="fr-FR"/>
              <a:pPr>
                <a:defRPr/>
              </a:pPr>
              <a:t>‹N°›</a:t>
            </a:fld>
            <a:endParaRPr lang="fr-FR" altLang="fr-FR"/>
          </a:p>
        </p:txBody>
      </p:sp>
    </p:spTree>
    <p:extLst>
      <p:ext uri="{BB962C8B-B14F-4D97-AF65-F5344CB8AC3E}">
        <p14:creationId xmlns:p14="http://schemas.microsoft.com/office/powerpoint/2010/main" val="197932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5B0E68-6128-619D-359F-915FF9AA0C46}"/>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920E0B37-97DC-56F5-B42A-03E0B6BC6BC9}"/>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D505FE34-C1A1-1F3E-9F16-EB05AC928FDF}"/>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3" name="Espace réservé du texte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Cliquez pour modifier les styles du texte du masque</a:t>
            </a:r>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fr-FR"/>
              <a:t>Cliquez et modifiez le titre</a:t>
            </a:r>
            <a:endParaRPr lang="en-US"/>
          </a:p>
        </p:txBody>
      </p:sp>
      <p:sp>
        <p:nvSpPr>
          <p:cNvPr id="7" name="Espace réservé de la date 11">
            <a:extLst>
              <a:ext uri="{FF2B5EF4-FFF2-40B4-BE49-F238E27FC236}">
                <a16:creationId xmlns:a16="http://schemas.microsoft.com/office/drawing/2014/main" id="{802F06E2-DAEB-C438-CE40-FB64BEA47BF4}"/>
              </a:ext>
            </a:extLst>
          </p:cNvPr>
          <p:cNvSpPr>
            <a:spLocks noGrp="1"/>
          </p:cNvSpPr>
          <p:nvPr>
            <p:ph type="dt" sz="half" idx="10"/>
          </p:nvPr>
        </p:nvSpPr>
        <p:spPr/>
        <p:txBody>
          <a:bodyPr/>
          <a:lstStyle>
            <a:lvl1pPr>
              <a:defRPr/>
            </a:lvl1pPr>
          </a:lstStyle>
          <a:p>
            <a:pPr>
              <a:defRPr/>
            </a:pPr>
            <a:fld id="{667479CB-0D4E-EE45-8DE9-9F5425B2FCDC}" type="datetime1">
              <a:rPr lang="fr-FR" altLang="fr-FR"/>
              <a:pPr>
                <a:defRPr/>
              </a:pPr>
              <a:t>02/10/2023</a:t>
            </a:fld>
            <a:endParaRPr lang="fr-FR" altLang="fr-FR"/>
          </a:p>
        </p:txBody>
      </p:sp>
      <p:sp>
        <p:nvSpPr>
          <p:cNvPr id="8" name="Espace réservé du numéro de diapositive 12">
            <a:extLst>
              <a:ext uri="{FF2B5EF4-FFF2-40B4-BE49-F238E27FC236}">
                <a16:creationId xmlns:a16="http://schemas.microsoft.com/office/drawing/2014/main" id="{37BD7FF0-8DCB-2702-5AD9-2738D9BFB196}"/>
              </a:ext>
            </a:extLst>
          </p:cNvPr>
          <p:cNvSpPr>
            <a:spLocks noGrp="1"/>
          </p:cNvSpPr>
          <p:nvPr>
            <p:ph type="sldNum" sz="quarter" idx="11"/>
          </p:nvPr>
        </p:nvSpPr>
        <p:spPr>
          <a:xfrm>
            <a:off x="0" y="1752600"/>
            <a:ext cx="1295400" cy="701675"/>
          </a:xfrm>
        </p:spPr>
        <p:txBody>
          <a:bodyPr>
            <a:noAutofit/>
          </a:bodyPr>
          <a:lstStyle>
            <a:lvl1pPr>
              <a:defRPr sz="2400"/>
            </a:lvl1pPr>
          </a:lstStyle>
          <a:p>
            <a:pPr>
              <a:defRPr/>
            </a:pPr>
            <a:fld id="{F7FD886C-450F-7B4A-94E2-B51E0752E0B0}" type="slidenum">
              <a:rPr lang="fr-FR" altLang="fr-FR"/>
              <a:pPr>
                <a:defRPr/>
              </a:pPr>
              <a:t>‹N°›</a:t>
            </a:fld>
            <a:endParaRPr lang="fr-FR" altLang="fr-FR"/>
          </a:p>
        </p:txBody>
      </p:sp>
      <p:sp>
        <p:nvSpPr>
          <p:cNvPr id="9" name="Espace réservé du pied de page 13">
            <a:extLst>
              <a:ext uri="{FF2B5EF4-FFF2-40B4-BE49-F238E27FC236}">
                <a16:creationId xmlns:a16="http://schemas.microsoft.com/office/drawing/2014/main" id="{409A0D3B-3152-83D5-3FD9-3BF72800408F}"/>
              </a:ext>
            </a:extLst>
          </p:cNvPr>
          <p:cNvSpPr>
            <a:spLocks noGrp="1"/>
          </p:cNvSpPr>
          <p:nvPr>
            <p:ph type="ftr" sz="quarter" idx="12"/>
          </p:nvPr>
        </p:nvSpPr>
        <p:spPr/>
        <p:txBody>
          <a:bodyPr/>
          <a:lstStyle>
            <a:lvl1pPr>
              <a:defRPr/>
            </a:lvl1pPr>
          </a:lstStyle>
          <a:p>
            <a:pPr>
              <a:defRPr/>
            </a:pPr>
            <a:endParaRPr lang="fr-FR"/>
          </a:p>
        </p:txBody>
      </p:sp>
    </p:spTree>
    <p:extLst>
      <p:ext uri="{BB962C8B-B14F-4D97-AF65-F5344CB8AC3E}">
        <p14:creationId xmlns:p14="http://schemas.microsoft.com/office/powerpoint/2010/main" val="16391320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9" name="Espace réservé du contenu 8"/>
          <p:cNvSpPr>
            <a:spLocks noGrp="1"/>
          </p:cNvSpPr>
          <p:nvPr>
            <p:ph sz="quarter" idx="1"/>
          </p:nvPr>
        </p:nvSpPr>
        <p:spPr>
          <a:xfrm>
            <a:off x="609600" y="1589567"/>
            <a:ext cx="3886200" cy="457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Espace réservé du contenu 10"/>
          <p:cNvSpPr>
            <a:spLocks noGrp="1"/>
          </p:cNvSpPr>
          <p:nvPr>
            <p:ph sz="quarter" idx="2"/>
          </p:nvPr>
        </p:nvSpPr>
        <p:spPr>
          <a:xfrm>
            <a:off x="4844901" y="1589567"/>
            <a:ext cx="3886200" cy="4572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Espace réservé de la date 13">
            <a:extLst>
              <a:ext uri="{FF2B5EF4-FFF2-40B4-BE49-F238E27FC236}">
                <a16:creationId xmlns:a16="http://schemas.microsoft.com/office/drawing/2014/main" id="{F4525D11-A64A-3B44-9E1C-185376EB7F41}"/>
              </a:ext>
            </a:extLst>
          </p:cNvPr>
          <p:cNvSpPr>
            <a:spLocks noGrp="1"/>
          </p:cNvSpPr>
          <p:nvPr>
            <p:ph type="dt" sz="half" idx="10"/>
          </p:nvPr>
        </p:nvSpPr>
        <p:spPr/>
        <p:txBody>
          <a:bodyPr/>
          <a:lstStyle>
            <a:lvl1pPr>
              <a:defRPr/>
            </a:lvl1pPr>
          </a:lstStyle>
          <a:p>
            <a:pPr>
              <a:defRPr/>
            </a:pPr>
            <a:fld id="{ED7A5E66-225D-9E43-B1B4-60F61FA0CF3D}" type="datetime1">
              <a:rPr lang="fr-FR" altLang="fr-FR"/>
              <a:pPr>
                <a:defRPr/>
              </a:pPr>
              <a:t>02/10/2023</a:t>
            </a:fld>
            <a:endParaRPr lang="fr-FR" altLang="fr-FR"/>
          </a:p>
        </p:txBody>
      </p:sp>
      <p:sp>
        <p:nvSpPr>
          <p:cNvPr id="4" name="Espace réservé du pied de page 2">
            <a:extLst>
              <a:ext uri="{FF2B5EF4-FFF2-40B4-BE49-F238E27FC236}">
                <a16:creationId xmlns:a16="http://schemas.microsoft.com/office/drawing/2014/main" id="{C12B04A3-595E-F998-CAF2-05EF4D30092C}"/>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a:extLst>
              <a:ext uri="{FF2B5EF4-FFF2-40B4-BE49-F238E27FC236}">
                <a16:creationId xmlns:a16="http://schemas.microsoft.com/office/drawing/2014/main" id="{6329D51F-3C91-3766-0FED-AF2BEC65BC99}"/>
              </a:ext>
            </a:extLst>
          </p:cNvPr>
          <p:cNvSpPr>
            <a:spLocks noGrp="1"/>
          </p:cNvSpPr>
          <p:nvPr>
            <p:ph type="sldNum" sz="quarter" idx="12"/>
          </p:nvPr>
        </p:nvSpPr>
        <p:spPr/>
        <p:txBody>
          <a:bodyPr/>
          <a:lstStyle>
            <a:lvl1pPr>
              <a:defRPr/>
            </a:lvl1pPr>
          </a:lstStyle>
          <a:p>
            <a:pPr>
              <a:defRPr/>
            </a:pPr>
            <a:fld id="{DC9C8FAF-8836-2B4D-A240-E744AE259D2A}" type="slidenum">
              <a:rPr lang="fr-FR" altLang="fr-FR"/>
              <a:pPr>
                <a:defRPr/>
              </a:pPr>
              <a:t>‹N°›</a:t>
            </a:fld>
            <a:endParaRPr lang="fr-FR" altLang="fr-FR"/>
          </a:p>
        </p:txBody>
      </p:sp>
    </p:spTree>
    <p:extLst>
      <p:ext uri="{BB962C8B-B14F-4D97-AF65-F5344CB8AC3E}">
        <p14:creationId xmlns:p14="http://schemas.microsoft.com/office/powerpoint/2010/main" val="367940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lstStyle>
            <a:lvl1pPr>
              <a:defRPr/>
            </a:lvl1pPr>
          </a:lstStyle>
          <a:p>
            <a:r>
              <a:rPr lang="fr-FR"/>
              <a:t>Cliquez et modifiez le titre</a:t>
            </a:r>
            <a:endParaRPr lang="en-US"/>
          </a:p>
        </p:txBody>
      </p:sp>
      <p:sp>
        <p:nvSpPr>
          <p:cNvPr id="11" name="Espace réservé du contenu 10"/>
          <p:cNvSpPr>
            <a:spLocks noGrp="1"/>
          </p:cNvSpPr>
          <p:nvPr>
            <p:ph sz="quarter" idx="2"/>
          </p:nvPr>
        </p:nvSpPr>
        <p:spPr>
          <a:xfrm>
            <a:off x="609600" y="2438400"/>
            <a:ext cx="3886200" cy="35814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Espace réservé du contenu 12"/>
          <p:cNvSpPr>
            <a:spLocks noGrp="1"/>
          </p:cNvSpPr>
          <p:nvPr>
            <p:ph sz="quarter" idx="4"/>
          </p:nvPr>
        </p:nvSpPr>
        <p:spPr>
          <a:xfrm>
            <a:off x="4800600" y="2438400"/>
            <a:ext cx="3886200" cy="35814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fr-FR"/>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fr-FR"/>
              <a:t>Cliquez pour modifier les styles du texte du masque</a:t>
            </a:r>
          </a:p>
        </p:txBody>
      </p:sp>
      <p:sp>
        <p:nvSpPr>
          <p:cNvPr id="3" name="Espace réservé de la date 13">
            <a:extLst>
              <a:ext uri="{FF2B5EF4-FFF2-40B4-BE49-F238E27FC236}">
                <a16:creationId xmlns:a16="http://schemas.microsoft.com/office/drawing/2014/main" id="{5EB5BB85-F460-7DAF-2B97-23CA87BF29B8}"/>
              </a:ext>
            </a:extLst>
          </p:cNvPr>
          <p:cNvSpPr>
            <a:spLocks noGrp="1"/>
          </p:cNvSpPr>
          <p:nvPr>
            <p:ph type="dt" sz="half" idx="10"/>
          </p:nvPr>
        </p:nvSpPr>
        <p:spPr/>
        <p:txBody>
          <a:bodyPr/>
          <a:lstStyle>
            <a:lvl1pPr>
              <a:defRPr/>
            </a:lvl1pPr>
          </a:lstStyle>
          <a:p>
            <a:pPr>
              <a:defRPr/>
            </a:pPr>
            <a:fld id="{99FA123F-FF7A-DD4C-8439-A638DEDC9CFA}" type="datetime1">
              <a:rPr lang="fr-FR" altLang="fr-FR"/>
              <a:pPr>
                <a:defRPr/>
              </a:pPr>
              <a:t>02/10/2023</a:t>
            </a:fld>
            <a:endParaRPr lang="fr-FR" altLang="fr-FR"/>
          </a:p>
        </p:txBody>
      </p:sp>
      <p:sp>
        <p:nvSpPr>
          <p:cNvPr id="4" name="Espace réservé du pied de page 2">
            <a:extLst>
              <a:ext uri="{FF2B5EF4-FFF2-40B4-BE49-F238E27FC236}">
                <a16:creationId xmlns:a16="http://schemas.microsoft.com/office/drawing/2014/main" id="{7CDC9DC7-C983-3721-9C88-B21DE6142BDD}"/>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a:extLst>
              <a:ext uri="{FF2B5EF4-FFF2-40B4-BE49-F238E27FC236}">
                <a16:creationId xmlns:a16="http://schemas.microsoft.com/office/drawing/2014/main" id="{B49B4609-44D7-D319-2196-D87C77DEBA1F}"/>
              </a:ext>
            </a:extLst>
          </p:cNvPr>
          <p:cNvSpPr>
            <a:spLocks noGrp="1"/>
          </p:cNvSpPr>
          <p:nvPr>
            <p:ph type="sldNum" sz="quarter" idx="12"/>
          </p:nvPr>
        </p:nvSpPr>
        <p:spPr/>
        <p:txBody>
          <a:bodyPr/>
          <a:lstStyle>
            <a:lvl1pPr>
              <a:defRPr/>
            </a:lvl1pPr>
          </a:lstStyle>
          <a:p>
            <a:pPr>
              <a:defRPr/>
            </a:pPr>
            <a:fld id="{7A5AA562-721B-3045-82F1-CEBA9DC28162}" type="slidenum">
              <a:rPr lang="fr-FR" altLang="fr-FR"/>
              <a:pPr>
                <a:defRPr/>
              </a:pPr>
              <a:t>‹N°›</a:t>
            </a:fld>
            <a:endParaRPr lang="fr-FR" altLang="fr-FR"/>
          </a:p>
        </p:txBody>
      </p:sp>
    </p:spTree>
    <p:extLst>
      <p:ext uri="{BB962C8B-B14F-4D97-AF65-F5344CB8AC3E}">
        <p14:creationId xmlns:p14="http://schemas.microsoft.com/office/powerpoint/2010/main" val="315483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3" name="Espace réservé de la date 13">
            <a:extLst>
              <a:ext uri="{FF2B5EF4-FFF2-40B4-BE49-F238E27FC236}">
                <a16:creationId xmlns:a16="http://schemas.microsoft.com/office/drawing/2014/main" id="{33D905E2-8F7D-1628-BC8C-1B5C0F6778A4}"/>
              </a:ext>
            </a:extLst>
          </p:cNvPr>
          <p:cNvSpPr>
            <a:spLocks noGrp="1"/>
          </p:cNvSpPr>
          <p:nvPr>
            <p:ph type="dt" sz="half" idx="10"/>
          </p:nvPr>
        </p:nvSpPr>
        <p:spPr/>
        <p:txBody>
          <a:bodyPr/>
          <a:lstStyle>
            <a:lvl1pPr>
              <a:defRPr/>
            </a:lvl1pPr>
          </a:lstStyle>
          <a:p>
            <a:pPr>
              <a:defRPr/>
            </a:pPr>
            <a:fld id="{B3094FD8-76D5-B344-A2A6-4448CEB72974}" type="datetime1">
              <a:rPr lang="fr-FR" altLang="fr-FR"/>
              <a:pPr>
                <a:defRPr/>
              </a:pPr>
              <a:t>02/10/2023</a:t>
            </a:fld>
            <a:endParaRPr lang="fr-FR" altLang="fr-FR"/>
          </a:p>
        </p:txBody>
      </p:sp>
      <p:sp>
        <p:nvSpPr>
          <p:cNvPr id="4" name="Espace réservé du pied de page 2">
            <a:extLst>
              <a:ext uri="{FF2B5EF4-FFF2-40B4-BE49-F238E27FC236}">
                <a16:creationId xmlns:a16="http://schemas.microsoft.com/office/drawing/2014/main" id="{59915BE9-3D46-2A05-B907-27E01A81DA49}"/>
              </a:ext>
            </a:extLst>
          </p:cNvPr>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a:extLst>
              <a:ext uri="{FF2B5EF4-FFF2-40B4-BE49-F238E27FC236}">
                <a16:creationId xmlns:a16="http://schemas.microsoft.com/office/drawing/2014/main" id="{1B68B13E-F729-A5FC-A029-893E37282D82}"/>
              </a:ext>
            </a:extLst>
          </p:cNvPr>
          <p:cNvSpPr>
            <a:spLocks noGrp="1"/>
          </p:cNvSpPr>
          <p:nvPr>
            <p:ph type="sldNum" sz="quarter" idx="12"/>
          </p:nvPr>
        </p:nvSpPr>
        <p:spPr/>
        <p:txBody>
          <a:bodyPr/>
          <a:lstStyle>
            <a:lvl1pPr>
              <a:defRPr/>
            </a:lvl1pPr>
          </a:lstStyle>
          <a:p>
            <a:pPr>
              <a:defRPr/>
            </a:pPr>
            <a:fld id="{AB70875E-542C-E348-BDFE-714B025E17E8}" type="slidenum">
              <a:rPr lang="fr-FR" altLang="fr-FR"/>
              <a:pPr>
                <a:defRPr/>
              </a:pPr>
              <a:t>‹N°›</a:t>
            </a:fld>
            <a:endParaRPr lang="fr-FR" altLang="fr-FR"/>
          </a:p>
        </p:txBody>
      </p:sp>
    </p:spTree>
    <p:extLst>
      <p:ext uri="{BB962C8B-B14F-4D97-AF65-F5344CB8AC3E}">
        <p14:creationId xmlns:p14="http://schemas.microsoft.com/office/powerpoint/2010/main" val="361906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0EB194-F782-8B4B-0E96-FE7F53E928AE}"/>
              </a:ext>
            </a:extLst>
          </p:cNvPr>
          <p:cNvSpPr>
            <a:spLocks noGrp="1"/>
          </p:cNvSpPr>
          <p:nvPr>
            <p:ph type="dt" sz="half" idx="10"/>
          </p:nvPr>
        </p:nvSpPr>
        <p:spPr/>
        <p:txBody>
          <a:bodyPr/>
          <a:lstStyle>
            <a:lvl1pPr>
              <a:defRPr/>
            </a:lvl1pPr>
          </a:lstStyle>
          <a:p>
            <a:pPr>
              <a:defRPr/>
            </a:pPr>
            <a:fld id="{86D1129A-952C-F149-AFF3-9849FEBEFC04}" type="datetime1">
              <a:rPr lang="fr-FR" altLang="fr-FR"/>
              <a:pPr>
                <a:defRPr/>
              </a:pPr>
              <a:t>02/10/2023</a:t>
            </a:fld>
            <a:endParaRPr lang="fr-FR" altLang="fr-FR"/>
          </a:p>
        </p:txBody>
      </p:sp>
      <p:sp>
        <p:nvSpPr>
          <p:cNvPr id="3" name="Espace réservé du pied de page 2">
            <a:extLst>
              <a:ext uri="{FF2B5EF4-FFF2-40B4-BE49-F238E27FC236}">
                <a16:creationId xmlns:a16="http://schemas.microsoft.com/office/drawing/2014/main" id="{1F1989D5-6D63-7C15-7C7D-D068B901DBC3}"/>
              </a:ext>
            </a:extLst>
          </p:cNvPr>
          <p:cNvSpPr>
            <a:spLocks noGrp="1"/>
          </p:cNvSpPr>
          <p:nvPr>
            <p:ph type="ftr" sz="quarter" idx="11"/>
          </p:nvPr>
        </p:nvSpPr>
        <p:spPr/>
        <p:txBody>
          <a:bodyPr/>
          <a:lstStyle>
            <a:lvl1pPr>
              <a:defRPr/>
            </a:lvl1pPr>
          </a:lstStyle>
          <a:p>
            <a:pPr>
              <a:defRPr/>
            </a:pPr>
            <a:endParaRPr lang="fr-FR"/>
          </a:p>
        </p:txBody>
      </p:sp>
      <p:sp>
        <p:nvSpPr>
          <p:cNvPr id="4" name="Espace réservé du numéro de diapositive 3">
            <a:extLst>
              <a:ext uri="{FF2B5EF4-FFF2-40B4-BE49-F238E27FC236}">
                <a16:creationId xmlns:a16="http://schemas.microsoft.com/office/drawing/2014/main" id="{69D032DE-7A59-7BCA-CF49-6F818E4748DC}"/>
              </a:ext>
            </a:extLst>
          </p:cNvPr>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408CC442-F172-D74D-BC74-9600908D0687}" type="slidenum">
              <a:rPr lang="fr-FR" altLang="fr-FR"/>
              <a:pPr>
                <a:defRPr/>
              </a:pPr>
              <a:t>‹N°›</a:t>
            </a:fld>
            <a:endParaRPr lang="fr-FR" altLang="fr-FR"/>
          </a:p>
        </p:txBody>
      </p:sp>
    </p:spTree>
    <p:extLst>
      <p:ext uri="{BB962C8B-B14F-4D97-AF65-F5344CB8AC3E}">
        <p14:creationId xmlns:p14="http://schemas.microsoft.com/office/powerpoint/2010/main" val="220361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lstStyle>
            <a:lvl1pPr algn="l">
              <a:buNone/>
              <a:defRPr sz="4400" b="0"/>
            </a:lvl1pPr>
          </a:lstStyle>
          <a:p>
            <a:r>
              <a:rPr lang="fr-FR"/>
              <a:t>Cliquez et modifiez le titre</a:t>
            </a:r>
            <a:endParaRPr lang="en-US"/>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fr-FR"/>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4">
            <a:extLst>
              <a:ext uri="{FF2B5EF4-FFF2-40B4-BE49-F238E27FC236}">
                <a16:creationId xmlns:a16="http://schemas.microsoft.com/office/drawing/2014/main" id="{F965B558-C6D9-8758-1F3F-4B45F0E069D8}"/>
              </a:ext>
            </a:extLst>
          </p:cNvPr>
          <p:cNvSpPr>
            <a:spLocks noGrp="1"/>
          </p:cNvSpPr>
          <p:nvPr>
            <p:ph type="dt" sz="half" idx="10"/>
          </p:nvPr>
        </p:nvSpPr>
        <p:spPr/>
        <p:txBody>
          <a:bodyPr/>
          <a:lstStyle>
            <a:lvl1pPr>
              <a:defRPr/>
            </a:lvl1pPr>
          </a:lstStyle>
          <a:p>
            <a:pPr>
              <a:defRPr/>
            </a:pPr>
            <a:fld id="{752E1F74-B5C0-3746-B676-EF6EEE823974}" type="datetime1">
              <a:rPr lang="fr-FR" altLang="fr-FR"/>
              <a:pPr>
                <a:defRPr/>
              </a:pPr>
              <a:t>02/10/2023</a:t>
            </a:fld>
            <a:endParaRPr lang="fr-FR" altLang="fr-FR"/>
          </a:p>
        </p:txBody>
      </p:sp>
      <p:sp>
        <p:nvSpPr>
          <p:cNvPr id="5" name="Espace réservé du pied de page 5">
            <a:extLst>
              <a:ext uri="{FF2B5EF4-FFF2-40B4-BE49-F238E27FC236}">
                <a16:creationId xmlns:a16="http://schemas.microsoft.com/office/drawing/2014/main" id="{80C08684-B266-E3D8-D75E-94AC845C87ED}"/>
              </a:ext>
            </a:extLst>
          </p:cNvPr>
          <p:cNvSpPr>
            <a:spLocks noGrp="1"/>
          </p:cNvSpPr>
          <p:nvPr>
            <p:ph type="ftr" sz="quarter" idx="11"/>
          </p:nvPr>
        </p:nvSpPr>
        <p:spPr/>
        <p:txBody>
          <a:bodyPr/>
          <a:lstStyle>
            <a:lvl1pPr>
              <a:defRPr/>
            </a:lvl1pPr>
          </a:lstStyle>
          <a:p>
            <a:pPr>
              <a:defRPr/>
            </a:pPr>
            <a:endParaRPr lang="fr-FR"/>
          </a:p>
        </p:txBody>
      </p:sp>
      <p:sp>
        <p:nvSpPr>
          <p:cNvPr id="6" name="Espace réservé du numéro de diapositive 6">
            <a:extLst>
              <a:ext uri="{FF2B5EF4-FFF2-40B4-BE49-F238E27FC236}">
                <a16:creationId xmlns:a16="http://schemas.microsoft.com/office/drawing/2014/main" id="{A8127FC5-E95B-54E2-4E8A-64A4B01045CC}"/>
              </a:ext>
            </a:extLst>
          </p:cNvPr>
          <p:cNvSpPr>
            <a:spLocks noGrp="1"/>
          </p:cNvSpPr>
          <p:nvPr>
            <p:ph type="sldNum" sz="quarter" idx="12"/>
          </p:nvPr>
        </p:nvSpPr>
        <p:spPr/>
        <p:txBody>
          <a:bodyPr/>
          <a:lstStyle>
            <a:lvl1pPr>
              <a:defRPr/>
            </a:lvl1pPr>
          </a:lstStyle>
          <a:p>
            <a:pPr>
              <a:defRPr/>
            </a:pPr>
            <a:fld id="{50B7D241-8910-2B4C-8812-388243CCA82E}" type="slidenum">
              <a:rPr lang="en-US" altLang="fr-FR"/>
              <a:pPr>
                <a:defRPr/>
              </a:pPr>
              <a:t>‹N°›</a:t>
            </a:fld>
            <a:endParaRPr lang="en-US" altLang="fr-FR"/>
          </a:p>
        </p:txBody>
      </p:sp>
    </p:spTree>
    <p:extLst>
      <p:ext uri="{BB962C8B-B14F-4D97-AF65-F5344CB8AC3E}">
        <p14:creationId xmlns:p14="http://schemas.microsoft.com/office/powerpoint/2010/main" val="189559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AB24F7-0AB2-09ED-2A48-2CB5CAA06D16}"/>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E1EC6C71-354B-BBD4-D311-390ACCB8780A}"/>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723B0731-2595-7D87-A9E2-631B8A0D895E}"/>
              </a:ext>
            </a:extLst>
          </p:cNvPr>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6D6AD41-78E5-A255-8675-B09316D4D30B}"/>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fr-FR"/>
              <a:t>Cliquez pour modifier les styles du texte du masque</a:t>
            </a:r>
          </a:p>
        </p:txBody>
      </p:sp>
      <p:sp>
        <p:nvSpPr>
          <p:cNvPr id="2" name="Titr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fr-FR"/>
              <a:t>Cliquez et modifiez le titre</a:t>
            </a:r>
            <a:endParaRPr lang="en-US"/>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fr-FR" noProof="0"/>
              <a:t>Cliquez sur l'icône pour ajouter une image</a:t>
            </a:r>
            <a:endParaRPr lang="en-US" noProof="0" dirty="0"/>
          </a:p>
        </p:txBody>
      </p:sp>
      <p:sp>
        <p:nvSpPr>
          <p:cNvPr id="9" name="Espace réservé de la date 11">
            <a:extLst>
              <a:ext uri="{FF2B5EF4-FFF2-40B4-BE49-F238E27FC236}">
                <a16:creationId xmlns:a16="http://schemas.microsoft.com/office/drawing/2014/main" id="{91FB7847-4AC8-0079-82A6-951B1C74F38F}"/>
              </a:ext>
            </a:extLst>
          </p:cNvPr>
          <p:cNvSpPr>
            <a:spLocks noGrp="1"/>
          </p:cNvSpPr>
          <p:nvPr>
            <p:ph type="dt" sz="half" idx="10"/>
          </p:nvPr>
        </p:nvSpPr>
        <p:spPr>
          <a:xfrm>
            <a:off x="6248400" y="6248400"/>
            <a:ext cx="2667000" cy="365125"/>
          </a:xfrm>
        </p:spPr>
        <p:txBody>
          <a:bodyPr/>
          <a:lstStyle>
            <a:lvl1pPr>
              <a:defRPr/>
            </a:lvl1pPr>
          </a:lstStyle>
          <a:p>
            <a:pPr>
              <a:defRPr/>
            </a:pPr>
            <a:fld id="{B02B38A3-A32F-EA43-9384-BE0B93DDD113}" type="datetime1">
              <a:rPr lang="fr-FR" altLang="fr-FR"/>
              <a:pPr>
                <a:defRPr/>
              </a:pPr>
              <a:t>02/10/2023</a:t>
            </a:fld>
            <a:endParaRPr lang="fr-FR" altLang="fr-FR"/>
          </a:p>
        </p:txBody>
      </p:sp>
      <p:sp>
        <p:nvSpPr>
          <p:cNvPr id="10" name="Espace réservé du numéro de diapositive 12">
            <a:extLst>
              <a:ext uri="{FF2B5EF4-FFF2-40B4-BE49-F238E27FC236}">
                <a16:creationId xmlns:a16="http://schemas.microsoft.com/office/drawing/2014/main" id="{57045F13-EE75-10A3-B87C-463EC3AA2D6B}"/>
              </a:ext>
            </a:extLst>
          </p:cNvPr>
          <p:cNvSpPr>
            <a:spLocks noGrp="1"/>
          </p:cNvSpPr>
          <p:nvPr>
            <p:ph type="sldNum" sz="quarter" idx="11"/>
          </p:nvPr>
        </p:nvSpPr>
        <p:spPr>
          <a:xfrm>
            <a:off x="0" y="4667250"/>
            <a:ext cx="1447800" cy="663575"/>
          </a:xfrm>
        </p:spPr>
        <p:txBody>
          <a:bodyPr/>
          <a:lstStyle>
            <a:lvl1pPr>
              <a:defRPr sz="2800"/>
            </a:lvl1pPr>
          </a:lstStyle>
          <a:p>
            <a:pPr>
              <a:defRPr/>
            </a:pPr>
            <a:fld id="{CCD7BA53-38EA-E244-B125-5EB4FBAC431A}" type="slidenum">
              <a:rPr lang="fr-FR" altLang="fr-FR"/>
              <a:pPr>
                <a:defRPr/>
              </a:pPr>
              <a:t>‹N°›</a:t>
            </a:fld>
            <a:endParaRPr lang="fr-FR" altLang="fr-FR"/>
          </a:p>
        </p:txBody>
      </p:sp>
      <p:sp>
        <p:nvSpPr>
          <p:cNvPr id="11" name="Espace réservé du pied de page 13">
            <a:extLst>
              <a:ext uri="{FF2B5EF4-FFF2-40B4-BE49-F238E27FC236}">
                <a16:creationId xmlns:a16="http://schemas.microsoft.com/office/drawing/2014/main" id="{29EEF348-0845-7029-E16E-E1D4FF906245}"/>
              </a:ext>
            </a:extLst>
          </p:cNvPr>
          <p:cNvSpPr>
            <a:spLocks noGrp="1"/>
          </p:cNvSpPr>
          <p:nvPr>
            <p:ph type="ftr" sz="quarter" idx="12"/>
          </p:nvPr>
        </p:nvSpPr>
        <p:spPr>
          <a:xfrm>
            <a:off x="1600200" y="6248400"/>
            <a:ext cx="4572000" cy="365125"/>
          </a:xfrm>
        </p:spPr>
        <p:txBody>
          <a:bodyPr/>
          <a:lstStyle>
            <a:lvl1pPr>
              <a:defRPr/>
            </a:lvl1pPr>
          </a:lstStyle>
          <a:p>
            <a:pPr>
              <a:defRPr/>
            </a:pPr>
            <a:endParaRPr lang="fr-FR"/>
          </a:p>
        </p:txBody>
      </p:sp>
    </p:spTree>
    <p:extLst>
      <p:ext uri="{BB962C8B-B14F-4D97-AF65-F5344CB8AC3E}">
        <p14:creationId xmlns:p14="http://schemas.microsoft.com/office/powerpoint/2010/main" val="65644490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21">
            <a:extLst>
              <a:ext uri="{FF2B5EF4-FFF2-40B4-BE49-F238E27FC236}">
                <a16:creationId xmlns:a16="http://schemas.microsoft.com/office/drawing/2014/main" id="{4219E638-68DB-CE08-D7A0-B437D21790DD}"/>
              </a:ext>
            </a:extLst>
          </p:cNvPr>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et modifiez le titre</a:t>
            </a:r>
            <a:endParaRPr lang="en-US" altLang="fr-FR"/>
          </a:p>
        </p:txBody>
      </p:sp>
      <p:sp>
        <p:nvSpPr>
          <p:cNvPr id="1027" name="Espace réservé du texte 12">
            <a:extLst>
              <a:ext uri="{FF2B5EF4-FFF2-40B4-BE49-F238E27FC236}">
                <a16:creationId xmlns:a16="http://schemas.microsoft.com/office/drawing/2014/main" id="{61FDC2FD-2603-B3AD-708B-791D2198E5AA}"/>
              </a:ext>
            </a:extLst>
          </p:cNvPr>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14" name="Espace réservé de la date 13">
            <a:extLst>
              <a:ext uri="{FF2B5EF4-FFF2-40B4-BE49-F238E27FC236}">
                <a16:creationId xmlns:a16="http://schemas.microsoft.com/office/drawing/2014/main" id="{8976E9BE-5A48-8917-9CC7-FE554D60F034}"/>
              </a:ext>
            </a:extLst>
          </p:cNvPr>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Arial" charset="0"/>
                <a:ea typeface="ＭＳ Ｐゴシック" charset="-128"/>
              </a:defRPr>
            </a:lvl1pPr>
          </a:lstStyle>
          <a:p>
            <a:pPr>
              <a:defRPr/>
            </a:pPr>
            <a:fld id="{AEBF2D4E-1264-364A-91BF-1F0965505A55}" type="datetime1">
              <a:rPr lang="fr-FR" altLang="fr-FR"/>
              <a:pPr>
                <a:defRPr/>
              </a:pPr>
              <a:t>02/10/2023</a:t>
            </a:fld>
            <a:endParaRPr lang="fr-FR" altLang="fr-FR"/>
          </a:p>
        </p:txBody>
      </p:sp>
      <p:sp>
        <p:nvSpPr>
          <p:cNvPr id="3" name="Espace réservé du pied de page 2">
            <a:extLst>
              <a:ext uri="{FF2B5EF4-FFF2-40B4-BE49-F238E27FC236}">
                <a16:creationId xmlns:a16="http://schemas.microsoft.com/office/drawing/2014/main" id="{2AD2666C-39D6-201A-ADD2-6103874FFA7E}"/>
              </a:ext>
            </a:extLst>
          </p:cNvPr>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latin typeface="Arial" charset="0"/>
                <a:ea typeface="ＭＳ Ｐゴシック" charset="0"/>
                <a:cs typeface="ＭＳ Ｐゴシック" charset="0"/>
              </a:defRPr>
            </a:lvl1pPr>
          </a:lstStyle>
          <a:p>
            <a:pPr>
              <a:defRPr/>
            </a:pPr>
            <a:endParaRPr lang="fr-FR"/>
          </a:p>
        </p:txBody>
      </p:sp>
      <p:sp>
        <p:nvSpPr>
          <p:cNvPr id="7" name="Rectangle 6">
            <a:extLst>
              <a:ext uri="{FF2B5EF4-FFF2-40B4-BE49-F238E27FC236}">
                <a16:creationId xmlns:a16="http://schemas.microsoft.com/office/drawing/2014/main" id="{71DA82FC-BE73-DA0C-9F11-AB4800EFF626}"/>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BB3FD6A-45A9-B400-D818-E2B6CCBF0833}"/>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Rectangle 8">
            <a:extLst>
              <a:ext uri="{FF2B5EF4-FFF2-40B4-BE49-F238E27FC236}">
                <a16:creationId xmlns:a16="http://schemas.microsoft.com/office/drawing/2014/main" id="{E0ADFD75-DCCD-D3B5-CF29-8EBE20CA41D5}"/>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Espace réservé du numéro de diapositive 22">
            <a:extLst>
              <a:ext uri="{FF2B5EF4-FFF2-40B4-BE49-F238E27FC236}">
                <a16:creationId xmlns:a16="http://schemas.microsoft.com/office/drawing/2014/main" id="{DF07DE4D-E785-DDDF-C59A-EC17D20B41D9}"/>
              </a:ext>
            </a:extLst>
          </p:cNvPr>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6A47E793-B5AD-E844-B4BF-9BF6F5556BD3}"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254" r:id="rId1"/>
    <p:sldLayoutId id="2147484249" r:id="rId2"/>
    <p:sldLayoutId id="2147484255" r:id="rId3"/>
    <p:sldLayoutId id="2147484250" r:id="rId4"/>
    <p:sldLayoutId id="2147484251" r:id="rId5"/>
    <p:sldLayoutId id="2147484252" r:id="rId6"/>
    <p:sldLayoutId id="2147484256" r:id="rId7"/>
    <p:sldLayoutId id="2147484257" r:id="rId8"/>
    <p:sldLayoutId id="2147484258" r:id="rId9"/>
    <p:sldLayoutId id="2147484253" r:id="rId10"/>
    <p:sldLayoutId id="2147484259"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400">
          <a:solidFill>
            <a:schemeClr val="tx2"/>
          </a:solidFill>
          <a:latin typeface="Tw Cen MT" charset="0"/>
          <a:ea typeface="ＭＳ Ｐゴシック" charset="-128"/>
          <a:cs typeface="ＭＳ Ｐゴシック" charset="-128"/>
        </a:defRPr>
      </a:lvl2pPr>
      <a:lvl3pPr algn="l" rtl="0" eaLnBrk="0" fontAlgn="base" hangingPunct="0">
        <a:spcBef>
          <a:spcPct val="0"/>
        </a:spcBef>
        <a:spcAft>
          <a:spcPct val="0"/>
        </a:spcAft>
        <a:defRPr sz="4400">
          <a:solidFill>
            <a:schemeClr val="tx2"/>
          </a:solidFill>
          <a:latin typeface="Tw Cen MT" charset="0"/>
          <a:ea typeface="ＭＳ Ｐゴシック" charset="-128"/>
          <a:cs typeface="ＭＳ Ｐゴシック" charset="-128"/>
        </a:defRPr>
      </a:lvl3pPr>
      <a:lvl4pPr algn="l" rtl="0" eaLnBrk="0" fontAlgn="base" hangingPunct="0">
        <a:spcBef>
          <a:spcPct val="0"/>
        </a:spcBef>
        <a:spcAft>
          <a:spcPct val="0"/>
        </a:spcAft>
        <a:defRPr sz="4400">
          <a:solidFill>
            <a:schemeClr val="tx2"/>
          </a:solidFill>
          <a:latin typeface="Tw Cen MT" charset="0"/>
          <a:ea typeface="ＭＳ Ｐゴシック" charset="-128"/>
          <a:cs typeface="ＭＳ Ｐゴシック" charset="-128"/>
        </a:defRPr>
      </a:lvl4pPr>
      <a:lvl5pPr algn="l" rtl="0" eaLnBrk="0" fontAlgn="base" hangingPunct="0">
        <a:spcBef>
          <a:spcPct val="0"/>
        </a:spcBef>
        <a:spcAft>
          <a:spcPct val="0"/>
        </a:spcAft>
        <a:defRPr sz="4400">
          <a:solidFill>
            <a:schemeClr val="tx2"/>
          </a:solidFill>
          <a:latin typeface="Tw Cen MT" charset="0"/>
          <a:ea typeface="ＭＳ Ｐゴシック" charset="-128"/>
          <a:cs typeface="ＭＳ Ｐゴシック" charset="-128"/>
        </a:defRPr>
      </a:lvl5pPr>
      <a:lvl6pPr marL="457200" algn="l" rtl="0" fontAlgn="base">
        <a:spcBef>
          <a:spcPct val="0"/>
        </a:spcBef>
        <a:spcAft>
          <a:spcPct val="0"/>
        </a:spcAft>
        <a:defRPr sz="4400">
          <a:solidFill>
            <a:schemeClr val="tx2"/>
          </a:solidFill>
          <a:latin typeface="Tw Cen MT" charset="0"/>
          <a:ea typeface="ＭＳ Ｐゴシック" charset="-128"/>
          <a:cs typeface="ＭＳ Ｐゴシック" charset="-128"/>
        </a:defRPr>
      </a:lvl6pPr>
      <a:lvl7pPr marL="914400" algn="l" rtl="0" fontAlgn="base">
        <a:spcBef>
          <a:spcPct val="0"/>
        </a:spcBef>
        <a:spcAft>
          <a:spcPct val="0"/>
        </a:spcAft>
        <a:defRPr sz="4400">
          <a:solidFill>
            <a:schemeClr val="tx2"/>
          </a:solidFill>
          <a:latin typeface="Tw Cen MT" charset="0"/>
          <a:ea typeface="ＭＳ Ｐゴシック" charset="-128"/>
          <a:cs typeface="ＭＳ Ｐゴシック" charset="-128"/>
        </a:defRPr>
      </a:lvl7pPr>
      <a:lvl8pPr marL="1371600" algn="l" rtl="0" fontAlgn="base">
        <a:spcBef>
          <a:spcPct val="0"/>
        </a:spcBef>
        <a:spcAft>
          <a:spcPct val="0"/>
        </a:spcAft>
        <a:defRPr sz="4400">
          <a:solidFill>
            <a:schemeClr val="tx2"/>
          </a:solidFill>
          <a:latin typeface="Tw Cen MT" charset="0"/>
          <a:ea typeface="ＭＳ Ｐゴシック" charset="-128"/>
          <a:cs typeface="ＭＳ Ｐゴシック" charset="-128"/>
        </a:defRPr>
      </a:lvl8pPr>
      <a:lvl9pPr marL="1828800" algn="l" rtl="0" fontAlgn="base">
        <a:spcBef>
          <a:spcPct val="0"/>
        </a:spcBef>
        <a:spcAft>
          <a:spcPct val="0"/>
        </a:spcAft>
        <a:defRPr sz="4400">
          <a:solidFill>
            <a:schemeClr val="tx2"/>
          </a:solidFill>
          <a:latin typeface="Tw Cen MT" charset="0"/>
          <a:ea typeface="ＭＳ Ｐゴシック" charset="-128"/>
          <a:cs typeface="ＭＳ Ｐゴシック" charset="-128"/>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itchFamily="2" charset="2"/>
        <a:buChar char=""/>
        <a:defRPr sz="26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re 1">
            <a:extLst>
              <a:ext uri="{FF2B5EF4-FFF2-40B4-BE49-F238E27FC236}">
                <a16:creationId xmlns:a16="http://schemas.microsoft.com/office/drawing/2014/main" id="{F19842BB-9CFA-0B1D-A7C3-7AF071312C63}"/>
              </a:ext>
            </a:extLst>
          </p:cNvPr>
          <p:cNvSpPr>
            <a:spLocks noGrp="1"/>
          </p:cNvSpPr>
          <p:nvPr>
            <p:ph type="ctrTitle"/>
          </p:nvPr>
        </p:nvSpPr>
        <p:spPr>
          <a:xfrm>
            <a:off x="304800" y="1295400"/>
            <a:ext cx="8382000" cy="3886200"/>
          </a:xfrm>
        </p:spPr>
        <p:txBody>
          <a:bodyPr/>
          <a:lstStyle/>
          <a:p>
            <a:pPr eaLnBrk="1" hangingPunct="1"/>
            <a:r>
              <a:rPr lang="fr-FR" altLang="fr-FR" sz="5300" b="1" cap="none" dirty="0">
                <a:solidFill>
                  <a:schemeClr val="tx1"/>
                </a:solidFill>
                <a:ea typeface="ＭＳ Ｐゴシック" panose="020B0600070205080204" pitchFamily="34" charset="-128"/>
              </a:rPr>
              <a:t>PROFESSIONS ET CARRIÈRES</a:t>
            </a:r>
            <a:br>
              <a:rPr lang="fr-FR" altLang="fr-FR" sz="4000" cap="none" dirty="0">
                <a:solidFill>
                  <a:schemeClr val="tx1"/>
                </a:solidFill>
                <a:ea typeface="ＭＳ Ｐゴシック" panose="020B0600070205080204" pitchFamily="34" charset="-128"/>
              </a:rPr>
            </a:br>
            <a:r>
              <a:rPr lang="fr-FR" altLang="fr-FR" sz="1800" cap="none" dirty="0">
                <a:solidFill>
                  <a:schemeClr val="tx1"/>
                </a:solidFill>
                <a:ea typeface="ＭＳ Ｐゴシック" panose="020B0600070205080204" pitchFamily="34" charset="-128"/>
              </a:rPr>
              <a:t> </a:t>
            </a:r>
            <a:br>
              <a:rPr lang="fr-FR" altLang="fr-FR" sz="4000" cap="none" dirty="0">
                <a:solidFill>
                  <a:schemeClr val="tx1"/>
                </a:solidFill>
                <a:ea typeface="ＭＳ Ｐゴシック" panose="020B0600070205080204" pitchFamily="34" charset="-128"/>
              </a:rPr>
            </a:br>
            <a:r>
              <a:rPr lang="fr-FR" altLang="fr-FR" sz="2200" cap="none" dirty="0">
                <a:solidFill>
                  <a:schemeClr val="tx1"/>
                </a:solidFill>
                <a:ea typeface="ＭＳ Ｐゴシック" panose="020B0600070205080204" pitchFamily="34" charset="-128"/>
              </a:rPr>
              <a:t>SÉANCE 3 – 3.10.2023</a:t>
            </a:r>
            <a:br>
              <a:rPr lang="fr-FR" altLang="fr-FR" sz="2200" cap="none" dirty="0">
                <a:solidFill>
                  <a:schemeClr val="tx1"/>
                </a:solidFill>
                <a:ea typeface="ＭＳ Ｐゴシック" panose="020B0600070205080204" pitchFamily="34" charset="-128"/>
              </a:rPr>
            </a:br>
            <a:br>
              <a:rPr lang="fr-FR" altLang="fr-FR" sz="2200" cap="none" dirty="0">
                <a:solidFill>
                  <a:schemeClr val="tx1"/>
                </a:solidFill>
                <a:ea typeface="ＭＳ Ｐゴシック" panose="020B0600070205080204" pitchFamily="34" charset="-128"/>
              </a:rPr>
            </a:br>
            <a:r>
              <a:rPr lang="fr-FR" altLang="fr-FR" sz="2200" cap="none" dirty="0">
                <a:solidFill>
                  <a:schemeClr val="tx1"/>
                </a:solidFill>
                <a:ea typeface="ＭＳ Ｐゴシック" panose="020B0600070205080204" pitchFamily="34" charset="-128"/>
              </a:rPr>
              <a:t>FORMATION DES GROUPES – CHOIX DES OBJETS D</a:t>
            </a:r>
            <a:r>
              <a:rPr lang="ja-JP" altLang="fr-FR" sz="2200" cap="none">
                <a:solidFill>
                  <a:schemeClr val="tx1"/>
                </a:solidFill>
                <a:ea typeface="ＭＳ Ｐゴシック" panose="020B0600070205080204" pitchFamily="34" charset="-128"/>
              </a:rPr>
              <a:t>’</a:t>
            </a:r>
            <a:r>
              <a:rPr lang="fr-FR" altLang="ja-JP" sz="2200" cap="none" dirty="0">
                <a:solidFill>
                  <a:schemeClr val="tx1"/>
                </a:solidFill>
                <a:ea typeface="ＭＳ Ｐゴシック" panose="020B0600070205080204" pitchFamily="34" charset="-128"/>
              </a:rPr>
              <a:t>ETUDE</a:t>
            </a:r>
            <a:br>
              <a:rPr lang="fr-FR" altLang="ja-JP" sz="2200" cap="none" dirty="0">
                <a:solidFill>
                  <a:schemeClr val="tx1"/>
                </a:solidFill>
                <a:ea typeface="ＭＳ Ｐゴシック" panose="020B0600070205080204" pitchFamily="34" charset="-128"/>
              </a:rPr>
            </a:br>
            <a:br>
              <a:rPr lang="fr-FR" altLang="ja-JP" sz="2200" cap="none" dirty="0">
                <a:solidFill>
                  <a:schemeClr val="tx1"/>
                </a:solidFill>
                <a:ea typeface="ＭＳ Ｐゴシック" panose="020B0600070205080204" pitchFamily="34" charset="-128"/>
              </a:rPr>
            </a:br>
            <a:r>
              <a:rPr lang="fr-FR" altLang="ja-JP" sz="2200" cap="none" dirty="0">
                <a:solidFill>
                  <a:schemeClr val="tx1"/>
                </a:solidFill>
                <a:ea typeface="ＭＳ Ｐゴシック" panose="020B0600070205080204" pitchFamily="34" charset="-128"/>
              </a:rPr>
              <a:t>INGÉNIEURS, CADRES ET MANAGERS #1 – TROIS ÉTUDES DE CAS </a:t>
            </a:r>
            <a:br>
              <a:rPr lang="fr-FR" altLang="ja-JP" sz="4000" cap="none" dirty="0">
                <a:solidFill>
                  <a:schemeClr val="tx1"/>
                </a:solidFill>
                <a:ea typeface="ＭＳ Ｐゴシック" panose="020B0600070205080204" pitchFamily="34" charset="-128"/>
              </a:rPr>
            </a:br>
            <a:endParaRPr lang="fr-FR" altLang="fr-FR" sz="4000" cap="none" dirty="0">
              <a:solidFill>
                <a:schemeClr val="tx1"/>
              </a:solidFill>
              <a:ea typeface="ＭＳ Ｐゴシック" panose="020B0600070205080204" pitchFamily="34" charset="-128"/>
            </a:endParaRPr>
          </a:p>
        </p:txBody>
      </p:sp>
      <p:sp>
        <p:nvSpPr>
          <p:cNvPr id="14338" name="ZoneTexte 3">
            <a:extLst>
              <a:ext uri="{FF2B5EF4-FFF2-40B4-BE49-F238E27FC236}">
                <a16:creationId xmlns:a16="http://schemas.microsoft.com/office/drawing/2014/main" id="{D43AAC86-F168-E83F-7240-95CA462A3510}"/>
              </a:ext>
            </a:extLst>
          </p:cNvPr>
          <p:cNvSpPr txBox="1">
            <a:spLocks noChangeArrowheads="1"/>
          </p:cNvSpPr>
          <p:nvPr/>
        </p:nvSpPr>
        <p:spPr bwMode="auto">
          <a:xfrm>
            <a:off x="304800" y="6194425"/>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800" dirty="0">
                <a:latin typeface="Arial" panose="020B0604020202020204" pitchFamily="34" charset="0"/>
              </a:rPr>
              <a:t>Marc Perrenoud											EPFL </a:t>
            </a:r>
            <a:r>
              <a:rPr lang="is-IS" altLang="fr-FR" sz="1800" dirty="0">
                <a:latin typeface="Arial" panose="020B0604020202020204" pitchFamily="34" charset="0"/>
              </a:rPr>
              <a:t>2023</a:t>
            </a:r>
            <a:endParaRPr lang="fr-FR" altLang="fr-FR" sz="1800" dirty="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1E844C0-C8ED-F460-3730-C9575F253E21}"/>
              </a:ext>
            </a:extLst>
          </p:cNvPr>
          <p:cNvSpPr>
            <a:spLocks noGrp="1"/>
          </p:cNvSpPr>
          <p:nvPr>
            <p:ph idx="1"/>
          </p:nvPr>
        </p:nvSpPr>
        <p:spPr>
          <a:xfrm>
            <a:off x="612775" y="1600200"/>
            <a:ext cx="8153400" cy="4495800"/>
          </a:xfrm>
        </p:spPr>
        <p:txBody>
          <a:bodyPr/>
          <a:lstStyle/>
          <a:p>
            <a:pPr>
              <a:buFont typeface="Wingdings 2" pitchFamily="2" charset="2"/>
              <a:buNone/>
            </a:pPr>
            <a:r>
              <a:rPr lang="fr-FR" altLang="fr-FR" b="1">
                <a:ea typeface="ＭＳ Ｐゴシック" panose="020B0600070205080204" pitchFamily="34" charset="-128"/>
              </a:rPr>
              <a:t>Modèle du retrait </a:t>
            </a:r>
          </a:p>
          <a:p>
            <a:pPr>
              <a:buFont typeface="Wingdings 2" pitchFamily="2" charset="2"/>
              <a:buNone/>
            </a:pPr>
            <a:endParaRPr lang="fr-FR" altLang="fr-FR" b="1">
              <a:ea typeface="ＭＳ Ｐゴシック" panose="020B0600070205080204" pitchFamily="34" charset="-128"/>
            </a:endParaRPr>
          </a:p>
          <a:p>
            <a:r>
              <a:rPr lang="fr-FR" altLang="fr-FR">
                <a:ea typeface="ＭＳ Ｐゴシック" panose="020B0600070205080204" pitchFamily="34" charset="-128"/>
              </a:rPr>
              <a:t>Salariés marginalisés, menacés par les évolutions techno/organisationnelles</a:t>
            </a:r>
          </a:p>
          <a:p>
            <a:r>
              <a:rPr lang="fr-FR" altLang="fr-FR">
                <a:ea typeface="ＭＳ Ｐゴシック" panose="020B0600070205080204" pitchFamily="34" charset="-128"/>
              </a:rPr>
              <a:t>Exclusion du modèle de la compétence, perspective de régression voire d</a:t>
            </a:r>
            <a:r>
              <a:rPr lang="ja-JP" altLang="fr-FR">
                <a:ea typeface="ＭＳ Ｐゴシック" panose="020B0600070205080204" pitchFamily="34" charset="-128"/>
              </a:rPr>
              <a:t>’</a:t>
            </a:r>
            <a:r>
              <a:rPr lang="fr-FR" altLang="ja-JP">
                <a:ea typeface="ＭＳ Ｐゴシック" panose="020B0600070205080204" pitchFamily="34" charset="-128"/>
              </a:rPr>
              <a:t>exclusion du marché du travail</a:t>
            </a:r>
          </a:p>
          <a:p>
            <a:r>
              <a:rPr lang="fr-FR" altLang="fr-FR">
                <a:ea typeface="ＭＳ Ｐゴシック" panose="020B0600070205080204" pitchFamily="34" charset="-128"/>
              </a:rPr>
              <a:t> Peut aller jusqu</a:t>
            </a:r>
            <a:r>
              <a:rPr lang="ja-JP" altLang="fr-FR">
                <a:ea typeface="ＭＳ Ｐゴシック" panose="020B0600070205080204" pitchFamily="34" charset="-128"/>
              </a:rPr>
              <a:t>’</a:t>
            </a:r>
            <a:r>
              <a:rPr lang="fr-FR" altLang="ja-JP">
                <a:ea typeface="ＭＳ Ｐゴシック" panose="020B0600070205080204" pitchFamily="34" charset="-128"/>
              </a:rPr>
              <a:t>au chômage après démission.</a:t>
            </a:r>
          </a:p>
          <a:p>
            <a:pPr>
              <a:buFont typeface="Wingdings 2" pitchFamily="2" charset="2"/>
              <a:buNone/>
            </a:pPr>
            <a:r>
              <a:rPr lang="fr-FR" altLang="fr-FR">
                <a:ea typeface="ＭＳ Ｐゴシック" panose="020B0600070205080204" pitchFamily="34" charset="-128"/>
              </a:rPr>
              <a:t> </a:t>
            </a:r>
          </a:p>
          <a:p>
            <a:endParaRPr lang="fr-FR" altLang="fr-FR">
              <a:ea typeface="ＭＳ Ｐゴシック" panose="020B0600070205080204" pitchFamily="34" charset="-128"/>
            </a:endParaRPr>
          </a:p>
        </p:txBody>
      </p:sp>
      <p:sp>
        <p:nvSpPr>
          <p:cNvPr id="23554" name="Titre 1">
            <a:extLst>
              <a:ext uri="{FF2B5EF4-FFF2-40B4-BE49-F238E27FC236}">
                <a16:creationId xmlns:a16="http://schemas.microsoft.com/office/drawing/2014/main" id="{FA28618C-9C4D-5F34-3BD7-7E3B38FA4594}"/>
              </a:ext>
            </a:extLst>
          </p:cNvPr>
          <p:cNvSpPr>
            <a:spLocks noGrp="1"/>
          </p:cNvSpPr>
          <p:nvPr>
            <p:ph type="title"/>
          </p:nvPr>
        </p:nvSpPr>
        <p:spPr>
          <a:xfrm>
            <a:off x="779463" y="533400"/>
            <a:ext cx="7583487" cy="739775"/>
          </a:xfrm>
        </p:spPr>
        <p:txBody>
          <a:bodyPr/>
          <a:lstStyle/>
          <a:p>
            <a:r>
              <a:rPr lang="fr-FR" altLang="fr-FR" b="1">
                <a:ea typeface="ＭＳ Ｐゴシック" panose="020B0600070205080204" pitchFamily="34" charset="-128"/>
              </a:rPr>
              <a:t>Rapport au travail </a:t>
            </a:r>
            <a:endParaRPr lang="fr-FR" altLang="fr-FR">
              <a:ea typeface="ＭＳ Ｐゴシック" panose="020B0600070205080204" pitchFamily="34" charset="-128"/>
            </a:endParaRPr>
          </a:p>
        </p:txBody>
      </p:sp>
      <p:sp>
        <p:nvSpPr>
          <p:cNvPr id="2" name="ZoneTexte 3">
            <a:extLst>
              <a:ext uri="{FF2B5EF4-FFF2-40B4-BE49-F238E27FC236}">
                <a16:creationId xmlns:a16="http://schemas.microsoft.com/office/drawing/2014/main" id="{7F49F75D-0F4D-A068-79B9-83AD1BF86719}"/>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contenu 2">
            <a:extLst>
              <a:ext uri="{FF2B5EF4-FFF2-40B4-BE49-F238E27FC236}">
                <a16:creationId xmlns:a16="http://schemas.microsoft.com/office/drawing/2014/main" id="{2DF2CF06-45EB-9A27-3BFB-44E6B14247C9}"/>
              </a:ext>
            </a:extLst>
          </p:cNvPr>
          <p:cNvSpPr>
            <a:spLocks noGrp="1"/>
          </p:cNvSpPr>
          <p:nvPr>
            <p:ph sz="quarter" idx="1"/>
          </p:nvPr>
        </p:nvSpPr>
        <p:spPr>
          <a:xfrm>
            <a:off x="612775" y="1371600"/>
            <a:ext cx="8153400" cy="4953000"/>
          </a:xfrm>
        </p:spPr>
        <p:txBody>
          <a:bodyPr/>
          <a:lstStyle/>
          <a:p>
            <a:pPr>
              <a:spcBef>
                <a:spcPts val="200"/>
              </a:spcBef>
            </a:pPr>
            <a:endParaRPr lang="fr-FR" altLang="fr-FR" dirty="0">
              <a:ea typeface="ＭＳ Ｐゴシック" panose="020B0600070205080204" pitchFamily="34" charset="-128"/>
            </a:endParaRPr>
          </a:p>
          <a:p>
            <a:pPr>
              <a:spcBef>
                <a:spcPts val="200"/>
              </a:spcBef>
            </a:pPr>
            <a:r>
              <a:rPr lang="fr-FR" altLang="fr-FR" dirty="0">
                <a:ea typeface="ＭＳ Ｐゴシック" panose="020B0600070205080204" pitchFamily="34" charset="-128"/>
              </a:rPr>
              <a:t>Trois exemples </a:t>
            </a:r>
          </a:p>
          <a:p>
            <a:pPr>
              <a:spcBef>
                <a:spcPts val="200"/>
              </a:spcBef>
            </a:pPr>
            <a:endParaRPr lang="fr-FR" altLang="fr-FR" dirty="0">
              <a:ea typeface="ＭＳ Ｐゴシック" panose="020B0600070205080204" pitchFamily="34" charset="-128"/>
            </a:endParaRPr>
          </a:p>
          <a:p>
            <a:pPr>
              <a:spcBef>
                <a:spcPts val="200"/>
              </a:spcBef>
            </a:pPr>
            <a:r>
              <a:rPr lang="fr-FR" altLang="fr-FR" dirty="0">
                <a:ea typeface="ＭＳ Ｐゴシック" panose="020B0600070205080204" pitchFamily="34" charset="-128"/>
              </a:rPr>
              <a:t>Trois parcours biographiques et professionnels d</a:t>
            </a:r>
            <a:r>
              <a:rPr lang="ja-JP" altLang="fr-FR">
                <a:ea typeface="ＭＳ Ｐゴシック" panose="020B0600070205080204" pitchFamily="34" charset="-128"/>
              </a:rPr>
              <a:t>’</a:t>
            </a:r>
            <a:r>
              <a:rPr lang="fr-FR" altLang="ja-JP" dirty="0">
                <a:ea typeface="ＭＳ Ｐゴシック" panose="020B0600070205080204" pitchFamily="34" charset="-128"/>
              </a:rPr>
              <a:t>ingénieurs/chercheurs</a:t>
            </a:r>
          </a:p>
          <a:p>
            <a:pPr>
              <a:spcBef>
                <a:spcPts val="200"/>
              </a:spcBef>
            </a:pPr>
            <a:endParaRPr lang="fr-FR" altLang="fr-FR" dirty="0">
              <a:ea typeface="ＭＳ Ｐゴシック" panose="020B0600070205080204" pitchFamily="34" charset="-128"/>
            </a:endParaRPr>
          </a:p>
          <a:p>
            <a:pPr>
              <a:spcBef>
                <a:spcPts val="200"/>
              </a:spcBef>
            </a:pPr>
            <a:r>
              <a:rPr lang="fr-FR" altLang="fr-FR" dirty="0">
                <a:ea typeface="ＭＳ Ｐゴシック" panose="020B0600070205080204" pitchFamily="34" charset="-128"/>
              </a:rPr>
              <a:t>Trois types différents d</a:t>
            </a:r>
            <a:r>
              <a:rPr lang="ja-JP" altLang="fr-FR">
                <a:ea typeface="ＭＳ Ｐゴシック" panose="020B0600070205080204" pitchFamily="34" charset="-128"/>
              </a:rPr>
              <a:t>’</a:t>
            </a:r>
            <a:r>
              <a:rPr lang="fr-FR" altLang="ja-JP" dirty="0">
                <a:ea typeface="ＭＳ Ｐゴシック" panose="020B0600070205080204" pitchFamily="34" charset="-128"/>
              </a:rPr>
              <a:t>identités au travail, façonnées par l</a:t>
            </a:r>
            <a:r>
              <a:rPr lang="ja-JP" altLang="fr-FR">
                <a:ea typeface="ＭＳ Ｐゴシック" panose="020B0600070205080204" pitchFamily="34" charset="-128"/>
              </a:rPr>
              <a:t>’</a:t>
            </a:r>
            <a:r>
              <a:rPr lang="fr-FR" altLang="ja-JP" dirty="0">
                <a:ea typeface="ＭＳ Ｐゴシック" panose="020B0600070205080204" pitchFamily="34" charset="-128"/>
              </a:rPr>
              <a:t>origine sociale, la trajectoire pro et privée.</a:t>
            </a:r>
          </a:p>
          <a:p>
            <a:pPr>
              <a:spcBef>
                <a:spcPts val="200"/>
              </a:spcBef>
              <a:buFont typeface="Wingdings" pitchFamily="2" charset="2"/>
              <a:buNone/>
            </a:pPr>
            <a:r>
              <a:rPr lang="fr-FR" altLang="fr-FR" sz="1600" dirty="0">
                <a:ea typeface="ＭＳ Ｐゴシック" panose="020B0600070205080204" pitchFamily="34" charset="-128"/>
              </a:rPr>
              <a:t> </a:t>
            </a:r>
            <a:r>
              <a:rPr lang="fr-FR" altLang="fr-FR" sz="1600" b="1" i="1" dirty="0">
                <a:ea typeface="ＭＳ Ｐゴシック" panose="020B0600070205080204" pitchFamily="34" charset="-128"/>
              </a:rPr>
              <a:t> </a:t>
            </a:r>
          </a:p>
          <a:p>
            <a:pPr>
              <a:buFont typeface="Wingdings" pitchFamily="2" charset="2"/>
              <a:buNone/>
            </a:pPr>
            <a:endParaRPr lang="fr-FR" altLang="fr-FR" sz="1800" dirty="0">
              <a:ea typeface="ＭＳ Ｐゴシック" panose="020B0600070205080204" pitchFamily="34" charset="-128"/>
            </a:endParaRPr>
          </a:p>
          <a:p>
            <a:pPr>
              <a:buFont typeface="Wingdings" pitchFamily="2" charset="2"/>
              <a:buNone/>
            </a:pPr>
            <a:endParaRPr lang="fr-FR" altLang="fr-FR" sz="2000" dirty="0">
              <a:ea typeface="ＭＳ Ｐゴシック" panose="020B0600070205080204" pitchFamily="34" charset="-128"/>
            </a:endParaRPr>
          </a:p>
          <a:p>
            <a:pPr>
              <a:buFont typeface="Wingdings" pitchFamily="2" charset="2"/>
              <a:buNone/>
            </a:pPr>
            <a:r>
              <a:rPr lang="fr-FR" altLang="fr-FR" sz="2000" dirty="0">
                <a:ea typeface="ＭＳ Ｐゴシック" panose="020B0600070205080204" pitchFamily="34" charset="-128"/>
              </a:rPr>
              <a:t>     </a:t>
            </a:r>
          </a:p>
        </p:txBody>
      </p:sp>
      <p:sp>
        <p:nvSpPr>
          <p:cNvPr id="24578" name="Titre 1">
            <a:extLst>
              <a:ext uri="{FF2B5EF4-FFF2-40B4-BE49-F238E27FC236}">
                <a16:creationId xmlns:a16="http://schemas.microsoft.com/office/drawing/2014/main" id="{8C289582-E048-3837-D14F-E62FAD2BB029}"/>
              </a:ext>
            </a:extLst>
          </p:cNvPr>
          <p:cNvSpPr>
            <a:spLocks noGrp="1"/>
          </p:cNvSpPr>
          <p:nvPr>
            <p:ph type="title"/>
          </p:nvPr>
        </p:nvSpPr>
        <p:spPr>
          <a:xfrm>
            <a:off x="612775" y="228600"/>
            <a:ext cx="8153400" cy="990600"/>
          </a:xfrm>
        </p:spPr>
        <p:txBody>
          <a:bodyPr/>
          <a:lstStyle/>
          <a:p>
            <a:r>
              <a:rPr lang="fr-FR" altLang="fr-FR" sz="3600">
                <a:ea typeface="ＭＳ Ｐゴシック" panose="020B0600070205080204" pitchFamily="34" charset="-128"/>
              </a:rPr>
              <a:t>Etudes de cas </a:t>
            </a:r>
          </a:p>
        </p:txBody>
      </p:sp>
      <p:sp>
        <p:nvSpPr>
          <p:cNvPr id="2" name="ZoneTexte 3">
            <a:extLst>
              <a:ext uri="{FF2B5EF4-FFF2-40B4-BE49-F238E27FC236}">
                <a16:creationId xmlns:a16="http://schemas.microsoft.com/office/drawing/2014/main" id="{7CF155F2-C25C-BF1F-0408-E46A16F8FD8F}"/>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contenu 2">
            <a:extLst>
              <a:ext uri="{FF2B5EF4-FFF2-40B4-BE49-F238E27FC236}">
                <a16:creationId xmlns:a16="http://schemas.microsoft.com/office/drawing/2014/main" id="{4825DFC7-CE10-0805-087D-B6D5610C2EF2}"/>
              </a:ext>
            </a:extLst>
          </p:cNvPr>
          <p:cNvSpPr>
            <a:spLocks noGrp="1"/>
          </p:cNvSpPr>
          <p:nvPr>
            <p:ph sz="quarter" idx="1"/>
          </p:nvPr>
        </p:nvSpPr>
        <p:spPr>
          <a:xfrm>
            <a:off x="152400" y="1295400"/>
            <a:ext cx="9100120" cy="4953000"/>
          </a:xfrm>
        </p:spPr>
        <p:txBody>
          <a:bodyPr/>
          <a:lstStyle/>
          <a:p>
            <a:pPr>
              <a:spcBef>
                <a:spcPts val="200"/>
              </a:spcBef>
            </a:pPr>
            <a:r>
              <a:rPr lang="fr-FR" altLang="fr-FR" dirty="0" err="1">
                <a:ea typeface="ＭＳ Ｐゴシック" panose="020B0600070205080204" pitchFamily="34" charset="-128"/>
              </a:rPr>
              <a:t>Avi</a:t>
            </a:r>
            <a:r>
              <a:rPr lang="fr-FR" altLang="fr-FR" dirty="0">
                <a:ea typeface="ＭＳ Ｐゴシック" panose="020B0600070205080204" pitchFamily="34" charset="-128"/>
              </a:rPr>
              <a:t>, </a:t>
            </a:r>
            <a:r>
              <a:rPr lang="fr-FR" altLang="fr-FR" sz="2000" dirty="0">
                <a:ea typeface="ＭＳ Ｐゴシック" panose="020B0600070205080204" pitchFamily="34" charset="-128"/>
              </a:rPr>
              <a:t>né en 1961, famille juive tunisienne installée à Toulon (parents ouvriers/employés). </a:t>
            </a:r>
          </a:p>
          <a:p>
            <a:pPr>
              <a:spcBef>
                <a:spcPts val="200"/>
              </a:spcBef>
              <a:buFont typeface="Wingdings" pitchFamily="2" charset="2"/>
              <a:buNone/>
            </a:pPr>
            <a:r>
              <a:rPr lang="fr-FR" altLang="fr-FR" sz="1600" dirty="0">
                <a:ea typeface="ＭＳ Ｐゴシック" panose="020B0600070205080204" pitchFamily="34" charset="-128"/>
              </a:rPr>
              <a:t>1980 : Paris, études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ingénieur informatique, activité secondaire de musicien (</a:t>
            </a:r>
            <a:r>
              <a:rPr lang="fr-FR" altLang="ja-JP" sz="1600" dirty="0" err="1">
                <a:ea typeface="ＭＳ Ｐゴシック" panose="020B0600070205080204" pitchFamily="34" charset="-128"/>
              </a:rPr>
              <a:t>gtr</a:t>
            </a:r>
            <a:r>
              <a:rPr lang="fr-FR" altLang="ja-JP" sz="1600" dirty="0">
                <a:ea typeface="ＭＳ Ｐゴシック" panose="020B0600070205080204" pitchFamily="34" charset="-128"/>
              </a:rPr>
              <a:t>/sax)</a:t>
            </a:r>
          </a:p>
          <a:p>
            <a:pPr>
              <a:spcBef>
                <a:spcPts val="200"/>
              </a:spcBef>
              <a:buFont typeface="Wingdings" pitchFamily="2" charset="2"/>
              <a:buNone/>
            </a:pPr>
            <a:r>
              <a:rPr lang="fr-FR" altLang="fr-FR" sz="1600" dirty="0">
                <a:ea typeface="ＭＳ Ｐゴシック" panose="020B0600070205080204" pitchFamily="34" charset="-128"/>
              </a:rPr>
              <a:t>1985 : mariage, vie en Israël (emploi Uni Tel Aviv). </a:t>
            </a:r>
          </a:p>
          <a:p>
            <a:pPr>
              <a:spcBef>
                <a:spcPts val="200"/>
              </a:spcBef>
              <a:buFont typeface="Wingdings" pitchFamily="2" charset="2"/>
              <a:buNone/>
            </a:pPr>
            <a:r>
              <a:rPr lang="fr-FR" altLang="fr-FR" sz="1600" dirty="0">
                <a:ea typeface="ＭＳ Ｐゴシック" panose="020B0600070205080204" pitchFamily="34" charset="-128"/>
              </a:rPr>
              <a:t>1989, retour en France, informaticien à l</a:t>
            </a:r>
            <a:r>
              <a:rPr lang="ja-JP" altLang="fr-FR" sz="1600">
                <a:ea typeface="ＭＳ Ｐゴシック" panose="020B0600070205080204" pitchFamily="34" charset="-128"/>
              </a:rPr>
              <a:t>’</a:t>
            </a:r>
            <a:r>
              <a:rPr lang="fr-FR" altLang="ja-JP" sz="1600" dirty="0">
                <a:ea typeface="ＭＳ Ｐゴシック" panose="020B0600070205080204" pitchFamily="34" charset="-128"/>
              </a:rPr>
              <a:t>ENAC, premier enfant. </a:t>
            </a:r>
          </a:p>
          <a:p>
            <a:pPr>
              <a:spcBef>
                <a:spcPts val="200"/>
              </a:spcBef>
              <a:buFont typeface="Wingdings" pitchFamily="2" charset="2"/>
              <a:buNone/>
            </a:pPr>
            <a:r>
              <a:rPr lang="fr-FR" altLang="fr-FR" sz="1600" dirty="0">
                <a:ea typeface="ＭＳ Ｐゴシック" panose="020B0600070205080204" pitchFamily="34" charset="-128"/>
              </a:rPr>
              <a:t>1991, titularisé avec statut de fonctionnaire, deuxième enfant. </a:t>
            </a:r>
          </a:p>
          <a:p>
            <a:pPr>
              <a:spcBef>
                <a:spcPts val="200"/>
              </a:spcBef>
              <a:buFont typeface="Wingdings" pitchFamily="2" charset="2"/>
              <a:buNone/>
            </a:pPr>
            <a:r>
              <a:rPr lang="fr-FR" altLang="fr-FR" sz="1600" dirty="0">
                <a:ea typeface="ＭＳ Ｐゴシック" panose="020B0600070205080204" pitchFamily="34" charset="-128"/>
              </a:rPr>
              <a:t>1994, chef du service informatique, troisième enfant. </a:t>
            </a:r>
          </a:p>
          <a:p>
            <a:pPr>
              <a:spcBef>
                <a:spcPts val="200"/>
              </a:spcBef>
              <a:buFont typeface="Wingdings" pitchFamily="2" charset="2"/>
              <a:buNone/>
            </a:pPr>
            <a:r>
              <a:rPr lang="fr-FR" altLang="fr-FR" sz="1600" dirty="0">
                <a:ea typeface="ＭＳ Ｐゴシック" panose="020B0600070205080204" pitchFamily="34" charset="-128"/>
              </a:rPr>
              <a:t>1996, grave maladie de l</a:t>
            </a:r>
            <a:r>
              <a:rPr lang="ja-JP" altLang="fr-FR" sz="1600">
                <a:ea typeface="ＭＳ Ｐゴシック" panose="020B0600070205080204" pitchFamily="34" charset="-128"/>
              </a:rPr>
              <a:t>’</a:t>
            </a:r>
            <a:r>
              <a:rPr lang="fr-FR" altLang="ja-JP" sz="1600" dirty="0">
                <a:ea typeface="ＭＳ Ｐゴシック" panose="020B0600070205080204" pitchFamily="34" charset="-128"/>
              </a:rPr>
              <a:t>aîné. Après un an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emploi aménagé pour s</a:t>
            </a:r>
            <a:r>
              <a:rPr lang="ja-JP" altLang="fr-FR" sz="1600">
                <a:ea typeface="ＭＳ Ｐゴシック" panose="020B0600070205080204" pitchFamily="34" charset="-128"/>
              </a:rPr>
              <a:t>’</a:t>
            </a:r>
            <a:r>
              <a:rPr lang="fr-FR" altLang="ja-JP" sz="1600" dirty="0">
                <a:ea typeface="ＭＳ Ｐゴシック" panose="020B0600070205080204" pitchFamily="34" charset="-128"/>
              </a:rPr>
              <a:t>occuper de sa famille, </a:t>
            </a:r>
            <a:r>
              <a:rPr lang="fr-FR" altLang="ja-JP" sz="1600" dirty="0" err="1">
                <a:ea typeface="ＭＳ Ｐゴシック" panose="020B0600070205080204" pitchFamily="34" charset="-128"/>
              </a:rPr>
              <a:t>Heddy</a:t>
            </a:r>
            <a:r>
              <a:rPr lang="fr-FR" altLang="ja-JP" sz="1600" dirty="0">
                <a:ea typeface="ＭＳ Ｐゴシック" panose="020B0600070205080204" pitchFamily="34" charset="-128"/>
              </a:rPr>
              <a:t> ne revient au travail que pour se </a:t>
            </a:r>
            <a:r>
              <a:rPr lang="fr-FR" altLang="ja-JP" sz="1600" dirty="0" err="1">
                <a:ea typeface="ＭＳ Ｐゴシック" panose="020B0600070205080204" pitchFamily="34" charset="-128"/>
              </a:rPr>
              <a:t>re-lancer</a:t>
            </a:r>
            <a:r>
              <a:rPr lang="fr-FR" altLang="ja-JP" sz="1600" dirty="0">
                <a:ea typeface="ＭＳ Ｐゴシック" panose="020B0600070205080204" pitchFamily="34" charset="-128"/>
              </a:rPr>
              <a:t> dans la musique.</a:t>
            </a:r>
          </a:p>
          <a:p>
            <a:pPr>
              <a:spcBef>
                <a:spcPts val="200"/>
              </a:spcBef>
              <a:buFont typeface="Wingdings" pitchFamily="2" charset="2"/>
              <a:buNone/>
            </a:pPr>
            <a:r>
              <a:rPr lang="fr-FR" altLang="fr-FR" sz="1600" dirty="0">
                <a:ea typeface="ＭＳ Ｐゴシック" panose="020B0600070205080204" pitchFamily="34" charset="-128"/>
              </a:rPr>
              <a:t>2000, organise des concerts dans sa maison, monte plusieurs groupes de musiques improvisée radicale, invite des musiciens étrangers de passage en France (japonais, américains, scandinaves etc.). Importante activité sur le Net (son, image, infos).</a:t>
            </a:r>
          </a:p>
          <a:p>
            <a:pPr>
              <a:spcBef>
                <a:spcPts val="200"/>
              </a:spcBef>
              <a:buFont typeface="Wingdings" pitchFamily="2" charset="2"/>
              <a:buNone/>
            </a:pPr>
            <a:r>
              <a:rPr lang="fr-FR" altLang="fr-FR" sz="1600" dirty="0">
                <a:ea typeface="ＭＳ Ｐゴシック" panose="020B0600070205080204" pitchFamily="34" charset="-128"/>
              </a:rPr>
              <a:t>2005, invité à jouer sur la côte Est USA pendant deux semaines (clubs, festivals, lieux underground etc.)</a:t>
            </a:r>
          </a:p>
          <a:p>
            <a:pPr>
              <a:spcBef>
                <a:spcPts val="200"/>
              </a:spcBef>
              <a:buFont typeface="Wingdings" pitchFamily="2" charset="2"/>
              <a:buNone/>
            </a:pPr>
            <a:r>
              <a:rPr lang="fr-FR" altLang="fr-FR" sz="1600" dirty="0">
                <a:ea typeface="ＭＳ Ｐゴシック" panose="020B0600070205080204" pitchFamily="34" charset="-128"/>
              </a:rPr>
              <a:t>2006, invité à jouer en Norvège et en Israël, crée un label  </a:t>
            </a:r>
          </a:p>
          <a:p>
            <a:pPr>
              <a:spcBef>
                <a:spcPts val="200"/>
              </a:spcBef>
              <a:buFont typeface="Wingdings" pitchFamily="2" charset="2"/>
              <a:buNone/>
            </a:pPr>
            <a:r>
              <a:rPr lang="fr-FR" altLang="fr-FR" sz="1600" dirty="0">
                <a:ea typeface="ＭＳ Ｐゴシック" panose="020B0600070205080204" pitchFamily="34" charset="-128"/>
              </a:rPr>
              <a:t>2011, rupture de l</a:t>
            </a:r>
            <a:r>
              <a:rPr lang="ja-JP" altLang="fr-FR" sz="1600">
                <a:ea typeface="ＭＳ Ｐゴシック" panose="020B0600070205080204" pitchFamily="34" charset="-128"/>
              </a:rPr>
              <a:t>’</a:t>
            </a:r>
            <a:r>
              <a:rPr lang="fr-FR" altLang="ja-JP" sz="1600" dirty="0">
                <a:ea typeface="ＭＳ Ｐゴシック" panose="020B0600070205080204" pitchFamily="34" charset="-128"/>
              </a:rPr>
              <a:t>aorte, contraint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arrêter le sax, joue du synthé analogique et de la guitare, continue à financer la musique par son job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ingénieur.</a:t>
            </a:r>
          </a:p>
          <a:p>
            <a:pPr>
              <a:spcBef>
                <a:spcPts val="200"/>
              </a:spcBef>
              <a:buFont typeface="Wingdings" pitchFamily="2" charset="2"/>
              <a:buNone/>
            </a:pPr>
            <a:r>
              <a:rPr lang="fr-FR" altLang="ja-JP" sz="1600" dirty="0">
                <a:ea typeface="ＭＳ Ｐゴシック" panose="020B0600070205080204" pitchFamily="34" charset="-128"/>
              </a:rPr>
              <a:t>2018, membre des « résistants » de l’ENAC, militant pour la réduction du transport aérien</a:t>
            </a:r>
          </a:p>
          <a:p>
            <a:pPr>
              <a:spcBef>
                <a:spcPts val="200"/>
              </a:spcBef>
              <a:buFont typeface="Wingdings" pitchFamily="2" charset="2"/>
              <a:buNone/>
            </a:pPr>
            <a:r>
              <a:rPr lang="fr-FR" altLang="fr-FR" sz="1600" b="1" i="1" dirty="0">
                <a:ea typeface="ＭＳ Ｐゴシック" panose="020B0600070205080204" pitchFamily="34" charset="-128"/>
              </a:rPr>
              <a:t>Identité au travail proche du « retrait » depuis 1996 (rupture biographique), « la vie est devenue plus importante que le travail », mais statut qui lui permet de rester en poste. </a:t>
            </a:r>
          </a:p>
          <a:p>
            <a:pPr>
              <a:buFont typeface="Wingdings" pitchFamily="2" charset="2"/>
              <a:buNone/>
            </a:pPr>
            <a:endParaRPr lang="fr-FR" altLang="fr-FR" sz="1800" dirty="0">
              <a:ea typeface="ＭＳ Ｐゴシック" panose="020B0600070205080204" pitchFamily="34" charset="-128"/>
            </a:endParaRPr>
          </a:p>
          <a:p>
            <a:pPr>
              <a:buFont typeface="Wingdings" pitchFamily="2" charset="2"/>
              <a:buNone/>
            </a:pPr>
            <a:endParaRPr lang="fr-FR" altLang="fr-FR" sz="2000" dirty="0">
              <a:ea typeface="ＭＳ Ｐゴシック" panose="020B0600070205080204" pitchFamily="34" charset="-128"/>
            </a:endParaRPr>
          </a:p>
          <a:p>
            <a:pPr>
              <a:buFont typeface="Wingdings" pitchFamily="2" charset="2"/>
              <a:buNone/>
            </a:pPr>
            <a:r>
              <a:rPr lang="fr-FR" altLang="fr-FR" sz="2000" dirty="0">
                <a:ea typeface="ＭＳ Ｐゴシック" panose="020B0600070205080204" pitchFamily="34" charset="-128"/>
              </a:rPr>
              <a:t>     </a:t>
            </a:r>
          </a:p>
        </p:txBody>
      </p:sp>
      <p:sp>
        <p:nvSpPr>
          <p:cNvPr id="25602" name="Titre 1">
            <a:extLst>
              <a:ext uri="{FF2B5EF4-FFF2-40B4-BE49-F238E27FC236}">
                <a16:creationId xmlns:a16="http://schemas.microsoft.com/office/drawing/2014/main" id="{80B1A997-FCE0-2F9C-E9F6-9A2AE781F37A}"/>
              </a:ext>
            </a:extLst>
          </p:cNvPr>
          <p:cNvSpPr>
            <a:spLocks noGrp="1"/>
          </p:cNvSpPr>
          <p:nvPr>
            <p:ph type="title"/>
          </p:nvPr>
        </p:nvSpPr>
        <p:spPr>
          <a:xfrm>
            <a:off x="612775" y="228600"/>
            <a:ext cx="8153400" cy="990600"/>
          </a:xfrm>
        </p:spPr>
        <p:txBody>
          <a:bodyPr/>
          <a:lstStyle/>
          <a:p>
            <a:r>
              <a:rPr lang="fr-FR" altLang="fr-FR" sz="3600">
                <a:ea typeface="ＭＳ Ｐゴシック" panose="020B0600070205080204" pitchFamily="34" charset="-128"/>
              </a:rPr>
              <a:t>Etudes de cas : Avi, Frédéric et Christophe</a:t>
            </a:r>
          </a:p>
        </p:txBody>
      </p:sp>
      <p:sp>
        <p:nvSpPr>
          <p:cNvPr id="2" name="ZoneTexte 3">
            <a:extLst>
              <a:ext uri="{FF2B5EF4-FFF2-40B4-BE49-F238E27FC236}">
                <a16:creationId xmlns:a16="http://schemas.microsoft.com/office/drawing/2014/main" id="{C0808DA6-A0CD-8310-262B-42D878ED7E9A}"/>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638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contenu 2">
            <a:extLst>
              <a:ext uri="{FF2B5EF4-FFF2-40B4-BE49-F238E27FC236}">
                <a16:creationId xmlns:a16="http://schemas.microsoft.com/office/drawing/2014/main" id="{737A3D20-0DEC-08D9-D70B-49DB685B0167}"/>
              </a:ext>
            </a:extLst>
          </p:cNvPr>
          <p:cNvSpPr>
            <a:spLocks noGrp="1"/>
          </p:cNvSpPr>
          <p:nvPr>
            <p:ph sz="quarter" idx="1"/>
          </p:nvPr>
        </p:nvSpPr>
        <p:spPr>
          <a:xfrm>
            <a:off x="152400" y="1268760"/>
            <a:ext cx="8991600" cy="5257800"/>
          </a:xfrm>
        </p:spPr>
        <p:txBody>
          <a:bodyPr/>
          <a:lstStyle/>
          <a:p>
            <a:pPr marL="0" indent="0">
              <a:spcBef>
                <a:spcPct val="0"/>
              </a:spcBef>
            </a:pPr>
            <a:r>
              <a:rPr lang="fr-FR" altLang="fr-FR" dirty="0">
                <a:ea typeface="ＭＳ Ｐゴシック" panose="020B0600070205080204" pitchFamily="34" charset="-128"/>
              </a:rPr>
              <a:t>Frédéric, </a:t>
            </a:r>
            <a:r>
              <a:rPr lang="fr-FR" altLang="fr-FR" sz="2000" dirty="0">
                <a:ea typeface="ＭＳ Ｐゴシック" panose="020B0600070205080204" pitchFamily="34" charset="-128"/>
              </a:rPr>
              <a:t>né en 1974 à Toulouse, père électricien et mère fleuriste (immigrée polonaise très catholique), guitariste</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1996 : Master micro-électronique Uni Toulouse 3 + groupe de « jazz manouche »</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2000 : Doctorat micro-électronique (procédés amincissement support silicium) au LAAS </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2001 : Candidature CNRS – échec douloureux et mal accepté</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2002 : Post-doc à Georgia Tech (Atlanta), « bon poste » (salaire, responsabilités)</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2004 : Suit son directeur de labo dans la création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une start-up</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2006 : Le directeur est accusé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avoir détourné des fonds de l</a:t>
            </a:r>
            <a:r>
              <a:rPr lang="ja-JP" altLang="fr-FR" sz="1600">
                <a:ea typeface="ＭＳ Ｐゴシック" panose="020B0600070205080204" pitchFamily="34" charset="-128"/>
              </a:rPr>
              <a:t>’</a:t>
            </a:r>
            <a:r>
              <a:rPr lang="fr-FR" altLang="ja-JP" sz="1600" dirty="0">
                <a:ea typeface="ＭＳ Ｐゴシック" panose="020B0600070205080204" pitchFamily="34" charset="-128"/>
              </a:rPr>
              <a:t>Uni, Frédéric est accusé de complicité  </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2007-2009 : Au chômage, sous le coup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un procès, Frédéric fabrique des guitares électriques et en vend deux sur le net</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2008 : Un ami lui propose d</a:t>
            </a:r>
            <a:r>
              <a:rPr lang="ja-JP" altLang="fr-FR" sz="1600">
                <a:ea typeface="ＭＳ Ｐゴシック" panose="020B0600070205080204" pitchFamily="34" charset="-128"/>
              </a:rPr>
              <a:t>’</a:t>
            </a:r>
            <a:r>
              <a:rPr lang="fr-FR" altLang="ja-JP" sz="1600" dirty="0">
                <a:ea typeface="ＭＳ Ｐゴシック" panose="020B0600070205080204" pitchFamily="34" charset="-128"/>
              </a:rPr>
              <a:t>intégrer son entreprise informatique, Frédéric apprend la programmation </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2009 : Il est innocenté mais ne pourra pas revenir dans le monde académique. Il devient programmeur, conçoit et développe des programmes de ciblage.</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2010 : Rencontre Lisa (</a:t>
            </a:r>
            <a:r>
              <a:rPr lang="fr-FR" altLang="fr-FR" sz="1600" dirty="0" err="1">
                <a:ea typeface="ＭＳ Ｐゴシック" panose="020B0600070205080204" pitchFamily="34" charset="-128"/>
              </a:rPr>
              <a:t>event</a:t>
            </a:r>
            <a:r>
              <a:rPr lang="fr-FR" altLang="fr-FR" sz="1600" dirty="0">
                <a:ea typeface="ＭＳ Ｐゴシック" panose="020B0600070205080204" pitchFamily="34" charset="-128"/>
              </a:rPr>
              <a:t> </a:t>
            </a:r>
            <a:r>
              <a:rPr lang="fr-FR" altLang="fr-FR" sz="1600" dirty="0" err="1">
                <a:ea typeface="ＭＳ Ｐゴシック" panose="020B0600070205080204" pitchFamily="34" charset="-128"/>
              </a:rPr>
              <a:t>organizer</a:t>
            </a:r>
            <a:r>
              <a:rPr lang="fr-FR" altLang="fr-FR" sz="1600" dirty="0">
                <a:ea typeface="ＭＳ Ｐゴシック" panose="020B0600070205080204" pitchFamily="34" charset="-128"/>
              </a:rPr>
              <a:t>), avec qui il vit depuis.</a:t>
            </a:r>
          </a:p>
          <a:p>
            <a:pPr marL="0" indent="0">
              <a:lnSpc>
                <a:spcPct val="110000"/>
              </a:lnSpc>
              <a:spcBef>
                <a:spcPct val="0"/>
              </a:spcBef>
              <a:buFont typeface="Wingdings" pitchFamily="2" charset="2"/>
              <a:buNone/>
            </a:pPr>
            <a:r>
              <a:rPr lang="fr-FR" altLang="fr-FR" sz="1600" dirty="0">
                <a:ea typeface="ＭＳ Ｐゴシック" panose="020B0600070205080204" pitchFamily="34" charset="-128"/>
              </a:rPr>
              <a:t>2013 : Rachète une partie des parts du patron et devient son associé. Retrouve le revenu </a:t>
            </a:r>
            <a:r>
              <a:rPr lang="fr-FR" altLang="fr-FR" sz="1600" dirty="0" err="1">
                <a:ea typeface="ＭＳ Ｐゴシック" panose="020B0600070205080204" pitchFamily="34" charset="-128"/>
              </a:rPr>
              <a:t>qu</a:t>
            </a:r>
            <a:r>
              <a:rPr lang="fr-CH" altLang="fr-FR" sz="1600" dirty="0">
                <a:ea typeface="ＭＳ Ｐゴシック" panose="020B0600070205080204" pitchFamily="34" charset="-128"/>
              </a:rPr>
              <a:t>’</a:t>
            </a:r>
            <a:r>
              <a:rPr lang="fr-FR" altLang="ja-JP" sz="1600" dirty="0">
                <a:ea typeface="ＭＳ Ｐゴシック" panose="020B0600070205080204" pitchFamily="34" charset="-128"/>
              </a:rPr>
              <a:t>il avait à l</a:t>
            </a:r>
            <a:r>
              <a:rPr lang="fr-CH" altLang="ja-JP" sz="1600" dirty="0">
                <a:ea typeface="ＭＳ Ｐゴシック" panose="020B0600070205080204" pitchFamily="34" charset="-128"/>
              </a:rPr>
              <a:t>’</a:t>
            </a:r>
            <a:r>
              <a:rPr lang="fr-FR" altLang="ja-JP" sz="1600" dirty="0">
                <a:ea typeface="ＭＳ Ｐゴシック" panose="020B0600070205080204" pitchFamily="34" charset="-128"/>
              </a:rPr>
              <a:t>Uni</a:t>
            </a:r>
          </a:p>
          <a:p>
            <a:pPr marL="0" indent="0">
              <a:lnSpc>
                <a:spcPct val="110000"/>
              </a:lnSpc>
              <a:spcBef>
                <a:spcPct val="0"/>
              </a:spcBef>
              <a:buFont typeface="Wingdings" pitchFamily="2" charset="2"/>
              <a:buNone/>
            </a:pPr>
            <a:r>
              <a:rPr lang="fr-FR" altLang="ja-JP" sz="1600" dirty="0">
                <a:ea typeface="ＭＳ Ｐゴシック" panose="020B0600070205080204" pitchFamily="34" charset="-128"/>
              </a:rPr>
              <a:t>2015 : Premier enfant, croissance de l’entreprise, très bien revendue et 2020… </a:t>
            </a:r>
          </a:p>
          <a:p>
            <a:pPr marL="0" indent="0">
              <a:spcBef>
                <a:spcPct val="0"/>
              </a:spcBef>
              <a:buFont typeface="Wingdings" pitchFamily="2" charset="2"/>
              <a:buNone/>
            </a:pPr>
            <a:r>
              <a:rPr lang="fr-FR" altLang="fr-FR" sz="1600" b="1" i="1" dirty="0">
                <a:ea typeface="ＭＳ Ｐゴシック" panose="020B0600070205080204" pitchFamily="34" charset="-128"/>
              </a:rPr>
              <a:t>Identité au travail clairement « affinitaire », ambitions et déceptions, volontarisme, individualisme engendré par les expériences décevantes où d</a:t>
            </a:r>
            <a:r>
              <a:rPr lang="ja-JP" altLang="fr-FR" sz="1600" b="1" i="1">
                <a:ea typeface="ＭＳ Ｐゴシック" panose="020B0600070205080204" pitchFamily="34" charset="-128"/>
              </a:rPr>
              <a:t>’</a:t>
            </a:r>
            <a:r>
              <a:rPr lang="fr-FR" altLang="ja-JP" sz="1600" b="1" i="1" dirty="0">
                <a:ea typeface="ＭＳ Ｐゴシック" panose="020B0600070205080204" pitchFamily="34" charset="-128"/>
              </a:rPr>
              <a:t>autres ont essayé de profiter de ses compétences exceptionnelles (notamment labo Fr et labo US). </a:t>
            </a:r>
          </a:p>
          <a:p>
            <a:pPr marL="0" indent="0">
              <a:spcBef>
                <a:spcPct val="0"/>
              </a:spcBef>
              <a:buFont typeface="Wingdings" pitchFamily="2" charset="2"/>
              <a:buNone/>
            </a:pPr>
            <a:endParaRPr lang="fr-FR" altLang="fr-FR" dirty="0">
              <a:ea typeface="ＭＳ Ｐゴシック" panose="020B0600070205080204" pitchFamily="34" charset="-128"/>
            </a:endParaRPr>
          </a:p>
          <a:p>
            <a:pPr marL="0" indent="0">
              <a:spcBef>
                <a:spcPct val="0"/>
              </a:spcBef>
              <a:buFont typeface="Wingdings" pitchFamily="2" charset="2"/>
              <a:buNone/>
            </a:pPr>
            <a:r>
              <a:rPr lang="fr-FR" altLang="fr-FR" dirty="0">
                <a:ea typeface="ＭＳ Ｐゴシック" panose="020B0600070205080204" pitchFamily="34" charset="-128"/>
              </a:rPr>
              <a:t> </a:t>
            </a:r>
          </a:p>
          <a:p>
            <a:pPr marL="0" indent="0">
              <a:spcBef>
                <a:spcPct val="0"/>
              </a:spcBef>
            </a:pPr>
            <a:endParaRPr lang="fr-FR" altLang="fr-FR" dirty="0">
              <a:ea typeface="ＭＳ Ｐゴシック" panose="020B0600070205080204" pitchFamily="34" charset="-128"/>
            </a:endParaRPr>
          </a:p>
        </p:txBody>
      </p:sp>
      <p:sp>
        <p:nvSpPr>
          <p:cNvPr id="26626" name="Titre 1">
            <a:extLst>
              <a:ext uri="{FF2B5EF4-FFF2-40B4-BE49-F238E27FC236}">
                <a16:creationId xmlns:a16="http://schemas.microsoft.com/office/drawing/2014/main" id="{FA3EA0B8-0A29-5545-2A92-17C05BE28B87}"/>
              </a:ext>
            </a:extLst>
          </p:cNvPr>
          <p:cNvSpPr>
            <a:spLocks noGrp="1"/>
          </p:cNvSpPr>
          <p:nvPr>
            <p:ph type="title"/>
          </p:nvPr>
        </p:nvSpPr>
        <p:spPr>
          <a:xfrm>
            <a:off x="612775" y="228600"/>
            <a:ext cx="8153400" cy="990600"/>
          </a:xfrm>
        </p:spPr>
        <p:txBody>
          <a:bodyPr/>
          <a:lstStyle/>
          <a:p>
            <a:r>
              <a:rPr lang="fr-FR" altLang="fr-FR" sz="3600">
                <a:ea typeface="ＭＳ Ｐゴシック" panose="020B0600070205080204" pitchFamily="34" charset="-128"/>
              </a:rPr>
              <a:t>Etudes de cas : Avi, Frédéric et Christophe</a:t>
            </a:r>
          </a:p>
        </p:txBody>
      </p:sp>
      <p:sp>
        <p:nvSpPr>
          <p:cNvPr id="2" name="ZoneTexte 3">
            <a:extLst>
              <a:ext uri="{FF2B5EF4-FFF2-40B4-BE49-F238E27FC236}">
                <a16:creationId xmlns:a16="http://schemas.microsoft.com/office/drawing/2014/main" id="{A0F1A536-637D-E4E2-DD4E-FEDE697F3401}"/>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7410">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741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0">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7410">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74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contenu 2">
            <a:extLst>
              <a:ext uri="{FF2B5EF4-FFF2-40B4-BE49-F238E27FC236}">
                <a16:creationId xmlns:a16="http://schemas.microsoft.com/office/drawing/2014/main" id="{A6FEE59E-8218-CEED-ADF9-0E2FFE786014}"/>
              </a:ext>
            </a:extLst>
          </p:cNvPr>
          <p:cNvSpPr>
            <a:spLocks noGrp="1"/>
          </p:cNvSpPr>
          <p:nvPr>
            <p:ph sz="quarter" idx="1"/>
          </p:nvPr>
        </p:nvSpPr>
        <p:spPr>
          <a:xfrm>
            <a:off x="152400" y="1212304"/>
            <a:ext cx="8991600" cy="4953000"/>
          </a:xfrm>
        </p:spPr>
        <p:txBody>
          <a:bodyPr/>
          <a:lstStyle/>
          <a:p>
            <a:pPr>
              <a:spcBef>
                <a:spcPts val="200"/>
              </a:spcBef>
            </a:pPr>
            <a:r>
              <a:rPr lang="fr-FR" altLang="fr-FR" dirty="0">
                <a:ea typeface="ＭＳ Ｐゴシック" panose="020B0600070205080204" pitchFamily="34" charset="-128"/>
              </a:rPr>
              <a:t>Christophe, </a:t>
            </a:r>
            <a:r>
              <a:rPr lang="fr-FR" altLang="fr-FR" sz="2000" dirty="0">
                <a:ea typeface="ＭＳ Ｐゴシック" panose="020B0600070205080204" pitchFamily="34" charset="-128"/>
              </a:rPr>
              <a:t>né en 1976 à Marseille dans une famille de la petite bourgeoisie catholique (assist. de </a:t>
            </a:r>
            <a:r>
              <a:rPr lang="fr-FR" altLang="fr-FR" sz="2000" dirty="0" err="1">
                <a:ea typeface="ＭＳ Ｐゴシック" panose="020B0600070205080204" pitchFamily="34" charset="-128"/>
              </a:rPr>
              <a:t>dir</a:t>
            </a:r>
            <a:r>
              <a:rPr lang="fr-FR" altLang="fr-FR" sz="2000" dirty="0">
                <a:ea typeface="ＭＳ Ｐゴシック" panose="020B0600070205080204" pitchFamily="34" charset="-128"/>
              </a:rPr>
              <a:t>. et tech. labo). </a:t>
            </a:r>
          </a:p>
          <a:p>
            <a:pPr>
              <a:spcBef>
                <a:spcPts val="200"/>
              </a:spcBef>
              <a:buFont typeface="Wingdings" pitchFamily="2" charset="2"/>
              <a:buNone/>
            </a:pPr>
            <a:r>
              <a:rPr lang="fr-FR" altLang="fr-FR" sz="1700" dirty="0">
                <a:ea typeface="ＭＳ Ｐゴシック" panose="020B0600070205080204" pitchFamily="34" charset="-128"/>
              </a:rPr>
              <a:t>2000 : diplôme ENSISA (Mulhouse)</a:t>
            </a:r>
          </a:p>
          <a:p>
            <a:pPr>
              <a:spcBef>
                <a:spcPts val="200"/>
              </a:spcBef>
              <a:buFont typeface="Wingdings" pitchFamily="2" charset="2"/>
              <a:buNone/>
            </a:pPr>
            <a:r>
              <a:rPr lang="fr-FR" altLang="fr-FR" sz="1700" dirty="0">
                <a:ea typeface="ＭＳ Ｐゴシック" panose="020B0600070205080204" pitchFamily="34" charset="-128"/>
              </a:rPr>
              <a:t>2002 : Eurocopter (Airbus Group) à Munich - System </a:t>
            </a:r>
            <a:r>
              <a:rPr lang="fr-FR" altLang="fr-FR" sz="1700" dirty="0" err="1">
                <a:ea typeface="ＭＳ Ｐゴシック" panose="020B0600070205080204" pitchFamily="34" charset="-128"/>
              </a:rPr>
              <a:t>Engineer</a:t>
            </a:r>
            <a:r>
              <a:rPr lang="fr-FR" altLang="fr-FR" sz="1700" dirty="0">
                <a:ea typeface="ＭＳ Ｐゴシック" panose="020B0600070205080204" pitchFamily="34" charset="-128"/>
              </a:rPr>
              <a:t> on TIGER Basic &amp; Mission System</a:t>
            </a:r>
          </a:p>
          <a:p>
            <a:pPr>
              <a:spcBef>
                <a:spcPts val="200"/>
              </a:spcBef>
              <a:buFont typeface="Wingdings" pitchFamily="2" charset="2"/>
              <a:buNone/>
            </a:pPr>
            <a:r>
              <a:rPr lang="fr-FR" altLang="fr-FR" sz="1700" dirty="0">
                <a:ea typeface="ＭＳ Ｐゴシック" panose="020B0600070205080204" pitchFamily="34" charset="-128"/>
              </a:rPr>
              <a:t>2003 : </a:t>
            </a:r>
            <a:r>
              <a:rPr lang="fr-FR" altLang="fr-FR" sz="1700" dirty="0" err="1">
                <a:ea typeface="ＭＳ Ｐゴシック" panose="020B0600070205080204" pitchFamily="34" charset="-128"/>
              </a:rPr>
              <a:t>Teamleader</a:t>
            </a:r>
            <a:r>
              <a:rPr lang="fr-FR" altLang="fr-FR" sz="1700" dirty="0">
                <a:ea typeface="ＭＳ Ｐゴシック" panose="020B0600070205080204" pitchFamily="34" charset="-128"/>
              </a:rPr>
              <a:t> Digital </a:t>
            </a:r>
            <a:r>
              <a:rPr lang="fr-FR" altLang="fr-FR" sz="1700" dirty="0" err="1">
                <a:ea typeface="ＭＳ Ｐゴシック" panose="020B0600070205080204" pitchFamily="34" charset="-128"/>
              </a:rPr>
              <a:t>Map</a:t>
            </a:r>
            <a:r>
              <a:rPr lang="fr-FR" altLang="fr-FR" sz="1700" dirty="0">
                <a:ea typeface="ＭＳ Ｐゴシック" panose="020B0600070205080204" pitchFamily="34" charset="-128"/>
              </a:rPr>
              <a:t> System/Equipment Engineering + mariage avec une traductrice </a:t>
            </a:r>
            <a:r>
              <a:rPr lang="fr-FR" altLang="fr-FR" sz="1700" dirty="0" err="1">
                <a:ea typeface="ＭＳ Ｐゴシック" panose="020B0600070205080204" pitchFamily="34" charset="-128"/>
              </a:rPr>
              <a:t>Ukr</a:t>
            </a:r>
            <a:r>
              <a:rPr lang="fr-FR" altLang="fr-FR" sz="1700" dirty="0">
                <a:ea typeface="ＭＳ Ｐゴシック" panose="020B0600070205080204" pitchFamily="34" charset="-128"/>
              </a:rPr>
              <a:t>. </a:t>
            </a:r>
          </a:p>
          <a:p>
            <a:pPr>
              <a:spcBef>
                <a:spcPts val="200"/>
              </a:spcBef>
              <a:buFont typeface="Wingdings" pitchFamily="2" charset="2"/>
              <a:buNone/>
            </a:pPr>
            <a:r>
              <a:rPr lang="fr-FR" altLang="fr-FR" sz="1700" dirty="0">
                <a:ea typeface="ＭＳ Ｐゴシック" panose="020B0600070205080204" pitchFamily="34" charset="-128"/>
              </a:rPr>
              <a:t>2006 : </a:t>
            </a:r>
            <a:r>
              <a:rPr lang="fr-FR" altLang="fr-FR" sz="1700" dirty="0" err="1">
                <a:ea typeface="ＭＳ Ｐゴシック" panose="020B0600070205080204" pitchFamily="34" charset="-128"/>
              </a:rPr>
              <a:t>Teamleader</a:t>
            </a:r>
            <a:r>
              <a:rPr lang="fr-FR" altLang="fr-FR" sz="1700" dirty="0">
                <a:ea typeface="ＭＳ Ｐゴシック" panose="020B0600070205080204" pitchFamily="34" charset="-128"/>
              </a:rPr>
              <a:t> Communication </a:t>
            </a:r>
            <a:r>
              <a:rPr lang="fr-FR" altLang="fr-FR" sz="1700" dirty="0" err="1">
                <a:ea typeface="ＭＳ Ｐゴシック" panose="020B0600070205080204" pitchFamily="34" charset="-128"/>
              </a:rPr>
              <a:t>Systems</a:t>
            </a:r>
            <a:r>
              <a:rPr lang="fr-FR" altLang="fr-FR" sz="1700" dirty="0">
                <a:ea typeface="ＭＳ Ｐゴシック" panose="020B0600070205080204" pitchFamily="34" charset="-128"/>
              </a:rPr>
              <a:t> + naissance fille + achat maison Sud-Ouest de la France = sentiment de « réussite », promotion du cosmopolitisme (« les écoles internationales »), dénigrement de « la France », des « latins » etc.</a:t>
            </a:r>
          </a:p>
          <a:p>
            <a:pPr>
              <a:spcBef>
                <a:spcPts val="200"/>
              </a:spcBef>
              <a:buFont typeface="Wingdings" pitchFamily="2" charset="2"/>
              <a:buNone/>
            </a:pPr>
            <a:r>
              <a:rPr lang="fr-FR" altLang="fr-FR" sz="1700" dirty="0">
                <a:ea typeface="ＭＳ Ｐゴシック" panose="020B0600070205080204" pitchFamily="34" charset="-128"/>
              </a:rPr>
              <a:t>2010 : Eurocopter à Madrid, </a:t>
            </a:r>
            <a:r>
              <a:rPr lang="fr-FR" altLang="fr-FR" sz="1700" dirty="0" err="1">
                <a:ea typeface="ＭＳ Ｐゴシック" panose="020B0600070205080204" pitchFamily="34" charset="-128"/>
              </a:rPr>
              <a:t>Avionic</a:t>
            </a:r>
            <a:r>
              <a:rPr lang="fr-FR" altLang="fr-FR" sz="1700" dirty="0">
                <a:ea typeface="ＭＳ Ｐゴシック" panose="020B0600070205080204" pitchFamily="34" charset="-128"/>
              </a:rPr>
              <a:t> System Architect, retour vers le Sud, « les Allemands sont vraiment pas marrants »</a:t>
            </a:r>
          </a:p>
          <a:p>
            <a:pPr>
              <a:spcBef>
                <a:spcPts val="200"/>
              </a:spcBef>
              <a:buFont typeface="Wingdings" pitchFamily="2" charset="2"/>
              <a:buNone/>
            </a:pPr>
            <a:r>
              <a:rPr lang="fr-FR" altLang="fr-FR" sz="1700" dirty="0">
                <a:ea typeface="ＭＳ Ｐゴシック" panose="020B0600070205080204" pitchFamily="34" charset="-128"/>
              </a:rPr>
              <a:t>2012 : Eurocopter à Aix, </a:t>
            </a:r>
            <a:r>
              <a:rPr lang="fr-FR" altLang="fr-FR" sz="1700" dirty="0" err="1">
                <a:ea typeface="ＭＳ Ｐゴシック" panose="020B0600070205080204" pitchFamily="34" charset="-128"/>
              </a:rPr>
              <a:t>Avionic</a:t>
            </a:r>
            <a:r>
              <a:rPr lang="fr-FR" altLang="fr-FR" sz="1700" dirty="0">
                <a:ea typeface="ＭＳ Ｐゴシック" panose="020B0600070205080204" pitchFamily="34" charset="-128"/>
              </a:rPr>
              <a:t> Project Manager, stratégie pour aller à Toulouse (proche de la maison, loin des parents marseillais avec qui les relations se sont tendues)  </a:t>
            </a:r>
          </a:p>
          <a:p>
            <a:pPr>
              <a:spcBef>
                <a:spcPts val="200"/>
              </a:spcBef>
              <a:buFont typeface="Wingdings" pitchFamily="2" charset="2"/>
              <a:buNone/>
            </a:pPr>
            <a:r>
              <a:rPr lang="fr-FR" altLang="fr-FR" sz="1700" dirty="0">
                <a:ea typeface="ＭＳ Ｐゴシック" panose="020B0600070205080204" pitchFamily="34" charset="-128"/>
              </a:rPr>
              <a:t>2013 : Airbus à Toulouse, </a:t>
            </a:r>
            <a:r>
              <a:rPr lang="fr-FR" altLang="fr-FR" sz="1700" dirty="0" err="1">
                <a:ea typeface="ＭＳ Ｐゴシック" panose="020B0600070205080204" pitchFamily="34" charset="-128"/>
              </a:rPr>
              <a:t>Designated</a:t>
            </a:r>
            <a:r>
              <a:rPr lang="fr-FR" altLang="fr-FR" sz="1700" dirty="0">
                <a:ea typeface="ＭＳ Ｐゴシック" panose="020B0600070205080204" pitchFamily="34" charset="-128"/>
              </a:rPr>
              <a:t> Certification </a:t>
            </a:r>
            <a:r>
              <a:rPr lang="fr-FR" altLang="fr-FR" sz="1700" dirty="0" err="1">
                <a:ea typeface="ＭＳ Ｐゴシック" panose="020B0600070205080204" pitchFamily="34" charset="-128"/>
              </a:rPr>
              <a:t>Specialist</a:t>
            </a:r>
            <a:r>
              <a:rPr lang="fr-FR" altLang="fr-FR" sz="1700" dirty="0">
                <a:ea typeface="ＭＳ Ｐゴシック" panose="020B0600070205080204" pitchFamily="34" charset="-128"/>
              </a:rPr>
              <a:t>, maison secondaire un w-e sur deux, adhésion à un style de vie plus « local » que « cosmopolite » </a:t>
            </a:r>
          </a:p>
          <a:p>
            <a:pPr>
              <a:spcBef>
                <a:spcPts val="200"/>
              </a:spcBef>
              <a:buFont typeface="Wingdings" pitchFamily="2" charset="2"/>
              <a:buNone/>
            </a:pPr>
            <a:r>
              <a:rPr lang="fr-FR" altLang="fr-FR" sz="1700" dirty="0">
                <a:ea typeface="ＭＳ Ｐゴシック" panose="020B0600070205080204" pitchFamily="34" charset="-128"/>
              </a:rPr>
              <a:t>2018 : Affirme s’engager beaucoup moins dans le travail (« on est des pions ») se centre plus sur ses loisirs (apiculture, 2CV) et ses enfants. Toujours catholique pratiquant.</a:t>
            </a:r>
          </a:p>
          <a:p>
            <a:pPr>
              <a:spcBef>
                <a:spcPts val="200"/>
              </a:spcBef>
              <a:buFont typeface="Wingdings" pitchFamily="2" charset="2"/>
              <a:buNone/>
            </a:pPr>
            <a:r>
              <a:rPr lang="fr-FR" altLang="fr-FR" sz="1700" dirty="0">
                <a:ea typeface="ＭＳ Ｐゴシック" panose="020B0600070205080204" pitchFamily="34" charset="-128"/>
              </a:rPr>
              <a:t>2022 : Fille aînée victime de trouble anorexique, Christophe réduit son temps de travail.</a:t>
            </a:r>
          </a:p>
          <a:p>
            <a:pPr>
              <a:spcBef>
                <a:spcPts val="200"/>
              </a:spcBef>
              <a:buFont typeface="Wingdings" pitchFamily="2" charset="2"/>
              <a:buNone/>
            </a:pPr>
            <a:r>
              <a:rPr lang="fr-FR" altLang="fr-FR" sz="1700" b="1" i="1" dirty="0">
                <a:ea typeface="ＭＳ Ｐゴシック" panose="020B0600070205080204" pitchFamily="34" charset="-128"/>
              </a:rPr>
              <a:t>Identité au travail très « corpo » au départ: parcours lié à l</a:t>
            </a:r>
            <a:r>
              <a:rPr lang="ja-JP" altLang="fr-FR" sz="1700" b="1" i="1">
                <a:ea typeface="ＭＳ Ｐゴシック" panose="020B0600070205080204" pitchFamily="34" charset="-128"/>
              </a:rPr>
              <a:t>’</a:t>
            </a:r>
            <a:r>
              <a:rPr lang="fr-FR" altLang="ja-JP" sz="1700" b="1" i="1" dirty="0">
                <a:ea typeface="ＭＳ Ｐゴシック" panose="020B0600070205080204" pitchFamily="34" charset="-128"/>
              </a:rPr>
              <a:t>évolution du groupe, promotion interne, évolution dans le rapport au travail, et le rapport à la vie en général. Presque retrait aujourd’hui.</a:t>
            </a:r>
          </a:p>
          <a:p>
            <a:pPr>
              <a:buFont typeface="Wingdings" pitchFamily="2" charset="2"/>
              <a:buNone/>
            </a:pPr>
            <a:endParaRPr lang="fr-FR" altLang="fr-FR" sz="2000" dirty="0">
              <a:ea typeface="ＭＳ Ｐゴシック" panose="020B0600070205080204" pitchFamily="34" charset="-128"/>
            </a:endParaRPr>
          </a:p>
        </p:txBody>
      </p:sp>
      <p:sp>
        <p:nvSpPr>
          <p:cNvPr id="27650" name="Titre 1">
            <a:extLst>
              <a:ext uri="{FF2B5EF4-FFF2-40B4-BE49-F238E27FC236}">
                <a16:creationId xmlns:a16="http://schemas.microsoft.com/office/drawing/2014/main" id="{D39E9401-6C0B-AD87-2E82-1FD37889DB93}"/>
              </a:ext>
            </a:extLst>
          </p:cNvPr>
          <p:cNvSpPr>
            <a:spLocks noGrp="1"/>
          </p:cNvSpPr>
          <p:nvPr>
            <p:ph type="title"/>
          </p:nvPr>
        </p:nvSpPr>
        <p:spPr>
          <a:xfrm>
            <a:off x="612775" y="228600"/>
            <a:ext cx="8153400" cy="990600"/>
          </a:xfrm>
        </p:spPr>
        <p:txBody>
          <a:bodyPr/>
          <a:lstStyle/>
          <a:p>
            <a:r>
              <a:rPr lang="fr-FR" altLang="fr-FR" sz="3600">
                <a:ea typeface="ＭＳ Ｐゴシック" panose="020B0600070205080204" pitchFamily="34" charset="-128"/>
              </a:rPr>
              <a:t>Etudes de cas : Avi, Frédéric et Christophe</a:t>
            </a:r>
          </a:p>
        </p:txBody>
      </p:sp>
      <p:sp>
        <p:nvSpPr>
          <p:cNvPr id="2" name="ZoneTexte 3">
            <a:extLst>
              <a:ext uri="{FF2B5EF4-FFF2-40B4-BE49-F238E27FC236}">
                <a16:creationId xmlns:a16="http://schemas.microsoft.com/office/drawing/2014/main" id="{8E2E147D-3D8C-7B97-A839-CA1859082176}"/>
              </a:ext>
            </a:extLst>
          </p:cNvPr>
          <p:cNvSpPr txBox="1">
            <a:spLocks noChangeArrowheads="1"/>
          </p:cNvSpPr>
          <p:nvPr/>
        </p:nvSpPr>
        <p:spPr bwMode="auto">
          <a:xfrm>
            <a:off x="152400" y="6609159"/>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434">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843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re 1">
            <a:extLst>
              <a:ext uri="{FF2B5EF4-FFF2-40B4-BE49-F238E27FC236}">
                <a16:creationId xmlns:a16="http://schemas.microsoft.com/office/drawing/2014/main" id="{49DF3050-775F-BB51-3DA4-E36C8BADDE57}"/>
              </a:ext>
            </a:extLst>
          </p:cNvPr>
          <p:cNvSpPr>
            <a:spLocks noGrp="1"/>
          </p:cNvSpPr>
          <p:nvPr>
            <p:ph type="title"/>
          </p:nvPr>
        </p:nvSpPr>
        <p:spPr>
          <a:xfrm>
            <a:off x="304800" y="152400"/>
            <a:ext cx="8534400" cy="914400"/>
          </a:xfrm>
        </p:spPr>
        <p:txBody>
          <a:bodyPr/>
          <a:lstStyle/>
          <a:p>
            <a:pPr eaLnBrk="1" hangingPunct="1"/>
            <a:r>
              <a:rPr lang="fr-FR" altLang="fr-FR">
                <a:ea typeface="ＭＳ Ｐゴシック" panose="020B0600070205080204" pitchFamily="34" charset="-128"/>
              </a:rPr>
              <a:t>La semaine prochaine</a:t>
            </a:r>
          </a:p>
        </p:txBody>
      </p:sp>
      <p:sp>
        <p:nvSpPr>
          <p:cNvPr id="28674" name="Espace réservé du contenu 2">
            <a:extLst>
              <a:ext uri="{FF2B5EF4-FFF2-40B4-BE49-F238E27FC236}">
                <a16:creationId xmlns:a16="http://schemas.microsoft.com/office/drawing/2014/main" id="{D9A291BD-55EF-F2BD-5CAD-E394227ED812}"/>
              </a:ext>
            </a:extLst>
          </p:cNvPr>
          <p:cNvSpPr>
            <a:spLocks noGrp="1"/>
          </p:cNvSpPr>
          <p:nvPr>
            <p:ph sz="quarter" idx="1"/>
          </p:nvPr>
        </p:nvSpPr>
        <p:spPr>
          <a:xfrm>
            <a:off x="457200" y="1524000"/>
            <a:ext cx="8382000" cy="4800600"/>
          </a:xfrm>
        </p:spPr>
        <p:txBody>
          <a:bodyPr/>
          <a:lstStyle/>
          <a:p>
            <a:pPr lvl="1" eaLnBrk="1" hangingPunct="1"/>
            <a:endParaRPr lang="fr-FR" altLang="fr-FR">
              <a:ea typeface="ＭＳ Ｐゴシック" panose="020B0600070205080204" pitchFamily="34" charset="-128"/>
            </a:endParaRPr>
          </a:p>
          <a:p>
            <a:pPr lvl="1" eaLnBrk="1" hangingPunct="1"/>
            <a:endParaRPr lang="fr-FR" altLang="fr-FR">
              <a:ea typeface="ＭＳ Ｐゴシック" panose="020B0600070205080204" pitchFamily="34" charset="-128"/>
            </a:endParaRPr>
          </a:p>
          <a:p>
            <a:pPr lvl="1" eaLnBrk="1" hangingPunct="1"/>
            <a:r>
              <a:rPr lang="fr-FR" altLang="fr-FR">
                <a:ea typeface="ＭＳ Ｐゴシック" panose="020B0600070205080204" pitchFamily="34" charset="-128"/>
              </a:rPr>
              <a:t>Questions de recherche</a:t>
            </a:r>
          </a:p>
          <a:p>
            <a:pPr lvl="1" eaLnBrk="1" hangingPunct="1"/>
            <a:endParaRPr lang="fr-FR" altLang="fr-FR">
              <a:ea typeface="ＭＳ Ｐゴシック" panose="020B0600070205080204" pitchFamily="34" charset="-128"/>
            </a:endParaRPr>
          </a:p>
          <a:p>
            <a:pPr lvl="1" eaLnBrk="1" hangingPunct="1"/>
            <a:r>
              <a:rPr lang="fr-FR" altLang="fr-FR">
                <a:ea typeface="ＭＳ Ｐゴシック" panose="020B0600070205080204" pitchFamily="34" charset="-128"/>
              </a:rPr>
              <a:t>Ingénieurs, cadres et managers #2 : histoire sociale des cadres </a:t>
            </a:r>
          </a:p>
          <a:p>
            <a:pPr lvl="1" eaLnBrk="1" hangingPunct="1"/>
            <a:endParaRPr lang="fr-FR" altLang="fr-FR">
              <a:ea typeface="ＭＳ Ｐゴシック" panose="020B0600070205080204" pitchFamily="34" charset="-128"/>
            </a:endParaRPr>
          </a:p>
          <a:p>
            <a:pPr lvl="1" eaLnBrk="1" hangingPunct="1"/>
            <a:r>
              <a:rPr lang="fr-FR" altLang="fr-FR">
                <a:ea typeface="ＭＳ Ｐゴシック" panose="020B0600070205080204" pitchFamily="34" charset="-128"/>
              </a:rPr>
              <a:t>Une étude de cas approfondie</a:t>
            </a:r>
          </a:p>
        </p:txBody>
      </p:sp>
      <p:sp>
        <p:nvSpPr>
          <p:cNvPr id="2" name="ZoneTexte 3">
            <a:extLst>
              <a:ext uri="{FF2B5EF4-FFF2-40B4-BE49-F238E27FC236}">
                <a16:creationId xmlns:a16="http://schemas.microsoft.com/office/drawing/2014/main" id="{94A1EB3C-1FD1-351F-6AF4-95AB99B9FB4C}"/>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re 1">
            <a:extLst>
              <a:ext uri="{FF2B5EF4-FFF2-40B4-BE49-F238E27FC236}">
                <a16:creationId xmlns:a16="http://schemas.microsoft.com/office/drawing/2014/main" id="{51ACD160-8BDF-2F58-633D-D5E14EF37334}"/>
              </a:ext>
            </a:extLst>
          </p:cNvPr>
          <p:cNvSpPr>
            <a:spLocks noGrp="1"/>
          </p:cNvSpPr>
          <p:nvPr>
            <p:ph type="title"/>
          </p:nvPr>
        </p:nvSpPr>
        <p:spPr>
          <a:xfrm>
            <a:off x="612775" y="228600"/>
            <a:ext cx="8153400" cy="990600"/>
          </a:xfrm>
        </p:spPr>
        <p:txBody>
          <a:bodyPr/>
          <a:lstStyle/>
          <a:p>
            <a:r>
              <a:rPr lang="fr-FR" altLang="fr-FR">
                <a:ea typeface="ＭＳ Ｐゴシック" panose="020B0600070205080204" pitchFamily="34" charset="-128"/>
              </a:rPr>
              <a:t>Groupes / Objets d</a:t>
            </a:r>
            <a:r>
              <a:rPr lang="ja-JP" altLang="fr-FR">
                <a:ea typeface="ＭＳ Ｐゴシック" panose="020B0600070205080204" pitchFamily="34" charset="-128"/>
              </a:rPr>
              <a:t>’</a:t>
            </a:r>
            <a:r>
              <a:rPr lang="fr-FR" altLang="ja-JP">
                <a:ea typeface="ＭＳ Ｐゴシック" panose="020B0600070205080204" pitchFamily="34" charset="-128"/>
              </a:rPr>
              <a:t>étude</a:t>
            </a:r>
            <a:endParaRPr lang="fr-FR" altLang="fr-FR">
              <a:ea typeface="ＭＳ Ｐゴシック" panose="020B0600070205080204" pitchFamily="34" charset="-128"/>
            </a:endParaRPr>
          </a:p>
        </p:txBody>
      </p:sp>
      <p:sp>
        <p:nvSpPr>
          <p:cNvPr id="15362" name="Espace réservé du contenu 2">
            <a:extLst>
              <a:ext uri="{FF2B5EF4-FFF2-40B4-BE49-F238E27FC236}">
                <a16:creationId xmlns:a16="http://schemas.microsoft.com/office/drawing/2014/main" id="{DCDC8628-5370-3486-4E8B-107F62663525}"/>
              </a:ext>
            </a:extLst>
          </p:cNvPr>
          <p:cNvSpPr>
            <a:spLocks noGrp="1"/>
          </p:cNvSpPr>
          <p:nvPr>
            <p:ph sz="quarter" idx="1"/>
          </p:nvPr>
        </p:nvSpPr>
        <p:spPr>
          <a:xfrm>
            <a:off x="612775" y="1600200"/>
            <a:ext cx="8153400" cy="4495800"/>
          </a:xfrm>
        </p:spPr>
        <p:txBody>
          <a:bodyPr/>
          <a:lstStyle/>
          <a:p>
            <a:pPr marL="0" indent="0">
              <a:spcBef>
                <a:spcPct val="0"/>
              </a:spcBef>
              <a:spcAft>
                <a:spcPts val="600"/>
              </a:spcAft>
              <a:buFont typeface="Wingdings" pitchFamily="2" charset="2"/>
              <a:buChar char="ü"/>
            </a:pPr>
            <a:endParaRPr lang="fr-FR" altLang="fr-FR" sz="1800">
              <a:ea typeface="ＭＳ Ｐゴシック" panose="020B0600070205080204" pitchFamily="34" charset="-128"/>
            </a:endParaRPr>
          </a:p>
        </p:txBody>
      </p:sp>
      <p:sp>
        <p:nvSpPr>
          <p:cNvPr id="15363" name="ZoneTexte 3">
            <a:extLst>
              <a:ext uri="{FF2B5EF4-FFF2-40B4-BE49-F238E27FC236}">
                <a16:creationId xmlns:a16="http://schemas.microsoft.com/office/drawing/2014/main" id="{B512EBFC-B321-7EF1-8A7F-70834D11E57A}"/>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re 1">
            <a:extLst>
              <a:ext uri="{FF2B5EF4-FFF2-40B4-BE49-F238E27FC236}">
                <a16:creationId xmlns:a16="http://schemas.microsoft.com/office/drawing/2014/main" id="{7AC99615-2666-205B-0CDC-BF91A6DB4716}"/>
              </a:ext>
            </a:extLst>
          </p:cNvPr>
          <p:cNvSpPr>
            <a:spLocks noGrp="1"/>
          </p:cNvSpPr>
          <p:nvPr>
            <p:ph type="title"/>
          </p:nvPr>
        </p:nvSpPr>
        <p:spPr>
          <a:xfrm>
            <a:off x="612775" y="228600"/>
            <a:ext cx="8153400" cy="990600"/>
          </a:xfrm>
        </p:spPr>
        <p:txBody>
          <a:bodyPr/>
          <a:lstStyle/>
          <a:p>
            <a:r>
              <a:rPr lang="fr-FR" altLang="fr-FR">
                <a:ea typeface="ＭＳ Ｐゴシック" panose="020B0600070205080204" pitchFamily="34" charset="-128"/>
              </a:rPr>
              <a:t>Méthodologie</a:t>
            </a:r>
          </a:p>
        </p:txBody>
      </p:sp>
      <p:sp>
        <p:nvSpPr>
          <p:cNvPr id="21507" name="Espace réservé du contenu 2">
            <a:extLst>
              <a:ext uri="{FF2B5EF4-FFF2-40B4-BE49-F238E27FC236}">
                <a16:creationId xmlns:a16="http://schemas.microsoft.com/office/drawing/2014/main" id="{4AF7828D-49A4-FE2D-4301-FFE9CB0C8788}"/>
              </a:ext>
            </a:extLst>
          </p:cNvPr>
          <p:cNvSpPr>
            <a:spLocks noGrp="1"/>
          </p:cNvSpPr>
          <p:nvPr>
            <p:ph sz="quarter" idx="1"/>
          </p:nvPr>
        </p:nvSpPr>
        <p:spPr>
          <a:xfrm>
            <a:off x="612775" y="1600200"/>
            <a:ext cx="8153400" cy="4495800"/>
          </a:xfrm>
        </p:spPr>
        <p:txBody>
          <a:bodyPr/>
          <a:lstStyle/>
          <a:p>
            <a:pPr>
              <a:spcBef>
                <a:spcPts val="800"/>
              </a:spcBef>
              <a:buFont typeface="Wingdings 2" pitchFamily="2" charset="2"/>
              <a:buNone/>
            </a:pPr>
            <a:r>
              <a:rPr lang="fr-FR" altLang="fr-FR" sz="2400" b="1">
                <a:ea typeface="ＭＳ Ｐゴシック" panose="020B0600070205080204" pitchFamily="34" charset="-128"/>
              </a:rPr>
              <a:t>Généralités :</a:t>
            </a:r>
            <a:endParaRPr lang="fr-FR" altLang="fr-FR" sz="2400">
              <a:ea typeface="ＭＳ Ｐゴシック" panose="020B0600070205080204" pitchFamily="34" charset="-128"/>
            </a:endParaRPr>
          </a:p>
          <a:p>
            <a:pPr>
              <a:spcBef>
                <a:spcPts val="800"/>
              </a:spcBef>
              <a:buFont typeface="Wingdings" pitchFamily="2" charset="2"/>
              <a:buChar char="l"/>
            </a:pPr>
            <a:r>
              <a:rPr lang="fr-FR" altLang="fr-FR" sz="2400">
                <a:ea typeface="ＭＳ Ｐゴシック" panose="020B0600070205080204" pitchFamily="34" charset="-128"/>
              </a:rPr>
              <a:t>Relation d</a:t>
            </a:r>
            <a:r>
              <a:rPr lang="ja-JP" altLang="fr-FR" sz="2400">
                <a:ea typeface="ＭＳ Ｐゴシック" panose="020B0600070205080204" pitchFamily="34" charset="-128"/>
              </a:rPr>
              <a:t>’</a:t>
            </a:r>
            <a:r>
              <a:rPr lang="fr-FR" altLang="ja-JP" sz="2400">
                <a:ea typeface="ＭＳ Ｐゴシック" panose="020B0600070205080204" pitchFamily="34" charset="-128"/>
              </a:rPr>
              <a:t>enquête = relation de confiance          </a:t>
            </a:r>
            <a:r>
              <a:rPr lang="fr-FR" altLang="ja-JP" sz="2400" i="1">
                <a:ea typeface="ＭＳ Ｐゴシック" panose="020B0600070205080204" pitchFamily="34" charset="-128"/>
              </a:rPr>
              <a:t>donc</a:t>
            </a:r>
            <a:endParaRPr lang="fr-FR" altLang="ja-JP" sz="2400">
              <a:ea typeface="ＭＳ Ｐゴシック" panose="020B0600070205080204" pitchFamily="34" charset="-128"/>
            </a:endParaRPr>
          </a:p>
          <a:p>
            <a:pPr>
              <a:spcBef>
                <a:spcPts val="800"/>
              </a:spcBef>
              <a:buFont typeface="Wingdings" pitchFamily="2" charset="2"/>
              <a:buChar char="l"/>
            </a:pPr>
            <a:r>
              <a:rPr lang="fr-FR" altLang="fr-FR" sz="2400">
                <a:ea typeface="ＭＳ Ｐゴシック" panose="020B0600070205080204" pitchFamily="34" charset="-128"/>
              </a:rPr>
              <a:t>Prise de contact : « pacte d</a:t>
            </a:r>
            <a:r>
              <a:rPr lang="ja-JP" altLang="fr-FR" sz="2400">
                <a:ea typeface="ＭＳ Ｐゴシック" panose="020B0600070205080204" pitchFamily="34" charset="-128"/>
              </a:rPr>
              <a:t>’</a:t>
            </a:r>
            <a:r>
              <a:rPr lang="fr-FR" altLang="ja-JP" sz="2400">
                <a:ea typeface="ＭＳ Ｐゴシック" panose="020B0600070205080204" pitchFamily="34" charset="-128"/>
              </a:rPr>
              <a:t>entretien », « donner » qqch à l'enquêté.e, expliquer cadre enquête, pk cet entretien, pk on enregistre (réexpliquer juste avant entretien)</a:t>
            </a:r>
          </a:p>
          <a:p>
            <a:pPr>
              <a:spcBef>
                <a:spcPts val="800"/>
              </a:spcBef>
              <a:buFont typeface="Wingdings" pitchFamily="2" charset="2"/>
              <a:buChar char="l"/>
            </a:pPr>
            <a:r>
              <a:rPr lang="fr-FR" altLang="fr-FR" sz="2400">
                <a:ea typeface="ＭＳ Ｐゴシック" panose="020B0600070205080204" pitchFamily="34" charset="-128"/>
              </a:rPr>
              <a:t>Conduire l</a:t>
            </a:r>
            <a:r>
              <a:rPr lang="ja-JP" altLang="fr-FR" sz="2400">
                <a:ea typeface="ＭＳ Ｐゴシック" panose="020B0600070205080204" pitchFamily="34" charset="-128"/>
              </a:rPr>
              <a:t>’</a:t>
            </a:r>
            <a:r>
              <a:rPr lang="fr-FR" altLang="ja-JP" sz="2400">
                <a:ea typeface="ＭＳ Ｐゴシック" panose="020B0600070205080204" pitchFamily="34" charset="-128"/>
              </a:rPr>
              <a:t>entretien sans forcer le discours, s</a:t>
            </a:r>
            <a:r>
              <a:rPr lang="ja-JP" altLang="fr-FR" sz="2400">
                <a:ea typeface="ＭＳ Ｐゴシック" panose="020B0600070205080204" pitchFamily="34" charset="-128"/>
              </a:rPr>
              <a:t>’</a:t>
            </a:r>
            <a:r>
              <a:rPr lang="fr-FR" altLang="ja-JP" sz="2400">
                <a:ea typeface="ＭＳ Ｐゴシック" panose="020B0600070205080204" pitchFamily="34" charset="-128"/>
              </a:rPr>
              <a:t>adapter à l</a:t>
            </a:r>
            <a:r>
              <a:rPr lang="ja-JP" altLang="fr-FR" sz="2400">
                <a:ea typeface="ＭＳ Ｐゴシック" panose="020B0600070205080204" pitchFamily="34" charset="-128"/>
              </a:rPr>
              <a:t>’</a:t>
            </a:r>
            <a:r>
              <a:rPr lang="fr-FR" altLang="ja-JP" sz="2400">
                <a:ea typeface="ＭＳ Ｐゴシック" panose="020B0600070205080204" pitchFamily="34" charset="-128"/>
              </a:rPr>
              <a:t>enquêté.e</a:t>
            </a:r>
          </a:p>
          <a:p>
            <a:pPr>
              <a:spcBef>
                <a:spcPts val="800"/>
              </a:spcBef>
              <a:buFont typeface="Wingdings" pitchFamily="2" charset="2"/>
              <a:buChar char="l"/>
            </a:pPr>
            <a:r>
              <a:rPr lang="fr-FR" altLang="fr-FR" sz="2400">
                <a:ea typeface="ＭＳ Ｐゴシック" panose="020B0600070205080204" pitchFamily="34" charset="-128"/>
              </a:rPr>
              <a:t>Observer et mémoriser (noter au minimium) : environnement, enquêté.e (apparence + com. non-verbale) </a:t>
            </a:r>
          </a:p>
          <a:p>
            <a:pPr>
              <a:spcBef>
                <a:spcPts val="800"/>
              </a:spcBef>
              <a:buFont typeface="Wingdings" pitchFamily="2" charset="2"/>
              <a:buChar char="l"/>
            </a:pPr>
            <a:r>
              <a:rPr lang="fr-FR" altLang="fr-FR" sz="2400">
                <a:ea typeface="ＭＳ Ｐゴシック" panose="020B0600070205080204" pitchFamily="34" charset="-128"/>
              </a:rPr>
              <a:t>Entretien semi-directif = conversation ≠ interrogatoire !</a:t>
            </a:r>
          </a:p>
          <a:p>
            <a:endParaRPr lang="fr-FR" altLang="fr-FR">
              <a:ea typeface="ＭＳ Ｐゴシック" panose="020B0600070205080204" pitchFamily="34" charset="-128"/>
            </a:endParaRPr>
          </a:p>
        </p:txBody>
      </p:sp>
      <p:sp>
        <p:nvSpPr>
          <p:cNvPr id="2" name="ZoneTexte 3">
            <a:extLst>
              <a:ext uri="{FF2B5EF4-FFF2-40B4-BE49-F238E27FC236}">
                <a16:creationId xmlns:a16="http://schemas.microsoft.com/office/drawing/2014/main" id="{CC6939B3-3294-C1DE-FC8C-61790174FA0E}"/>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contenu 2">
            <a:extLst>
              <a:ext uri="{FF2B5EF4-FFF2-40B4-BE49-F238E27FC236}">
                <a16:creationId xmlns:a16="http://schemas.microsoft.com/office/drawing/2014/main" id="{1236FE91-619A-9980-A281-D920D5895BA0}"/>
              </a:ext>
            </a:extLst>
          </p:cNvPr>
          <p:cNvSpPr>
            <a:spLocks noGrp="1"/>
          </p:cNvSpPr>
          <p:nvPr>
            <p:ph sz="quarter" idx="1"/>
          </p:nvPr>
        </p:nvSpPr>
        <p:spPr>
          <a:xfrm>
            <a:off x="612775" y="1600200"/>
            <a:ext cx="8153400" cy="4495800"/>
          </a:xfrm>
        </p:spPr>
        <p:txBody>
          <a:bodyPr/>
          <a:lstStyle/>
          <a:p>
            <a:pPr>
              <a:spcBef>
                <a:spcPts val="600"/>
              </a:spcBef>
              <a:buFont typeface="Wingdings 2" pitchFamily="2" charset="2"/>
              <a:buNone/>
            </a:pPr>
            <a:r>
              <a:rPr lang="fr-FR" altLang="fr-FR" sz="2300" b="1">
                <a:solidFill>
                  <a:srgbClr val="000000"/>
                </a:solidFill>
                <a:ea typeface="ＭＳ Ｐゴシック" panose="020B0600070205080204" pitchFamily="34" charset="-128"/>
              </a:rPr>
              <a:t>Comment élaborer un guide d</a:t>
            </a:r>
            <a:r>
              <a:rPr lang="ja-JP" altLang="fr-FR" sz="2300" b="1">
                <a:solidFill>
                  <a:srgbClr val="000000"/>
                </a:solidFill>
                <a:ea typeface="ＭＳ Ｐゴシック" panose="020B0600070205080204" pitchFamily="34" charset="-128"/>
              </a:rPr>
              <a:t>’</a:t>
            </a:r>
            <a:r>
              <a:rPr lang="fr-FR" altLang="ja-JP" sz="2300" b="1">
                <a:solidFill>
                  <a:srgbClr val="000000"/>
                </a:solidFill>
                <a:ea typeface="ＭＳ Ｐゴシック" panose="020B0600070205080204" pitchFamily="34" charset="-128"/>
              </a:rPr>
              <a:t>entretien :</a:t>
            </a:r>
            <a:endParaRPr lang="fr-FR" altLang="ja-JP" sz="2300">
              <a:solidFill>
                <a:srgbClr val="000000"/>
              </a:solidFill>
              <a:ea typeface="ＭＳ Ｐゴシック" panose="020B0600070205080204" pitchFamily="34" charset="-128"/>
            </a:endParaRPr>
          </a:p>
          <a:p>
            <a:pPr>
              <a:spcBef>
                <a:spcPts val="600"/>
              </a:spcBef>
              <a:buFont typeface="Wingdings" pitchFamily="2" charset="2"/>
              <a:buChar char="l"/>
            </a:pPr>
            <a:r>
              <a:rPr lang="fr-FR" altLang="fr-FR" sz="2300">
                <a:solidFill>
                  <a:srgbClr val="000000"/>
                </a:solidFill>
                <a:ea typeface="ＭＳ Ｐゴシック" panose="020B0600070205080204" pitchFamily="34" charset="-128"/>
              </a:rPr>
              <a:t>Guide d</a:t>
            </a:r>
            <a:r>
              <a:rPr lang="ja-JP" altLang="fr-FR" sz="2300">
                <a:solidFill>
                  <a:srgbClr val="000000"/>
                </a:solidFill>
                <a:ea typeface="ＭＳ Ｐゴシック" panose="020B0600070205080204" pitchFamily="34" charset="-128"/>
              </a:rPr>
              <a:t>’</a:t>
            </a:r>
            <a:r>
              <a:rPr lang="fr-FR" altLang="ja-JP" sz="2300">
                <a:solidFill>
                  <a:srgbClr val="000000"/>
                </a:solidFill>
                <a:ea typeface="ＭＳ Ｐゴシック" panose="020B0600070205080204" pitchFamily="34" charset="-128"/>
              </a:rPr>
              <a:t>entretien (quali) ≠ questionnaire (quanti)</a:t>
            </a:r>
          </a:p>
          <a:p>
            <a:pPr>
              <a:spcBef>
                <a:spcPts val="600"/>
              </a:spcBef>
              <a:buFont typeface="Wingdings" pitchFamily="2" charset="2"/>
              <a:buChar char="l"/>
            </a:pPr>
            <a:r>
              <a:rPr lang="fr-FR" altLang="fr-FR" sz="2300">
                <a:solidFill>
                  <a:srgbClr val="000000"/>
                </a:solidFill>
                <a:ea typeface="ＭＳ Ｐゴシック" panose="020B0600070205080204" pitchFamily="34" charset="-128"/>
              </a:rPr>
              <a:t>Lister les thématiques principales, les grands sujets à aborder</a:t>
            </a:r>
          </a:p>
          <a:p>
            <a:pPr>
              <a:spcBef>
                <a:spcPts val="600"/>
              </a:spcBef>
              <a:buFont typeface="Wingdings" pitchFamily="2" charset="2"/>
              <a:buChar char="l"/>
            </a:pPr>
            <a:r>
              <a:rPr lang="fr-FR" altLang="fr-FR" sz="2300">
                <a:solidFill>
                  <a:srgbClr val="000000"/>
                </a:solidFill>
                <a:ea typeface="ＭＳ Ｐゴシック" panose="020B0600070205080204" pitchFamily="34" charset="-128"/>
              </a:rPr>
              <a:t>Envisager un ordre (indicatif) pour aborder ces thématiques </a:t>
            </a:r>
          </a:p>
          <a:p>
            <a:pPr>
              <a:spcBef>
                <a:spcPts val="600"/>
              </a:spcBef>
              <a:buFont typeface="Wingdings" pitchFamily="2" charset="2"/>
              <a:buChar char="l"/>
            </a:pPr>
            <a:r>
              <a:rPr lang="fr-FR" altLang="fr-FR" sz="2300">
                <a:solidFill>
                  <a:srgbClr val="000000"/>
                </a:solidFill>
                <a:ea typeface="ＭＳ Ｐゴシック" panose="020B0600070205080204" pitchFamily="34" charset="-128"/>
              </a:rPr>
              <a:t>Dans chaque thématique, spécifier les points importants</a:t>
            </a:r>
          </a:p>
          <a:p>
            <a:pPr>
              <a:spcBef>
                <a:spcPts val="600"/>
              </a:spcBef>
              <a:buFont typeface="Wingdings" pitchFamily="2" charset="2"/>
              <a:buChar char="l"/>
            </a:pPr>
            <a:r>
              <a:rPr lang="fr-FR" altLang="fr-FR" sz="2300">
                <a:solidFill>
                  <a:srgbClr val="000000"/>
                </a:solidFill>
                <a:ea typeface="ＭＳ Ｐゴシック" panose="020B0600070205080204" pitchFamily="34" charset="-128"/>
              </a:rPr>
              <a:t>Ne pas surcharger le guide d</a:t>
            </a:r>
            <a:r>
              <a:rPr lang="ja-JP" altLang="fr-FR" sz="2300">
                <a:solidFill>
                  <a:srgbClr val="000000"/>
                </a:solidFill>
                <a:ea typeface="ＭＳ Ｐゴシック" panose="020B0600070205080204" pitchFamily="34" charset="-128"/>
              </a:rPr>
              <a:t>’</a:t>
            </a:r>
            <a:r>
              <a:rPr lang="fr-FR" altLang="ja-JP" sz="2300">
                <a:solidFill>
                  <a:srgbClr val="000000"/>
                </a:solidFill>
                <a:ea typeface="ＭＳ Ｐゴシック" panose="020B0600070205080204" pitchFamily="34" charset="-128"/>
              </a:rPr>
              <a:t>entretien</a:t>
            </a:r>
          </a:p>
          <a:p>
            <a:pPr>
              <a:spcBef>
                <a:spcPts val="600"/>
              </a:spcBef>
              <a:buFont typeface="Wingdings" pitchFamily="2" charset="2"/>
              <a:buChar char="l"/>
            </a:pPr>
            <a:r>
              <a:rPr lang="fr-FR" altLang="fr-FR" sz="2300">
                <a:solidFill>
                  <a:srgbClr val="000000"/>
                </a:solidFill>
                <a:ea typeface="ＭＳ Ｐゴシック" panose="020B0600070205080204" pitchFamily="34" charset="-128"/>
              </a:rPr>
              <a:t>Ne pas demander à l</a:t>
            </a:r>
            <a:r>
              <a:rPr lang="ja-JP" altLang="fr-FR" sz="2300">
                <a:solidFill>
                  <a:srgbClr val="000000"/>
                </a:solidFill>
                <a:ea typeface="ＭＳ Ｐゴシック" panose="020B0600070205080204" pitchFamily="34" charset="-128"/>
              </a:rPr>
              <a:t>’</a:t>
            </a:r>
            <a:r>
              <a:rPr lang="fr-FR" altLang="ja-JP" sz="2300">
                <a:solidFill>
                  <a:srgbClr val="000000"/>
                </a:solidFill>
                <a:ea typeface="ＭＳ Ｐゴシック" panose="020B0600070205080204" pitchFamily="34" charset="-128"/>
              </a:rPr>
              <a:t>enquêté.e de faire le travail à votre place</a:t>
            </a:r>
          </a:p>
          <a:p>
            <a:pPr>
              <a:spcBef>
                <a:spcPts val="600"/>
              </a:spcBef>
              <a:buFont typeface="Wingdings" pitchFamily="2" charset="2"/>
              <a:buChar char="l"/>
            </a:pPr>
            <a:r>
              <a:rPr lang="fr-FR" altLang="fr-FR" sz="2300">
                <a:solidFill>
                  <a:srgbClr val="000000"/>
                </a:solidFill>
                <a:ea typeface="ＭＳ Ｐゴシック" panose="020B0600070205080204" pitchFamily="34" charset="-128"/>
              </a:rPr>
              <a:t>Ne pas demander à l</a:t>
            </a:r>
            <a:r>
              <a:rPr lang="ja-JP" altLang="fr-FR" sz="2300">
                <a:solidFill>
                  <a:srgbClr val="000000"/>
                </a:solidFill>
                <a:ea typeface="ＭＳ Ｐゴシック" panose="020B0600070205080204" pitchFamily="34" charset="-128"/>
              </a:rPr>
              <a:t>’</a:t>
            </a:r>
            <a:r>
              <a:rPr lang="fr-FR" altLang="ja-JP" sz="2300">
                <a:solidFill>
                  <a:srgbClr val="000000"/>
                </a:solidFill>
                <a:ea typeface="ＭＳ Ｐゴシック" panose="020B0600070205080204" pitchFamily="34" charset="-128"/>
              </a:rPr>
              <a:t>enquêté.e de « raconter sa vie »</a:t>
            </a:r>
          </a:p>
          <a:p>
            <a:pPr>
              <a:spcBef>
                <a:spcPts val="600"/>
              </a:spcBef>
              <a:buFont typeface="Wingdings" pitchFamily="2" charset="2"/>
              <a:buChar char="l"/>
            </a:pPr>
            <a:r>
              <a:rPr lang="fr-FR" altLang="fr-FR" sz="2300">
                <a:solidFill>
                  <a:srgbClr val="000000"/>
                </a:solidFill>
                <a:ea typeface="ＭＳ Ｐゴシック" panose="020B0600070205080204" pitchFamily="34" charset="-128"/>
              </a:rPr>
              <a:t>Toujours se mettre à la place de l</a:t>
            </a:r>
            <a:r>
              <a:rPr lang="ja-JP" altLang="fr-FR" sz="2300">
                <a:solidFill>
                  <a:srgbClr val="000000"/>
                </a:solidFill>
                <a:ea typeface="ＭＳ Ｐゴシック" panose="020B0600070205080204" pitchFamily="34" charset="-128"/>
              </a:rPr>
              <a:t>’</a:t>
            </a:r>
            <a:r>
              <a:rPr lang="fr-FR" altLang="ja-JP" sz="2300">
                <a:solidFill>
                  <a:srgbClr val="000000"/>
                </a:solidFill>
                <a:ea typeface="ＭＳ Ｐゴシック" panose="020B0600070205080204" pitchFamily="34" charset="-128"/>
              </a:rPr>
              <a:t>enquêté.e : comprend-il/elle ce que je dis ? Ne pas utiliser de jargon, rester simple et concret</a:t>
            </a:r>
          </a:p>
          <a:p>
            <a:endParaRPr lang="fr-FR" altLang="fr-FR">
              <a:ea typeface="ＭＳ Ｐゴシック" panose="020B0600070205080204" pitchFamily="34" charset="-128"/>
            </a:endParaRPr>
          </a:p>
        </p:txBody>
      </p:sp>
      <p:sp>
        <p:nvSpPr>
          <p:cNvPr id="17410" name="Titre 1">
            <a:extLst>
              <a:ext uri="{FF2B5EF4-FFF2-40B4-BE49-F238E27FC236}">
                <a16:creationId xmlns:a16="http://schemas.microsoft.com/office/drawing/2014/main" id="{D0933263-C2A5-CAF8-39E0-36C84FE53216}"/>
              </a:ext>
            </a:extLst>
          </p:cNvPr>
          <p:cNvSpPr>
            <a:spLocks noGrp="1"/>
          </p:cNvSpPr>
          <p:nvPr>
            <p:ph type="title"/>
          </p:nvPr>
        </p:nvSpPr>
        <p:spPr>
          <a:xfrm>
            <a:off x="612775" y="228600"/>
            <a:ext cx="8153400" cy="990600"/>
          </a:xfrm>
        </p:spPr>
        <p:txBody>
          <a:bodyPr/>
          <a:lstStyle/>
          <a:p>
            <a:r>
              <a:rPr lang="fr-FR" altLang="fr-FR">
                <a:ea typeface="ＭＳ Ｐゴシック" panose="020B0600070205080204" pitchFamily="34" charset="-128"/>
              </a:rPr>
              <a:t>Méthodologie</a:t>
            </a:r>
          </a:p>
        </p:txBody>
      </p:sp>
      <p:sp>
        <p:nvSpPr>
          <p:cNvPr id="2" name="ZoneTexte 3">
            <a:extLst>
              <a:ext uri="{FF2B5EF4-FFF2-40B4-BE49-F238E27FC236}">
                <a16:creationId xmlns:a16="http://schemas.microsoft.com/office/drawing/2014/main" id="{4A23FF72-F55A-48EF-D594-736102B4A030}"/>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a:extLst>
              <a:ext uri="{FF2B5EF4-FFF2-40B4-BE49-F238E27FC236}">
                <a16:creationId xmlns:a16="http://schemas.microsoft.com/office/drawing/2014/main" id="{CC5F986F-DA11-5148-848A-D225D299AF6A}"/>
              </a:ext>
            </a:extLst>
          </p:cNvPr>
          <p:cNvSpPr>
            <a:spLocks noGrp="1"/>
          </p:cNvSpPr>
          <p:nvPr>
            <p:ph type="title"/>
          </p:nvPr>
        </p:nvSpPr>
        <p:spPr>
          <a:xfrm>
            <a:off x="612775" y="228600"/>
            <a:ext cx="8153400" cy="990600"/>
          </a:xfrm>
        </p:spPr>
        <p:txBody>
          <a:bodyPr/>
          <a:lstStyle/>
          <a:p>
            <a:r>
              <a:rPr lang="fr-FR" altLang="fr-FR">
                <a:ea typeface="ＭＳ Ｐゴシック" panose="020B0600070205080204" pitchFamily="34" charset="-128"/>
              </a:rPr>
              <a:t>Méthodologie</a:t>
            </a:r>
          </a:p>
        </p:txBody>
      </p:sp>
      <p:sp>
        <p:nvSpPr>
          <p:cNvPr id="5" name="Espace réservé du contenu 2">
            <a:extLst>
              <a:ext uri="{FF2B5EF4-FFF2-40B4-BE49-F238E27FC236}">
                <a16:creationId xmlns:a16="http://schemas.microsoft.com/office/drawing/2014/main" id="{87BA8CCA-4337-4606-1735-C115C0CC6CE7}"/>
              </a:ext>
            </a:extLst>
          </p:cNvPr>
          <p:cNvSpPr>
            <a:spLocks noGrp="1"/>
          </p:cNvSpPr>
          <p:nvPr>
            <p:ph sz="quarter" idx="1"/>
          </p:nvPr>
        </p:nvSpPr>
        <p:spPr>
          <a:xfrm>
            <a:off x="381000" y="1956048"/>
            <a:ext cx="8464422" cy="4425280"/>
          </a:xfrm>
          <a:ln>
            <a:miter lim="800000"/>
            <a:headEnd/>
            <a:tailEnd/>
          </a:ln>
        </p:spPr>
        <p:txBody>
          <a:bodyPr numCol="2"/>
          <a:lstStyle/>
          <a:p>
            <a:pPr>
              <a:spcBef>
                <a:spcPts val="0"/>
              </a:spcBef>
              <a:buFont typeface="Wingdings 2" charset="2"/>
              <a:buNone/>
              <a:defRPr/>
            </a:pPr>
            <a:r>
              <a:rPr lang="fr-FR" sz="1400" i="1" dirty="0">
                <a:solidFill>
                  <a:srgbClr val="000000"/>
                </a:solidFill>
              </a:rPr>
              <a:t>Pseudo de l’</a:t>
            </a:r>
            <a:r>
              <a:rPr lang="fr-FR" sz="1400" i="1" dirty="0" err="1">
                <a:solidFill>
                  <a:srgbClr val="000000"/>
                </a:solidFill>
              </a:rPr>
              <a:t>enquêté.e</a:t>
            </a:r>
            <a:r>
              <a:rPr lang="fr-FR" sz="1400" i="1" dirty="0">
                <a:solidFill>
                  <a:srgbClr val="000000"/>
                </a:solidFill>
              </a:rPr>
              <a:t>, date, lieu et conditions de l’entretien</a:t>
            </a:r>
          </a:p>
          <a:p>
            <a:pPr>
              <a:spcBef>
                <a:spcPts val="0"/>
              </a:spcBef>
              <a:buFont typeface="Wingdings 2" charset="2"/>
              <a:buNone/>
              <a:defRPr/>
            </a:pPr>
            <a:endParaRPr lang="fr-FR" sz="1400" dirty="0">
              <a:solidFill>
                <a:srgbClr val="000000"/>
              </a:solidFill>
            </a:endParaRPr>
          </a:p>
          <a:p>
            <a:pPr>
              <a:spcBef>
                <a:spcPts val="0"/>
              </a:spcBef>
              <a:buFont typeface="Wingdings 2" charset="2"/>
              <a:buChar char=""/>
              <a:defRPr/>
            </a:pPr>
            <a:r>
              <a:rPr lang="fr-FR" sz="1800" b="1" dirty="0">
                <a:solidFill>
                  <a:srgbClr val="000000"/>
                </a:solidFill>
              </a:rPr>
              <a:t>1. Parcours</a:t>
            </a:r>
            <a:endParaRPr lang="fr-FR" sz="1800" dirty="0">
              <a:solidFill>
                <a:srgbClr val="000000"/>
              </a:solidFill>
            </a:endParaRPr>
          </a:p>
          <a:p>
            <a:pPr lvl="1">
              <a:spcBef>
                <a:spcPts val="0"/>
              </a:spcBef>
              <a:buFont typeface="Wingdings 2" charset="2"/>
              <a:buChar char=""/>
              <a:defRPr/>
            </a:pPr>
            <a:r>
              <a:rPr lang="fr-FR" sz="1600" dirty="0">
                <a:solidFill>
                  <a:srgbClr val="000000"/>
                </a:solidFill>
              </a:rPr>
              <a:t>Formation</a:t>
            </a:r>
          </a:p>
          <a:p>
            <a:pPr lvl="1">
              <a:spcBef>
                <a:spcPts val="0"/>
              </a:spcBef>
              <a:buFont typeface="Wingdings 2" charset="2"/>
              <a:buChar char=""/>
              <a:defRPr/>
            </a:pPr>
            <a:r>
              <a:rPr lang="fr-FR" sz="1600" dirty="0">
                <a:solidFill>
                  <a:srgbClr val="000000"/>
                </a:solidFill>
              </a:rPr>
              <a:t>Parcours professionnel</a:t>
            </a:r>
          </a:p>
          <a:p>
            <a:pPr lvl="1">
              <a:spcBef>
                <a:spcPts val="0"/>
              </a:spcBef>
              <a:buFont typeface="Wingdings 2" charset="2"/>
              <a:buChar char=""/>
              <a:defRPr/>
            </a:pPr>
            <a:r>
              <a:rPr lang="fr-FR" sz="1600" dirty="0">
                <a:solidFill>
                  <a:srgbClr val="000000"/>
                </a:solidFill>
              </a:rPr>
              <a:t>Arrivée sur le poste, quand, comment</a:t>
            </a:r>
          </a:p>
          <a:p>
            <a:pPr lvl="1">
              <a:spcBef>
                <a:spcPts val="0"/>
              </a:spcBef>
              <a:buFont typeface="Wingdings 2" charset="2"/>
              <a:buChar char=""/>
              <a:defRPr/>
            </a:pPr>
            <a:r>
              <a:rPr lang="fr-FR" sz="1600" dirty="0">
                <a:solidFill>
                  <a:srgbClr val="000000"/>
                </a:solidFill>
              </a:rPr>
              <a:t>Description métier, missions, fonction</a:t>
            </a:r>
          </a:p>
          <a:p>
            <a:pPr>
              <a:spcBef>
                <a:spcPts val="0"/>
              </a:spcBef>
              <a:buFont typeface="Wingdings 2" charset="2"/>
              <a:buChar char=""/>
              <a:defRPr/>
            </a:pPr>
            <a:r>
              <a:rPr lang="fr-FR" sz="1800" b="1" dirty="0">
                <a:solidFill>
                  <a:srgbClr val="000000"/>
                </a:solidFill>
              </a:rPr>
              <a:t>2. Le travail</a:t>
            </a:r>
            <a:endParaRPr lang="fr-FR" sz="1800" dirty="0">
              <a:solidFill>
                <a:srgbClr val="000000"/>
              </a:solidFill>
            </a:endParaRPr>
          </a:p>
          <a:p>
            <a:pPr lvl="1">
              <a:spcBef>
                <a:spcPts val="0"/>
              </a:spcBef>
              <a:buFont typeface="Wingdings 2" charset="2"/>
              <a:buChar char=""/>
              <a:defRPr/>
            </a:pPr>
            <a:r>
              <a:rPr lang="fr-FR" sz="1600" dirty="0">
                <a:solidFill>
                  <a:srgbClr val="000000"/>
                </a:solidFill>
              </a:rPr>
              <a:t>Description concrète activité et conditions de travail, (temps de travail, nomadisme, revenus) </a:t>
            </a:r>
          </a:p>
          <a:p>
            <a:pPr lvl="1">
              <a:spcBef>
                <a:spcPts val="0"/>
              </a:spcBef>
              <a:buFont typeface="Wingdings 2" charset="2"/>
              <a:buChar char=""/>
              <a:defRPr/>
            </a:pPr>
            <a:r>
              <a:rPr lang="fr-FR" sz="1600" dirty="0" err="1">
                <a:solidFill>
                  <a:srgbClr val="000000"/>
                </a:solidFill>
              </a:rPr>
              <a:t>Journée-type</a:t>
            </a:r>
            <a:endParaRPr lang="fr-FR" sz="1600" dirty="0">
              <a:solidFill>
                <a:srgbClr val="000000"/>
              </a:solidFill>
            </a:endParaRPr>
          </a:p>
          <a:p>
            <a:pPr lvl="1">
              <a:spcBef>
                <a:spcPts val="0"/>
              </a:spcBef>
              <a:buFont typeface="Wingdings 2" charset="2"/>
              <a:buChar char=""/>
              <a:defRPr/>
            </a:pPr>
            <a:r>
              <a:rPr lang="fr-FR" sz="1600" dirty="0">
                <a:solidFill>
                  <a:srgbClr val="000000"/>
                </a:solidFill>
              </a:rPr>
              <a:t> La hiérarchie, les collègues </a:t>
            </a:r>
          </a:p>
          <a:p>
            <a:pPr lvl="1">
              <a:spcBef>
                <a:spcPts val="0"/>
              </a:spcBef>
              <a:buFont typeface="Wingdings 2" charset="2"/>
              <a:buChar char=""/>
              <a:defRPr/>
            </a:pPr>
            <a:r>
              <a:rPr lang="fr-FR" sz="1600" dirty="0">
                <a:solidFill>
                  <a:srgbClr val="000000"/>
                </a:solidFill>
              </a:rPr>
              <a:t>Aspects les plus satisfaisants dans le travail </a:t>
            </a:r>
          </a:p>
          <a:p>
            <a:pPr lvl="1">
              <a:spcBef>
                <a:spcPts val="0"/>
              </a:spcBef>
              <a:buFont typeface="Wingdings 2" charset="2"/>
              <a:buChar char=""/>
              <a:defRPr/>
            </a:pPr>
            <a:r>
              <a:rPr lang="fr-FR" sz="1600" dirty="0">
                <a:solidFill>
                  <a:srgbClr val="000000"/>
                </a:solidFill>
              </a:rPr>
              <a:t>Aspects les plus pénibles dans le travail</a:t>
            </a:r>
          </a:p>
          <a:p>
            <a:pPr lvl="1">
              <a:spcBef>
                <a:spcPts val="0"/>
              </a:spcBef>
              <a:buFont typeface="Wingdings 2" charset="2"/>
              <a:buChar char=""/>
              <a:defRPr/>
            </a:pPr>
            <a:r>
              <a:rPr lang="fr-FR" sz="1600" dirty="0">
                <a:solidFill>
                  <a:srgbClr val="000000"/>
                </a:solidFill>
              </a:rPr>
              <a:t>Sentiment « d’implication » (influence vie privée)</a:t>
            </a:r>
          </a:p>
          <a:p>
            <a:pPr lvl="1">
              <a:spcBef>
                <a:spcPts val="0"/>
              </a:spcBef>
              <a:buFont typeface="Wingdings 2" charset="2"/>
              <a:buChar char=""/>
              <a:defRPr/>
            </a:pPr>
            <a:endParaRPr lang="fr-FR" sz="1600" dirty="0">
              <a:solidFill>
                <a:srgbClr val="000000"/>
              </a:solidFill>
            </a:endParaRPr>
          </a:p>
          <a:p>
            <a:pPr marL="366713" lvl="1" indent="0">
              <a:spcBef>
                <a:spcPts val="0"/>
              </a:spcBef>
              <a:buFont typeface="Wingdings 2" charset="0"/>
              <a:buNone/>
              <a:defRPr/>
            </a:pPr>
            <a:endParaRPr lang="fr-FR" sz="1600" dirty="0">
              <a:solidFill>
                <a:srgbClr val="000000"/>
              </a:solidFill>
            </a:endParaRPr>
          </a:p>
          <a:p>
            <a:pPr lvl="1">
              <a:spcBef>
                <a:spcPts val="0"/>
              </a:spcBef>
              <a:buFont typeface="Wingdings 2" charset="2"/>
              <a:buChar char=""/>
              <a:defRPr/>
            </a:pPr>
            <a:endParaRPr lang="fr-FR" sz="1600" dirty="0">
              <a:solidFill>
                <a:srgbClr val="000000"/>
              </a:solidFill>
            </a:endParaRPr>
          </a:p>
          <a:p>
            <a:pPr lvl="1">
              <a:spcBef>
                <a:spcPts val="0"/>
              </a:spcBef>
              <a:buFont typeface="Wingdings 2" charset="2"/>
              <a:buChar char=""/>
              <a:defRPr/>
            </a:pPr>
            <a:endParaRPr lang="fr-FR" sz="1600" dirty="0">
              <a:solidFill>
                <a:srgbClr val="000000"/>
              </a:solidFill>
            </a:endParaRPr>
          </a:p>
          <a:p>
            <a:pPr>
              <a:spcBef>
                <a:spcPts val="0"/>
              </a:spcBef>
              <a:buFont typeface="Wingdings 2" charset="2"/>
              <a:buChar char=""/>
              <a:defRPr/>
            </a:pPr>
            <a:r>
              <a:rPr lang="fr-FR" sz="1800" b="1" dirty="0">
                <a:solidFill>
                  <a:srgbClr val="000000"/>
                </a:solidFill>
              </a:rPr>
              <a:t>3. L’entreprise</a:t>
            </a:r>
            <a:endParaRPr lang="fr-FR" sz="1800" dirty="0">
              <a:solidFill>
                <a:srgbClr val="000000"/>
              </a:solidFill>
            </a:endParaRPr>
          </a:p>
          <a:p>
            <a:pPr lvl="1">
              <a:spcBef>
                <a:spcPts val="0"/>
              </a:spcBef>
              <a:buFont typeface="Wingdings 2" charset="2"/>
              <a:buChar char=""/>
              <a:defRPr/>
            </a:pPr>
            <a:r>
              <a:rPr lang="fr-FR" sz="1600" dirty="0">
                <a:solidFill>
                  <a:srgbClr val="000000"/>
                </a:solidFill>
              </a:rPr>
              <a:t>Méthodes de management, GRH, évaluation de la qualité du travail/des salariés (« être bon »)</a:t>
            </a:r>
          </a:p>
          <a:p>
            <a:pPr lvl="1">
              <a:spcBef>
                <a:spcPts val="0"/>
              </a:spcBef>
              <a:buFont typeface="Wingdings 2" charset="2"/>
              <a:buChar char=""/>
              <a:defRPr/>
            </a:pPr>
            <a:r>
              <a:rPr lang="fr-FR" sz="1600" dirty="0">
                <a:solidFill>
                  <a:srgbClr val="000000"/>
                </a:solidFill>
              </a:rPr>
              <a:t>Développement personnel (déjà fait, envisagé)</a:t>
            </a:r>
          </a:p>
          <a:p>
            <a:pPr lvl="1">
              <a:spcBef>
                <a:spcPts val="0"/>
              </a:spcBef>
              <a:buFont typeface="Wingdings 2" charset="2"/>
              <a:buChar char=""/>
              <a:defRPr/>
            </a:pPr>
            <a:r>
              <a:rPr lang="fr-FR" sz="1600" dirty="0">
                <a:solidFill>
                  <a:srgbClr val="000000"/>
                </a:solidFill>
              </a:rPr>
              <a:t>Perspectives de carrière, projection à long terme</a:t>
            </a:r>
          </a:p>
          <a:p>
            <a:pPr lvl="1">
              <a:spcBef>
                <a:spcPts val="0"/>
              </a:spcBef>
              <a:buFont typeface="Wingdings 2" charset="2"/>
              <a:buChar char=""/>
              <a:defRPr/>
            </a:pPr>
            <a:r>
              <a:rPr lang="fr-FR" sz="1600" dirty="0">
                <a:solidFill>
                  <a:srgbClr val="000000"/>
                </a:solidFill>
              </a:rPr>
              <a:t>Point de vue général sur l’entreprise</a:t>
            </a:r>
          </a:p>
          <a:p>
            <a:pPr lvl="1">
              <a:spcBef>
                <a:spcPts val="0"/>
              </a:spcBef>
              <a:buFont typeface="Wingdings 2" charset="2"/>
              <a:buChar char=""/>
              <a:defRPr/>
            </a:pPr>
            <a:r>
              <a:rPr lang="fr-FR" sz="1600" dirty="0">
                <a:solidFill>
                  <a:srgbClr val="000000"/>
                </a:solidFill>
              </a:rPr>
              <a:t>Action collective (syndicat)</a:t>
            </a:r>
          </a:p>
          <a:p>
            <a:pPr>
              <a:spcBef>
                <a:spcPts val="0"/>
              </a:spcBef>
              <a:buFont typeface="Wingdings 2" charset="2"/>
              <a:buChar char=""/>
              <a:defRPr/>
            </a:pPr>
            <a:r>
              <a:rPr lang="fr-FR" sz="1800" b="1" dirty="0">
                <a:solidFill>
                  <a:srgbClr val="000000"/>
                </a:solidFill>
              </a:rPr>
              <a:t>4. Hors travail</a:t>
            </a:r>
            <a:endParaRPr lang="fr-FR" sz="1800" dirty="0">
              <a:solidFill>
                <a:srgbClr val="000000"/>
              </a:solidFill>
            </a:endParaRPr>
          </a:p>
          <a:p>
            <a:pPr lvl="1">
              <a:spcBef>
                <a:spcPts val="0"/>
              </a:spcBef>
              <a:buFont typeface="Wingdings 2" charset="2"/>
              <a:buChar char=""/>
              <a:defRPr/>
            </a:pPr>
            <a:r>
              <a:rPr lang="fr-FR" sz="1600" dirty="0">
                <a:solidFill>
                  <a:srgbClr val="000000"/>
                </a:solidFill>
              </a:rPr>
              <a:t>Situation familiale</a:t>
            </a:r>
          </a:p>
          <a:p>
            <a:pPr lvl="1">
              <a:spcBef>
                <a:spcPts val="0"/>
              </a:spcBef>
              <a:buFont typeface="Wingdings 2" charset="2"/>
              <a:buChar char=""/>
              <a:defRPr/>
            </a:pPr>
            <a:r>
              <a:rPr lang="fr-FR" sz="1600" dirty="0">
                <a:solidFill>
                  <a:srgbClr val="000000"/>
                </a:solidFill>
              </a:rPr>
              <a:t>Origine sociale </a:t>
            </a:r>
          </a:p>
          <a:p>
            <a:pPr lvl="1">
              <a:spcBef>
                <a:spcPts val="0"/>
              </a:spcBef>
              <a:buFont typeface="Wingdings 2" charset="2"/>
              <a:buChar char=""/>
              <a:defRPr/>
            </a:pPr>
            <a:r>
              <a:rPr lang="fr-FR" sz="1600" dirty="0">
                <a:solidFill>
                  <a:srgbClr val="000000"/>
                </a:solidFill>
              </a:rPr>
              <a:t>Loisirs, pratiques culturelles, sportives</a:t>
            </a:r>
          </a:p>
          <a:p>
            <a:pPr lvl="1">
              <a:spcBef>
                <a:spcPts val="0"/>
              </a:spcBef>
              <a:buFont typeface="Wingdings 2" charset="2"/>
              <a:buNone/>
              <a:defRPr/>
            </a:pPr>
            <a:r>
              <a:rPr lang="fr-FR" sz="1600" dirty="0">
                <a:solidFill>
                  <a:srgbClr val="000000"/>
                </a:solidFill>
              </a:rPr>
              <a:t> </a:t>
            </a:r>
          </a:p>
          <a:p>
            <a:pPr>
              <a:spcBef>
                <a:spcPts val="0"/>
              </a:spcBef>
              <a:buFont typeface="Wingdings 2" charset="2"/>
              <a:buChar char=""/>
              <a:defRPr/>
            </a:pPr>
            <a:endParaRPr lang="fr-FR" sz="1200" dirty="0"/>
          </a:p>
        </p:txBody>
      </p:sp>
      <p:sp>
        <p:nvSpPr>
          <p:cNvPr id="18435" name="ZoneTexte 1">
            <a:extLst>
              <a:ext uri="{FF2B5EF4-FFF2-40B4-BE49-F238E27FC236}">
                <a16:creationId xmlns:a16="http://schemas.microsoft.com/office/drawing/2014/main" id="{A2B7C0FC-0457-E0FD-1CB7-27746F4BCF07}"/>
              </a:ext>
            </a:extLst>
          </p:cNvPr>
          <p:cNvSpPr txBox="1">
            <a:spLocks noChangeArrowheads="1"/>
          </p:cNvSpPr>
          <p:nvPr/>
        </p:nvSpPr>
        <p:spPr bwMode="auto">
          <a:xfrm>
            <a:off x="152400" y="1476375"/>
            <a:ext cx="88836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marL="0" lvl="1" eaLnBrk="1" hangingPunct="1">
              <a:spcBef>
                <a:spcPct val="0"/>
              </a:spcBef>
              <a:buClrTx/>
              <a:buSzTx/>
              <a:buFontTx/>
              <a:buNone/>
            </a:pPr>
            <a:r>
              <a:rPr lang="fr-FR" altLang="fr-FR" sz="1400" i="1">
                <a:solidFill>
                  <a:srgbClr val="FF0000"/>
                </a:solidFill>
                <a:latin typeface="Arial" panose="020B0604020202020204" pitchFamily="34" charset="0"/>
              </a:rPr>
              <a:t>Exemple à ne pas reproduire à l’identique : vous devez construire votre propre guide d</a:t>
            </a:r>
            <a:r>
              <a:rPr lang="ja-JP" altLang="fr-FR" sz="1400" i="1">
                <a:solidFill>
                  <a:srgbClr val="FF0000"/>
                </a:solidFill>
                <a:latin typeface="Arial" panose="020B0604020202020204" pitchFamily="34" charset="0"/>
              </a:rPr>
              <a:t>’</a:t>
            </a:r>
            <a:r>
              <a:rPr lang="fr-FR" altLang="ja-JP" sz="1400" i="1">
                <a:solidFill>
                  <a:srgbClr val="FF0000"/>
                </a:solidFill>
                <a:latin typeface="Arial" panose="020B0604020202020204" pitchFamily="34" charset="0"/>
              </a:rPr>
              <a:t>entretien centré sur la carrière (ici l</a:t>
            </a:r>
            <a:r>
              <a:rPr lang="ja-JP" altLang="fr-FR" sz="1400" i="1">
                <a:solidFill>
                  <a:srgbClr val="FF0000"/>
                </a:solidFill>
                <a:latin typeface="Arial" panose="020B0604020202020204" pitchFamily="34" charset="0"/>
              </a:rPr>
              <a:t>’</a:t>
            </a:r>
            <a:r>
              <a:rPr lang="fr-FR" altLang="ja-JP" sz="1400" i="1">
                <a:solidFill>
                  <a:srgbClr val="FF0000"/>
                </a:solidFill>
                <a:latin typeface="Arial" panose="020B0604020202020204" pitchFamily="34" charset="0"/>
              </a:rPr>
              <a:t>enquête portait sur les conditions de travail).</a:t>
            </a:r>
          </a:p>
          <a:p>
            <a:pPr eaLnBrk="1" hangingPunct="1">
              <a:spcBef>
                <a:spcPct val="0"/>
              </a:spcBef>
              <a:buClrTx/>
              <a:buSzTx/>
              <a:buFontTx/>
              <a:buNone/>
            </a:pPr>
            <a:endParaRPr lang="fr-FR" altLang="fr-FR" sz="1800">
              <a:latin typeface="Arial" panose="020B0604020202020204" pitchFamily="34" charset="0"/>
            </a:endParaRPr>
          </a:p>
        </p:txBody>
      </p:sp>
      <p:sp>
        <p:nvSpPr>
          <p:cNvPr id="2" name="ZoneTexte 3">
            <a:extLst>
              <a:ext uri="{FF2B5EF4-FFF2-40B4-BE49-F238E27FC236}">
                <a16:creationId xmlns:a16="http://schemas.microsoft.com/office/drawing/2014/main" id="{FA345776-3D4A-E114-24B4-AB276AE974E3}"/>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re 1">
            <a:extLst>
              <a:ext uri="{FF2B5EF4-FFF2-40B4-BE49-F238E27FC236}">
                <a16:creationId xmlns:a16="http://schemas.microsoft.com/office/drawing/2014/main" id="{49468312-0C2D-7660-C368-6283EE60F8F9}"/>
              </a:ext>
            </a:extLst>
          </p:cNvPr>
          <p:cNvSpPr>
            <a:spLocks noGrp="1"/>
          </p:cNvSpPr>
          <p:nvPr>
            <p:ph type="title"/>
          </p:nvPr>
        </p:nvSpPr>
        <p:spPr>
          <a:xfrm>
            <a:off x="612775" y="228600"/>
            <a:ext cx="8153400" cy="990600"/>
          </a:xfrm>
        </p:spPr>
        <p:txBody>
          <a:bodyPr/>
          <a:lstStyle/>
          <a:p>
            <a:r>
              <a:rPr lang="fr-FR" altLang="fr-FR">
                <a:ea typeface="ＭＳ Ｐゴシック" panose="020B0600070205080204" pitchFamily="34" charset="-128"/>
              </a:rPr>
              <a:t>Méthodologie (fin)</a:t>
            </a:r>
          </a:p>
        </p:txBody>
      </p:sp>
      <p:sp>
        <p:nvSpPr>
          <p:cNvPr id="24579" name="Espace réservé du contenu 2">
            <a:extLst>
              <a:ext uri="{FF2B5EF4-FFF2-40B4-BE49-F238E27FC236}">
                <a16:creationId xmlns:a16="http://schemas.microsoft.com/office/drawing/2014/main" id="{EA71287B-7BA6-020A-37D8-A6DD2A29045A}"/>
              </a:ext>
            </a:extLst>
          </p:cNvPr>
          <p:cNvSpPr>
            <a:spLocks noGrp="1"/>
          </p:cNvSpPr>
          <p:nvPr>
            <p:ph sz="quarter" idx="1"/>
          </p:nvPr>
        </p:nvSpPr>
        <p:spPr>
          <a:xfrm>
            <a:off x="612775" y="1600200"/>
            <a:ext cx="8153400" cy="4495800"/>
          </a:xfrm>
        </p:spPr>
        <p:txBody>
          <a:bodyPr/>
          <a:lstStyle/>
          <a:p>
            <a:pPr>
              <a:buFont typeface="Wingdings 2" pitchFamily="2" charset="2"/>
              <a:buNone/>
            </a:pPr>
            <a:r>
              <a:rPr lang="fr-FR" altLang="fr-FR" sz="2600" b="1">
                <a:solidFill>
                  <a:srgbClr val="000000"/>
                </a:solidFill>
                <a:ea typeface="ＭＳ Ｐゴシック" panose="020B0600070205080204" pitchFamily="34" charset="-128"/>
              </a:rPr>
              <a:t>Comment utiliser un guide d</a:t>
            </a:r>
            <a:r>
              <a:rPr lang="ja-JP" altLang="fr-FR" sz="2600" b="1">
                <a:solidFill>
                  <a:srgbClr val="000000"/>
                </a:solidFill>
                <a:ea typeface="ＭＳ Ｐゴシック" panose="020B0600070205080204" pitchFamily="34" charset="-128"/>
              </a:rPr>
              <a:t>’</a:t>
            </a:r>
            <a:r>
              <a:rPr lang="fr-FR" altLang="ja-JP" sz="2600" b="1">
                <a:solidFill>
                  <a:srgbClr val="000000"/>
                </a:solidFill>
                <a:ea typeface="ＭＳ Ｐゴシック" panose="020B0600070205080204" pitchFamily="34" charset="-128"/>
              </a:rPr>
              <a:t>entretien :</a:t>
            </a:r>
            <a:endParaRPr lang="fr-FR" altLang="ja-JP" sz="2600">
              <a:solidFill>
                <a:srgbClr val="000000"/>
              </a:solidFill>
              <a:ea typeface="ＭＳ Ｐゴシック" panose="020B0600070205080204" pitchFamily="34" charset="-128"/>
            </a:endParaRPr>
          </a:p>
          <a:p>
            <a:pPr>
              <a:spcBef>
                <a:spcPts val="800"/>
              </a:spcBef>
              <a:buFont typeface="Wingdings" pitchFamily="2" charset="2"/>
              <a:buChar char="l"/>
            </a:pPr>
            <a:r>
              <a:rPr lang="fr-FR" altLang="fr-FR" sz="2600">
                <a:solidFill>
                  <a:srgbClr val="000000"/>
                </a:solidFill>
                <a:ea typeface="ＭＳ Ｐゴシック" panose="020B0600070205080204" pitchFamily="34" charset="-128"/>
              </a:rPr>
              <a:t>Ne pas s</a:t>
            </a:r>
            <a:r>
              <a:rPr lang="ja-JP" altLang="fr-FR" sz="2600">
                <a:solidFill>
                  <a:srgbClr val="000000"/>
                </a:solidFill>
                <a:ea typeface="ＭＳ Ｐゴシック" panose="020B0600070205080204" pitchFamily="34" charset="-128"/>
              </a:rPr>
              <a:t>’</a:t>
            </a:r>
            <a:r>
              <a:rPr lang="fr-FR" altLang="ja-JP" sz="2600">
                <a:solidFill>
                  <a:srgbClr val="000000"/>
                </a:solidFill>
                <a:ea typeface="ＭＳ Ｐゴシック" panose="020B0600070205080204" pitchFamily="34" charset="-128"/>
              </a:rPr>
              <a:t>enfermer dans son guide</a:t>
            </a:r>
          </a:p>
          <a:p>
            <a:pPr>
              <a:spcBef>
                <a:spcPts val="800"/>
              </a:spcBef>
              <a:buFont typeface="Wingdings" pitchFamily="2" charset="2"/>
              <a:buChar char="l"/>
            </a:pPr>
            <a:r>
              <a:rPr lang="fr-FR" altLang="fr-FR" sz="2600">
                <a:solidFill>
                  <a:srgbClr val="000000"/>
                </a:solidFill>
                <a:ea typeface="ＭＳ Ｐゴシック" panose="020B0600070205080204" pitchFamily="34" charset="-128"/>
              </a:rPr>
              <a:t>Questions ouvertes, pas de questions fermées et directes</a:t>
            </a:r>
          </a:p>
          <a:p>
            <a:pPr>
              <a:spcBef>
                <a:spcPts val="800"/>
              </a:spcBef>
              <a:buFont typeface="Wingdings" pitchFamily="2" charset="2"/>
              <a:buChar char="l"/>
            </a:pPr>
            <a:r>
              <a:rPr lang="fr-FR" altLang="fr-FR" sz="2600">
                <a:solidFill>
                  <a:srgbClr val="000000"/>
                </a:solidFill>
                <a:ea typeface="ＭＳ Ｐゴシック" panose="020B0600070205080204" pitchFamily="34" charset="-128"/>
              </a:rPr>
              <a:t>S</a:t>
            </a:r>
            <a:r>
              <a:rPr lang="ja-JP" altLang="fr-FR" sz="2600">
                <a:solidFill>
                  <a:srgbClr val="000000"/>
                </a:solidFill>
                <a:ea typeface="ＭＳ Ｐゴシック" panose="020B0600070205080204" pitchFamily="34" charset="-128"/>
              </a:rPr>
              <a:t>’</a:t>
            </a:r>
            <a:r>
              <a:rPr lang="fr-FR" altLang="ja-JP" sz="2600">
                <a:solidFill>
                  <a:srgbClr val="000000"/>
                </a:solidFill>
                <a:ea typeface="ＭＳ Ｐゴシック" panose="020B0600070205080204" pitchFamily="34" charset="-128"/>
              </a:rPr>
              <a:t>adapter au discours de l</a:t>
            </a:r>
            <a:r>
              <a:rPr lang="ja-JP" altLang="fr-FR" sz="2600">
                <a:solidFill>
                  <a:srgbClr val="000000"/>
                </a:solidFill>
                <a:ea typeface="ＭＳ Ｐゴシック" panose="020B0600070205080204" pitchFamily="34" charset="-128"/>
              </a:rPr>
              <a:t>’</a:t>
            </a:r>
            <a:r>
              <a:rPr lang="fr-FR" altLang="ja-JP" sz="2600">
                <a:solidFill>
                  <a:srgbClr val="000000"/>
                </a:solidFill>
                <a:ea typeface="ＭＳ Ｐゴシック" panose="020B0600070205080204" pitchFamily="34" charset="-128"/>
              </a:rPr>
              <a:t>enquêté.e, mettre en confiance, ne pas lui donner l</a:t>
            </a:r>
            <a:r>
              <a:rPr lang="ja-JP" altLang="fr-FR" sz="2600">
                <a:solidFill>
                  <a:srgbClr val="000000"/>
                </a:solidFill>
                <a:ea typeface="ＭＳ Ｐゴシック" panose="020B0600070205080204" pitchFamily="34" charset="-128"/>
              </a:rPr>
              <a:t>’</a:t>
            </a:r>
            <a:r>
              <a:rPr lang="fr-FR" altLang="ja-JP" sz="2600">
                <a:solidFill>
                  <a:srgbClr val="000000"/>
                </a:solidFill>
                <a:ea typeface="ＭＳ Ｐゴシック" panose="020B0600070205080204" pitchFamily="34" charset="-128"/>
              </a:rPr>
              <a:t>impression qu</a:t>
            </a:r>
            <a:r>
              <a:rPr lang="ja-JP" altLang="fr-FR" sz="2600">
                <a:solidFill>
                  <a:srgbClr val="000000"/>
                </a:solidFill>
                <a:ea typeface="ＭＳ Ｐゴシック" panose="020B0600070205080204" pitchFamily="34" charset="-128"/>
              </a:rPr>
              <a:t>’</a:t>
            </a:r>
            <a:r>
              <a:rPr lang="fr-FR" altLang="ja-JP" sz="2600">
                <a:solidFill>
                  <a:srgbClr val="000000"/>
                </a:solidFill>
                <a:ea typeface="ＭＳ Ｐゴシック" panose="020B0600070205080204" pitchFamily="34" charset="-128"/>
              </a:rPr>
              <a:t>il/elle répond « mal »</a:t>
            </a:r>
          </a:p>
          <a:p>
            <a:pPr>
              <a:spcBef>
                <a:spcPts val="800"/>
              </a:spcBef>
              <a:buFont typeface="Wingdings" pitchFamily="2" charset="2"/>
              <a:buChar char="l"/>
            </a:pPr>
            <a:r>
              <a:rPr lang="fr-FR" altLang="fr-FR" sz="2600">
                <a:solidFill>
                  <a:srgbClr val="000000"/>
                </a:solidFill>
                <a:ea typeface="ＭＳ Ｐゴシック" panose="020B0600070205080204" pitchFamily="34" charset="-128"/>
              </a:rPr>
              <a:t>Relances </a:t>
            </a:r>
            <a:r>
              <a:rPr lang="fr-FR" altLang="fr-FR" sz="2600" i="1">
                <a:solidFill>
                  <a:srgbClr val="000000"/>
                </a:solidFill>
                <a:ea typeface="ＭＳ Ｐゴシック" panose="020B0600070205080204" pitchFamily="34" charset="-128"/>
              </a:rPr>
              <a:t>a minima </a:t>
            </a:r>
            <a:r>
              <a:rPr lang="fr-FR" altLang="fr-FR" sz="2600">
                <a:solidFill>
                  <a:srgbClr val="000000"/>
                </a:solidFill>
                <a:ea typeface="ＭＳ Ｐゴシック" panose="020B0600070205080204" pitchFamily="34" charset="-128"/>
              </a:rPr>
              <a:t>(monosyllabes, interjections)</a:t>
            </a:r>
            <a:endParaRPr lang="fr-FR" altLang="fr-FR" sz="2600" i="1">
              <a:solidFill>
                <a:srgbClr val="000000"/>
              </a:solidFill>
              <a:ea typeface="ＭＳ Ｐゴシック" panose="020B0600070205080204" pitchFamily="34" charset="-128"/>
            </a:endParaRPr>
          </a:p>
          <a:p>
            <a:pPr>
              <a:spcBef>
                <a:spcPts val="800"/>
              </a:spcBef>
              <a:buFont typeface="Wingdings" pitchFamily="2" charset="2"/>
              <a:buChar char="l"/>
            </a:pPr>
            <a:r>
              <a:rPr lang="fr-FR" altLang="fr-FR" sz="2600">
                <a:solidFill>
                  <a:srgbClr val="000000"/>
                </a:solidFill>
                <a:ea typeface="ＭＳ Ｐゴシック" panose="020B0600070205080204" pitchFamily="34" charset="-128"/>
              </a:rPr>
              <a:t>Demander « comment » plutôt que « pourquoi »</a:t>
            </a:r>
          </a:p>
          <a:p>
            <a:pPr>
              <a:spcBef>
                <a:spcPts val="800"/>
              </a:spcBef>
              <a:buFont typeface="Wingdings" pitchFamily="2" charset="2"/>
              <a:buChar char="l"/>
            </a:pPr>
            <a:r>
              <a:rPr lang="fr-FR" altLang="fr-FR" sz="2600">
                <a:solidFill>
                  <a:srgbClr val="000000"/>
                </a:solidFill>
                <a:ea typeface="ＭＳ Ｐゴシック" panose="020B0600070205080204" pitchFamily="34" charset="-128"/>
              </a:rPr>
              <a:t>Patience, laisser le discours arriver</a:t>
            </a:r>
          </a:p>
          <a:p>
            <a:pPr>
              <a:spcBef>
                <a:spcPts val="800"/>
              </a:spcBef>
              <a:buFont typeface="Wingdings" pitchFamily="2" charset="2"/>
              <a:buChar char="l"/>
            </a:pPr>
            <a:r>
              <a:rPr lang="fr-FR" altLang="fr-FR" sz="2600">
                <a:solidFill>
                  <a:srgbClr val="000000"/>
                </a:solidFill>
                <a:ea typeface="ＭＳ Ｐゴシック" panose="020B0600070205080204" pitchFamily="34" charset="-128"/>
              </a:rPr>
              <a:t>Toujours remercier l</a:t>
            </a:r>
            <a:r>
              <a:rPr lang="ja-JP" altLang="fr-FR" sz="2600">
                <a:solidFill>
                  <a:srgbClr val="000000"/>
                </a:solidFill>
                <a:ea typeface="ＭＳ Ｐゴシック" panose="020B0600070205080204" pitchFamily="34" charset="-128"/>
              </a:rPr>
              <a:t>’</a:t>
            </a:r>
            <a:r>
              <a:rPr lang="fr-FR" altLang="ja-JP" sz="2600">
                <a:solidFill>
                  <a:srgbClr val="000000"/>
                </a:solidFill>
                <a:ea typeface="ＭＳ Ｐゴシック" panose="020B0600070205080204" pitchFamily="34" charset="-128"/>
              </a:rPr>
              <a:t>enquêté.e en fin d</a:t>
            </a:r>
            <a:r>
              <a:rPr lang="ja-JP" altLang="fr-FR" sz="2600">
                <a:solidFill>
                  <a:srgbClr val="000000"/>
                </a:solidFill>
                <a:ea typeface="ＭＳ Ｐゴシック" panose="020B0600070205080204" pitchFamily="34" charset="-128"/>
              </a:rPr>
              <a:t>’</a:t>
            </a:r>
            <a:r>
              <a:rPr lang="fr-FR" altLang="ja-JP" sz="2600">
                <a:solidFill>
                  <a:srgbClr val="000000"/>
                </a:solidFill>
                <a:ea typeface="ＭＳ Ｐゴシック" panose="020B0600070205080204" pitchFamily="34" charset="-128"/>
              </a:rPr>
              <a:t>ITW.</a:t>
            </a:r>
            <a:endParaRPr lang="fr-FR" altLang="fr-FR" sz="2600">
              <a:ea typeface="ＭＳ Ｐゴシック" panose="020B0600070205080204" pitchFamily="34" charset="-128"/>
            </a:endParaRPr>
          </a:p>
        </p:txBody>
      </p:sp>
      <p:sp>
        <p:nvSpPr>
          <p:cNvPr id="2" name="ZoneTexte 3">
            <a:extLst>
              <a:ext uri="{FF2B5EF4-FFF2-40B4-BE49-F238E27FC236}">
                <a16:creationId xmlns:a16="http://schemas.microsoft.com/office/drawing/2014/main" id="{E2C1C77A-870F-A42D-23A8-137A153A773C}"/>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2A7F567-1A51-D4C6-26BD-1ED74817FF9C}"/>
              </a:ext>
            </a:extLst>
          </p:cNvPr>
          <p:cNvSpPr>
            <a:spLocks noGrp="1"/>
          </p:cNvSpPr>
          <p:nvPr>
            <p:ph idx="1"/>
          </p:nvPr>
        </p:nvSpPr>
        <p:spPr>
          <a:xfrm>
            <a:off x="779463" y="1727448"/>
            <a:ext cx="7583487" cy="4149824"/>
          </a:xfrm>
        </p:spPr>
        <p:txBody>
          <a:bodyPr/>
          <a:lstStyle/>
          <a:p>
            <a:pPr>
              <a:buFont typeface="Wingdings 2" pitchFamily="2" charset="2"/>
              <a:buNone/>
            </a:pPr>
            <a:r>
              <a:rPr lang="fr-FR" altLang="fr-FR" b="1" dirty="0">
                <a:ea typeface="ＭＳ Ｐゴシック" panose="020B0600070205080204" pitchFamily="34" charset="-128"/>
              </a:rPr>
              <a:t>Modèle fusionnel / catégoriel</a:t>
            </a:r>
          </a:p>
          <a:p>
            <a:pPr>
              <a:buFont typeface="Wingdings 2" pitchFamily="2" charset="2"/>
              <a:buNone/>
            </a:pPr>
            <a:endParaRPr lang="fr-FR" altLang="fr-FR" b="1" dirty="0">
              <a:ea typeface="ＭＳ Ｐゴシック" panose="020B0600070205080204" pitchFamily="34" charset="-128"/>
            </a:endParaRPr>
          </a:p>
          <a:p>
            <a:r>
              <a:rPr lang="fr-FR" altLang="fr-FR" sz="2400" dirty="0">
                <a:ea typeface="ＭＳ Ｐゴシック" panose="020B0600070205080204" pitchFamily="34" charset="-128"/>
              </a:rPr>
              <a:t>Faible pouvoir individuel compensé par lutte collective</a:t>
            </a:r>
          </a:p>
          <a:p>
            <a:r>
              <a:rPr lang="fr-FR" altLang="fr-FR" sz="2400" dirty="0">
                <a:ea typeface="ＭＳ Ｐゴシック" panose="020B0600070205080204" pitchFamily="34" charset="-128"/>
              </a:rPr>
              <a:t>Forte solidarité entre pairs (identification horizontale)</a:t>
            </a:r>
          </a:p>
          <a:p>
            <a:r>
              <a:rPr lang="fr-FR" altLang="fr-FR" sz="2400" dirty="0">
                <a:ea typeface="ＭＳ Ｐゴシック" panose="020B0600070205080204" pitchFamily="34" charset="-128"/>
              </a:rPr>
              <a:t> Regroupement sous la bannière d'un </a:t>
            </a:r>
            <a:r>
              <a:rPr lang="fr-FR" altLang="fr-FR" sz="2400" i="1" dirty="0">
                <a:ea typeface="ＭＳ Ｐゴシック" panose="020B0600070205080204" pitchFamily="34" charset="-128"/>
              </a:rPr>
              <a:t>leader</a:t>
            </a:r>
            <a:r>
              <a:rPr lang="fr-FR" altLang="fr-FR" sz="2400" dirty="0">
                <a:ea typeface="ＭＳ Ｐゴシック" panose="020B0600070205080204" pitchFamily="34" charset="-128"/>
              </a:rPr>
              <a:t> (identification verticale).</a:t>
            </a:r>
          </a:p>
          <a:p>
            <a:r>
              <a:rPr lang="fr-FR" altLang="fr-FR" sz="2400" dirty="0">
                <a:ea typeface="ＭＳ Ｐゴシック" panose="020B0600070205080204" pitchFamily="34" charset="-128"/>
              </a:rPr>
              <a:t> Valeurs communes, camaraderie, unité du groupe.</a:t>
            </a:r>
          </a:p>
          <a:p>
            <a:r>
              <a:rPr lang="fr-FR" altLang="fr-FR" sz="2400" dirty="0">
                <a:ea typeface="ＭＳ Ｐゴシック" panose="020B0600070205080204" pitchFamily="34" charset="-128"/>
              </a:rPr>
              <a:t>Ex : ouvriers qualifiés, employés de bureau</a:t>
            </a:r>
          </a:p>
          <a:p>
            <a:endParaRPr lang="fr-FR" altLang="fr-FR" dirty="0">
              <a:ea typeface="ＭＳ Ｐゴシック" panose="020B0600070205080204" pitchFamily="34" charset="-128"/>
            </a:endParaRPr>
          </a:p>
        </p:txBody>
      </p:sp>
      <p:sp>
        <p:nvSpPr>
          <p:cNvPr id="20482" name="Titre 1">
            <a:extLst>
              <a:ext uri="{FF2B5EF4-FFF2-40B4-BE49-F238E27FC236}">
                <a16:creationId xmlns:a16="http://schemas.microsoft.com/office/drawing/2014/main" id="{90A2CDB5-4A65-069C-4BFF-B533B2E898CF}"/>
              </a:ext>
            </a:extLst>
          </p:cNvPr>
          <p:cNvSpPr>
            <a:spLocks noGrp="1"/>
          </p:cNvSpPr>
          <p:nvPr>
            <p:ph type="title"/>
          </p:nvPr>
        </p:nvSpPr>
        <p:spPr>
          <a:xfrm>
            <a:off x="779463" y="457200"/>
            <a:ext cx="7583487" cy="739775"/>
          </a:xfrm>
        </p:spPr>
        <p:txBody>
          <a:bodyPr/>
          <a:lstStyle/>
          <a:p>
            <a:r>
              <a:rPr lang="fr-FR" altLang="fr-FR" b="1">
                <a:ea typeface="ＭＳ Ｐゴシック" panose="020B0600070205080204" pitchFamily="34" charset="-128"/>
              </a:rPr>
              <a:t>Rapport au travail </a:t>
            </a:r>
            <a:endParaRPr lang="fr-FR" altLang="fr-FR">
              <a:ea typeface="ＭＳ Ｐゴシック" panose="020B0600070205080204" pitchFamily="34" charset="-128"/>
            </a:endParaRPr>
          </a:p>
        </p:txBody>
      </p:sp>
      <p:sp>
        <p:nvSpPr>
          <p:cNvPr id="2" name="ZoneTexte 3">
            <a:extLst>
              <a:ext uri="{FF2B5EF4-FFF2-40B4-BE49-F238E27FC236}">
                <a16:creationId xmlns:a16="http://schemas.microsoft.com/office/drawing/2014/main" id="{626CAF56-BF12-F3CE-8FD4-C4A6EFEB4276}"/>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7B97CC-10D8-41DC-D2BF-444D1F8F4991}"/>
              </a:ext>
            </a:extLst>
          </p:cNvPr>
          <p:cNvSpPr>
            <a:spLocks noGrp="1"/>
          </p:cNvSpPr>
          <p:nvPr>
            <p:ph idx="1"/>
          </p:nvPr>
        </p:nvSpPr>
        <p:spPr>
          <a:xfrm>
            <a:off x="779463" y="1447800"/>
            <a:ext cx="7583487" cy="4208463"/>
          </a:xfrm>
        </p:spPr>
        <p:txBody>
          <a:bodyPr/>
          <a:lstStyle/>
          <a:p>
            <a:pPr>
              <a:buFont typeface="Wingdings 2" pitchFamily="2" charset="2"/>
              <a:buNone/>
            </a:pPr>
            <a:r>
              <a:rPr lang="fr-FR" altLang="fr-FR" b="1">
                <a:ea typeface="ＭＳ Ｐゴシック" panose="020B0600070205080204" pitchFamily="34" charset="-128"/>
              </a:rPr>
              <a:t>Modèle identité d</a:t>
            </a:r>
            <a:r>
              <a:rPr lang="ja-JP" altLang="fr-FR" b="1">
                <a:ea typeface="ＭＳ Ｐゴシック" panose="020B0600070205080204" pitchFamily="34" charset="-128"/>
              </a:rPr>
              <a:t>’</a:t>
            </a:r>
            <a:r>
              <a:rPr lang="fr-FR" altLang="ja-JP" b="1">
                <a:ea typeface="ＭＳ Ｐゴシック" panose="020B0600070205080204" pitchFamily="34" charset="-128"/>
              </a:rPr>
              <a:t>entreprise (</a:t>
            </a:r>
            <a:r>
              <a:rPr lang="fr-FR" altLang="ja-JP" b="1" i="1">
                <a:ea typeface="ＭＳ Ｐゴシック" panose="020B0600070205080204" pitchFamily="34" charset="-128"/>
              </a:rPr>
              <a:t>corporate</a:t>
            </a:r>
            <a:r>
              <a:rPr lang="fr-FR" altLang="ja-JP" b="1">
                <a:ea typeface="ＭＳ Ｐゴシック" panose="020B0600070205080204" pitchFamily="34" charset="-128"/>
              </a:rPr>
              <a:t>)</a:t>
            </a:r>
          </a:p>
          <a:p>
            <a:pPr>
              <a:buFont typeface="Wingdings 2" pitchFamily="2" charset="2"/>
              <a:buNone/>
            </a:pPr>
            <a:endParaRPr lang="fr-FR" altLang="fr-FR">
              <a:ea typeface="ＭＳ Ｐゴシック" panose="020B0600070205080204" pitchFamily="34" charset="-128"/>
            </a:endParaRPr>
          </a:p>
          <a:p>
            <a:r>
              <a:rPr lang="fr-FR" altLang="fr-FR">
                <a:ea typeface="ＭＳ Ｐゴシック" panose="020B0600070205080204" pitchFamily="34" charset="-128"/>
              </a:rPr>
              <a:t>Forte implication dans les projets de l</a:t>
            </a:r>
            <a:r>
              <a:rPr lang="ja-JP" altLang="fr-FR">
                <a:ea typeface="ＭＳ Ｐゴシック" panose="020B0600070205080204" pitchFamily="34" charset="-128"/>
              </a:rPr>
              <a:t>’</a:t>
            </a:r>
            <a:r>
              <a:rPr lang="fr-FR" altLang="ja-JP">
                <a:ea typeface="ＭＳ Ｐゴシック" panose="020B0600070205080204" pitchFamily="34" charset="-128"/>
              </a:rPr>
              <a:t>entreprise</a:t>
            </a:r>
          </a:p>
          <a:p>
            <a:r>
              <a:rPr lang="fr-FR" altLang="fr-FR">
                <a:ea typeface="ＭＳ Ｐゴシック" panose="020B0600070205080204" pitchFamily="34" charset="-128"/>
              </a:rPr>
              <a:t>Fidélité à l</a:t>
            </a:r>
            <a:r>
              <a:rPr lang="ja-JP" altLang="fr-FR">
                <a:ea typeface="ＭＳ Ｐゴシック" panose="020B0600070205080204" pitchFamily="34" charset="-128"/>
              </a:rPr>
              <a:t>’</a:t>
            </a:r>
            <a:r>
              <a:rPr lang="fr-FR" altLang="ja-JP">
                <a:ea typeface="ＭＳ Ｐゴシック" panose="020B0600070205080204" pitchFamily="34" charset="-128"/>
              </a:rPr>
              <a:t>employeur, promotion interne</a:t>
            </a:r>
          </a:p>
          <a:p>
            <a:r>
              <a:rPr lang="fr-FR" altLang="fr-FR">
                <a:ea typeface="ＭＳ Ｐゴシック" panose="020B0600070205080204" pitchFamily="34" charset="-128"/>
              </a:rPr>
              <a:t>Ex : Entreprise familiale, mais aussi gds groupes</a:t>
            </a:r>
          </a:p>
          <a:p>
            <a:r>
              <a:rPr lang="fr-FR" altLang="fr-FR">
                <a:ea typeface="ＭＳ Ｐゴシック" panose="020B0600070205080204" pitchFamily="34" charset="-128"/>
              </a:rPr>
              <a:t>Modèle fragilisé par l</a:t>
            </a:r>
            <a:r>
              <a:rPr lang="ja-JP" altLang="fr-FR">
                <a:ea typeface="ＭＳ Ｐゴシック" panose="020B0600070205080204" pitchFamily="34" charset="-128"/>
              </a:rPr>
              <a:t>’</a:t>
            </a:r>
            <a:r>
              <a:rPr lang="fr-FR" altLang="ja-JP">
                <a:ea typeface="ＭＳ Ｐゴシック" panose="020B0600070205080204" pitchFamily="34" charset="-128"/>
              </a:rPr>
              <a:t>injonction à la mobilité dans certains secteurs (cf. modèle suivant)</a:t>
            </a:r>
          </a:p>
          <a:p>
            <a:endParaRPr lang="fr-FR" altLang="fr-FR">
              <a:ea typeface="ＭＳ Ｐゴシック" panose="020B0600070205080204" pitchFamily="34" charset="-128"/>
            </a:endParaRPr>
          </a:p>
        </p:txBody>
      </p:sp>
      <p:sp>
        <p:nvSpPr>
          <p:cNvPr id="21506" name="Titre 1">
            <a:extLst>
              <a:ext uri="{FF2B5EF4-FFF2-40B4-BE49-F238E27FC236}">
                <a16:creationId xmlns:a16="http://schemas.microsoft.com/office/drawing/2014/main" id="{60AD1584-CC21-3CB3-4C10-D65048648A0A}"/>
              </a:ext>
            </a:extLst>
          </p:cNvPr>
          <p:cNvSpPr>
            <a:spLocks noGrp="1"/>
          </p:cNvSpPr>
          <p:nvPr>
            <p:ph type="title"/>
          </p:nvPr>
        </p:nvSpPr>
        <p:spPr>
          <a:xfrm>
            <a:off x="779463" y="533400"/>
            <a:ext cx="7583487" cy="739775"/>
          </a:xfrm>
        </p:spPr>
        <p:txBody>
          <a:bodyPr/>
          <a:lstStyle/>
          <a:p>
            <a:r>
              <a:rPr lang="fr-FR" altLang="fr-FR" b="1">
                <a:ea typeface="ＭＳ Ｐゴシック" panose="020B0600070205080204" pitchFamily="34" charset="-128"/>
              </a:rPr>
              <a:t>Rapport au travail </a:t>
            </a:r>
            <a:endParaRPr lang="fr-FR" altLang="fr-FR">
              <a:ea typeface="ＭＳ Ｐゴシック" panose="020B0600070205080204" pitchFamily="34" charset="-128"/>
            </a:endParaRPr>
          </a:p>
        </p:txBody>
      </p:sp>
      <p:sp>
        <p:nvSpPr>
          <p:cNvPr id="2" name="ZoneTexte 3">
            <a:extLst>
              <a:ext uri="{FF2B5EF4-FFF2-40B4-BE49-F238E27FC236}">
                <a16:creationId xmlns:a16="http://schemas.microsoft.com/office/drawing/2014/main" id="{7B3CD182-BB2A-37CA-88DB-209051FB4960}"/>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42C592C-6F73-B813-FB8C-2A3B7C640BC4}"/>
              </a:ext>
            </a:extLst>
          </p:cNvPr>
          <p:cNvSpPr>
            <a:spLocks noGrp="1"/>
          </p:cNvSpPr>
          <p:nvPr>
            <p:ph idx="1"/>
          </p:nvPr>
        </p:nvSpPr>
        <p:spPr>
          <a:xfrm>
            <a:off x="779463" y="1371600"/>
            <a:ext cx="7583487" cy="4208463"/>
          </a:xfrm>
        </p:spPr>
        <p:txBody>
          <a:bodyPr/>
          <a:lstStyle/>
          <a:p>
            <a:pPr>
              <a:buFont typeface="Wingdings 2" pitchFamily="2" charset="2"/>
              <a:buNone/>
            </a:pPr>
            <a:r>
              <a:rPr lang="fr-FR" altLang="fr-FR" b="1">
                <a:ea typeface="ＭＳ Ｐゴシック" panose="020B0600070205080204" pitchFamily="34" charset="-128"/>
              </a:rPr>
              <a:t>Modèle affinitaire </a:t>
            </a:r>
          </a:p>
          <a:p>
            <a:pPr>
              <a:buFont typeface="Wingdings 2" pitchFamily="2" charset="2"/>
              <a:buNone/>
            </a:pPr>
            <a:endParaRPr lang="fr-FR" altLang="fr-FR" b="1">
              <a:ea typeface="ＭＳ Ｐゴシック" panose="020B0600070205080204" pitchFamily="34" charset="-128"/>
            </a:endParaRPr>
          </a:p>
          <a:p>
            <a:r>
              <a:rPr lang="fr-FR" altLang="fr-FR">
                <a:ea typeface="ＭＳ Ｐゴシック" panose="020B0600070205080204" pitchFamily="34" charset="-128"/>
              </a:rPr>
              <a:t>Individualisme (peu/pas de solidarité)</a:t>
            </a:r>
          </a:p>
          <a:p>
            <a:r>
              <a:rPr lang="fr-FR" altLang="fr-FR">
                <a:ea typeface="ＭＳ Ｐゴシック" panose="020B0600070205080204" pitchFamily="34" charset="-128"/>
              </a:rPr>
              <a:t>Connivences affectives / réseau pas limité à l</a:t>
            </a:r>
            <a:r>
              <a:rPr lang="ja-JP" altLang="fr-FR">
                <a:ea typeface="ＭＳ Ｐゴシック" panose="020B0600070205080204" pitchFamily="34" charset="-128"/>
              </a:rPr>
              <a:t>’</a:t>
            </a:r>
            <a:r>
              <a:rPr lang="fr-FR" altLang="ja-JP">
                <a:ea typeface="ＭＳ Ｐゴシック" panose="020B0600070205080204" pitchFamily="34" charset="-128"/>
              </a:rPr>
              <a:t>entreprise</a:t>
            </a:r>
          </a:p>
          <a:p>
            <a:r>
              <a:rPr lang="fr-FR" altLang="fr-FR">
                <a:ea typeface="ＭＳ Ｐゴシック" panose="020B0600070205080204" pitchFamily="34" charset="-128"/>
              </a:rPr>
              <a:t>Ascension sociale par mobilité externe à l'entreprise, carrièrisme </a:t>
            </a:r>
          </a:p>
          <a:p>
            <a:r>
              <a:rPr lang="fr-FR" altLang="fr-FR">
                <a:ea typeface="ＭＳ Ｐゴシック" panose="020B0600070205080204" pitchFamily="34" charset="-128"/>
              </a:rPr>
              <a:t>Ex : cadres SSII</a:t>
            </a:r>
          </a:p>
          <a:p>
            <a:endParaRPr lang="fr-FR" altLang="fr-FR">
              <a:ea typeface="ＭＳ Ｐゴシック" panose="020B0600070205080204" pitchFamily="34" charset="-128"/>
            </a:endParaRPr>
          </a:p>
          <a:p>
            <a:endParaRPr lang="fr-FR" altLang="fr-FR">
              <a:ea typeface="ＭＳ Ｐゴシック" panose="020B0600070205080204" pitchFamily="34" charset="-128"/>
            </a:endParaRPr>
          </a:p>
        </p:txBody>
      </p:sp>
      <p:sp>
        <p:nvSpPr>
          <p:cNvPr id="22530" name="Titre 1">
            <a:extLst>
              <a:ext uri="{FF2B5EF4-FFF2-40B4-BE49-F238E27FC236}">
                <a16:creationId xmlns:a16="http://schemas.microsoft.com/office/drawing/2014/main" id="{A1FBB378-C087-B0E0-557C-5585A4442E1F}"/>
              </a:ext>
            </a:extLst>
          </p:cNvPr>
          <p:cNvSpPr>
            <a:spLocks noGrp="1"/>
          </p:cNvSpPr>
          <p:nvPr>
            <p:ph type="title"/>
          </p:nvPr>
        </p:nvSpPr>
        <p:spPr>
          <a:xfrm>
            <a:off x="779463" y="304800"/>
            <a:ext cx="7583487" cy="815975"/>
          </a:xfrm>
        </p:spPr>
        <p:txBody>
          <a:bodyPr/>
          <a:lstStyle/>
          <a:p>
            <a:r>
              <a:rPr lang="fr-FR" altLang="fr-FR" b="1">
                <a:ea typeface="ＭＳ Ｐゴシック" panose="020B0600070205080204" pitchFamily="34" charset="-128"/>
              </a:rPr>
              <a:t>Rapport au travail </a:t>
            </a:r>
            <a:endParaRPr lang="fr-FR" altLang="fr-FR">
              <a:ea typeface="ＭＳ Ｐゴシック" panose="020B0600070205080204" pitchFamily="34" charset="-128"/>
            </a:endParaRPr>
          </a:p>
        </p:txBody>
      </p:sp>
      <p:sp>
        <p:nvSpPr>
          <p:cNvPr id="2" name="ZoneTexte 3">
            <a:extLst>
              <a:ext uri="{FF2B5EF4-FFF2-40B4-BE49-F238E27FC236}">
                <a16:creationId xmlns:a16="http://schemas.microsoft.com/office/drawing/2014/main" id="{712E6A26-C7C9-BBDA-29EC-3E9B4B2DEC8D}"/>
              </a:ext>
            </a:extLst>
          </p:cNvPr>
          <p:cNvSpPr txBox="1">
            <a:spLocks noChangeArrowheads="1"/>
          </p:cNvSpPr>
          <p:nvPr/>
        </p:nvSpPr>
        <p:spPr bwMode="auto">
          <a:xfrm>
            <a:off x="152400" y="6553200"/>
            <a:ext cx="8839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ea typeface="ＭＳ Ｐゴシック" panose="020B0600070205080204" pitchFamily="34" charset="-128"/>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ea typeface="ＭＳ Ｐゴシック" panose="020B0600070205080204" pitchFamily="34" charset="-128"/>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ea typeface="ＭＳ Ｐゴシック" panose="020B0600070205080204" pitchFamily="34" charset="-128"/>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5pPr>
            <a:lvl6pPr marL="25146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6pPr>
            <a:lvl7pPr marL="29718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7pPr>
            <a:lvl8pPr marL="34290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8pPr>
            <a:lvl9pPr marL="3886200" indent="-228600" defTabSz="4572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ea typeface="ＭＳ Ｐゴシック" panose="020B0600070205080204" pitchFamily="34" charset="-128"/>
              </a:defRPr>
            </a:lvl9pPr>
          </a:lstStyle>
          <a:p>
            <a:pPr eaLnBrk="1" hangingPunct="1">
              <a:spcBef>
                <a:spcPct val="0"/>
              </a:spcBef>
              <a:buClrTx/>
              <a:buSzTx/>
              <a:buFontTx/>
              <a:buNone/>
            </a:pPr>
            <a:r>
              <a:rPr lang="fr-FR" altLang="fr-FR" sz="1200" dirty="0">
                <a:latin typeface="Arial" panose="020B0604020202020204" pitchFamily="34" charset="0"/>
              </a:rPr>
              <a:t>Marc Perrenoud 						Professions et carrières 					EPFL </a:t>
            </a:r>
            <a:r>
              <a:rPr lang="is-IS" altLang="fr-FR" sz="1200" dirty="0">
                <a:latin typeface="Arial" panose="020B0604020202020204" pitchFamily="34" charset="0"/>
              </a:rPr>
              <a:t>2023</a:t>
            </a:r>
            <a:endParaRPr lang="fr-FR" altLang="fr-FR"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Médian.thmx</Template>
  <TotalTime>2436</TotalTime>
  <Words>1931</Words>
  <Application>Microsoft Macintosh PowerPoint</Application>
  <PresentationFormat>Affichage à l'écran (4:3)</PresentationFormat>
  <Paragraphs>168</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ＭＳ Ｐゴシック</vt:lpstr>
      <vt:lpstr>Tw Cen MT</vt:lpstr>
      <vt:lpstr>Wingdings</vt:lpstr>
      <vt:lpstr>Wingdings 2</vt:lpstr>
      <vt:lpstr>Calibri</vt:lpstr>
      <vt:lpstr>Médian</vt:lpstr>
      <vt:lpstr>PROFESSIONS ET CARRIÈRES   SÉANCE 3 – 3.10.2023  FORMATION DES GROUPES – CHOIX DES OBJETS D’ETUDE  INGÉNIEURS, CADRES ET MANAGERS #1 – TROIS ÉTUDES DE CAS  </vt:lpstr>
      <vt:lpstr>Groupes / Objets d’étude</vt:lpstr>
      <vt:lpstr>Méthodologie</vt:lpstr>
      <vt:lpstr>Méthodologie</vt:lpstr>
      <vt:lpstr>Méthodologie</vt:lpstr>
      <vt:lpstr>Méthodologie (fin)</vt:lpstr>
      <vt:lpstr>Rapport au travail </vt:lpstr>
      <vt:lpstr>Rapport au travail </vt:lpstr>
      <vt:lpstr>Rapport au travail </vt:lpstr>
      <vt:lpstr>Rapport au travail </vt:lpstr>
      <vt:lpstr>Etudes de cas </vt:lpstr>
      <vt:lpstr>Etudes de cas : Avi, Frédéric et Christophe</vt:lpstr>
      <vt:lpstr>Etudes de cas : Avi, Frédéric et Christophe</vt:lpstr>
      <vt:lpstr>Etudes de cas : Avi, Frédéric et Christophe</vt:lpstr>
      <vt:lpstr>La semaine prochaine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EPFL 2009/2010        Marc Perrenoud  SOCIOLOGIE DES PROFESSIONS   Séance 1 - 15.09.2009  Introduction : qu'est ce qu'une profession ? </dc:title>
  <dc:creator>admin</dc:creator>
  <cp:lastModifiedBy>Microsoft Office User</cp:lastModifiedBy>
  <cp:revision>81</cp:revision>
  <cp:lastPrinted>2013-10-01T09:08:29Z</cp:lastPrinted>
  <dcterms:created xsi:type="dcterms:W3CDTF">2014-09-26T09:25:29Z</dcterms:created>
  <dcterms:modified xsi:type="dcterms:W3CDTF">2023-10-02T07:30:59Z</dcterms:modified>
</cp:coreProperties>
</file>