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6" r:id="rId2"/>
    <p:sldId id="285" r:id="rId3"/>
    <p:sldId id="269" r:id="rId4"/>
    <p:sldId id="281" r:id="rId5"/>
    <p:sldId id="283" r:id="rId6"/>
    <p:sldId id="284" r:id="rId7"/>
    <p:sldId id="286" r:id="rId8"/>
    <p:sldId id="288" r:id="rId9"/>
    <p:sldId id="287" r:id="rId10"/>
    <p:sldId id="272" r:id="rId11"/>
  </p:sldIdLst>
  <p:sldSz cx="9144000" cy="6858000" type="screen4x3"/>
  <p:notesSz cx="6858000" cy="9144000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6"/>
    <p:restoredTop sz="94741"/>
  </p:normalViewPr>
  <p:slideViewPr>
    <p:cSldViewPr snapToObjects="1">
      <p:cViewPr varScale="1">
        <p:scale>
          <a:sx n="107" d="100"/>
          <a:sy n="107" d="100"/>
        </p:scale>
        <p:origin x="16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8662D9-5683-3D5B-E637-645D788B958A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D62C3-0247-7ED6-0D86-B08DF75A25E7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DBE4E-AF82-292D-C62C-9F706D74E293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5" name="Espace réservé de la date 27">
            <a:extLst>
              <a:ext uri="{FF2B5EF4-FFF2-40B4-BE49-F238E27FC236}">
                <a16:creationId xmlns:a16="http://schemas.microsoft.com/office/drawing/2014/main" id="{F44F282C-5517-5FA2-FED4-8DB37FD5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EB3AAD9-572B-D14C-8795-C44BF5CD0F63}" type="datetime1">
              <a:rPr lang="fr-FR" altLang="fr-FR"/>
              <a:pPr>
                <a:defRPr/>
              </a:pPr>
              <a:t>09/10/2023</a:t>
            </a:fld>
            <a:endParaRPr lang="fr-FR" altLang="fr-FR"/>
          </a:p>
        </p:txBody>
      </p:sp>
      <p:sp>
        <p:nvSpPr>
          <p:cNvPr id="6" name="Espace réservé du pied de page 16">
            <a:extLst>
              <a:ext uri="{FF2B5EF4-FFF2-40B4-BE49-F238E27FC236}">
                <a16:creationId xmlns:a16="http://schemas.microsoft.com/office/drawing/2014/main" id="{A8FB1613-C7AD-D9AE-4726-8547594F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28">
            <a:extLst>
              <a:ext uri="{FF2B5EF4-FFF2-40B4-BE49-F238E27FC236}">
                <a16:creationId xmlns:a16="http://schemas.microsoft.com/office/drawing/2014/main" id="{0E0F2734-6911-695A-FD9A-8FE99E35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D8C4582-3BB3-9143-82FA-B454943859D4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91800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13">
            <a:extLst>
              <a:ext uri="{FF2B5EF4-FFF2-40B4-BE49-F238E27FC236}">
                <a16:creationId xmlns:a16="http://schemas.microsoft.com/office/drawing/2014/main" id="{37636283-A062-58AD-9ED0-4A67AC01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BCDAE-6525-284D-9A99-8EFB0A1C57C8}" type="datetime1">
              <a:rPr lang="fr-FR" altLang="fr-FR"/>
              <a:pPr>
                <a:defRPr/>
              </a:pPr>
              <a:t>09/10/2023</a:t>
            </a:fld>
            <a:endParaRPr lang="fr-FR" altLang="fr-FR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4D37A782-AE72-A131-C88B-2B7E8A2E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22">
            <a:extLst>
              <a:ext uri="{FF2B5EF4-FFF2-40B4-BE49-F238E27FC236}">
                <a16:creationId xmlns:a16="http://schemas.microsoft.com/office/drawing/2014/main" id="{37C897FF-FCC9-7BA5-87DC-E4314F13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5E2B0-3BDD-6E49-BC57-9467604142F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4943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957F0-6B0B-311A-8654-F19E633F5395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E9D16-B809-704E-D431-FA1C4CB23AA0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9965D-D535-1477-EF2A-2CA3FBD602DF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682EEEB8-C80F-7400-2696-2C090DBE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5E5C8-B91F-8243-9576-BF154E7920B3}" type="datetime1">
              <a:rPr lang="fr-FR" altLang="fr-FR"/>
              <a:pPr>
                <a:defRPr/>
              </a:pPr>
              <a:t>09/10/2023</a:t>
            </a:fld>
            <a:endParaRPr lang="fr-FR" alt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80A3D43E-B166-A901-7343-69D0B88A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5E82FEB4-CBF8-7543-B0BD-1D5EDC5B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7F483-8F69-FA40-81C1-D28A1513365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78795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de la date 13">
            <a:extLst>
              <a:ext uri="{FF2B5EF4-FFF2-40B4-BE49-F238E27FC236}">
                <a16:creationId xmlns:a16="http://schemas.microsoft.com/office/drawing/2014/main" id="{A7F5E9AA-4AF9-FC2D-279F-1550052E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CB7D0-F31F-DA4C-AECF-18894DA45DE5}" type="datetime1">
              <a:rPr lang="fr-FR" altLang="fr-FR"/>
              <a:pPr>
                <a:defRPr/>
              </a:pPr>
              <a:t>09/10/2023</a:t>
            </a:fld>
            <a:endParaRPr lang="fr-FR" alt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3CA9A89B-DF28-7256-1219-C4DE9802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8058F1FD-5373-F513-646E-C6DF8060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F2AA5-4D59-D446-A582-E940589DDD8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3629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A6FBF6-6B64-C1A8-2B71-647D5995660F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505E7-725C-F822-31C2-D21AA50284B2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29915-5CA8-0253-0A10-3D722248017E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7" name="Espace réservé de la date 11">
            <a:extLst>
              <a:ext uri="{FF2B5EF4-FFF2-40B4-BE49-F238E27FC236}">
                <a16:creationId xmlns:a16="http://schemas.microsoft.com/office/drawing/2014/main" id="{6D2F647C-6803-6BC4-79D8-F486D14F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47813-857A-1743-9A99-DECE6DF9CC0C}" type="datetime1">
              <a:rPr lang="fr-FR" altLang="fr-FR"/>
              <a:pPr>
                <a:defRPr/>
              </a:pPr>
              <a:t>09/10/2023</a:t>
            </a:fld>
            <a:endParaRPr lang="fr-FR" altLang="fr-FR"/>
          </a:p>
        </p:txBody>
      </p:sp>
      <p:sp>
        <p:nvSpPr>
          <p:cNvPr id="8" name="Espace réservé du numéro de diapositive 12">
            <a:extLst>
              <a:ext uri="{FF2B5EF4-FFF2-40B4-BE49-F238E27FC236}">
                <a16:creationId xmlns:a16="http://schemas.microsoft.com/office/drawing/2014/main" id="{291093E3-DFF7-E6F6-D5F7-C7FB0932C0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FF6BB05B-1870-534D-8976-0B28A8CF0EF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9" name="Espace réservé du pied de page 13">
            <a:extLst>
              <a:ext uri="{FF2B5EF4-FFF2-40B4-BE49-F238E27FC236}">
                <a16:creationId xmlns:a16="http://schemas.microsoft.com/office/drawing/2014/main" id="{0FD82A00-034B-7A42-0E83-274710E37B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97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de la date 13">
            <a:extLst>
              <a:ext uri="{FF2B5EF4-FFF2-40B4-BE49-F238E27FC236}">
                <a16:creationId xmlns:a16="http://schemas.microsoft.com/office/drawing/2014/main" id="{B6DCE45F-7C3D-E00B-66E8-6B8F4552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4AB64-FEB0-A841-80CE-F1093107E5BC}" type="datetime1">
              <a:rPr lang="fr-FR" altLang="fr-FR"/>
              <a:pPr>
                <a:defRPr/>
              </a:pPr>
              <a:t>09/10/2023</a:t>
            </a:fld>
            <a:endParaRPr lang="fr-FR" alt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730443AE-5377-BC64-7D6A-B4EDA79A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CD5D6240-0942-DE52-8E1C-E368C1AD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A06AE-229E-194B-8665-C958AC31EC9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5907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13">
            <a:extLst>
              <a:ext uri="{FF2B5EF4-FFF2-40B4-BE49-F238E27FC236}">
                <a16:creationId xmlns:a16="http://schemas.microsoft.com/office/drawing/2014/main" id="{ADEE647F-E7CB-E05A-E239-BD5CF38F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4B408-A0C1-3F45-9888-5DA640A19D5F}" type="datetime1">
              <a:rPr lang="fr-FR" altLang="fr-FR"/>
              <a:pPr>
                <a:defRPr/>
              </a:pPr>
              <a:t>09/10/2023</a:t>
            </a:fld>
            <a:endParaRPr lang="fr-FR" alt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96942BCF-4EF5-0CD5-AEEF-C8254BE3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B3325F52-A84A-3118-8F06-9414C599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0881A-6539-D74E-8B4E-0CFF13F5290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7559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e la date 13">
            <a:extLst>
              <a:ext uri="{FF2B5EF4-FFF2-40B4-BE49-F238E27FC236}">
                <a16:creationId xmlns:a16="http://schemas.microsoft.com/office/drawing/2014/main" id="{DAF443FB-DFA5-2143-DDA5-02DB658A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50AB5-35D8-274C-9244-EBFA141E7280}" type="datetime1">
              <a:rPr lang="fr-FR" altLang="fr-FR"/>
              <a:pPr>
                <a:defRPr/>
              </a:pPr>
              <a:t>09/10/2023</a:t>
            </a:fld>
            <a:endParaRPr lang="fr-FR" alt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94DCB686-B185-762B-D0C2-9C4D1AC6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6D70A2BF-499B-D469-D4D4-C66F6E57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E2CB4-B8F7-1D4A-A8D8-E03A3F62BA1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2920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09076A-5101-467A-9085-BC12BF6F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D2F69-DB37-7D41-96E4-0BBAD4649B45}" type="datetime1">
              <a:rPr lang="fr-FR" altLang="fr-FR"/>
              <a:pPr>
                <a:defRPr/>
              </a:pPr>
              <a:t>09/10/2023</a:t>
            </a:fld>
            <a:endParaRPr lang="fr-FR" alt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70D206-1C94-EB49-43E8-F8495DB3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0A52C7-6FE0-52BB-C17C-5964E5A9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4784BC-1482-1D4D-89EB-D9862E69569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4490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4">
            <a:extLst>
              <a:ext uri="{FF2B5EF4-FFF2-40B4-BE49-F238E27FC236}">
                <a16:creationId xmlns:a16="http://schemas.microsoft.com/office/drawing/2014/main" id="{4D056EA6-C05A-C602-73D3-F1330071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08FA6-2AB5-3440-9701-BCF2BD1813AD}" type="datetime1">
              <a:rPr lang="fr-FR" altLang="fr-FR"/>
              <a:pPr>
                <a:defRPr/>
              </a:pPr>
              <a:t>09/10/2023</a:t>
            </a:fld>
            <a:endParaRPr lang="fr-FR" altLang="fr-FR"/>
          </a:p>
        </p:txBody>
      </p: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15EA0CE7-2579-E123-EAFF-1745E930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68A851AD-90FE-EA4A-E407-D39B3212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6AB55-6C60-CD43-A625-81C660C6C260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0069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06C609-430D-95D2-7F2F-99E1F774E52F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8FD45-8AC2-3D82-045E-B4D24ACBFCBA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E5A8D9-2266-F7CC-9AD8-366F7E8E670A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7FDA55-6A01-BAAA-EDCE-12F8013EFA7B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11">
            <a:extLst>
              <a:ext uri="{FF2B5EF4-FFF2-40B4-BE49-F238E27FC236}">
                <a16:creationId xmlns:a16="http://schemas.microsoft.com/office/drawing/2014/main" id="{5880F212-6FE5-BE5C-7A9F-5D1AC0A3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53A0A-02D3-3447-948D-5DF6A5AE42F9}" type="datetime1">
              <a:rPr lang="fr-FR" altLang="fr-FR"/>
              <a:pPr>
                <a:defRPr/>
              </a:pPr>
              <a:t>09/10/2023</a:t>
            </a:fld>
            <a:endParaRPr lang="fr-FR" altLang="fr-FR"/>
          </a:p>
        </p:txBody>
      </p:sp>
      <p:sp>
        <p:nvSpPr>
          <p:cNvPr id="10" name="Espace réservé du numéro de diapositive 12">
            <a:extLst>
              <a:ext uri="{FF2B5EF4-FFF2-40B4-BE49-F238E27FC236}">
                <a16:creationId xmlns:a16="http://schemas.microsoft.com/office/drawing/2014/main" id="{2D01176D-CF35-7C8D-7834-6EE75C092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2A2C61F-C79C-1F48-91E8-F1EB69D62F2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1" name="Espace réservé du pied de page 13">
            <a:extLst>
              <a:ext uri="{FF2B5EF4-FFF2-40B4-BE49-F238E27FC236}">
                <a16:creationId xmlns:a16="http://schemas.microsoft.com/office/drawing/2014/main" id="{02B29550-96E6-C96A-ADFD-D15F4D475B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983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21">
            <a:extLst>
              <a:ext uri="{FF2B5EF4-FFF2-40B4-BE49-F238E27FC236}">
                <a16:creationId xmlns:a16="http://schemas.microsoft.com/office/drawing/2014/main" id="{7FF76027-F38A-3C77-3E25-E74BC91851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  <a:endParaRPr lang="en-US" altLang="fr-FR"/>
          </a:p>
        </p:txBody>
      </p:sp>
      <p:sp>
        <p:nvSpPr>
          <p:cNvPr id="1027" name="Espace réservé du texte 12">
            <a:extLst>
              <a:ext uri="{FF2B5EF4-FFF2-40B4-BE49-F238E27FC236}">
                <a16:creationId xmlns:a16="http://schemas.microsoft.com/office/drawing/2014/main" id="{EB09E62F-5256-9AA1-2C27-A941AE71CF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E836CCB4-69B5-C4D1-5FF9-13A3AC386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79A2CEA-FBCB-DB4C-AF34-21D9EC814F2F}" type="datetime1">
              <a:rPr lang="fr-FR" altLang="fr-FR"/>
              <a:pPr>
                <a:defRPr/>
              </a:pPr>
              <a:t>09/10/2023</a:t>
            </a:fld>
            <a:endParaRPr lang="fr-FR" alt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6512CA-B124-DEBA-ED03-1B1B01D57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E81D7-5A90-BF13-0E63-54F4023DB8C0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9F46C-4E3D-A4DC-E6B4-9C43B96DFC3A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E3B6A6-E462-8B60-9F9F-BF1DFAFEE699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093E658E-1A70-94A6-CDA7-A2AEAE6F7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EDE853-A74A-6246-9345-3A1B5E33DBD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34" r:id="rId2"/>
    <p:sldLayoutId id="2147484340" r:id="rId3"/>
    <p:sldLayoutId id="2147484335" r:id="rId4"/>
    <p:sldLayoutId id="2147484336" r:id="rId5"/>
    <p:sldLayoutId id="2147484337" r:id="rId6"/>
    <p:sldLayoutId id="2147484341" r:id="rId7"/>
    <p:sldLayoutId id="2147484342" r:id="rId8"/>
    <p:sldLayoutId id="2147484343" r:id="rId9"/>
    <p:sldLayoutId id="2147484338" r:id="rId10"/>
    <p:sldLayoutId id="21474843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2" charset="2"/>
        <a:buChar char="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>
            <a:extLst>
              <a:ext uri="{FF2B5EF4-FFF2-40B4-BE49-F238E27FC236}">
                <a16:creationId xmlns:a16="http://schemas.microsoft.com/office/drawing/2014/main" id="{A01939CE-912E-CEFA-78C2-76AEFBC23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610600" cy="3352800"/>
          </a:xfrm>
        </p:spPr>
        <p:txBody>
          <a:bodyPr/>
          <a:lstStyle/>
          <a:p>
            <a:r>
              <a:rPr lang="fr-FR" altLang="fr-FR" sz="5300" b="1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PROFESSIONS ET CARRIÈRES</a:t>
            </a:r>
            <a:br>
              <a:rPr lang="fr-FR" altLang="fr-FR" sz="40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18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 </a:t>
            </a:r>
            <a:br>
              <a:rPr lang="fr-FR" altLang="fr-FR" sz="40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SÉANCE 4 – 10.10.2023</a:t>
            </a:r>
            <a:b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b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b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br>
              <a:rPr lang="fr-FR" altLang="fr-FR" sz="2400" cap="none" dirty="0">
                <a:ea typeface="ＭＳ Ｐゴシック" panose="020B0600070205080204" pitchFamily="34" charset="-128"/>
              </a:rPr>
            </a:br>
            <a:r>
              <a:rPr lang="fr-FR" altLang="fr-FR" sz="2400" cap="none" dirty="0">
                <a:ea typeface="ＭＳ Ｐゴシック" panose="020B0600070205080204" pitchFamily="34" charset="-128"/>
              </a:rPr>
              <a:t>ELABORATION DES QUESTIONS DE RECHERCHE</a:t>
            </a:r>
            <a:br>
              <a:rPr lang="fr-FR" altLang="fr-FR" sz="2400" cap="none" dirty="0">
                <a:ea typeface="ＭＳ Ｐゴシック" panose="020B0600070205080204" pitchFamily="34" charset="-128"/>
              </a:rPr>
            </a:br>
            <a:r>
              <a:rPr lang="fr-FR" altLang="fr-FR" sz="2400" cap="none" dirty="0">
                <a:ea typeface="ＭＳ Ｐゴシック" panose="020B0600070205080204" pitchFamily="34" charset="-128"/>
              </a:rPr>
              <a:t> </a:t>
            </a:r>
            <a:br>
              <a:rPr lang="fr-FR" altLang="fr-FR" sz="2400" cap="none" dirty="0">
                <a:ea typeface="ＭＳ Ｐゴシック" panose="020B0600070205080204" pitchFamily="34" charset="-128"/>
              </a:rPr>
            </a:br>
            <a:r>
              <a:rPr lang="fr-FR" altLang="fr-FR" sz="2400" cap="none" dirty="0">
                <a:ea typeface="ＭＳ Ｐゴシック" panose="020B0600070205080204" pitchFamily="34" charset="-128"/>
              </a:rPr>
              <a:t>INGÉNIEURS-CADRES #2 : HISTOIRE D</a:t>
            </a:r>
            <a:r>
              <a:rPr lang="ja-JP" altLang="fr-FR" sz="2400" cap="none">
                <a:ea typeface="ＭＳ Ｐゴシック" panose="020B0600070205080204" pitchFamily="34" charset="-128"/>
              </a:rPr>
              <a:t>’</a:t>
            </a:r>
            <a:r>
              <a:rPr lang="fr-FR" altLang="ja-JP" sz="2400" cap="none" dirty="0">
                <a:ea typeface="ＭＳ Ｐゴシック" panose="020B0600070205080204" pitchFamily="34" charset="-128"/>
              </a:rPr>
              <a:t>UN GROUPE SOCIAL</a:t>
            </a:r>
            <a:br>
              <a:rPr lang="fr-FR" altLang="ja-JP" sz="2400" cap="none" dirty="0">
                <a:ea typeface="ＭＳ Ｐゴシック" panose="020B0600070205080204" pitchFamily="34" charset="-128"/>
              </a:rPr>
            </a:br>
            <a:br>
              <a:rPr lang="fr-FR" altLang="ja-JP" sz="2400" cap="none" dirty="0">
                <a:ea typeface="ＭＳ Ｐゴシック" panose="020B0600070205080204" pitchFamily="34" charset="-128"/>
              </a:rPr>
            </a:br>
            <a:r>
              <a:rPr lang="fr-FR" altLang="ja-JP" sz="2400" cap="none" dirty="0">
                <a:ea typeface="ＭＳ Ｐゴシック" panose="020B0600070205080204" pitchFamily="34" charset="-128"/>
              </a:rPr>
              <a:t>UNE ETUDE DE CAS APPROFONDIE</a:t>
            </a:r>
            <a:endParaRPr lang="fr-FR" altLang="fr-FR" sz="4000" cap="none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314" name="ZoneTexte 3">
            <a:extLst>
              <a:ext uri="{FF2B5EF4-FFF2-40B4-BE49-F238E27FC236}">
                <a16:creationId xmlns:a16="http://schemas.microsoft.com/office/drawing/2014/main" id="{2D6A0768-74D2-6C3A-8995-A4F89DD5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194425"/>
            <a:ext cx="838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latin typeface="Arial" panose="020B0604020202020204" pitchFamily="34" charset="0"/>
              </a:rPr>
              <a:t>Marc Perrenoud											EPFL </a:t>
            </a:r>
            <a:r>
              <a:rPr lang="is-IS" altLang="fr-FR" sz="1800" dirty="0">
                <a:latin typeface="Arial" panose="020B0604020202020204" pitchFamily="34" charset="0"/>
              </a:rPr>
              <a:t>2023</a:t>
            </a:r>
            <a:endParaRPr lang="fr-FR" altLang="fr-FR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re 1">
            <a:extLst>
              <a:ext uri="{FF2B5EF4-FFF2-40B4-BE49-F238E27FC236}">
                <a16:creationId xmlns:a16="http://schemas.microsoft.com/office/drawing/2014/main" id="{EC297009-3DD3-1FF5-E644-93FC4B04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La semaine prochaine</a:t>
            </a:r>
          </a:p>
        </p:txBody>
      </p:sp>
      <p:sp>
        <p:nvSpPr>
          <p:cNvPr id="23554" name="Espace réservé du contenu 2">
            <a:extLst>
              <a:ext uri="{FF2B5EF4-FFF2-40B4-BE49-F238E27FC236}">
                <a16:creationId xmlns:a16="http://schemas.microsoft.com/office/drawing/2014/main" id="{FC7C895B-3DFF-EC2F-288F-1B36F121CC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>
                <a:ea typeface="ＭＳ Ｐゴシック" panose="020B0600070205080204" pitchFamily="34" charset="-128"/>
              </a:rPr>
              <a:t>mardi 17 octobre</a:t>
            </a:r>
          </a:p>
          <a:p>
            <a:pPr>
              <a:buFont typeface="Wingdings" pitchFamily="2" charset="2"/>
              <a:buNone/>
            </a:pPr>
            <a:endParaRPr lang="fr-FR" altLang="fr-FR" dirty="0">
              <a:ea typeface="ＭＳ Ｐゴシック" panose="020B0600070205080204" pitchFamily="34" charset="-128"/>
            </a:endParaRPr>
          </a:p>
          <a:p>
            <a:r>
              <a:rPr lang="fr-FR" altLang="fr-FR" dirty="0">
                <a:ea typeface="ＭＳ Ｐゴシック" panose="020B0600070205080204" pitchFamily="34" charset="-128"/>
              </a:rPr>
              <a:t>Ingénieurs, cadres et managers #3 : Les « petits cadres » en SSII (étude de cas enquête Perrenoud)</a:t>
            </a:r>
            <a:endParaRPr lang="fr-FR" altLang="fr-FR" sz="2600" dirty="0">
              <a:ea typeface="ＭＳ Ｐゴシック" panose="020B0600070205080204" pitchFamily="34" charset="-128"/>
            </a:endParaRPr>
          </a:p>
          <a:p>
            <a:endParaRPr lang="fr-FR" altLang="fr-FR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fr-FR" altLang="fr-FR" dirty="0">
                <a:ea typeface="ＭＳ Ｐゴシック" panose="020B0600070205080204" pitchFamily="34" charset="-128"/>
              </a:rPr>
              <a:t> </a:t>
            </a:r>
          </a:p>
          <a:p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23555" name="ZoneTexte 3">
            <a:extLst>
              <a:ext uri="{FF2B5EF4-FFF2-40B4-BE49-F238E27FC236}">
                <a16:creationId xmlns:a16="http://schemas.microsoft.com/office/drawing/2014/main" id="{FA8180AB-FAE6-FB31-B554-278BA3371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re 1">
            <a:extLst>
              <a:ext uri="{FF2B5EF4-FFF2-40B4-BE49-F238E27FC236}">
                <a16:creationId xmlns:a16="http://schemas.microsoft.com/office/drawing/2014/main" id="{64867D50-25C7-DDEB-A7CA-EEC61B8B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28600"/>
            <a:ext cx="8370888" cy="990600"/>
          </a:xfrm>
        </p:spPr>
        <p:txBody>
          <a:bodyPr/>
          <a:lstStyle/>
          <a:p>
            <a:r>
              <a:rPr lang="fr-FR" altLang="fr-FR" sz="3200">
                <a:ea typeface="ＭＳ Ｐゴシック" panose="020B0600070205080204" pitchFamily="34" charset="-128"/>
              </a:rPr>
              <a:t>ELABORATION DES QUESTIONS DE RECHERCHE</a:t>
            </a:r>
          </a:p>
        </p:txBody>
      </p:sp>
      <p:sp>
        <p:nvSpPr>
          <p:cNvPr id="14339" name="ZoneTexte 3">
            <a:extLst>
              <a:ext uri="{FF2B5EF4-FFF2-40B4-BE49-F238E27FC236}">
                <a16:creationId xmlns:a16="http://schemas.microsoft.com/office/drawing/2014/main" id="{70AA041D-91CC-54A4-32EA-C37CA26B3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CDFBCE5-C293-597C-F415-5705F4FD5E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re 1">
            <a:extLst>
              <a:ext uri="{FF2B5EF4-FFF2-40B4-BE49-F238E27FC236}">
                <a16:creationId xmlns:a16="http://schemas.microsoft.com/office/drawing/2014/main" id="{1D856A79-9EE7-4BE0-1406-4059F0E5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990600"/>
          </a:xfrm>
        </p:spPr>
        <p:txBody>
          <a:bodyPr/>
          <a:lstStyle/>
          <a:p>
            <a:pPr algn="ctr"/>
            <a:r>
              <a:rPr lang="fr-FR" altLang="fr-FR" sz="3100" b="1">
                <a:ea typeface="ＭＳ Ｐゴシック" panose="020B0600070205080204" pitchFamily="34" charset="-128"/>
              </a:rPr>
              <a:t>Ingénieurs-cadres #2 : histoire d</a:t>
            </a:r>
            <a:r>
              <a:rPr lang="ja-JP" altLang="fr-FR" sz="3100" b="1">
                <a:ea typeface="ＭＳ Ｐゴシック" panose="020B0600070205080204" pitchFamily="34" charset="-128"/>
              </a:rPr>
              <a:t>’</a:t>
            </a:r>
            <a:r>
              <a:rPr lang="fr-FR" altLang="ja-JP" sz="3100" b="1">
                <a:ea typeface="ＭＳ Ｐゴシック" panose="020B0600070205080204" pitchFamily="34" charset="-128"/>
              </a:rPr>
              <a:t>un groupe social</a:t>
            </a:r>
            <a:endParaRPr lang="fr-FR" altLang="fr-FR" sz="3100" b="1">
              <a:ea typeface="ＭＳ Ｐゴシック" panose="020B0600070205080204" pitchFamily="34" charset="-128"/>
            </a:endParaRPr>
          </a:p>
        </p:txBody>
      </p:sp>
      <p:sp>
        <p:nvSpPr>
          <p:cNvPr id="14339" name="Espace réservé du contenu 2">
            <a:extLst>
              <a:ext uri="{FF2B5EF4-FFF2-40B4-BE49-F238E27FC236}">
                <a16:creationId xmlns:a16="http://schemas.microsoft.com/office/drawing/2014/main" id="{663C89A3-FBE2-9EB5-972E-AD204684B8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375" cy="47244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fr-FR" sz="2500" b="1">
                <a:ea typeface="ＭＳ Ｐゴシック" panose="020B0600070205080204" pitchFamily="34" charset="-128"/>
              </a:rPr>
              <a:t>Histoire en France</a:t>
            </a:r>
          </a:p>
          <a:p>
            <a:pPr algn="just">
              <a:lnSpc>
                <a:spcPct val="90000"/>
              </a:lnSpc>
              <a:spcBef>
                <a:spcPts val="1300"/>
              </a:spcBef>
              <a:buFont typeface="Arial" panose="020B0604020202020204" pitchFamily="34" charset="0"/>
              <a:buNone/>
            </a:pPr>
            <a:r>
              <a:rPr lang="fr-FR" altLang="fr-FR" sz="2500">
                <a:ea typeface="ＭＳ Ｐゴシック" panose="020B0600070205080204" pitchFamily="34" charset="-128"/>
              </a:rPr>
              <a:t>1930 : apparition du terme </a:t>
            </a:r>
            <a:r>
              <a:rPr lang="fr-FR" altLang="fr-FR" sz="1600">
                <a:ea typeface="ＭＳ Ｐゴシック" panose="020B0600070205080204" pitchFamily="34" charset="-128"/>
              </a:rPr>
              <a:t>(spécificité Fr ≈ </a:t>
            </a:r>
            <a:r>
              <a:rPr lang="fr-FR" altLang="fr-FR" sz="1600" i="1">
                <a:ea typeface="ＭＳ Ｐゴシック" panose="020B0600070205080204" pitchFamily="34" charset="-128"/>
              </a:rPr>
              <a:t>executive</a:t>
            </a:r>
            <a:r>
              <a:rPr lang="fr-FR" altLang="fr-FR" sz="1600">
                <a:ea typeface="ＭＳ Ｐゴシック" panose="020B0600070205080204" pitchFamily="34" charset="-128"/>
              </a:rPr>
              <a:t> en Ang)</a:t>
            </a:r>
            <a:r>
              <a:rPr lang="fr-FR" altLang="fr-FR" sz="2500">
                <a:ea typeface="ＭＳ Ｐゴシック" panose="020B0600070205080204" pitchFamily="34" charset="-128"/>
              </a:rPr>
              <a:t>, mouvement social de 1936 intègre la mobilisation d</a:t>
            </a:r>
            <a:r>
              <a:rPr lang="ja-JP" altLang="fr-FR" sz="2500">
                <a:ea typeface="ＭＳ Ｐゴシック" panose="020B0600070205080204" pitchFamily="34" charset="-128"/>
              </a:rPr>
              <a:t>’</a:t>
            </a:r>
            <a:r>
              <a:rPr lang="fr-FR" altLang="ja-JP" sz="2500">
                <a:ea typeface="ＭＳ Ｐゴシック" panose="020B0600070205080204" pitchFamily="34" charset="-128"/>
              </a:rPr>
              <a:t>ingénieurs diplômés de grandes écoles </a:t>
            </a:r>
          </a:p>
          <a:p>
            <a:pPr algn="just">
              <a:lnSpc>
                <a:spcPct val="90000"/>
              </a:lnSpc>
              <a:spcBef>
                <a:spcPts val="1300"/>
              </a:spcBef>
              <a:buFont typeface="Arial" panose="020B0604020202020204" pitchFamily="34" charset="0"/>
              <a:buNone/>
            </a:pPr>
            <a:r>
              <a:rPr lang="fr-FR" altLang="fr-FR" sz="2500">
                <a:ea typeface="ＭＳ Ｐゴシック" panose="020B0600070205080204" pitchFamily="34" charset="-128"/>
              </a:rPr>
              <a:t>1945-1975 : consolidation du groupe social (syndicat, caisse de retraite)</a:t>
            </a:r>
          </a:p>
          <a:p>
            <a:pPr algn="just">
              <a:lnSpc>
                <a:spcPct val="90000"/>
              </a:lnSpc>
              <a:spcBef>
                <a:spcPts val="1300"/>
              </a:spcBef>
              <a:buFont typeface="Arial" panose="020B0604020202020204" pitchFamily="34" charset="0"/>
              <a:buNone/>
            </a:pPr>
            <a:endParaRPr lang="fr-FR" altLang="fr-FR" sz="25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  <a:spcBef>
                <a:spcPts val="1300"/>
              </a:spcBef>
              <a:buFont typeface="Arial" panose="020B0604020202020204" pitchFamily="34" charset="0"/>
              <a:buNone/>
            </a:pPr>
            <a:r>
              <a:rPr lang="fr-FR" altLang="fr-FR" sz="2500">
                <a:ea typeface="ＭＳ Ｐゴシック" panose="020B0600070205080204" pitchFamily="34" charset="-128"/>
              </a:rPr>
              <a:t>À la fois unité symbolique et hétérogénéité interne : cadres autodidactes (« cadres maison » plutôt liés à la production et cadres diplômés plutôt liés au commercial, à la gestion et à la direction.</a:t>
            </a: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9A01FBC9-91B3-9071-4878-0F5BC447C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ce réservé du contenu 2">
            <a:extLst>
              <a:ext uri="{FF2B5EF4-FFF2-40B4-BE49-F238E27FC236}">
                <a16:creationId xmlns:a16="http://schemas.microsoft.com/office/drawing/2014/main" id="{FB1C3738-A086-4EB0-0753-16DDDBA695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375" cy="47244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fr-FR" sz="2500">
                <a:ea typeface="ＭＳ Ｐゴシック" panose="020B0600070205080204" pitchFamily="34" charset="-128"/>
              </a:rPr>
              <a:t>Les cadres, « super-salariés » des trente glorieuses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fr-FR" sz="2500">
                <a:ea typeface="ＭＳ Ｐゴシック" panose="020B0600070205080204" pitchFamily="34" charset="-128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fr-FR" altLang="fr-FR" sz="2500">
                <a:ea typeface="ＭＳ Ｐゴシック" panose="020B0600070205080204" pitchFamily="34" charset="-128"/>
              </a:rPr>
              <a:t>Peu nombreux (élite)</a:t>
            </a:r>
          </a:p>
          <a:p>
            <a:pPr algn="just">
              <a:lnSpc>
                <a:spcPct val="90000"/>
              </a:lnSpc>
            </a:pPr>
            <a:r>
              <a:rPr lang="fr-FR" altLang="fr-FR" sz="2500">
                <a:ea typeface="ＭＳ Ｐゴシック" panose="020B0600070205080204" pitchFamily="34" charset="-128"/>
              </a:rPr>
              <a:t>Sécurité de l</a:t>
            </a:r>
            <a:r>
              <a:rPr lang="ja-JP" altLang="fr-FR" sz="2500">
                <a:ea typeface="ＭＳ Ｐゴシック" panose="020B0600070205080204" pitchFamily="34" charset="-128"/>
              </a:rPr>
              <a:t>’</a:t>
            </a:r>
            <a:r>
              <a:rPr lang="fr-FR" altLang="ja-JP" sz="2500">
                <a:ea typeface="ＭＳ Ｐゴシック" panose="020B0600070205080204" pitchFamily="34" charset="-128"/>
              </a:rPr>
              <a:t>emploi et plan de carrière </a:t>
            </a:r>
            <a:r>
              <a:rPr lang="fr-FR" altLang="ja-JP" sz="2500">
                <a:latin typeface="Wingdings" pitchFamily="2" charset="2"/>
                <a:ea typeface="ＭＳ Ｐゴシック" panose="020B0600070205080204" pitchFamily="34" charset="-128"/>
              </a:rPr>
              <a:t></a:t>
            </a:r>
            <a:endParaRPr lang="fr-FR" altLang="ja-JP" sz="25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fr-FR" altLang="fr-FR" sz="2500">
                <a:ea typeface="ＭＳ Ｐゴシック" panose="020B0600070205080204" pitchFamily="34" charset="-128"/>
              </a:rPr>
              <a:t>Rôle important dans cadre organisationnel fordiste (hiérarchie)</a:t>
            </a:r>
          </a:p>
          <a:p>
            <a:pPr algn="just">
              <a:lnSpc>
                <a:spcPct val="90000"/>
              </a:lnSpc>
            </a:pPr>
            <a:r>
              <a:rPr lang="fr-FR" altLang="fr-FR" sz="2500">
                <a:ea typeface="ＭＳ Ｐゴシック" panose="020B0600070205080204" pitchFamily="34" charset="-128"/>
              </a:rPr>
              <a:t>Importance des « cadres maison » (rareté du personnel qualifié)</a:t>
            </a:r>
          </a:p>
          <a:p>
            <a:pPr algn="just">
              <a:lnSpc>
                <a:spcPct val="90000"/>
              </a:lnSpc>
            </a:pPr>
            <a:r>
              <a:rPr lang="fr-FR" altLang="fr-FR" sz="2500">
                <a:ea typeface="ＭＳ Ｐゴシック" panose="020B0600070205080204" pitchFamily="34" charset="-128"/>
              </a:rPr>
              <a:t>Composition très masculine (vie des conjointes subordonnée aux carrières masc.)</a:t>
            </a:r>
          </a:p>
          <a:p>
            <a:pPr algn="just">
              <a:lnSpc>
                <a:spcPct val="90000"/>
              </a:lnSpc>
            </a:pPr>
            <a:r>
              <a:rPr lang="fr-FR" altLang="fr-FR" sz="2500">
                <a:ea typeface="ＭＳ Ｐゴシック" panose="020B0600070205080204" pitchFamily="34" charset="-128"/>
              </a:rPr>
              <a:t>Premiers bénéficiaires de la croissance économique, du partage des fruits du développement de l</a:t>
            </a:r>
            <a:r>
              <a:rPr lang="ja-JP" altLang="fr-FR" sz="2500">
                <a:ea typeface="ＭＳ Ｐゴシック" panose="020B0600070205080204" pitchFamily="34" charset="-128"/>
              </a:rPr>
              <a:t>’</a:t>
            </a:r>
            <a:r>
              <a:rPr lang="fr-FR" altLang="ja-JP" sz="2500">
                <a:ea typeface="ＭＳ Ｐゴシック" panose="020B0600070205080204" pitchFamily="34" charset="-128"/>
              </a:rPr>
              <a:t>entreprise</a:t>
            </a:r>
            <a:endParaRPr lang="fr-FR" altLang="fr-FR" sz="2500">
              <a:ea typeface="ＭＳ Ｐゴシック" panose="020B0600070205080204" pitchFamily="34" charset="-128"/>
            </a:endParaRPr>
          </a:p>
        </p:txBody>
      </p:sp>
      <p:sp>
        <p:nvSpPr>
          <p:cNvPr id="16386" name="Titre 1">
            <a:extLst>
              <a:ext uri="{FF2B5EF4-FFF2-40B4-BE49-F238E27FC236}">
                <a16:creationId xmlns:a16="http://schemas.microsoft.com/office/drawing/2014/main" id="{F354C77B-9282-B95A-3621-58B97028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990600"/>
          </a:xfrm>
        </p:spPr>
        <p:txBody>
          <a:bodyPr/>
          <a:lstStyle/>
          <a:p>
            <a:pPr algn="ctr"/>
            <a:r>
              <a:rPr lang="fr-FR" altLang="fr-FR" sz="3100" b="1">
                <a:ea typeface="ＭＳ Ｐゴシック" panose="020B0600070205080204" pitchFamily="34" charset="-128"/>
              </a:rPr>
              <a:t>Ingénieurs-cadres #2 : histoire d</a:t>
            </a:r>
            <a:r>
              <a:rPr lang="ja-JP" altLang="fr-FR" sz="3100" b="1">
                <a:ea typeface="ＭＳ Ｐゴシック" panose="020B0600070205080204" pitchFamily="34" charset="-128"/>
              </a:rPr>
              <a:t>’</a:t>
            </a:r>
            <a:r>
              <a:rPr lang="fr-FR" altLang="ja-JP" sz="3100" b="1">
                <a:ea typeface="ＭＳ Ｐゴシック" panose="020B0600070205080204" pitchFamily="34" charset="-128"/>
              </a:rPr>
              <a:t>un groupe social</a:t>
            </a:r>
            <a:endParaRPr lang="fr-FR" altLang="fr-FR" sz="3100" b="1">
              <a:ea typeface="ＭＳ Ｐゴシック" panose="020B0600070205080204" pitchFamily="34" charset="-128"/>
            </a:endParaRP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8999ECBB-A54B-1746-3DA1-2DF29A01A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ce réservé du contenu 2">
            <a:extLst>
              <a:ext uri="{FF2B5EF4-FFF2-40B4-BE49-F238E27FC236}">
                <a16:creationId xmlns:a16="http://schemas.microsoft.com/office/drawing/2014/main" id="{BFE40F41-F92C-1346-7057-35ACDD6A05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461375" cy="50292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fr-FR" sz="2400" b="1">
                <a:ea typeface="ＭＳ Ｐゴシック" panose="020B0600070205080204" pitchFamily="34" charset="-128"/>
              </a:rPr>
              <a:t>Au-delà de la relation à l</a:t>
            </a:r>
            <a:r>
              <a:rPr lang="ja-JP" altLang="fr-FR" sz="2400" b="1">
                <a:ea typeface="ＭＳ Ｐゴシック" panose="020B0600070205080204" pitchFamily="34" charset="-128"/>
              </a:rPr>
              <a:t>’</a:t>
            </a:r>
            <a:r>
              <a:rPr lang="fr-FR" altLang="ja-JP" sz="2400" b="1">
                <a:ea typeface="ＭＳ Ｐゴシック" panose="020B0600070205080204" pitchFamily="34" charset="-128"/>
              </a:rPr>
              <a:t>emploi, évolutions structurelles :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fr-FR" altLang="fr-FR" sz="1900">
                <a:ea typeface="ＭＳ Ｐゴシック" panose="020B0600070205080204" pitchFamily="34" charset="-128"/>
              </a:rPr>
              <a:t>1954 : 2,5% de cadres dans la pop active en Fr, 1982 : 6,8%, 1995 : 15%  inflation du nombre = dévaluation du titre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fr-FR" altLang="fr-FR" sz="1900">
                <a:ea typeface="ＭＳ Ｐゴシック" panose="020B0600070205080204" pitchFamily="34" charset="-128"/>
              </a:rPr>
              <a:t>Transfo interne : + de « cadres experts » (comp. technique) et – de « cadres hiérarchiques » (réelles fonctions d</a:t>
            </a:r>
            <a:r>
              <a:rPr lang="ja-JP" altLang="fr-FR" sz="1900">
                <a:ea typeface="ＭＳ Ｐゴシック" panose="020B0600070205080204" pitchFamily="34" charset="-128"/>
              </a:rPr>
              <a:t>’</a:t>
            </a:r>
            <a:r>
              <a:rPr lang="fr-FR" altLang="ja-JP" sz="1900">
                <a:ea typeface="ＭＳ Ｐゴシック" panose="020B0600070205080204" pitchFamily="34" charset="-128"/>
              </a:rPr>
              <a:t>encadrement)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fr-FR" altLang="fr-FR" sz="1900">
                <a:ea typeface="ＭＳ Ｐゴシック" panose="020B0600070205080204" pitchFamily="34" charset="-128"/>
              </a:rPr>
              <a:t>Management de type horizontal : vers un « aplatissement » de la hiérarchie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fr-FR" altLang="fr-FR" sz="1900">
                <a:ea typeface="ＭＳ Ｐゴシック" panose="020B0600070205080204" pitchFamily="34" charset="-128"/>
              </a:rPr>
              <a:t>(En France) Augmentation du nb de diplômés dans la population : - de cadres autodidactes, + de diplômés non cadres 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fr-FR" altLang="fr-FR" sz="1900">
                <a:ea typeface="ＭＳ Ｐゴシック" panose="020B0600070205080204" pitchFamily="34" charset="-128"/>
              </a:rPr>
              <a:t>Féminisation </a:t>
            </a:r>
            <a:r>
              <a:rPr lang="fr-FR" altLang="fr-FR" sz="1600">
                <a:ea typeface="ＭＳ Ｐゴシック" panose="020B0600070205080204" pitchFamily="34" charset="-128"/>
              </a:rPr>
              <a:t>(sentiment pour les hommes d</a:t>
            </a:r>
            <a:r>
              <a:rPr lang="ja-JP" altLang="fr-FR" sz="1600">
                <a:ea typeface="ＭＳ Ｐゴシック" panose="020B0600070205080204" pitchFamily="34" charset="-128"/>
              </a:rPr>
              <a:t>’</a:t>
            </a:r>
            <a:r>
              <a:rPr lang="fr-FR" altLang="ja-JP" sz="1600">
                <a:ea typeface="ＭＳ Ｐゴシック" panose="020B0600070205080204" pitchFamily="34" charset="-128"/>
              </a:rPr>
              <a:t>affaiblissement d</a:t>
            </a:r>
            <a:r>
              <a:rPr lang="ja-JP" altLang="fr-FR" sz="1600">
                <a:ea typeface="ＭＳ Ｐゴシック" panose="020B0600070205080204" pitchFamily="34" charset="-128"/>
              </a:rPr>
              <a:t>’</a:t>
            </a:r>
            <a:r>
              <a:rPr lang="fr-FR" altLang="ja-JP" sz="1600">
                <a:ea typeface="ＭＳ Ｐゴシック" panose="020B0600070205080204" pitchFamily="34" charset="-128"/>
              </a:rPr>
              <a:t>une position socialement dominante)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</a:pPr>
            <a:r>
              <a:rPr lang="fr-FR" altLang="fr-FR" sz="2400" b="1" i="1">
                <a:ea typeface="ＭＳ Ｐゴシック" panose="020B0600070205080204" pitchFamily="34" charset="-128"/>
              </a:rPr>
              <a:t>Les frontières entre cadres et non cadres sont moins nettes, le modèle du super-salarié est caduc.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</a:pPr>
            <a:r>
              <a:rPr lang="fr-FR" altLang="fr-FR" sz="2000">
                <a:ea typeface="ＭＳ Ｐゴシック" panose="020B0600070205080204" pitchFamily="34" charset="-128"/>
              </a:rPr>
              <a:t>Groupe plus hétérogène que jamais : cadres </a:t>
            </a:r>
            <a:r>
              <a:rPr lang="fr-FR" altLang="fr-FR" sz="2000" b="1">
                <a:ea typeface="ＭＳ Ｐゴシック" panose="020B0600070205080204" pitchFamily="34" charset="-128"/>
              </a:rPr>
              <a:t>dirigeants</a:t>
            </a:r>
            <a:r>
              <a:rPr lang="fr-FR" altLang="fr-FR" sz="2000">
                <a:ea typeface="ＭＳ Ｐゴシック" panose="020B0600070205080204" pitchFamily="34" charset="-128"/>
              </a:rPr>
              <a:t> (proches du modèle trad.), cadres </a:t>
            </a:r>
            <a:r>
              <a:rPr lang="fr-FR" altLang="fr-FR" sz="2000" b="1">
                <a:ea typeface="ＭＳ Ｐゴシック" panose="020B0600070205080204" pitchFamily="34" charset="-128"/>
              </a:rPr>
              <a:t>hiérarchiques</a:t>
            </a:r>
            <a:r>
              <a:rPr lang="fr-FR" altLang="fr-FR" sz="2000">
                <a:ea typeface="ＭＳ Ｐゴシック" panose="020B0600070205080204" pitchFamily="34" charset="-128"/>
              </a:rPr>
              <a:t> (fonction d</a:t>
            </a:r>
            <a:r>
              <a:rPr lang="ja-JP" altLang="fr-FR" sz="2000">
                <a:ea typeface="ＭＳ Ｐゴシック" panose="020B0600070205080204" pitchFamily="34" charset="-128"/>
              </a:rPr>
              <a:t>’</a:t>
            </a:r>
            <a:r>
              <a:rPr lang="fr-FR" altLang="ja-JP" sz="2000">
                <a:ea typeface="ＭＳ Ｐゴシック" panose="020B0600070205080204" pitchFamily="34" charset="-128"/>
              </a:rPr>
              <a:t>encadrement mais perte de stabilité), cadres </a:t>
            </a:r>
            <a:r>
              <a:rPr lang="fr-FR" altLang="ja-JP" sz="2000" b="1">
                <a:ea typeface="ＭＳ Ｐゴシック" panose="020B0600070205080204" pitchFamily="34" charset="-128"/>
              </a:rPr>
              <a:t>experts</a:t>
            </a:r>
            <a:r>
              <a:rPr lang="fr-FR" altLang="ja-JP" sz="2000">
                <a:ea typeface="ＭＳ Ｐゴシック" panose="020B0600070205080204" pitchFamily="34" charset="-128"/>
              </a:rPr>
              <a:t> (aucune stabilité, mobilité individuelle et fin de la loyauté envers l</a:t>
            </a:r>
            <a:r>
              <a:rPr lang="ja-JP" altLang="fr-FR" sz="2000">
                <a:ea typeface="ＭＳ Ｐゴシック" panose="020B0600070205080204" pitchFamily="34" charset="-128"/>
              </a:rPr>
              <a:t>’</a:t>
            </a:r>
            <a:r>
              <a:rPr lang="fr-FR" altLang="ja-JP" sz="2000">
                <a:ea typeface="ＭＳ Ｐゴシック" panose="020B0600070205080204" pitchFamily="34" charset="-128"/>
              </a:rPr>
              <a:t>entreprise). Moins d</a:t>
            </a:r>
            <a:r>
              <a:rPr lang="ja-JP" altLang="fr-FR" sz="2000">
                <a:ea typeface="ＭＳ Ｐゴシック" panose="020B0600070205080204" pitchFamily="34" charset="-128"/>
              </a:rPr>
              <a:t>’</a:t>
            </a:r>
            <a:r>
              <a:rPr lang="fr-FR" altLang="ja-JP" sz="2000">
                <a:ea typeface="ＭＳ Ｐゴシック" panose="020B0600070205080204" pitchFamily="34" charset="-128"/>
              </a:rPr>
              <a:t>augmentations salariales (plus de « cadres » = pression sur les salaires).</a:t>
            </a:r>
          </a:p>
          <a:p>
            <a:pPr algn="just">
              <a:lnSpc>
                <a:spcPct val="90000"/>
              </a:lnSpc>
              <a:spcBef>
                <a:spcPts val="1300"/>
              </a:spcBef>
              <a:buFont typeface="Wingdings" pitchFamily="2" charset="2"/>
              <a:buNone/>
            </a:pPr>
            <a:endParaRPr lang="fr-FR" altLang="fr-FR" sz="2000" b="1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endParaRPr lang="fr-FR" altLang="fr-FR" sz="250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</a:pPr>
            <a:endParaRPr lang="fr-FR" altLang="fr-FR" sz="2500" b="1">
              <a:ea typeface="ＭＳ Ｐゴシック" panose="020B0600070205080204" pitchFamily="34" charset="-128"/>
            </a:endParaRPr>
          </a:p>
        </p:txBody>
      </p:sp>
      <p:sp>
        <p:nvSpPr>
          <p:cNvPr id="17410" name="Titre 1">
            <a:extLst>
              <a:ext uri="{FF2B5EF4-FFF2-40B4-BE49-F238E27FC236}">
                <a16:creationId xmlns:a16="http://schemas.microsoft.com/office/drawing/2014/main" id="{5E0A6C48-5984-FC83-4515-33461263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990600"/>
          </a:xfrm>
        </p:spPr>
        <p:txBody>
          <a:bodyPr/>
          <a:lstStyle/>
          <a:p>
            <a:pPr algn="ctr"/>
            <a:r>
              <a:rPr lang="fr-FR" altLang="fr-FR" sz="3100" b="1">
                <a:ea typeface="ＭＳ Ｐゴシック" panose="020B0600070205080204" pitchFamily="34" charset="-128"/>
              </a:rPr>
              <a:t>Ingénieurs-cadres #2 : histoire d</a:t>
            </a:r>
            <a:r>
              <a:rPr lang="ja-JP" altLang="fr-FR" sz="3100" b="1">
                <a:ea typeface="ＭＳ Ｐゴシック" panose="020B0600070205080204" pitchFamily="34" charset="-128"/>
              </a:rPr>
              <a:t>’</a:t>
            </a:r>
            <a:r>
              <a:rPr lang="fr-FR" altLang="ja-JP" sz="3100" b="1">
                <a:ea typeface="ＭＳ Ｐゴシック" panose="020B0600070205080204" pitchFamily="34" charset="-128"/>
              </a:rPr>
              <a:t>un groupe social</a:t>
            </a:r>
            <a:endParaRPr lang="fr-FR" altLang="fr-FR" sz="3100" b="1">
              <a:ea typeface="ＭＳ Ｐゴシック" panose="020B0600070205080204" pitchFamily="34" charset="-128"/>
            </a:endParaRP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97DC78FA-6A1A-B2A6-422F-746370DE4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AB10A-BEF3-82EB-DCB1-C8EF066942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56184"/>
            <a:ext cx="8640960" cy="5097016"/>
          </a:xfrm>
          <a:ln>
            <a:miter lim="800000"/>
            <a:headEnd/>
            <a:tailEnd/>
          </a:ln>
        </p:spPr>
        <p:txBody>
          <a:bodyPr numCol="2"/>
          <a:lstStyle/>
          <a:p>
            <a:pPr lvl="1">
              <a:buFont typeface="Wingdings 2" charset="0"/>
              <a:buChar char=""/>
              <a:defRPr/>
            </a:pPr>
            <a:r>
              <a:rPr lang="fr-FR" dirty="0"/>
              <a:t>1966 Bac technologique </a:t>
            </a:r>
            <a:r>
              <a:rPr lang="fr-FR" sz="1800" dirty="0"/>
              <a:t>(± </a:t>
            </a:r>
            <a:r>
              <a:rPr lang="fr-FR" sz="1800" dirty="0" err="1"/>
              <a:t>matu</a:t>
            </a:r>
            <a:r>
              <a:rPr lang="fr-FR" sz="1800" dirty="0"/>
              <a:t> pro)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dirty="0"/>
              <a:t>Etudes à Paris, brevet de dessinateur industriel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dirty="0"/>
              <a:t>Entre chez N. en 1970 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dirty="0"/>
              <a:t>Formation continue en externe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dirty="0"/>
              <a:t>« Cadre » en 1975, </a:t>
            </a:r>
            <a:r>
              <a:rPr lang="fr-FR" dirty="0" err="1"/>
              <a:t>resp</a:t>
            </a:r>
            <a:r>
              <a:rPr lang="fr-FR" dirty="0"/>
              <a:t> BE innovation 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dirty="0"/>
              <a:t>1981, au siège de N.,  développe la branche industrielle, voyages USA</a:t>
            </a:r>
          </a:p>
          <a:p>
            <a:pPr lvl="1">
              <a:buFont typeface="Wingdings 2" charset="0"/>
              <a:buChar char=""/>
              <a:defRPr/>
            </a:pPr>
            <a:endParaRPr lang="fr-FR" dirty="0"/>
          </a:p>
          <a:p>
            <a:pPr lvl="1">
              <a:buFont typeface="Wingdings 2" charset="0"/>
              <a:buChar char=""/>
              <a:defRPr/>
            </a:pPr>
            <a:r>
              <a:rPr lang="fr-FR" dirty="0"/>
              <a:t>Cadet, famille de mineurs, centre France</a:t>
            </a:r>
          </a:p>
          <a:p>
            <a:pPr lvl="1">
              <a:buFont typeface="Wingdings 2" charset="0"/>
              <a:buChar char=""/>
              <a:defRPr/>
            </a:pPr>
            <a:endParaRPr lang="fr-FR" dirty="0"/>
          </a:p>
          <a:p>
            <a:pPr lvl="1">
              <a:buFont typeface="Wingdings 2" charset="0"/>
              <a:buChar char=""/>
              <a:defRPr/>
            </a:pPr>
            <a:r>
              <a:rPr lang="fr-FR" dirty="0"/>
              <a:t>1970, mariage (aide-soignante), 1</a:t>
            </a:r>
            <a:r>
              <a:rPr lang="fr-FR" baseline="30000" dirty="0"/>
              <a:t>er</a:t>
            </a:r>
            <a:r>
              <a:rPr lang="fr-FR" dirty="0"/>
              <a:t> enfant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dirty="0"/>
              <a:t>1971 2è enfant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dirty="0"/>
              <a:t>Vers 1975 début « problèmes de couple »</a:t>
            </a:r>
          </a:p>
          <a:p>
            <a:pPr lvl="1">
              <a:buFont typeface="Wingdings 2" charset="0"/>
              <a:buChar char=""/>
              <a:defRPr/>
            </a:pPr>
            <a:endParaRPr lang="fr-FR" dirty="0"/>
          </a:p>
          <a:p>
            <a:pPr lvl="1">
              <a:buFont typeface="Wingdings 2" charset="0"/>
              <a:buChar char=""/>
              <a:defRPr/>
            </a:pPr>
            <a:r>
              <a:rPr lang="fr-FR" dirty="0"/>
              <a:t>1978 3è enfant</a:t>
            </a:r>
          </a:p>
          <a:p>
            <a:pPr lvl="1">
              <a:buFont typeface="Wingdings 2" charset="0"/>
              <a:buChar char=""/>
              <a:defRPr/>
            </a:pPr>
            <a:endParaRPr lang="fr-FR" dirty="0"/>
          </a:p>
          <a:p>
            <a:pPr lvl="1">
              <a:buFont typeface="Wingdings 2" charset="0"/>
              <a:buChar char=""/>
              <a:defRPr/>
            </a:pPr>
            <a:endParaRPr lang="fr-FR" dirty="0"/>
          </a:p>
        </p:txBody>
      </p:sp>
      <p:sp>
        <p:nvSpPr>
          <p:cNvPr id="19458" name="Titre 1">
            <a:extLst>
              <a:ext uri="{FF2B5EF4-FFF2-40B4-BE49-F238E27FC236}">
                <a16:creationId xmlns:a16="http://schemas.microsoft.com/office/drawing/2014/main" id="{51577E47-3C7A-CF86-1CEA-355A4389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1295400"/>
          </a:xfrm>
        </p:spPr>
        <p:txBody>
          <a:bodyPr/>
          <a:lstStyle/>
          <a:p>
            <a:pPr algn="ctr"/>
            <a:r>
              <a:rPr lang="fr-FR" altLang="fr-FR" sz="3100" b="1">
                <a:ea typeface="ＭＳ Ｐゴシック" panose="020B0600070205080204" pitchFamily="34" charset="-128"/>
              </a:rPr>
              <a:t>Ingénieurs-cadres #2 : histoire d</a:t>
            </a:r>
            <a:r>
              <a:rPr lang="ja-JP" altLang="fr-FR" sz="3100" b="1">
                <a:ea typeface="ＭＳ Ｐゴシック" panose="020B0600070205080204" pitchFamily="34" charset="-128"/>
              </a:rPr>
              <a:t>’</a:t>
            </a:r>
            <a:r>
              <a:rPr lang="fr-FR" altLang="ja-JP" sz="3100" b="1">
                <a:ea typeface="ＭＳ Ｐゴシック" panose="020B0600070205080204" pitchFamily="34" charset="-128"/>
              </a:rPr>
              <a:t>un groupe social</a:t>
            </a:r>
            <a:br>
              <a:rPr lang="fr-FR" altLang="ja-JP" sz="3100" b="1">
                <a:ea typeface="ＭＳ Ｐゴシック" panose="020B0600070205080204" pitchFamily="34" charset="-128"/>
              </a:rPr>
            </a:br>
            <a:r>
              <a:rPr lang="fr-FR" altLang="ja-JP" sz="2300">
                <a:ea typeface="ＭＳ Ｐゴシック" panose="020B0600070205080204" pitchFamily="34" charset="-128"/>
              </a:rPr>
              <a:t>Etude de cas : Jean-Jacques (1948) - une ascension sociale spectaculaire</a:t>
            </a:r>
            <a:br>
              <a:rPr lang="fr-FR" altLang="ja-JP" sz="2300">
                <a:ea typeface="ＭＳ Ｐゴシック" panose="020B0600070205080204" pitchFamily="34" charset="-128"/>
              </a:rPr>
            </a:br>
            <a:endParaRPr lang="fr-FR" altLang="fr-FR" sz="2300" b="1">
              <a:ea typeface="ＭＳ Ｐゴシック" panose="020B0600070205080204" pitchFamily="34" charset="-128"/>
            </a:endParaRP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2C8E0B99-632C-86FE-13FD-9602235AE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27D19E-3870-4420-7619-29D1801221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-252536" y="1659754"/>
            <a:ext cx="9396536" cy="4937598"/>
          </a:xfrm>
          <a:ln>
            <a:miter lim="800000"/>
            <a:headEnd/>
            <a:tailEnd/>
          </a:ln>
        </p:spPr>
        <p:txBody>
          <a:bodyPr numCol="2"/>
          <a:lstStyle/>
          <a:p>
            <a:pPr lvl="1">
              <a:buFont typeface="Wingdings 2" charset="0"/>
              <a:buChar char=""/>
              <a:defRPr/>
            </a:pPr>
            <a:r>
              <a:rPr lang="fr-FR" sz="2100" dirty="0"/>
              <a:t>1985 USA (ville moyenne côte Est), directeur R&amp;D de filiale US de N.</a:t>
            </a:r>
          </a:p>
          <a:p>
            <a:pPr lvl="1">
              <a:buFont typeface="Wingdings 2" charset="0"/>
              <a:buChar char=""/>
              <a:defRPr/>
            </a:pPr>
            <a:endParaRPr lang="fr-FR" sz="2100" dirty="0"/>
          </a:p>
          <a:p>
            <a:pPr lvl="1">
              <a:buFont typeface="Wingdings 2" charset="0"/>
              <a:buChar char=""/>
              <a:defRPr/>
            </a:pPr>
            <a:r>
              <a:rPr lang="fr-FR" sz="2100" dirty="0"/>
              <a:t>1996 Europe, directeur R&amp;D branche indus de N.</a:t>
            </a:r>
          </a:p>
          <a:p>
            <a:pPr lvl="1">
              <a:buFont typeface="Wingdings 2" charset="0"/>
              <a:buChar char=""/>
              <a:defRPr/>
            </a:pPr>
            <a:endParaRPr lang="fr-FR" sz="2100" dirty="0"/>
          </a:p>
          <a:p>
            <a:pPr lvl="1">
              <a:buFont typeface="Wingdings 2" charset="0"/>
              <a:buChar char=""/>
              <a:defRPr/>
            </a:pPr>
            <a:r>
              <a:rPr lang="fr-FR" sz="2100" dirty="0"/>
              <a:t>2002 Chine, après un an de négos secrètes, recruté par C. concurrent mondial (US) de N., </a:t>
            </a:r>
            <a:r>
              <a:rPr lang="fr-FR" sz="2100" dirty="0" err="1"/>
              <a:t>dir</a:t>
            </a:r>
            <a:r>
              <a:rPr lang="fr-FR" sz="2100" dirty="0"/>
              <a:t> R&amp;D de C. Asie, mission de 3 ans finie en 2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sz="2100" dirty="0"/>
              <a:t>2004 Chine, fonde Alta avec </a:t>
            </a:r>
            <a:r>
              <a:rPr lang="fr-FR" sz="2100" dirty="0" err="1"/>
              <a:t>partner</a:t>
            </a:r>
            <a:r>
              <a:rPr lang="fr-FR" sz="2100" dirty="0"/>
              <a:t> US-Inde (JJ: General Manager)</a:t>
            </a:r>
          </a:p>
          <a:p>
            <a:pPr lvl="1">
              <a:buFont typeface="Wingdings 2" charset="0"/>
              <a:buChar char=""/>
              <a:defRPr/>
            </a:pPr>
            <a:endParaRPr lang="fr-FR" sz="2100" dirty="0"/>
          </a:p>
          <a:p>
            <a:pPr lvl="1">
              <a:buFont typeface="Wingdings 2" charset="0"/>
              <a:buChar char=""/>
              <a:defRPr/>
            </a:pPr>
            <a:endParaRPr lang="fr-FR" sz="2100" dirty="0"/>
          </a:p>
          <a:p>
            <a:pPr lvl="1">
              <a:buFont typeface="Wingdings 2" charset="0"/>
              <a:buChar char=""/>
              <a:defRPr/>
            </a:pPr>
            <a:r>
              <a:rPr lang="fr-FR" sz="2100" dirty="0"/>
              <a:t>Séparation de fait avec famille (sauf </a:t>
            </a:r>
            <a:r>
              <a:rPr lang="fr-FR" sz="2100" dirty="0" err="1"/>
              <a:t>vac</a:t>
            </a:r>
            <a:r>
              <a:rPr lang="fr-FR" sz="2100" dirty="0"/>
              <a:t>. été), golf, fils aîné suit pdt 2 ans, école d’art privée, revient en France, insertion pro pas facile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sz="2100" dirty="0"/>
              <a:t>Vit 2 </a:t>
            </a:r>
            <a:r>
              <a:rPr lang="fr-FR" sz="2100" dirty="0" err="1"/>
              <a:t>sem</a:t>
            </a:r>
            <a:r>
              <a:rPr lang="fr-FR" sz="2100" dirty="0"/>
              <a:t> à Paris / 2 </a:t>
            </a:r>
            <a:r>
              <a:rPr lang="fr-FR" sz="2100" dirty="0" err="1"/>
              <a:t>sem</a:t>
            </a:r>
            <a:r>
              <a:rPr lang="fr-FR" sz="2100" dirty="0"/>
              <a:t> à  Barcelone, vacances famille en Fr</a:t>
            </a:r>
          </a:p>
          <a:p>
            <a:pPr lvl="1">
              <a:buFont typeface="Wingdings 2" charset="0"/>
              <a:buChar char=""/>
              <a:defRPr/>
            </a:pPr>
            <a:endParaRPr lang="fr-FR" sz="2100" dirty="0"/>
          </a:p>
          <a:p>
            <a:pPr lvl="1">
              <a:buFont typeface="Wingdings 2" charset="0"/>
              <a:buChar char=""/>
              <a:defRPr/>
            </a:pPr>
            <a:r>
              <a:rPr lang="fr-FR" sz="2100" dirty="0"/>
              <a:t>Chine, appart à Shanghai, vacances été/hiver famille en Fr </a:t>
            </a:r>
          </a:p>
          <a:p>
            <a:pPr lvl="1">
              <a:buFont typeface="Wingdings 2" charset="0"/>
              <a:buChar char=""/>
              <a:defRPr/>
            </a:pPr>
            <a:endParaRPr lang="fr-FR" sz="2100" dirty="0"/>
          </a:p>
          <a:p>
            <a:pPr lvl="1">
              <a:buFont typeface="Wingdings 2" charset="0"/>
              <a:buChar char=""/>
              <a:defRPr/>
            </a:pPr>
            <a:r>
              <a:rPr lang="fr-FR" sz="2100" dirty="0"/>
              <a:t>Chine, maison dans le Dongguan, « petite amie » chinoise, collègues-copains US et </a:t>
            </a:r>
            <a:r>
              <a:rPr lang="fr-FR" sz="2100" dirty="0" err="1"/>
              <a:t>Ch</a:t>
            </a:r>
            <a:r>
              <a:rPr lang="fr-FR" sz="2100" dirty="0"/>
              <a:t>, vacances France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52FD9E57-1E81-FFC0-23D5-BB857209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903605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3100" b="1">
                <a:solidFill>
                  <a:srgbClr val="775F55"/>
                </a:solidFill>
              </a:rPr>
              <a:t>Ingénieurs-cadres #1 : histoire d</a:t>
            </a:r>
            <a:r>
              <a:rPr lang="ja-JP" altLang="fr-FR" sz="3100" b="1">
                <a:solidFill>
                  <a:srgbClr val="775F55"/>
                </a:solidFill>
              </a:rPr>
              <a:t>’</a:t>
            </a:r>
            <a:r>
              <a:rPr lang="fr-FR" altLang="ja-JP" sz="3100" b="1">
                <a:solidFill>
                  <a:srgbClr val="775F55"/>
                </a:solidFill>
              </a:rPr>
              <a:t>un groupe social</a:t>
            </a:r>
            <a:br>
              <a:rPr lang="fr-FR" altLang="ja-JP" sz="3100" b="1">
                <a:solidFill>
                  <a:srgbClr val="775F55"/>
                </a:solidFill>
              </a:rPr>
            </a:br>
            <a:r>
              <a:rPr lang="fr-FR" altLang="ja-JP" sz="2400">
                <a:solidFill>
                  <a:srgbClr val="775F55"/>
                </a:solidFill>
              </a:rPr>
              <a:t>Etude de cas : Jean-Jacques (1948) - une ascension sociale spectaculaire</a:t>
            </a:r>
            <a:endParaRPr lang="fr-FR" altLang="fr-FR" sz="1800">
              <a:latin typeface="Arial" panose="020B0604020202020204" pitchFamily="34" charset="0"/>
            </a:endParaRP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307A2877-EF47-C2B3-31E8-E69AD931D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083E70-9473-153A-B61E-E37CCBDA42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-252536" y="1484784"/>
            <a:ext cx="9396536" cy="4680520"/>
          </a:xfrm>
        </p:spPr>
        <p:txBody>
          <a:bodyPr numCol="2"/>
          <a:lstStyle/>
          <a:p>
            <a:pPr lvl="1">
              <a:buFont typeface="Wingdings 2" charset="0"/>
              <a:buChar char=""/>
              <a:defRPr/>
            </a:pPr>
            <a:r>
              <a:rPr lang="fr-FR" sz="1800" dirty="0"/>
              <a:t>2007 Chine, joint-venture avec Hub (US) = Hub Asia, (JJ: GM)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sz="1800" dirty="0"/>
              <a:t>2009 Rachat d’une entreprise Mexicaine, pour mieux servir marché US 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sz="1800" dirty="0"/>
              <a:t>2015 Rachat d’une entreprise UK, client au bord de la faillite</a:t>
            </a:r>
          </a:p>
          <a:p>
            <a:pPr lvl="1">
              <a:buFont typeface="Wingdings 2" charset="0"/>
              <a:buChar char=""/>
              <a:defRPr/>
            </a:pPr>
            <a:endParaRPr lang="fr-FR" sz="1800" dirty="0"/>
          </a:p>
          <a:p>
            <a:pPr lvl="1">
              <a:buFont typeface="Wingdings 2" charset="0"/>
              <a:buChar char=""/>
              <a:defRPr/>
            </a:pPr>
            <a:r>
              <a:rPr lang="fr-FR" sz="1800" dirty="0"/>
              <a:t>2017 Procès avec BT</a:t>
            </a:r>
          </a:p>
          <a:p>
            <a:pPr lvl="1">
              <a:buFont typeface="Wingdings 2" charset="0"/>
              <a:buChar char=""/>
              <a:defRPr/>
            </a:pPr>
            <a:endParaRPr lang="fr-FR" sz="1800" dirty="0"/>
          </a:p>
          <a:p>
            <a:pPr lvl="1">
              <a:buFont typeface="Wingdings 2" charset="0"/>
              <a:buChar char=""/>
              <a:defRPr/>
            </a:pPr>
            <a:r>
              <a:rPr lang="fr-FR" sz="1800" dirty="0"/>
              <a:t>2018 Guerre </a:t>
            </a:r>
            <a:r>
              <a:rPr lang="fr-FR" sz="1800" dirty="0" err="1"/>
              <a:t>Trump</a:t>
            </a:r>
            <a:r>
              <a:rPr lang="fr-FR" sz="1800" dirty="0"/>
              <a:t> – Chine 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sz="1800" dirty="0"/>
              <a:t>Dernier projet : production ventilateur design conçu par un ami</a:t>
            </a:r>
          </a:p>
          <a:p>
            <a:pPr lvl="1">
              <a:defRPr/>
            </a:pPr>
            <a:r>
              <a:rPr lang="fr-FR" sz="1800" dirty="0"/>
              <a:t>Pour la première fois il dit être fatigué et « en avoir marre », mais que faire à la retraite ?</a:t>
            </a:r>
          </a:p>
          <a:p>
            <a:pPr marL="366713" lvl="1" indent="0">
              <a:buNone/>
              <a:defRPr/>
            </a:pPr>
            <a:endParaRPr lang="fr-FR" sz="1800" dirty="0"/>
          </a:p>
          <a:p>
            <a:pPr lvl="1">
              <a:buFont typeface="Wingdings 2" charset="0"/>
              <a:buChar char=""/>
              <a:defRPr/>
            </a:pPr>
            <a:r>
              <a:rPr lang="fr-FR" sz="1800" dirty="0"/>
              <a:t>2008 achète maison dans son village natal</a:t>
            </a:r>
          </a:p>
          <a:p>
            <a:pPr marL="366713" lvl="1" indent="0">
              <a:buNone/>
              <a:defRPr/>
            </a:pPr>
            <a:endParaRPr lang="fr-FR" sz="1800" dirty="0"/>
          </a:p>
          <a:p>
            <a:pPr lvl="1">
              <a:buFont typeface="Wingdings 2" charset="0"/>
              <a:buChar char=""/>
              <a:defRPr/>
            </a:pPr>
            <a:endParaRPr lang="fr-FR" sz="1800" dirty="0"/>
          </a:p>
          <a:p>
            <a:pPr lvl="1">
              <a:buFont typeface="Wingdings 2" charset="0"/>
              <a:buChar char=""/>
              <a:defRPr/>
            </a:pPr>
            <a:r>
              <a:rPr lang="fr-FR" sz="1800" dirty="0"/>
              <a:t>2014 surmonte un cancer (cordes vocales), radiothérapie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sz="1800" dirty="0"/>
              <a:t>2016 santé dégradée mais retraite difficile à imaginer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sz="1800" dirty="0"/>
              <a:t>2017 achète maison pour famille au bord de l’Atlantique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sz="1800" dirty="0"/>
              <a:t>2018 achète appartement bord Atlantique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sz="1800" dirty="0"/>
              <a:t>Présence en Suisse régulière (famille + conservation du statut fiscal d’expatrié Fr.)</a:t>
            </a:r>
          </a:p>
          <a:p>
            <a:pPr lvl="1">
              <a:buFont typeface="Wingdings 2" charset="0"/>
              <a:buChar char=""/>
              <a:defRPr/>
            </a:pPr>
            <a:r>
              <a:rPr lang="fr-FR" sz="1800" dirty="0"/>
              <a:t>2019 Retraite officielle 31.12 (71ans)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0B31B0CD-F38A-0403-1D46-D0D83A849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903605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3100" b="1">
                <a:solidFill>
                  <a:srgbClr val="775F55"/>
                </a:solidFill>
              </a:rPr>
              <a:t>Ingénieurs-cadres #2 : histoire d</a:t>
            </a:r>
            <a:r>
              <a:rPr lang="ja-JP" altLang="fr-FR" sz="3100" b="1">
                <a:solidFill>
                  <a:srgbClr val="775F55"/>
                </a:solidFill>
              </a:rPr>
              <a:t>’</a:t>
            </a:r>
            <a:r>
              <a:rPr lang="fr-FR" altLang="ja-JP" sz="3100" b="1">
                <a:solidFill>
                  <a:srgbClr val="775F55"/>
                </a:solidFill>
              </a:rPr>
              <a:t>un groupe social</a:t>
            </a:r>
            <a:br>
              <a:rPr lang="fr-FR" altLang="ja-JP" sz="3100" b="1">
                <a:solidFill>
                  <a:srgbClr val="775F55"/>
                </a:solidFill>
              </a:rPr>
            </a:br>
            <a:r>
              <a:rPr lang="fr-FR" altLang="ja-JP" sz="2400">
                <a:solidFill>
                  <a:srgbClr val="775F55"/>
                </a:solidFill>
              </a:rPr>
              <a:t>Etude de cas : Jean-Jacques (1948) - une ascension sociale spectaculaire</a:t>
            </a:r>
            <a:endParaRPr lang="fr-FR" altLang="fr-FR" sz="1800">
              <a:latin typeface="Arial" panose="020B0604020202020204" pitchFamily="34" charset="0"/>
            </a:endParaRP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0D5A7045-D9BD-536B-DC0E-CE7B6CEF1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97352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  <p:sp>
        <p:nvSpPr>
          <p:cNvPr id="5" name="ZoneTexte 3">
            <a:extLst>
              <a:ext uri="{FF2B5EF4-FFF2-40B4-BE49-F238E27FC236}">
                <a16:creationId xmlns:a16="http://schemas.microsoft.com/office/drawing/2014/main" id="{60D45CB3-AF38-4847-9045-54D9CADF1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81134"/>
            <a:ext cx="9143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1200" b="1" i="1" dirty="0">
                <a:latin typeface="Arial" panose="020B0604020202020204" pitchFamily="34" charset="0"/>
              </a:rPr>
              <a:t>Octobre 2019, Fête retraite en Fr avec amis et collègues US + famille   Décembre 2021, fermes ses comptes à HK : 7,5M USD </a:t>
            </a:r>
            <a:endParaRPr lang="fr-FR" altLang="fr-FR" sz="1200" b="1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64453-0091-CBBA-A5EA-89A544D9943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76800"/>
          </a:xfrm>
        </p:spPr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Eléments d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>
                <a:ea typeface="ＭＳ Ｐゴシック" panose="020B0600070205080204" pitchFamily="34" charset="-128"/>
              </a:rPr>
              <a:t>analyse sociologique :</a:t>
            </a:r>
          </a:p>
          <a:p>
            <a:pPr lvl="1"/>
            <a:r>
              <a:rPr lang="fr-FR" altLang="fr-FR">
                <a:ea typeface="ＭＳ Ｐゴシック" panose="020B0600070205080204" pitchFamily="34" charset="-128"/>
              </a:rPr>
              <a:t>Propriétés sociales a priori peu favorables </a:t>
            </a:r>
          </a:p>
          <a:p>
            <a:pPr lvl="1">
              <a:buFont typeface="Wingdings 2" pitchFamily="2" charset="2"/>
              <a:buNone/>
            </a:pPr>
            <a:r>
              <a:rPr lang="fr-FR" altLang="fr-FR" i="1">
                <a:ea typeface="ＭＳ Ｐゴシック" panose="020B0600070205080204" pitchFamily="34" charset="-128"/>
              </a:rPr>
              <a:t>Mais</a:t>
            </a:r>
            <a:endParaRPr lang="fr-FR" altLang="fr-FR">
              <a:ea typeface="ＭＳ Ｐゴシック" panose="020B0600070205080204" pitchFamily="34" charset="-128"/>
            </a:endParaRPr>
          </a:p>
          <a:p>
            <a:pPr lvl="1"/>
            <a:r>
              <a:rPr lang="fr-FR" altLang="fr-FR">
                <a:ea typeface="ＭＳ Ｐゴシック" panose="020B0600070205080204" pitchFamily="34" charset="-128"/>
              </a:rPr>
              <a:t>Père militant PCF/CGT, résistant décoré </a:t>
            </a:r>
            <a:r>
              <a:rPr lang="fr-FR" altLang="fr-FR" sz="1600">
                <a:ea typeface="ＭＳ Ｐゴシック" panose="020B0600070205080204" pitchFamily="34" charset="-128"/>
              </a:rPr>
              <a:t>(capital social/symbolique, dispositions à la mobilité sociale)</a:t>
            </a:r>
            <a:endParaRPr lang="fr-FR" altLang="fr-FR">
              <a:ea typeface="ＭＳ Ｐゴシック" panose="020B0600070205080204" pitchFamily="34" charset="-128"/>
            </a:endParaRPr>
          </a:p>
          <a:p>
            <a:pPr lvl="1"/>
            <a:r>
              <a:rPr lang="fr-FR" altLang="fr-FR">
                <a:ea typeface="ＭＳ Ｐゴシック" panose="020B0600070205080204" pitchFamily="34" charset="-128"/>
              </a:rPr>
              <a:t>Place dans la fratrie : cadet </a:t>
            </a:r>
            <a:r>
              <a:rPr lang="fr-FR" altLang="fr-FR" sz="1600">
                <a:ea typeface="ＭＳ Ｐゴシック" panose="020B0600070205080204" pitchFamily="34" charset="-128"/>
              </a:rPr>
              <a:t>(2è garçon = meilleures chances de mobilité sociale et géographique) </a:t>
            </a:r>
          </a:p>
          <a:p>
            <a:pPr lvl="1"/>
            <a:r>
              <a:rPr lang="fr-FR" altLang="fr-FR">
                <a:ea typeface="ＭＳ Ｐゴシック" panose="020B0600070205080204" pitchFamily="34" charset="-128"/>
              </a:rPr>
              <a:t>Rencontres (décrites comme des tournants) avec un premier prof au lycée, puis un autre en formation DI</a:t>
            </a:r>
          </a:p>
          <a:p>
            <a:pPr lvl="1"/>
            <a:r>
              <a:rPr lang="fr-FR" altLang="fr-FR" i="1">
                <a:ea typeface="ＭＳ Ｐゴシック" panose="020B0600070205080204" pitchFamily="34" charset="-128"/>
              </a:rPr>
              <a:t> Surtout : effet de génération (30 glorieuses) et de position géo (dév. de N. dans la région) </a:t>
            </a:r>
            <a:r>
              <a:rPr lang="fr-FR" altLang="fr-FR" b="1" i="1">
                <a:ea typeface="ＭＳ Ｐゴシック" panose="020B0600070205080204" pitchFamily="34" charset="-128"/>
              </a:rPr>
              <a:t>surdéterminants</a:t>
            </a:r>
          </a:p>
          <a:p>
            <a:pPr lvl="1"/>
            <a:endParaRPr lang="fr-FR" altLang="fr-FR">
              <a:ea typeface="ＭＳ Ｐゴシック" panose="020B0600070205080204" pitchFamily="34" charset="-128"/>
            </a:endParaRP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3034005A-BBC8-8596-E8BA-89FEE56F7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17475"/>
            <a:ext cx="91090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3200" b="1">
                <a:solidFill>
                  <a:srgbClr val="775F55"/>
                </a:solidFill>
              </a:rPr>
              <a:t>Ingénieurs-cadres #2 : histoire d</a:t>
            </a:r>
            <a:r>
              <a:rPr lang="ja-JP" altLang="fr-FR" sz="3200" b="1">
                <a:solidFill>
                  <a:srgbClr val="775F55"/>
                </a:solidFill>
              </a:rPr>
              <a:t>’</a:t>
            </a:r>
            <a:r>
              <a:rPr lang="fr-FR" altLang="ja-JP" sz="3200" b="1">
                <a:solidFill>
                  <a:srgbClr val="775F55"/>
                </a:solidFill>
              </a:rPr>
              <a:t>un groupe social</a:t>
            </a:r>
            <a:br>
              <a:rPr lang="fr-FR" altLang="ja-JP" sz="2400" b="1">
                <a:solidFill>
                  <a:srgbClr val="775F55"/>
                </a:solidFill>
              </a:rPr>
            </a:br>
            <a:r>
              <a:rPr lang="fr-FR" altLang="ja-JP" sz="2400">
                <a:solidFill>
                  <a:srgbClr val="775F55"/>
                </a:solidFill>
              </a:rPr>
              <a:t>Etude de cas : Jean-Jacques (1948) - une ascension sociale spectaculaire</a:t>
            </a:r>
            <a:endParaRPr lang="fr-FR" altLang="fr-FR" sz="2400">
              <a:latin typeface="Arial" panose="020B0604020202020204" pitchFamily="34" charset="0"/>
            </a:endParaRP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3BAB0548-AC44-5E41-D25F-33A2DD59A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é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Médian.thmx</Template>
  <TotalTime>2968</TotalTime>
  <Words>1231</Words>
  <Application>Microsoft Macintosh PowerPoint</Application>
  <PresentationFormat>Affichage à l'écran 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ＭＳ Ｐゴシック</vt:lpstr>
      <vt:lpstr>Tw Cen MT</vt:lpstr>
      <vt:lpstr>Wingdings</vt:lpstr>
      <vt:lpstr>Wingdings 2</vt:lpstr>
      <vt:lpstr>Calibri</vt:lpstr>
      <vt:lpstr>Médian</vt:lpstr>
      <vt:lpstr>PROFESSIONS ET CARRIÈRES   SÉANCE 4 – 10.10.2023    ELABORATION DES QUESTIONS DE RECHERCHE   INGÉNIEURS-CADRES #2 : HISTOIRE D’UN GROUPE SOCIAL  UNE ETUDE DE CAS APPROFONDIE</vt:lpstr>
      <vt:lpstr>ELABORATION DES QUESTIONS DE RECHERCHE</vt:lpstr>
      <vt:lpstr>Ingénieurs-cadres #2 : histoire d’un groupe social</vt:lpstr>
      <vt:lpstr>Ingénieurs-cadres #2 : histoire d’un groupe social</vt:lpstr>
      <vt:lpstr>Ingénieurs-cadres #2 : histoire d’un groupe social</vt:lpstr>
      <vt:lpstr>Ingénieurs-cadres #2 : histoire d’un groupe social Etude de cas : Jean-Jacques (1948) - une ascension sociale spectaculaire </vt:lpstr>
      <vt:lpstr>Présentation PowerPoint</vt:lpstr>
      <vt:lpstr>Présentation PowerPoint</vt:lpstr>
      <vt:lpstr>Présentation PowerPoint</vt:lpstr>
      <vt:lpstr>La semaine prochaine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EPFL 2009/2010        Marc Perrenoud  SOCIOLOGIE DES PROFESSIONS   Séance 1 - 15.09.2009  Introduction : qu'est ce qu'une profession ? </dc:title>
  <dc:creator>admin</dc:creator>
  <cp:lastModifiedBy>Microsoft Office User</cp:lastModifiedBy>
  <cp:revision>121</cp:revision>
  <dcterms:created xsi:type="dcterms:W3CDTF">2012-10-09T07:44:56Z</dcterms:created>
  <dcterms:modified xsi:type="dcterms:W3CDTF">2023-10-09T08:29:46Z</dcterms:modified>
</cp:coreProperties>
</file>