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81" r:id="rId1"/>
  </p:sldMasterIdLst>
  <p:handoutMasterIdLst>
    <p:handoutMasterId r:id="rId12"/>
  </p:handoutMasterIdLst>
  <p:sldIdLst>
    <p:sldId id="256" r:id="rId2"/>
    <p:sldId id="298" r:id="rId3"/>
    <p:sldId id="289" r:id="rId4"/>
    <p:sldId id="290" r:id="rId5"/>
    <p:sldId id="291" r:id="rId6"/>
    <p:sldId id="292" r:id="rId7"/>
    <p:sldId id="293" r:id="rId8"/>
    <p:sldId id="294" r:id="rId9"/>
    <p:sldId id="295" r:id="rId10"/>
    <p:sldId id="297" r:id="rId11"/>
  </p:sldIdLst>
  <p:sldSz cx="9144000" cy="6858000" type="screen4x3"/>
  <p:notesSz cx="6858000" cy="9144000"/>
  <p:defaultTextStyle>
    <a:defPPr>
      <a:defRPr lang="fr-FR"/>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63"/>
    <p:restoredTop sz="91540"/>
  </p:normalViewPr>
  <p:slideViewPr>
    <p:cSldViewPr snapToObjects="1">
      <p:cViewPr varScale="1">
        <p:scale>
          <a:sx n="103" d="100"/>
          <a:sy n="103" d="100"/>
        </p:scale>
        <p:origin x="221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1675F92-A584-3ABD-0728-BD7C6F023750}"/>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fr-FR"/>
          </a:p>
        </p:txBody>
      </p:sp>
      <p:sp>
        <p:nvSpPr>
          <p:cNvPr id="3" name="Espace réservé de la date 2">
            <a:extLst>
              <a:ext uri="{FF2B5EF4-FFF2-40B4-BE49-F238E27FC236}">
                <a16:creationId xmlns:a16="http://schemas.microsoft.com/office/drawing/2014/main" id="{16C38D04-3E54-E557-FA39-1E8F92132F32}"/>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defRPr>
            </a:lvl1pPr>
          </a:lstStyle>
          <a:p>
            <a:pPr>
              <a:defRPr/>
            </a:pPr>
            <a:fld id="{B5F1A319-9990-7044-807D-FDF067EC80A5}" type="datetime1">
              <a:rPr lang="fr-FR" altLang="fr-FR"/>
              <a:pPr>
                <a:defRPr/>
              </a:pPr>
              <a:t>15/10/2023</a:t>
            </a:fld>
            <a:endParaRPr lang="fr-FR" altLang="fr-FR"/>
          </a:p>
        </p:txBody>
      </p:sp>
      <p:sp>
        <p:nvSpPr>
          <p:cNvPr id="4" name="Espace réservé du pied de page 3">
            <a:extLst>
              <a:ext uri="{FF2B5EF4-FFF2-40B4-BE49-F238E27FC236}">
                <a16:creationId xmlns:a16="http://schemas.microsoft.com/office/drawing/2014/main" id="{E8CBCD3B-CACE-6962-3CC8-34B414A4FF13}"/>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fr-FR"/>
          </a:p>
        </p:txBody>
      </p:sp>
      <p:sp>
        <p:nvSpPr>
          <p:cNvPr id="5" name="Espace réservé du numéro de diapositive 4">
            <a:extLst>
              <a:ext uri="{FF2B5EF4-FFF2-40B4-BE49-F238E27FC236}">
                <a16:creationId xmlns:a16="http://schemas.microsoft.com/office/drawing/2014/main" id="{801E0E7D-7F8D-C095-BE64-55F4737BFE9D}"/>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B37D44F-1508-2B43-AA5D-E30632A907D7}"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2A8271-AA55-702E-BD3E-1AF41B97DDB3}"/>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3" name="Rectangle 2">
            <a:extLst>
              <a:ext uri="{FF2B5EF4-FFF2-40B4-BE49-F238E27FC236}">
                <a16:creationId xmlns:a16="http://schemas.microsoft.com/office/drawing/2014/main" id="{CC28C61B-6EC0-EE45-971B-B474A2970778}"/>
              </a:ext>
            </a:extLst>
          </p:cNvPr>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4" name="Rectangle 3">
            <a:extLst>
              <a:ext uri="{FF2B5EF4-FFF2-40B4-BE49-F238E27FC236}">
                <a16:creationId xmlns:a16="http://schemas.microsoft.com/office/drawing/2014/main" id="{E04CA923-70F2-9C99-77B7-A45E50B38455}"/>
              </a:ext>
            </a:extLst>
          </p:cNvPr>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lang="fr-FR"/>
              <a:t>Cliquez et modifiez le titre</a:t>
            </a:r>
            <a:endParaRPr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a:t>Cliquez pour modifier le style des sous-titres du masque</a:t>
            </a:r>
            <a:endParaRPr lang="en-US"/>
          </a:p>
        </p:txBody>
      </p:sp>
      <p:sp>
        <p:nvSpPr>
          <p:cNvPr id="5" name="Espace réservé de la date 27">
            <a:extLst>
              <a:ext uri="{FF2B5EF4-FFF2-40B4-BE49-F238E27FC236}">
                <a16:creationId xmlns:a16="http://schemas.microsoft.com/office/drawing/2014/main" id="{9190D506-485E-DA3B-14C1-963F71CF113A}"/>
              </a:ext>
            </a:extLst>
          </p:cNvPr>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4A826272-5F61-F246-BB30-DC7DCE7FCC16}" type="datetime1">
              <a:rPr lang="fr-FR" altLang="fr-FR"/>
              <a:pPr>
                <a:defRPr/>
              </a:pPr>
              <a:t>15/10/2023</a:t>
            </a:fld>
            <a:endParaRPr lang="fr-FR" altLang="fr-FR"/>
          </a:p>
        </p:txBody>
      </p:sp>
      <p:sp>
        <p:nvSpPr>
          <p:cNvPr id="6" name="Espace réservé du pied de page 16">
            <a:extLst>
              <a:ext uri="{FF2B5EF4-FFF2-40B4-BE49-F238E27FC236}">
                <a16:creationId xmlns:a16="http://schemas.microsoft.com/office/drawing/2014/main" id="{3D714423-FF70-4FE2-2A30-5681A1AE3F47}"/>
              </a:ext>
            </a:extLst>
          </p:cNvPr>
          <p:cNvSpPr>
            <a:spLocks noGrp="1"/>
          </p:cNvSpPr>
          <p:nvPr>
            <p:ph type="ftr" sz="quarter" idx="11"/>
          </p:nvPr>
        </p:nvSpPr>
        <p:spPr>
          <a:xfrm>
            <a:off x="2085975" y="236538"/>
            <a:ext cx="5867400" cy="365125"/>
          </a:xfrm>
        </p:spPr>
        <p:txBody>
          <a:bodyPr/>
          <a:lstStyle>
            <a:lvl1pPr>
              <a:defRPr/>
            </a:lvl1pPr>
          </a:lstStyle>
          <a:p>
            <a:pPr>
              <a:defRPr/>
            </a:pPr>
            <a:endParaRPr lang="fr-FR"/>
          </a:p>
        </p:txBody>
      </p:sp>
      <p:sp>
        <p:nvSpPr>
          <p:cNvPr id="7" name="Espace réservé du numéro de diapositive 28">
            <a:extLst>
              <a:ext uri="{FF2B5EF4-FFF2-40B4-BE49-F238E27FC236}">
                <a16:creationId xmlns:a16="http://schemas.microsoft.com/office/drawing/2014/main" id="{9A6A9A98-DD33-6429-3A72-C0B8980FFFDE}"/>
              </a:ext>
            </a:extLst>
          </p:cNvPr>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47D9A5E5-C4FE-B04B-8CEA-49160CDD4E28}" type="slidenum">
              <a:rPr lang="en-US" altLang="fr-FR"/>
              <a:pPr>
                <a:defRPr/>
              </a:pPr>
              <a:t>‹N°›</a:t>
            </a:fld>
            <a:endParaRPr lang="en-US" altLang="fr-FR"/>
          </a:p>
        </p:txBody>
      </p:sp>
    </p:spTree>
    <p:extLst>
      <p:ext uri="{BB962C8B-B14F-4D97-AF65-F5344CB8AC3E}">
        <p14:creationId xmlns:p14="http://schemas.microsoft.com/office/powerpoint/2010/main" val="2015995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13">
            <a:extLst>
              <a:ext uri="{FF2B5EF4-FFF2-40B4-BE49-F238E27FC236}">
                <a16:creationId xmlns:a16="http://schemas.microsoft.com/office/drawing/2014/main" id="{E80BFE24-C431-3AD2-2F1E-392013B99F02}"/>
              </a:ext>
            </a:extLst>
          </p:cNvPr>
          <p:cNvSpPr>
            <a:spLocks noGrp="1"/>
          </p:cNvSpPr>
          <p:nvPr>
            <p:ph type="dt" sz="half" idx="10"/>
          </p:nvPr>
        </p:nvSpPr>
        <p:spPr/>
        <p:txBody>
          <a:bodyPr/>
          <a:lstStyle>
            <a:lvl1pPr>
              <a:defRPr/>
            </a:lvl1pPr>
          </a:lstStyle>
          <a:p>
            <a:pPr>
              <a:defRPr/>
            </a:pPr>
            <a:fld id="{AC25A184-7C65-AE4A-B41B-EBD06C38A8F4}" type="datetime1">
              <a:rPr lang="fr-FR" altLang="fr-FR"/>
              <a:pPr>
                <a:defRPr/>
              </a:pPr>
              <a:t>15/10/2023</a:t>
            </a:fld>
            <a:endParaRPr lang="fr-FR" altLang="fr-FR"/>
          </a:p>
        </p:txBody>
      </p:sp>
      <p:sp>
        <p:nvSpPr>
          <p:cNvPr id="5" name="Espace réservé du pied de page 2">
            <a:extLst>
              <a:ext uri="{FF2B5EF4-FFF2-40B4-BE49-F238E27FC236}">
                <a16:creationId xmlns:a16="http://schemas.microsoft.com/office/drawing/2014/main" id="{405B3D34-7A0F-C7F8-3DDC-4B874BCA7744}"/>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22">
            <a:extLst>
              <a:ext uri="{FF2B5EF4-FFF2-40B4-BE49-F238E27FC236}">
                <a16:creationId xmlns:a16="http://schemas.microsoft.com/office/drawing/2014/main" id="{B6ECA8FF-AB36-31EF-0FB9-8742A031BE71}"/>
              </a:ext>
            </a:extLst>
          </p:cNvPr>
          <p:cNvSpPr>
            <a:spLocks noGrp="1"/>
          </p:cNvSpPr>
          <p:nvPr>
            <p:ph type="sldNum" sz="quarter" idx="12"/>
          </p:nvPr>
        </p:nvSpPr>
        <p:spPr/>
        <p:txBody>
          <a:bodyPr/>
          <a:lstStyle>
            <a:lvl1pPr>
              <a:defRPr/>
            </a:lvl1pPr>
          </a:lstStyle>
          <a:p>
            <a:pPr>
              <a:defRPr/>
            </a:pPr>
            <a:fld id="{A0F17F9D-5D30-BE4E-AC71-2BAC6108DC51}" type="slidenum">
              <a:rPr lang="fr-FR" altLang="fr-FR"/>
              <a:pPr>
                <a:defRPr/>
              </a:pPr>
              <a:t>‹N°›</a:t>
            </a:fld>
            <a:endParaRPr lang="fr-FR" altLang="fr-FR"/>
          </a:p>
        </p:txBody>
      </p:sp>
    </p:spTree>
    <p:extLst>
      <p:ext uri="{BB962C8B-B14F-4D97-AF65-F5344CB8AC3E}">
        <p14:creationId xmlns:p14="http://schemas.microsoft.com/office/powerpoint/2010/main" val="408276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FB6A17-0CC2-359C-1025-8178C814A254}"/>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0F370E9C-7EBE-8E4A-CAEA-DFE90502D6D6}"/>
              </a:ext>
            </a:extLst>
          </p:cNvPr>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D2C1C4D1-ED94-34E0-7A3C-64F13388AF2D}"/>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 name="Titre vertical 1"/>
          <p:cNvSpPr>
            <a:spLocks noGrp="1"/>
          </p:cNvSpPr>
          <p:nvPr>
            <p:ph type="title" orient="vert"/>
          </p:nvPr>
        </p:nvSpPr>
        <p:spPr>
          <a:xfrm>
            <a:off x="6553200" y="609600"/>
            <a:ext cx="2057400" cy="5516563"/>
          </a:xfrm>
        </p:spPr>
        <p:txBody>
          <a:bodyPr vert="eaVert"/>
          <a:lstStyle/>
          <a:p>
            <a:r>
              <a:rPr lang="fr-FR"/>
              <a:t>Cliquez et modifiez le titre</a:t>
            </a:r>
            <a:endParaRPr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3">
            <a:extLst>
              <a:ext uri="{FF2B5EF4-FFF2-40B4-BE49-F238E27FC236}">
                <a16:creationId xmlns:a16="http://schemas.microsoft.com/office/drawing/2014/main" id="{96D5DB66-7094-313C-97FF-EC7652435270}"/>
              </a:ext>
            </a:extLst>
          </p:cNvPr>
          <p:cNvSpPr>
            <a:spLocks noGrp="1"/>
          </p:cNvSpPr>
          <p:nvPr>
            <p:ph type="dt" sz="half" idx="10"/>
          </p:nvPr>
        </p:nvSpPr>
        <p:spPr>
          <a:xfrm>
            <a:off x="6553200" y="6248400"/>
            <a:ext cx="2209800" cy="365125"/>
          </a:xfrm>
        </p:spPr>
        <p:txBody>
          <a:bodyPr/>
          <a:lstStyle>
            <a:lvl1pPr>
              <a:defRPr/>
            </a:lvl1pPr>
          </a:lstStyle>
          <a:p>
            <a:pPr>
              <a:defRPr/>
            </a:pPr>
            <a:fld id="{8E867CAB-F643-3746-8C09-B843CE6D5E9E}" type="datetime1">
              <a:rPr lang="fr-FR" altLang="fr-FR"/>
              <a:pPr>
                <a:defRPr/>
              </a:pPr>
              <a:t>15/10/2023</a:t>
            </a:fld>
            <a:endParaRPr lang="fr-FR" altLang="fr-FR"/>
          </a:p>
        </p:txBody>
      </p:sp>
      <p:sp>
        <p:nvSpPr>
          <p:cNvPr id="8" name="Espace réservé du pied de page 4">
            <a:extLst>
              <a:ext uri="{FF2B5EF4-FFF2-40B4-BE49-F238E27FC236}">
                <a16:creationId xmlns:a16="http://schemas.microsoft.com/office/drawing/2014/main" id="{C06B9205-4804-8CCC-AD6F-CE20E8AF1700}"/>
              </a:ext>
            </a:extLst>
          </p:cNvPr>
          <p:cNvSpPr>
            <a:spLocks noGrp="1"/>
          </p:cNvSpPr>
          <p:nvPr>
            <p:ph type="ftr" sz="quarter" idx="11"/>
          </p:nvPr>
        </p:nvSpPr>
        <p:spPr>
          <a:xfrm>
            <a:off x="457200" y="6248400"/>
            <a:ext cx="5573713" cy="365125"/>
          </a:xfrm>
        </p:spPr>
        <p:txBody>
          <a:bodyPr/>
          <a:lstStyle>
            <a:lvl1pPr>
              <a:defRPr/>
            </a:lvl1pPr>
          </a:lstStyle>
          <a:p>
            <a:pPr>
              <a:defRPr/>
            </a:pPr>
            <a:endParaRPr lang="fr-FR"/>
          </a:p>
        </p:txBody>
      </p:sp>
      <p:sp>
        <p:nvSpPr>
          <p:cNvPr id="9" name="Espace réservé du numéro de diapositive 5">
            <a:extLst>
              <a:ext uri="{FF2B5EF4-FFF2-40B4-BE49-F238E27FC236}">
                <a16:creationId xmlns:a16="http://schemas.microsoft.com/office/drawing/2014/main" id="{7102CA6D-DE9C-7F98-E1F8-7B08CFB1AEF7}"/>
              </a:ext>
            </a:extLst>
          </p:cNvPr>
          <p:cNvSpPr>
            <a:spLocks noGrp="1"/>
          </p:cNvSpPr>
          <p:nvPr>
            <p:ph type="sldNum" sz="quarter" idx="12"/>
          </p:nvPr>
        </p:nvSpPr>
        <p:spPr>
          <a:xfrm rot="5400000">
            <a:off x="5989638" y="144462"/>
            <a:ext cx="533400" cy="244475"/>
          </a:xfrm>
        </p:spPr>
        <p:txBody>
          <a:bodyPr/>
          <a:lstStyle>
            <a:lvl1pPr>
              <a:defRPr/>
            </a:lvl1pPr>
          </a:lstStyle>
          <a:p>
            <a:pPr>
              <a:defRPr/>
            </a:pPr>
            <a:fld id="{3E3899E8-DDFD-D445-8DAE-2C66279CD4FA}" type="slidenum">
              <a:rPr lang="fr-FR" altLang="fr-FR"/>
              <a:pPr>
                <a:defRPr/>
              </a:pPr>
              <a:t>‹N°›</a:t>
            </a:fld>
            <a:endParaRPr lang="fr-FR" altLang="fr-FR"/>
          </a:p>
        </p:txBody>
      </p:sp>
    </p:spTree>
    <p:extLst>
      <p:ext uri="{BB962C8B-B14F-4D97-AF65-F5344CB8AC3E}">
        <p14:creationId xmlns:p14="http://schemas.microsoft.com/office/powerpoint/2010/main" val="287313430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lang="fr-FR"/>
              <a:t>Cliquez et modifiez le titre</a:t>
            </a:r>
            <a:endParaRPr lang="en-US"/>
          </a:p>
        </p:txBody>
      </p:sp>
      <p:sp>
        <p:nvSpPr>
          <p:cNvPr id="8" name="Espace réservé du contenu 7"/>
          <p:cNvSpPr>
            <a:spLocks noGrp="1"/>
          </p:cNvSpPr>
          <p:nvPr>
            <p:ph sz="quarter" idx="1"/>
          </p:nvPr>
        </p:nvSpPr>
        <p:spPr>
          <a:xfrm>
            <a:off x="612648" y="1600200"/>
            <a:ext cx="8153400" cy="4495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Espace réservé de la date 13">
            <a:extLst>
              <a:ext uri="{FF2B5EF4-FFF2-40B4-BE49-F238E27FC236}">
                <a16:creationId xmlns:a16="http://schemas.microsoft.com/office/drawing/2014/main" id="{63DE6B25-E590-C8EB-7A1B-6244D050FA73}"/>
              </a:ext>
            </a:extLst>
          </p:cNvPr>
          <p:cNvSpPr>
            <a:spLocks noGrp="1"/>
          </p:cNvSpPr>
          <p:nvPr>
            <p:ph type="dt" sz="half" idx="10"/>
          </p:nvPr>
        </p:nvSpPr>
        <p:spPr/>
        <p:txBody>
          <a:bodyPr/>
          <a:lstStyle>
            <a:lvl1pPr>
              <a:defRPr/>
            </a:lvl1pPr>
          </a:lstStyle>
          <a:p>
            <a:pPr>
              <a:defRPr/>
            </a:pPr>
            <a:fld id="{57186A2D-E0AF-3A48-BA32-6FF469B0CC66}" type="datetime1">
              <a:rPr lang="fr-FR" altLang="fr-FR"/>
              <a:pPr>
                <a:defRPr/>
              </a:pPr>
              <a:t>15/10/2023</a:t>
            </a:fld>
            <a:endParaRPr lang="fr-FR" altLang="fr-FR"/>
          </a:p>
        </p:txBody>
      </p:sp>
      <p:sp>
        <p:nvSpPr>
          <p:cNvPr id="4" name="Espace réservé du pied de page 2">
            <a:extLst>
              <a:ext uri="{FF2B5EF4-FFF2-40B4-BE49-F238E27FC236}">
                <a16:creationId xmlns:a16="http://schemas.microsoft.com/office/drawing/2014/main" id="{A68A20D1-FFB5-2A45-7B5E-3F33C4B9F117}"/>
              </a:ext>
            </a:extLst>
          </p:cNvPr>
          <p:cNvSpPr>
            <a:spLocks noGrp="1"/>
          </p:cNvSpPr>
          <p:nvPr>
            <p:ph type="ftr" sz="quarter" idx="11"/>
          </p:nvPr>
        </p:nvSpPr>
        <p:spPr/>
        <p:txBody>
          <a:bodyPr/>
          <a:lstStyle>
            <a:lvl1pPr>
              <a:defRPr/>
            </a:lvl1pPr>
          </a:lstStyle>
          <a:p>
            <a:pPr>
              <a:defRPr/>
            </a:pPr>
            <a:endParaRPr lang="fr-FR"/>
          </a:p>
        </p:txBody>
      </p:sp>
      <p:sp>
        <p:nvSpPr>
          <p:cNvPr id="5" name="Espace réservé du numéro de diapositive 22">
            <a:extLst>
              <a:ext uri="{FF2B5EF4-FFF2-40B4-BE49-F238E27FC236}">
                <a16:creationId xmlns:a16="http://schemas.microsoft.com/office/drawing/2014/main" id="{C5973962-442D-9D17-31DE-2FEAC24B9BBE}"/>
              </a:ext>
            </a:extLst>
          </p:cNvPr>
          <p:cNvSpPr>
            <a:spLocks noGrp="1"/>
          </p:cNvSpPr>
          <p:nvPr>
            <p:ph type="sldNum" sz="quarter" idx="12"/>
          </p:nvPr>
        </p:nvSpPr>
        <p:spPr/>
        <p:txBody>
          <a:bodyPr/>
          <a:lstStyle>
            <a:lvl1pPr>
              <a:defRPr/>
            </a:lvl1pPr>
          </a:lstStyle>
          <a:p>
            <a:pPr>
              <a:defRPr/>
            </a:pPr>
            <a:fld id="{B35361D5-4605-5147-B427-9E3F6B5FFB93}" type="slidenum">
              <a:rPr lang="fr-FR" altLang="fr-FR"/>
              <a:pPr>
                <a:defRPr/>
              </a:pPr>
              <a:t>‹N°›</a:t>
            </a:fld>
            <a:endParaRPr lang="fr-FR" altLang="fr-FR"/>
          </a:p>
        </p:txBody>
      </p:sp>
    </p:spTree>
    <p:extLst>
      <p:ext uri="{BB962C8B-B14F-4D97-AF65-F5344CB8AC3E}">
        <p14:creationId xmlns:p14="http://schemas.microsoft.com/office/powerpoint/2010/main" val="2486563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3680B8-CD10-1DD5-DE25-BCA7468599D6}"/>
              </a:ext>
            </a:extLst>
          </p:cNvPr>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6918B38-050D-FE32-D20A-E98C92F132A8}"/>
              </a:ext>
            </a:extLst>
          </p:cNvPr>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76112422-3651-67F2-BE15-EC88913F9D92}"/>
              </a:ext>
            </a:extLst>
          </p:cNvPr>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3" name="Espace réservé du texte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a:t>Cliquez pour modifier les styles du texte du masque</a:t>
            </a:r>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fr-FR"/>
              <a:t>Cliquez et modifiez le titre</a:t>
            </a:r>
            <a:endParaRPr lang="en-US"/>
          </a:p>
        </p:txBody>
      </p:sp>
      <p:sp>
        <p:nvSpPr>
          <p:cNvPr id="7" name="Espace réservé de la date 11">
            <a:extLst>
              <a:ext uri="{FF2B5EF4-FFF2-40B4-BE49-F238E27FC236}">
                <a16:creationId xmlns:a16="http://schemas.microsoft.com/office/drawing/2014/main" id="{47BA3296-22D8-05AB-2228-BF34EC1A30DF}"/>
              </a:ext>
            </a:extLst>
          </p:cNvPr>
          <p:cNvSpPr>
            <a:spLocks noGrp="1"/>
          </p:cNvSpPr>
          <p:nvPr>
            <p:ph type="dt" sz="half" idx="10"/>
          </p:nvPr>
        </p:nvSpPr>
        <p:spPr/>
        <p:txBody>
          <a:bodyPr/>
          <a:lstStyle>
            <a:lvl1pPr>
              <a:defRPr/>
            </a:lvl1pPr>
          </a:lstStyle>
          <a:p>
            <a:pPr>
              <a:defRPr/>
            </a:pPr>
            <a:fld id="{961889E7-B4B9-3B4A-AEE1-D9DDA0AC0D30}" type="datetime1">
              <a:rPr lang="fr-FR" altLang="fr-FR"/>
              <a:pPr>
                <a:defRPr/>
              </a:pPr>
              <a:t>15/10/2023</a:t>
            </a:fld>
            <a:endParaRPr lang="fr-FR" altLang="fr-FR"/>
          </a:p>
        </p:txBody>
      </p:sp>
      <p:sp>
        <p:nvSpPr>
          <p:cNvPr id="8" name="Espace réservé du numéro de diapositive 12">
            <a:extLst>
              <a:ext uri="{FF2B5EF4-FFF2-40B4-BE49-F238E27FC236}">
                <a16:creationId xmlns:a16="http://schemas.microsoft.com/office/drawing/2014/main" id="{BFD00B5A-2F92-FF3F-1DA1-1E20C3E1010F}"/>
              </a:ext>
            </a:extLst>
          </p:cNvPr>
          <p:cNvSpPr>
            <a:spLocks noGrp="1"/>
          </p:cNvSpPr>
          <p:nvPr>
            <p:ph type="sldNum" sz="quarter" idx="11"/>
          </p:nvPr>
        </p:nvSpPr>
        <p:spPr>
          <a:xfrm>
            <a:off x="0" y="1752600"/>
            <a:ext cx="1295400" cy="701675"/>
          </a:xfrm>
        </p:spPr>
        <p:txBody>
          <a:bodyPr>
            <a:noAutofit/>
          </a:bodyPr>
          <a:lstStyle>
            <a:lvl1pPr>
              <a:defRPr sz="2400"/>
            </a:lvl1pPr>
          </a:lstStyle>
          <a:p>
            <a:pPr>
              <a:defRPr/>
            </a:pPr>
            <a:fld id="{C317BC61-0430-2C47-941C-C90F6F6FF4A3}" type="slidenum">
              <a:rPr lang="fr-FR" altLang="fr-FR"/>
              <a:pPr>
                <a:defRPr/>
              </a:pPr>
              <a:t>‹N°›</a:t>
            </a:fld>
            <a:endParaRPr lang="fr-FR" altLang="fr-FR"/>
          </a:p>
        </p:txBody>
      </p:sp>
      <p:sp>
        <p:nvSpPr>
          <p:cNvPr id="9" name="Espace réservé du pied de page 13">
            <a:extLst>
              <a:ext uri="{FF2B5EF4-FFF2-40B4-BE49-F238E27FC236}">
                <a16:creationId xmlns:a16="http://schemas.microsoft.com/office/drawing/2014/main" id="{23182EFE-6C08-C177-F285-744AB92FD79F}"/>
              </a:ext>
            </a:extLst>
          </p:cNvPr>
          <p:cNvSpPr>
            <a:spLocks noGrp="1"/>
          </p:cNvSpPr>
          <p:nvPr>
            <p:ph type="ftr" sz="quarter" idx="12"/>
          </p:nvPr>
        </p:nvSpPr>
        <p:spPr/>
        <p:txBody>
          <a:bodyPr/>
          <a:lstStyle>
            <a:lvl1pPr>
              <a:defRPr/>
            </a:lvl1pPr>
          </a:lstStyle>
          <a:p>
            <a:pPr>
              <a:defRPr/>
            </a:pPr>
            <a:endParaRPr lang="fr-FR"/>
          </a:p>
        </p:txBody>
      </p:sp>
    </p:spTree>
    <p:extLst>
      <p:ext uri="{BB962C8B-B14F-4D97-AF65-F5344CB8AC3E}">
        <p14:creationId xmlns:p14="http://schemas.microsoft.com/office/powerpoint/2010/main" val="41307060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US"/>
          </a:p>
        </p:txBody>
      </p:sp>
      <p:sp>
        <p:nvSpPr>
          <p:cNvPr id="9" name="Espace réservé du contenu 8"/>
          <p:cNvSpPr>
            <a:spLocks noGrp="1"/>
          </p:cNvSpPr>
          <p:nvPr>
            <p:ph sz="quarter" idx="1"/>
          </p:nvPr>
        </p:nvSpPr>
        <p:spPr>
          <a:xfrm>
            <a:off x="609600" y="1589567"/>
            <a:ext cx="3886200" cy="4572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Espace réservé du contenu 10"/>
          <p:cNvSpPr>
            <a:spLocks noGrp="1"/>
          </p:cNvSpPr>
          <p:nvPr>
            <p:ph sz="quarter" idx="2"/>
          </p:nvPr>
        </p:nvSpPr>
        <p:spPr>
          <a:xfrm>
            <a:off x="4844901" y="1589567"/>
            <a:ext cx="3886200" cy="4572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Espace réservé de la date 13">
            <a:extLst>
              <a:ext uri="{FF2B5EF4-FFF2-40B4-BE49-F238E27FC236}">
                <a16:creationId xmlns:a16="http://schemas.microsoft.com/office/drawing/2014/main" id="{FAE0CCF1-5737-CA16-9548-D560FEBED482}"/>
              </a:ext>
            </a:extLst>
          </p:cNvPr>
          <p:cNvSpPr>
            <a:spLocks noGrp="1"/>
          </p:cNvSpPr>
          <p:nvPr>
            <p:ph type="dt" sz="half" idx="10"/>
          </p:nvPr>
        </p:nvSpPr>
        <p:spPr/>
        <p:txBody>
          <a:bodyPr/>
          <a:lstStyle>
            <a:lvl1pPr>
              <a:defRPr/>
            </a:lvl1pPr>
          </a:lstStyle>
          <a:p>
            <a:pPr>
              <a:defRPr/>
            </a:pPr>
            <a:fld id="{288A0EF8-4B8A-5F4F-8F86-90DFEE9025FC}" type="datetime1">
              <a:rPr lang="fr-FR" altLang="fr-FR"/>
              <a:pPr>
                <a:defRPr/>
              </a:pPr>
              <a:t>15/10/2023</a:t>
            </a:fld>
            <a:endParaRPr lang="fr-FR" altLang="fr-FR"/>
          </a:p>
        </p:txBody>
      </p:sp>
      <p:sp>
        <p:nvSpPr>
          <p:cNvPr id="4" name="Espace réservé du pied de page 2">
            <a:extLst>
              <a:ext uri="{FF2B5EF4-FFF2-40B4-BE49-F238E27FC236}">
                <a16:creationId xmlns:a16="http://schemas.microsoft.com/office/drawing/2014/main" id="{4BC32EFE-46EB-609A-D6F1-FD1D9DCA05C1}"/>
              </a:ext>
            </a:extLst>
          </p:cNvPr>
          <p:cNvSpPr>
            <a:spLocks noGrp="1"/>
          </p:cNvSpPr>
          <p:nvPr>
            <p:ph type="ftr" sz="quarter" idx="11"/>
          </p:nvPr>
        </p:nvSpPr>
        <p:spPr/>
        <p:txBody>
          <a:bodyPr/>
          <a:lstStyle>
            <a:lvl1pPr>
              <a:defRPr/>
            </a:lvl1pPr>
          </a:lstStyle>
          <a:p>
            <a:pPr>
              <a:defRPr/>
            </a:pPr>
            <a:endParaRPr lang="fr-FR"/>
          </a:p>
        </p:txBody>
      </p:sp>
      <p:sp>
        <p:nvSpPr>
          <p:cNvPr id="5" name="Espace réservé du numéro de diapositive 22">
            <a:extLst>
              <a:ext uri="{FF2B5EF4-FFF2-40B4-BE49-F238E27FC236}">
                <a16:creationId xmlns:a16="http://schemas.microsoft.com/office/drawing/2014/main" id="{7FAB0C34-7F2A-3FC4-A59B-5ED89368A17B}"/>
              </a:ext>
            </a:extLst>
          </p:cNvPr>
          <p:cNvSpPr>
            <a:spLocks noGrp="1"/>
          </p:cNvSpPr>
          <p:nvPr>
            <p:ph type="sldNum" sz="quarter" idx="12"/>
          </p:nvPr>
        </p:nvSpPr>
        <p:spPr/>
        <p:txBody>
          <a:bodyPr/>
          <a:lstStyle>
            <a:lvl1pPr>
              <a:defRPr/>
            </a:lvl1pPr>
          </a:lstStyle>
          <a:p>
            <a:pPr>
              <a:defRPr/>
            </a:pPr>
            <a:fld id="{E0D19124-FD18-2048-B7C2-2C6098F366C0}" type="slidenum">
              <a:rPr lang="fr-FR" altLang="fr-FR"/>
              <a:pPr>
                <a:defRPr/>
              </a:pPr>
              <a:t>‹N°›</a:t>
            </a:fld>
            <a:endParaRPr lang="fr-FR" altLang="fr-FR"/>
          </a:p>
        </p:txBody>
      </p:sp>
    </p:spTree>
    <p:extLst>
      <p:ext uri="{BB962C8B-B14F-4D97-AF65-F5344CB8AC3E}">
        <p14:creationId xmlns:p14="http://schemas.microsoft.com/office/powerpoint/2010/main" val="167534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lstStyle>
            <a:lvl1pPr>
              <a:defRPr/>
            </a:lvl1pPr>
          </a:lstStyle>
          <a:p>
            <a:r>
              <a:rPr lang="fr-FR"/>
              <a:t>Cliquez et modifiez le titre</a:t>
            </a:r>
            <a:endParaRPr lang="en-US"/>
          </a:p>
        </p:txBody>
      </p:sp>
      <p:sp>
        <p:nvSpPr>
          <p:cNvPr id="11" name="Espace réservé du contenu 10"/>
          <p:cNvSpPr>
            <a:spLocks noGrp="1"/>
          </p:cNvSpPr>
          <p:nvPr>
            <p:ph sz="quarter" idx="2"/>
          </p:nvPr>
        </p:nvSpPr>
        <p:spPr>
          <a:xfrm>
            <a:off x="609600" y="2438400"/>
            <a:ext cx="3886200" cy="35814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Espace réservé du contenu 12"/>
          <p:cNvSpPr>
            <a:spLocks noGrp="1"/>
          </p:cNvSpPr>
          <p:nvPr>
            <p:ph sz="quarter" idx="4"/>
          </p:nvPr>
        </p:nvSpPr>
        <p:spPr>
          <a:xfrm>
            <a:off x="4800600" y="2438400"/>
            <a:ext cx="3886200" cy="35814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fr-FR"/>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fr-FR"/>
              <a:t>Cliquez pour modifier les styles du texte du masque</a:t>
            </a:r>
          </a:p>
        </p:txBody>
      </p:sp>
      <p:sp>
        <p:nvSpPr>
          <p:cNvPr id="3" name="Espace réservé de la date 13">
            <a:extLst>
              <a:ext uri="{FF2B5EF4-FFF2-40B4-BE49-F238E27FC236}">
                <a16:creationId xmlns:a16="http://schemas.microsoft.com/office/drawing/2014/main" id="{67DD6843-A243-C1CD-7C5B-F4636EC90BAE}"/>
              </a:ext>
            </a:extLst>
          </p:cNvPr>
          <p:cNvSpPr>
            <a:spLocks noGrp="1"/>
          </p:cNvSpPr>
          <p:nvPr>
            <p:ph type="dt" sz="half" idx="10"/>
          </p:nvPr>
        </p:nvSpPr>
        <p:spPr/>
        <p:txBody>
          <a:bodyPr/>
          <a:lstStyle>
            <a:lvl1pPr>
              <a:defRPr/>
            </a:lvl1pPr>
          </a:lstStyle>
          <a:p>
            <a:pPr>
              <a:defRPr/>
            </a:pPr>
            <a:fld id="{AFF51A2D-B499-7545-907C-B0B7A294B201}" type="datetime1">
              <a:rPr lang="fr-FR" altLang="fr-FR"/>
              <a:pPr>
                <a:defRPr/>
              </a:pPr>
              <a:t>15/10/2023</a:t>
            </a:fld>
            <a:endParaRPr lang="fr-FR" altLang="fr-FR"/>
          </a:p>
        </p:txBody>
      </p:sp>
      <p:sp>
        <p:nvSpPr>
          <p:cNvPr id="4" name="Espace réservé du pied de page 2">
            <a:extLst>
              <a:ext uri="{FF2B5EF4-FFF2-40B4-BE49-F238E27FC236}">
                <a16:creationId xmlns:a16="http://schemas.microsoft.com/office/drawing/2014/main" id="{31B2EDBF-2E76-204F-514B-33C72080DF2F}"/>
              </a:ext>
            </a:extLst>
          </p:cNvPr>
          <p:cNvSpPr>
            <a:spLocks noGrp="1"/>
          </p:cNvSpPr>
          <p:nvPr>
            <p:ph type="ftr" sz="quarter" idx="11"/>
          </p:nvPr>
        </p:nvSpPr>
        <p:spPr/>
        <p:txBody>
          <a:bodyPr/>
          <a:lstStyle>
            <a:lvl1pPr>
              <a:defRPr/>
            </a:lvl1pPr>
          </a:lstStyle>
          <a:p>
            <a:pPr>
              <a:defRPr/>
            </a:pPr>
            <a:endParaRPr lang="fr-FR"/>
          </a:p>
        </p:txBody>
      </p:sp>
      <p:sp>
        <p:nvSpPr>
          <p:cNvPr id="5" name="Espace réservé du numéro de diapositive 22">
            <a:extLst>
              <a:ext uri="{FF2B5EF4-FFF2-40B4-BE49-F238E27FC236}">
                <a16:creationId xmlns:a16="http://schemas.microsoft.com/office/drawing/2014/main" id="{5E93FA67-CE25-E8E2-939A-010F4C7041E4}"/>
              </a:ext>
            </a:extLst>
          </p:cNvPr>
          <p:cNvSpPr>
            <a:spLocks noGrp="1"/>
          </p:cNvSpPr>
          <p:nvPr>
            <p:ph type="sldNum" sz="quarter" idx="12"/>
          </p:nvPr>
        </p:nvSpPr>
        <p:spPr/>
        <p:txBody>
          <a:bodyPr/>
          <a:lstStyle>
            <a:lvl1pPr>
              <a:defRPr/>
            </a:lvl1pPr>
          </a:lstStyle>
          <a:p>
            <a:pPr>
              <a:defRPr/>
            </a:pPr>
            <a:fld id="{65CD8E12-7777-BB4E-B4ED-202D55C5A994}" type="slidenum">
              <a:rPr lang="fr-FR" altLang="fr-FR"/>
              <a:pPr>
                <a:defRPr/>
              </a:pPr>
              <a:t>‹N°›</a:t>
            </a:fld>
            <a:endParaRPr lang="fr-FR" altLang="fr-FR"/>
          </a:p>
        </p:txBody>
      </p:sp>
    </p:spTree>
    <p:extLst>
      <p:ext uri="{BB962C8B-B14F-4D97-AF65-F5344CB8AC3E}">
        <p14:creationId xmlns:p14="http://schemas.microsoft.com/office/powerpoint/2010/main" val="340310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US"/>
          </a:p>
        </p:txBody>
      </p:sp>
      <p:sp>
        <p:nvSpPr>
          <p:cNvPr id="3" name="Espace réservé de la date 13">
            <a:extLst>
              <a:ext uri="{FF2B5EF4-FFF2-40B4-BE49-F238E27FC236}">
                <a16:creationId xmlns:a16="http://schemas.microsoft.com/office/drawing/2014/main" id="{AE3EABA2-4AE9-1117-E9CA-9FD927E2A40D}"/>
              </a:ext>
            </a:extLst>
          </p:cNvPr>
          <p:cNvSpPr>
            <a:spLocks noGrp="1"/>
          </p:cNvSpPr>
          <p:nvPr>
            <p:ph type="dt" sz="half" idx="10"/>
          </p:nvPr>
        </p:nvSpPr>
        <p:spPr/>
        <p:txBody>
          <a:bodyPr/>
          <a:lstStyle>
            <a:lvl1pPr>
              <a:defRPr/>
            </a:lvl1pPr>
          </a:lstStyle>
          <a:p>
            <a:pPr>
              <a:defRPr/>
            </a:pPr>
            <a:fld id="{709936F7-C231-8C45-A388-AF756CD429EE}" type="datetime1">
              <a:rPr lang="fr-FR" altLang="fr-FR"/>
              <a:pPr>
                <a:defRPr/>
              </a:pPr>
              <a:t>15/10/2023</a:t>
            </a:fld>
            <a:endParaRPr lang="fr-FR" altLang="fr-FR"/>
          </a:p>
        </p:txBody>
      </p:sp>
      <p:sp>
        <p:nvSpPr>
          <p:cNvPr id="4" name="Espace réservé du pied de page 2">
            <a:extLst>
              <a:ext uri="{FF2B5EF4-FFF2-40B4-BE49-F238E27FC236}">
                <a16:creationId xmlns:a16="http://schemas.microsoft.com/office/drawing/2014/main" id="{B5E66BA4-7AA1-2AB4-13B5-91596CD99251}"/>
              </a:ext>
            </a:extLst>
          </p:cNvPr>
          <p:cNvSpPr>
            <a:spLocks noGrp="1"/>
          </p:cNvSpPr>
          <p:nvPr>
            <p:ph type="ftr" sz="quarter" idx="11"/>
          </p:nvPr>
        </p:nvSpPr>
        <p:spPr/>
        <p:txBody>
          <a:bodyPr/>
          <a:lstStyle>
            <a:lvl1pPr>
              <a:defRPr/>
            </a:lvl1pPr>
          </a:lstStyle>
          <a:p>
            <a:pPr>
              <a:defRPr/>
            </a:pPr>
            <a:endParaRPr lang="fr-FR"/>
          </a:p>
        </p:txBody>
      </p:sp>
      <p:sp>
        <p:nvSpPr>
          <p:cNvPr id="5" name="Espace réservé du numéro de diapositive 22">
            <a:extLst>
              <a:ext uri="{FF2B5EF4-FFF2-40B4-BE49-F238E27FC236}">
                <a16:creationId xmlns:a16="http://schemas.microsoft.com/office/drawing/2014/main" id="{11D33BA2-4F49-916B-3AD0-E8441232EB62}"/>
              </a:ext>
            </a:extLst>
          </p:cNvPr>
          <p:cNvSpPr>
            <a:spLocks noGrp="1"/>
          </p:cNvSpPr>
          <p:nvPr>
            <p:ph type="sldNum" sz="quarter" idx="12"/>
          </p:nvPr>
        </p:nvSpPr>
        <p:spPr/>
        <p:txBody>
          <a:bodyPr/>
          <a:lstStyle>
            <a:lvl1pPr>
              <a:defRPr/>
            </a:lvl1pPr>
          </a:lstStyle>
          <a:p>
            <a:pPr>
              <a:defRPr/>
            </a:pPr>
            <a:fld id="{BC8CCCB9-E646-6D46-9BF1-B38D62744375}" type="slidenum">
              <a:rPr lang="fr-FR" altLang="fr-FR"/>
              <a:pPr>
                <a:defRPr/>
              </a:pPr>
              <a:t>‹N°›</a:t>
            </a:fld>
            <a:endParaRPr lang="fr-FR" altLang="fr-FR"/>
          </a:p>
        </p:txBody>
      </p:sp>
    </p:spTree>
    <p:extLst>
      <p:ext uri="{BB962C8B-B14F-4D97-AF65-F5344CB8AC3E}">
        <p14:creationId xmlns:p14="http://schemas.microsoft.com/office/powerpoint/2010/main" val="46470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0E422B9-A895-1CF7-502E-6859C8AAE9ED}"/>
              </a:ext>
            </a:extLst>
          </p:cNvPr>
          <p:cNvSpPr>
            <a:spLocks noGrp="1"/>
          </p:cNvSpPr>
          <p:nvPr>
            <p:ph type="dt" sz="half" idx="10"/>
          </p:nvPr>
        </p:nvSpPr>
        <p:spPr/>
        <p:txBody>
          <a:bodyPr/>
          <a:lstStyle>
            <a:lvl1pPr>
              <a:defRPr/>
            </a:lvl1pPr>
          </a:lstStyle>
          <a:p>
            <a:pPr>
              <a:defRPr/>
            </a:pPr>
            <a:fld id="{41D75B93-7C22-E247-943A-A2BD3E09885E}" type="datetime1">
              <a:rPr lang="fr-FR" altLang="fr-FR"/>
              <a:pPr>
                <a:defRPr/>
              </a:pPr>
              <a:t>15/10/2023</a:t>
            </a:fld>
            <a:endParaRPr lang="fr-FR" altLang="fr-FR"/>
          </a:p>
        </p:txBody>
      </p:sp>
      <p:sp>
        <p:nvSpPr>
          <p:cNvPr id="3" name="Espace réservé du pied de page 2">
            <a:extLst>
              <a:ext uri="{FF2B5EF4-FFF2-40B4-BE49-F238E27FC236}">
                <a16:creationId xmlns:a16="http://schemas.microsoft.com/office/drawing/2014/main" id="{1C59B710-C2C2-E53E-167B-772B2EBB3F3B}"/>
              </a:ext>
            </a:extLst>
          </p:cNvPr>
          <p:cNvSpPr>
            <a:spLocks noGrp="1"/>
          </p:cNvSpPr>
          <p:nvPr>
            <p:ph type="ftr" sz="quarter" idx="11"/>
          </p:nvPr>
        </p:nvSpPr>
        <p:spPr/>
        <p:txBody>
          <a:bodyPr/>
          <a:lstStyle>
            <a:lvl1pPr>
              <a:defRPr/>
            </a:lvl1pPr>
          </a:lstStyle>
          <a:p>
            <a:pPr>
              <a:defRPr/>
            </a:pPr>
            <a:endParaRPr lang="fr-FR"/>
          </a:p>
        </p:txBody>
      </p:sp>
      <p:sp>
        <p:nvSpPr>
          <p:cNvPr id="4" name="Espace réservé du numéro de diapositive 3">
            <a:extLst>
              <a:ext uri="{FF2B5EF4-FFF2-40B4-BE49-F238E27FC236}">
                <a16:creationId xmlns:a16="http://schemas.microsoft.com/office/drawing/2014/main" id="{C611944D-AD59-A3EC-0E69-4A5CDF5D2E2B}"/>
              </a:ext>
            </a:extLst>
          </p:cNvPr>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285187DA-99D4-D546-9CFB-91FC8C566919}" type="slidenum">
              <a:rPr lang="fr-FR" altLang="fr-FR"/>
              <a:pPr>
                <a:defRPr/>
              </a:pPr>
              <a:t>‹N°›</a:t>
            </a:fld>
            <a:endParaRPr lang="fr-FR" altLang="fr-FR"/>
          </a:p>
        </p:txBody>
      </p:sp>
    </p:spTree>
    <p:extLst>
      <p:ext uri="{BB962C8B-B14F-4D97-AF65-F5344CB8AC3E}">
        <p14:creationId xmlns:p14="http://schemas.microsoft.com/office/powerpoint/2010/main" val="382851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lstStyle>
            <a:lvl1pPr algn="l">
              <a:buNone/>
              <a:defRPr sz="4400" b="0"/>
            </a:lvl1pPr>
          </a:lstStyle>
          <a:p>
            <a:r>
              <a:rPr lang="fr-FR"/>
              <a:t>Cliquez et modifiez le titre</a:t>
            </a:r>
            <a:endParaRPr lang="en-US"/>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fr-FR"/>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4">
            <a:extLst>
              <a:ext uri="{FF2B5EF4-FFF2-40B4-BE49-F238E27FC236}">
                <a16:creationId xmlns:a16="http://schemas.microsoft.com/office/drawing/2014/main" id="{A64F9BA1-2747-856B-870C-78DD48EA78BC}"/>
              </a:ext>
            </a:extLst>
          </p:cNvPr>
          <p:cNvSpPr>
            <a:spLocks noGrp="1"/>
          </p:cNvSpPr>
          <p:nvPr>
            <p:ph type="dt" sz="half" idx="10"/>
          </p:nvPr>
        </p:nvSpPr>
        <p:spPr/>
        <p:txBody>
          <a:bodyPr/>
          <a:lstStyle>
            <a:lvl1pPr>
              <a:defRPr/>
            </a:lvl1pPr>
          </a:lstStyle>
          <a:p>
            <a:pPr>
              <a:defRPr/>
            </a:pPr>
            <a:fld id="{414608C2-D990-8743-8E6F-DF91DC27B95D}" type="datetime1">
              <a:rPr lang="fr-FR" altLang="fr-FR"/>
              <a:pPr>
                <a:defRPr/>
              </a:pPr>
              <a:t>15/10/2023</a:t>
            </a:fld>
            <a:endParaRPr lang="fr-FR" altLang="fr-FR"/>
          </a:p>
        </p:txBody>
      </p:sp>
      <p:sp>
        <p:nvSpPr>
          <p:cNvPr id="5" name="Espace réservé du pied de page 5">
            <a:extLst>
              <a:ext uri="{FF2B5EF4-FFF2-40B4-BE49-F238E27FC236}">
                <a16:creationId xmlns:a16="http://schemas.microsoft.com/office/drawing/2014/main" id="{E3B62CBF-5751-6AA1-D80C-FA108BB9777D}"/>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6">
            <a:extLst>
              <a:ext uri="{FF2B5EF4-FFF2-40B4-BE49-F238E27FC236}">
                <a16:creationId xmlns:a16="http://schemas.microsoft.com/office/drawing/2014/main" id="{ADBE17EF-C06D-1328-D0DF-731D46D88036}"/>
              </a:ext>
            </a:extLst>
          </p:cNvPr>
          <p:cNvSpPr>
            <a:spLocks noGrp="1"/>
          </p:cNvSpPr>
          <p:nvPr>
            <p:ph type="sldNum" sz="quarter" idx="12"/>
          </p:nvPr>
        </p:nvSpPr>
        <p:spPr/>
        <p:txBody>
          <a:bodyPr/>
          <a:lstStyle>
            <a:lvl1pPr>
              <a:defRPr/>
            </a:lvl1pPr>
          </a:lstStyle>
          <a:p>
            <a:pPr>
              <a:defRPr/>
            </a:pPr>
            <a:fld id="{BAABC95C-FEEC-E444-87E4-08141E80D4FB}" type="slidenum">
              <a:rPr lang="en-US" altLang="fr-FR"/>
              <a:pPr>
                <a:defRPr/>
              </a:pPr>
              <a:t>‹N°›</a:t>
            </a:fld>
            <a:endParaRPr lang="en-US" altLang="fr-FR"/>
          </a:p>
        </p:txBody>
      </p:sp>
    </p:spTree>
    <p:extLst>
      <p:ext uri="{BB962C8B-B14F-4D97-AF65-F5344CB8AC3E}">
        <p14:creationId xmlns:p14="http://schemas.microsoft.com/office/powerpoint/2010/main" val="1438133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C1B7152-2221-CDD4-850E-8348BCAAC5AC}"/>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8FDBDB43-B20A-3F5C-7A48-28689E1A5028}"/>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2B67FA4E-E9AE-1137-BFB7-B9BC92399BCC}"/>
              </a:ext>
            </a:extLst>
          </p:cNvPr>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3D8EBBA6-12CE-F865-360C-B1DFA8CCCD2D}"/>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fr-FR"/>
              <a:t>Cliquez pour modifier les styles du texte du masque</a:t>
            </a:r>
          </a:p>
        </p:txBody>
      </p:sp>
      <p:sp>
        <p:nvSpPr>
          <p:cNvPr id="2" name="Titr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fr-FR"/>
              <a:t>Cliquez et modifiez le titre</a:t>
            </a:r>
            <a:endParaRPr lang="en-US"/>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fr-FR" noProof="0" dirty="0"/>
              <a:t>Cliquez sur l'icône pour ajouter une image</a:t>
            </a:r>
            <a:endParaRPr lang="en-US" noProof="0" dirty="0"/>
          </a:p>
        </p:txBody>
      </p:sp>
      <p:sp>
        <p:nvSpPr>
          <p:cNvPr id="9" name="Espace réservé de la date 11">
            <a:extLst>
              <a:ext uri="{FF2B5EF4-FFF2-40B4-BE49-F238E27FC236}">
                <a16:creationId xmlns:a16="http://schemas.microsoft.com/office/drawing/2014/main" id="{F0196D26-BD12-E034-CBBE-4A8B12177B21}"/>
              </a:ext>
            </a:extLst>
          </p:cNvPr>
          <p:cNvSpPr>
            <a:spLocks noGrp="1"/>
          </p:cNvSpPr>
          <p:nvPr>
            <p:ph type="dt" sz="half" idx="10"/>
          </p:nvPr>
        </p:nvSpPr>
        <p:spPr>
          <a:xfrm>
            <a:off x="6248400" y="6248400"/>
            <a:ext cx="2667000" cy="365125"/>
          </a:xfrm>
        </p:spPr>
        <p:txBody>
          <a:bodyPr/>
          <a:lstStyle>
            <a:lvl1pPr>
              <a:defRPr/>
            </a:lvl1pPr>
          </a:lstStyle>
          <a:p>
            <a:pPr>
              <a:defRPr/>
            </a:pPr>
            <a:fld id="{F4D049BB-E277-CA4F-9A7E-D96E6E766691}" type="datetime1">
              <a:rPr lang="fr-FR" altLang="fr-FR"/>
              <a:pPr>
                <a:defRPr/>
              </a:pPr>
              <a:t>15/10/2023</a:t>
            </a:fld>
            <a:endParaRPr lang="fr-FR" altLang="fr-FR"/>
          </a:p>
        </p:txBody>
      </p:sp>
      <p:sp>
        <p:nvSpPr>
          <p:cNvPr id="10" name="Espace réservé du numéro de diapositive 12">
            <a:extLst>
              <a:ext uri="{FF2B5EF4-FFF2-40B4-BE49-F238E27FC236}">
                <a16:creationId xmlns:a16="http://schemas.microsoft.com/office/drawing/2014/main" id="{86B5F25D-C6F6-D0A3-1E83-67464054F767}"/>
              </a:ext>
            </a:extLst>
          </p:cNvPr>
          <p:cNvSpPr>
            <a:spLocks noGrp="1"/>
          </p:cNvSpPr>
          <p:nvPr>
            <p:ph type="sldNum" sz="quarter" idx="11"/>
          </p:nvPr>
        </p:nvSpPr>
        <p:spPr>
          <a:xfrm>
            <a:off x="0" y="4667250"/>
            <a:ext cx="1447800" cy="663575"/>
          </a:xfrm>
        </p:spPr>
        <p:txBody>
          <a:bodyPr/>
          <a:lstStyle>
            <a:lvl1pPr>
              <a:defRPr sz="2800"/>
            </a:lvl1pPr>
          </a:lstStyle>
          <a:p>
            <a:pPr>
              <a:defRPr/>
            </a:pPr>
            <a:fld id="{A7C2F976-0EC6-D74D-9193-E6AD6BE68826}" type="slidenum">
              <a:rPr lang="fr-FR" altLang="fr-FR"/>
              <a:pPr>
                <a:defRPr/>
              </a:pPr>
              <a:t>‹N°›</a:t>
            </a:fld>
            <a:endParaRPr lang="fr-FR" altLang="fr-FR"/>
          </a:p>
        </p:txBody>
      </p:sp>
      <p:sp>
        <p:nvSpPr>
          <p:cNvPr id="11" name="Espace réservé du pied de page 13">
            <a:extLst>
              <a:ext uri="{FF2B5EF4-FFF2-40B4-BE49-F238E27FC236}">
                <a16:creationId xmlns:a16="http://schemas.microsoft.com/office/drawing/2014/main" id="{E0459EDE-94F2-8910-FA01-47C9466AD673}"/>
              </a:ext>
            </a:extLst>
          </p:cNvPr>
          <p:cNvSpPr>
            <a:spLocks noGrp="1"/>
          </p:cNvSpPr>
          <p:nvPr>
            <p:ph type="ftr" sz="quarter" idx="12"/>
          </p:nvPr>
        </p:nvSpPr>
        <p:spPr>
          <a:xfrm>
            <a:off x="1600200" y="6248400"/>
            <a:ext cx="4572000" cy="365125"/>
          </a:xfrm>
        </p:spPr>
        <p:txBody>
          <a:bodyPr/>
          <a:lstStyle>
            <a:lvl1pPr>
              <a:defRPr/>
            </a:lvl1pPr>
          </a:lstStyle>
          <a:p>
            <a:pPr>
              <a:defRPr/>
            </a:pPr>
            <a:endParaRPr lang="fr-FR"/>
          </a:p>
        </p:txBody>
      </p:sp>
    </p:spTree>
    <p:extLst>
      <p:ext uri="{BB962C8B-B14F-4D97-AF65-F5344CB8AC3E}">
        <p14:creationId xmlns:p14="http://schemas.microsoft.com/office/powerpoint/2010/main" val="186867951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21">
            <a:extLst>
              <a:ext uri="{FF2B5EF4-FFF2-40B4-BE49-F238E27FC236}">
                <a16:creationId xmlns:a16="http://schemas.microsoft.com/office/drawing/2014/main" id="{A86FD1CF-3F86-64A4-BA1D-C3D4A4081A6E}"/>
              </a:ext>
            </a:extLst>
          </p:cNvPr>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et modifiez le titre</a:t>
            </a:r>
            <a:endParaRPr lang="en-US" altLang="fr-FR"/>
          </a:p>
        </p:txBody>
      </p:sp>
      <p:sp>
        <p:nvSpPr>
          <p:cNvPr id="1027" name="Espace réservé du texte 12">
            <a:extLst>
              <a:ext uri="{FF2B5EF4-FFF2-40B4-BE49-F238E27FC236}">
                <a16:creationId xmlns:a16="http://schemas.microsoft.com/office/drawing/2014/main" id="{4AE446D9-EC9F-A99C-C2F7-12B023F0166B}"/>
              </a:ext>
            </a:extLst>
          </p:cNvPr>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en-US" altLang="fr-FR"/>
          </a:p>
        </p:txBody>
      </p:sp>
      <p:sp>
        <p:nvSpPr>
          <p:cNvPr id="14" name="Espace réservé de la date 13">
            <a:extLst>
              <a:ext uri="{FF2B5EF4-FFF2-40B4-BE49-F238E27FC236}">
                <a16:creationId xmlns:a16="http://schemas.microsoft.com/office/drawing/2014/main" id="{DD325DC9-7CF2-52A9-EDD8-ED5C738CC740}"/>
              </a:ext>
            </a:extLst>
          </p:cNvPr>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latin typeface="Arial" charset="0"/>
                <a:ea typeface="ＭＳ Ｐゴシック" charset="-128"/>
              </a:defRPr>
            </a:lvl1pPr>
          </a:lstStyle>
          <a:p>
            <a:pPr>
              <a:defRPr/>
            </a:pPr>
            <a:fld id="{ACF93B91-A743-1241-A2A4-A3D4F997FF65}" type="datetime1">
              <a:rPr lang="fr-FR" altLang="fr-FR"/>
              <a:pPr>
                <a:defRPr/>
              </a:pPr>
              <a:t>15/10/2023</a:t>
            </a:fld>
            <a:endParaRPr lang="fr-FR" altLang="fr-FR"/>
          </a:p>
        </p:txBody>
      </p:sp>
      <p:sp>
        <p:nvSpPr>
          <p:cNvPr id="3" name="Espace réservé du pied de page 2">
            <a:extLst>
              <a:ext uri="{FF2B5EF4-FFF2-40B4-BE49-F238E27FC236}">
                <a16:creationId xmlns:a16="http://schemas.microsoft.com/office/drawing/2014/main" id="{CAC75E22-AF6B-BBD5-D22D-29D8A3AFBA27}"/>
              </a:ext>
            </a:extLst>
          </p:cNvPr>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chemeClr val="tx2"/>
                </a:solidFill>
                <a:latin typeface="Arial" charset="0"/>
                <a:ea typeface="ＭＳ Ｐゴシック" charset="0"/>
                <a:cs typeface="ＭＳ Ｐゴシック" charset="0"/>
              </a:defRPr>
            </a:lvl1pPr>
          </a:lstStyle>
          <a:p>
            <a:pPr>
              <a:defRPr/>
            </a:pPr>
            <a:endParaRPr lang="fr-FR"/>
          </a:p>
        </p:txBody>
      </p:sp>
      <p:sp>
        <p:nvSpPr>
          <p:cNvPr id="7" name="Rectangle 6">
            <a:extLst>
              <a:ext uri="{FF2B5EF4-FFF2-40B4-BE49-F238E27FC236}">
                <a16:creationId xmlns:a16="http://schemas.microsoft.com/office/drawing/2014/main" id="{3BD533AE-DD44-FAFF-B882-C1E9EC5E17E3}"/>
              </a:ext>
            </a:extLst>
          </p:cNvPr>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DE45E307-094A-AC5D-BCD3-71879CFBCD75}"/>
              </a:ext>
            </a:extLst>
          </p:cNvPr>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Rectangle 8">
            <a:extLst>
              <a:ext uri="{FF2B5EF4-FFF2-40B4-BE49-F238E27FC236}">
                <a16:creationId xmlns:a16="http://schemas.microsoft.com/office/drawing/2014/main" id="{A67E1237-7556-DED9-938E-BC20BEE9BF03}"/>
              </a:ext>
            </a:extLst>
          </p:cNvPr>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3" name="Espace réservé du numéro de diapositive 22">
            <a:extLst>
              <a:ext uri="{FF2B5EF4-FFF2-40B4-BE49-F238E27FC236}">
                <a16:creationId xmlns:a16="http://schemas.microsoft.com/office/drawing/2014/main" id="{B2CD2EBB-72A5-6746-BDBD-83282581C4FE}"/>
              </a:ext>
            </a:extLst>
          </p:cNvPr>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C2D16C61-4CE3-6B4E-8659-DA3B5365EB0F}"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4322" r:id="rId1"/>
    <p:sldLayoutId id="2147484317" r:id="rId2"/>
    <p:sldLayoutId id="2147484323" r:id="rId3"/>
    <p:sldLayoutId id="2147484318" r:id="rId4"/>
    <p:sldLayoutId id="2147484319" r:id="rId5"/>
    <p:sldLayoutId id="2147484320" r:id="rId6"/>
    <p:sldLayoutId id="2147484324" r:id="rId7"/>
    <p:sldLayoutId id="2147484325" r:id="rId8"/>
    <p:sldLayoutId id="2147484326" r:id="rId9"/>
    <p:sldLayoutId id="2147484321" r:id="rId10"/>
    <p:sldLayoutId id="2147484327" r:id="rId11"/>
  </p:sldLayoutIdLst>
  <p:txStyles>
    <p:titleStyle>
      <a:lvl1pPr algn="l" rtl="0" eaLnBrk="0" fontAlgn="base" hangingPunct="0">
        <a:spcBef>
          <a:spcPct val="0"/>
        </a:spcBef>
        <a:spcAft>
          <a:spcPct val="0"/>
        </a:spcAft>
        <a:defRPr sz="4400" kern="12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4400">
          <a:solidFill>
            <a:schemeClr val="tx2"/>
          </a:solidFill>
          <a:latin typeface="Tw Cen MT" charset="0"/>
          <a:ea typeface="ＭＳ Ｐゴシック" charset="-128"/>
          <a:cs typeface="ＭＳ Ｐゴシック" charset="-128"/>
        </a:defRPr>
      </a:lvl2pPr>
      <a:lvl3pPr algn="l" rtl="0" eaLnBrk="0" fontAlgn="base" hangingPunct="0">
        <a:spcBef>
          <a:spcPct val="0"/>
        </a:spcBef>
        <a:spcAft>
          <a:spcPct val="0"/>
        </a:spcAft>
        <a:defRPr sz="4400">
          <a:solidFill>
            <a:schemeClr val="tx2"/>
          </a:solidFill>
          <a:latin typeface="Tw Cen MT" charset="0"/>
          <a:ea typeface="ＭＳ Ｐゴシック" charset="-128"/>
          <a:cs typeface="ＭＳ Ｐゴシック" charset="-128"/>
        </a:defRPr>
      </a:lvl3pPr>
      <a:lvl4pPr algn="l" rtl="0" eaLnBrk="0" fontAlgn="base" hangingPunct="0">
        <a:spcBef>
          <a:spcPct val="0"/>
        </a:spcBef>
        <a:spcAft>
          <a:spcPct val="0"/>
        </a:spcAft>
        <a:defRPr sz="4400">
          <a:solidFill>
            <a:schemeClr val="tx2"/>
          </a:solidFill>
          <a:latin typeface="Tw Cen MT" charset="0"/>
          <a:ea typeface="ＭＳ Ｐゴシック" charset="-128"/>
          <a:cs typeface="ＭＳ Ｐゴシック" charset="-128"/>
        </a:defRPr>
      </a:lvl4pPr>
      <a:lvl5pPr algn="l" rtl="0" eaLnBrk="0" fontAlgn="base" hangingPunct="0">
        <a:spcBef>
          <a:spcPct val="0"/>
        </a:spcBef>
        <a:spcAft>
          <a:spcPct val="0"/>
        </a:spcAft>
        <a:defRPr sz="4400">
          <a:solidFill>
            <a:schemeClr val="tx2"/>
          </a:solidFill>
          <a:latin typeface="Tw Cen MT" charset="0"/>
          <a:ea typeface="ＭＳ Ｐゴシック" charset="-128"/>
          <a:cs typeface="ＭＳ Ｐゴシック" charset="-128"/>
        </a:defRPr>
      </a:lvl5pPr>
      <a:lvl6pPr marL="457200" algn="l" rtl="0" fontAlgn="base">
        <a:spcBef>
          <a:spcPct val="0"/>
        </a:spcBef>
        <a:spcAft>
          <a:spcPct val="0"/>
        </a:spcAft>
        <a:defRPr sz="4400">
          <a:solidFill>
            <a:schemeClr val="tx2"/>
          </a:solidFill>
          <a:latin typeface="Tw Cen MT" charset="0"/>
          <a:ea typeface="ＭＳ Ｐゴシック" charset="-128"/>
          <a:cs typeface="ＭＳ Ｐゴシック" charset="-128"/>
        </a:defRPr>
      </a:lvl6pPr>
      <a:lvl7pPr marL="914400" algn="l" rtl="0" fontAlgn="base">
        <a:spcBef>
          <a:spcPct val="0"/>
        </a:spcBef>
        <a:spcAft>
          <a:spcPct val="0"/>
        </a:spcAft>
        <a:defRPr sz="4400">
          <a:solidFill>
            <a:schemeClr val="tx2"/>
          </a:solidFill>
          <a:latin typeface="Tw Cen MT" charset="0"/>
          <a:ea typeface="ＭＳ Ｐゴシック" charset="-128"/>
          <a:cs typeface="ＭＳ Ｐゴシック" charset="-128"/>
        </a:defRPr>
      </a:lvl7pPr>
      <a:lvl8pPr marL="1371600" algn="l" rtl="0" fontAlgn="base">
        <a:spcBef>
          <a:spcPct val="0"/>
        </a:spcBef>
        <a:spcAft>
          <a:spcPct val="0"/>
        </a:spcAft>
        <a:defRPr sz="4400">
          <a:solidFill>
            <a:schemeClr val="tx2"/>
          </a:solidFill>
          <a:latin typeface="Tw Cen MT" charset="0"/>
          <a:ea typeface="ＭＳ Ｐゴシック" charset="-128"/>
          <a:cs typeface="ＭＳ Ｐゴシック" charset="-128"/>
        </a:defRPr>
      </a:lvl8pPr>
      <a:lvl9pPr marL="1828800" algn="l" rtl="0" fontAlgn="base">
        <a:spcBef>
          <a:spcPct val="0"/>
        </a:spcBef>
        <a:spcAft>
          <a:spcPct val="0"/>
        </a:spcAft>
        <a:defRPr sz="4400">
          <a:solidFill>
            <a:schemeClr val="tx2"/>
          </a:solidFill>
          <a:latin typeface="Tw Cen MT" charset="0"/>
          <a:ea typeface="ＭＳ Ｐゴシック" charset="-128"/>
          <a:cs typeface="ＭＳ Ｐゴシック" charset="-128"/>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itchFamily="2" charset="2"/>
        <a:buChar char=""/>
        <a:defRPr sz="26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re 1">
            <a:extLst>
              <a:ext uri="{FF2B5EF4-FFF2-40B4-BE49-F238E27FC236}">
                <a16:creationId xmlns:a16="http://schemas.microsoft.com/office/drawing/2014/main" id="{9F3E0E43-235A-BADD-746B-F6426AF7FBA8}"/>
              </a:ext>
            </a:extLst>
          </p:cNvPr>
          <p:cNvSpPr>
            <a:spLocks noGrp="1"/>
          </p:cNvSpPr>
          <p:nvPr>
            <p:ph type="ctrTitle"/>
          </p:nvPr>
        </p:nvSpPr>
        <p:spPr>
          <a:xfrm>
            <a:off x="179388" y="2209800"/>
            <a:ext cx="8856662" cy="2819400"/>
          </a:xfrm>
        </p:spPr>
        <p:txBody>
          <a:bodyPr/>
          <a:lstStyle/>
          <a:p>
            <a:r>
              <a:rPr lang="fr-FR" altLang="fr-FR" sz="5300" b="1" cap="none" dirty="0">
                <a:solidFill>
                  <a:schemeClr val="tx1"/>
                </a:solidFill>
                <a:ea typeface="ＭＳ Ｐゴシック" panose="020B0600070205080204" pitchFamily="34" charset="-128"/>
              </a:rPr>
              <a:t>PROFESSIONS ET CARRIÈRES</a:t>
            </a:r>
            <a:br>
              <a:rPr lang="fr-FR" altLang="fr-FR" sz="4000" cap="none" dirty="0">
                <a:solidFill>
                  <a:schemeClr val="tx1"/>
                </a:solidFill>
                <a:ea typeface="ＭＳ Ｐゴシック" panose="020B0600070205080204" pitchFamily="34" charset="-128"/>
              </a:rPr>
            </a:br>
            <a:r>
              <a:rPr lang="fr-FR" altLang="fr-FR" sz="1800" cap="none" dirty="0">
                <a:solidFill>
                  <a:schemeClr val="tx1"/>
                </a:solidFill>
                <a:ea typeface="ＭＳ Ｐゴシック" panose="020B0600070205080204" pitchFamily="34" charset="-128"/>
              </a:rPr>
              <a:t> </a:t>
            </a:r>
            <a:br>
              <a:rPr lang="fr-FR" altLang="fr-FR" sz="4000" cap="none" dirty="0">
                <a:solidFill>
                  <a:schemeClr val="tx1"/>
                </a:solidFill>
                <a:ea typeface="ＭＳ Ｐゴシック" panose="020B0600070205080204" pitchFamily="34" charset="-128"/>
              </a:rPr>
            </a:br>
            <a:r>
              <a:rPr lang="fr-FR" altLang="fr-FR" sz="2200" cap="none" dirty="0">
                <a:solidFill>
                  <a:schemeClr val="tx1"/>
                </a:solidFill>
                <a:ea typeface="ＭＳ Ｐゴシック" panose="020B0600070205080204" pitchFamily="34" charset="-128"/>
              </a:rPr>
              <a:t>SÉANCE 5 – 17.10.2023</a:t>
            </a:r>
            <a:br>
              <a:rPr lang="fr-FR" altLang="fr-FR" sz="2200" cap="none" dirty="0">
                <a:solidFill>
                  <a:schemeClr val="tx1"/>
                </a:solidFill>
                <a:ea typeface="ＭＳ Ｐゴシック" panose="020B0600070205080204" pitchFamily="34" charset="-128"/>
              </a:rPr>
            </a:br>
            <a:br>
              <a:rPr lang="fr-FR" altLang="fr-FR" sz="2200" cap="none" dirty="0">
                <a:solidFill>
                  <a:schemeClr val="tx1"/>
                </a:solidFill>
                <a:ea typeface="ＭＳ Ｐゴシック" panose="020B0600070205080204" pitchFamily="34" charset="-128"/>
              </a:rPr>
            </a:br>
            <a:r>
              <a:rPr lang="fr-FR" altLang="fr-FR" sz="2400" cap="none" dirty="0">
                <a:ea typeface="ＭＳ Ｐゴシック" panose="020B0600070205080204" pitchFamily="34" charset="-128"/>
              </a:rPr>
              <a:t> </a:t>
            </a:r>
            <a:br>
              <a:rPr lang="fr-FR" altLang="fr-FR" sz="2400" cap="none" dirty="0">
                <a:ea typeface="ＭＳ Ｐゴシック" panose="020B0600070205080204" pitchFamily="34" charset="-128"/>
              </a:rPr>
            </a:br>
            <a:r>
              <a:rPr lang="fr-FR" altLang="fr-FR" sz="2400" cap="none" dirty="0">
                <a:ea typeface="ＭＳ Ｐゴシック" panose="020B0600070205080204" pitchFamily="34" charset="-128"/>
              </a:rPr>
              <a:t>INGÉNIEURS-CADRES #3 : LES « PETITS CADRES » EN SSII</a:t>
            </a:r>
            <a:br>
              <a:rPr lang="fr-FR" altLang="fr-FR" sz="2400" cap="none" dirty="0">
                <a:ea typeface="ＭＳ Ｐゴシック" panose="020B0600070205080204" pitchFamily="34" charset="-128"/>
              </a:rPr>
            </a:br>
            <a:br>
              <a:rPr lang="fr-FR" altLang="fr-FR" sz="2400" cap="none" dirty="0">
                <a:ea typeface="ＭＳ Ｐゴシック" panose="020B0600070205080204" pitchFamily="34" charset="-128"/>
              </a:rPr>
            </a:br>
            <a:r>
              <a:rPr lang="fr-FR" altLang="fr-FR" sz="2000" cap="none" dirty="0">
                <a:ea typeface="ＭＳ Ｐゴシック" panose="020B0600070205080204" pitchFamily="34" charset="-128"/>
              </a:rPr>
              <a:t>Etude de cas :</a:t>
            </a:r>
            <a:br>
              <a:rPr lang="fr-FR" altLang="fr-FR" sz="2000" cap="none" dirty="0">
                <a:ea typeface="ＭＳ Ｐゴシック" panose="020B0600070205080204" pitchFamily="34" charset="-128"/>
              </a:rPr>
            </a:br>
            <a:r>
              <a:rPr lang="fr-FR" altLang="fr-FR" sz="2000" b="1" cap="none" dirty="0">
                <a:ea typeface="ＭＳ Ｐゴシック" panose="020B0600070205080204" pitchFamily="34" charset="-128"/>
              </a:rPr>
              <a:t>Perrenoud M., 2013, « Les </a:t>
            </a:r>
            <a:r>
              <a:rPr lang="fr-CH" altLang="fr-FR" sz="2000" b="1" cap="none" dirty="0">
                <a:ea typeface="ＭＳ Ｐゴシック" panose="020B0600070205080204" pitchFamily="34" charset="-128"/>
              </a:rPr>
              <a:t>“</a:t>
            </a:r>
            <a:r>
              <a:rPr lang="fr-FR" altLang="ja-JP" sz="2000" b="1" cap="none" dirty="0">
                <a:ea typeface="ＭＳ Ｐゴシック" panose="020B0600070205080204" pitchFamily="34" charset="-128"/>
              </a:rPr>
              <a:t>petits cadres</a:t>
            </a:r>
            <a:r>
              <a:rPr lang="fr-CH" altLang="ja-JP" sz="2000" b="1" cap="none" dirty="0">
                <a:ea typeface="ＭＳ Ｐゴシック" panose="020B0600070205080204" pitchFamily="34" charset="-128"/>
              </a:rPr>
              <a:t>“</a:t>
            </a:r>
            <a:r>
              <a:rPr lang="fr-FR" altLang="ja-JP" sz="2000" b="1" cap="none" dirty="0">
                <a:ea typeface="ＭＳ Ｐゴシック" panose="020B0600070205080204" pitchFamily="34" charset="-128"/>
              </a:rPr>
              <a:t> : </a:t>
            </a:r>
            <a:r>
              <a:rPr lang="fr-FR" altLang="ja-JP" sz="2000" b="1" i="1" cap="none" dirty="0" err="1">
                <a:ea typeface="ＭＳ Ｐゴシック" panose="020B0600070205080204" pitchFamily="34" charset="-128"/>
              </a:rPr>
              <a:t>illusio</a:t>
            </a:r>
            <a:r>
              <a:rPr lang="fr-FR" altLang="ja-JP" sz="2000" b="1" cap="none" dirty="0">
                <a:ea typeface="ＭＳ Ｐゴシック" panose="020B0600070205080204" pitchFamily="34" charset="-128"/>
              </a:rPr>
              <a:t> et désenchantement du rapport au travail dans une SSII en France », </a:t>
            </a:r>
            <a:r>
              <a:rPr lang="fr-FR" altLang="ja-JP" sz="2000" b="1" i="1" cap="none" dirty="0">
                <a:ea typeface="ＭＳ Ｐゴシック" panose="020B0600070205080204" pitchFamily="34" charset="-128"/>
              </a:rPr>
              <a:t>Revue économique et sociale</a:t>
            </a:r>
            <a:r>
              <a:rPr lang="fr-FR" altLang="ja-JP" sz="2000" b="1" cap="none" dirty="0">
                <a:ea typeface="ＭＳ Ｐゴシック" panose="020B0600070205080204" pitchFamily="34" charset="-128"/>
              </a:rPr>
              <a:t>, vol.71, pp. 23-41. </a:t>
            </a:r>
            <a:endParaRPr lang="fr-FR" altLang="fr-FR" sz="4000" cap="none" dirty="0">
              <a:ea typeface="ＭＳ Ｐゴシック" panose="020B0600070205080204" pitchFamily="34" charset="-128"/>
            </a:endParaRPr>
          </a:p>
        </p:txBody>
      </p:sp>
      <p:sp>
        <p:nvSpPr>
          <p:cNvPr id="14338" name="ZoneTexte 3">
            <a:extLst>
              <a:ext uri="{FF2B5EF4-FFF2-40B4-BE49-F238E27FC236}">
                <a16:creationId xmlns:a16="http://schemas.microsoft.com/office/drawing/2014/main" id="{9A2186FC-FA91-03F1-FACC-2F963CE71A61}"/>
              </a:ext>
            </a:extLst>
          </p:cNvPr>
          <p:cNvSpPr txBox="1">
            <a:spLocks noChangeArrowheads="1"/>
          </p:cNvSpPr>
          <p:nvPr/>
        </p:nvSpPr>
        <p:spPr bwMode="auto">
          <a:xfrm>
            <a:off x="304800" y="6194425"/>
            <a:ext cx="838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800" dirty="0">
                <a:latin typeface="Arial" panose="020B0604020202020204" pitchFamily="34" charset="0"/>
              </a:rPr>
              <a:t>Marc Perrenoud											EPFL </a:t>
            </a:r>
            <a:r>
              <a:rPr lang="is-IS" altLang="fr-FR" sz="1800" dirty="0">
                <a:latin typeface="Arial" panose="020B0604020202020204" pitchFamily="34" charset="0"/>
              </a:rPr>
              <a:t>2023</a:t>
            </a:r>
            <a:endParaRPr lang="fr-FR" altLang="fr-FR" sz="1800" dirty="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re 1">
            <a:extLst>
              <a:ext uri="{FF2B5EF4-FFF2-40B4-BE49-F238E27FC236}">
                <a16:creationId xmlns:a16="http://schemas.microsoft.com/office/drawing/2014/main" id="{C7BBE926-59A4-82DD-11BB-D445F24D66F2}"/>
              </a:ext>
            </a:extLst>
          </p:cNvPr>
          <p:cNvSpPr>
            <a:spLocks noGrp="1"/>
          </p:cNvSpPr>
          <p:nvPr>
            <p:ph type="title"/>
          </p:nvPr>
        </p:nvSpPr>
        <p:spPr>
          <a:xfrm>
            <a:off x="612775" y="228600"/>
            <a:ext cx="8153400" cy="990600"/>
          </a:xfrm>
        </p:spPr>
        <p:txBody>
          <a:bodyPr/>
          <a:lstStyle/>
          <a:p>
            <a:r>
              <a:rPr lang="fr-FR" altLang="fr-FR">
                <a:ea typeface="ＭＳ Ｐゴシック" panose="020B0600070205080204" pitchFamily="34" charset="-128"/>
              </a:rPr>
              <a:t>La semaine prochaine</a:t>
            </a:r>
          </a:p>
        </p:txBody>
      </p:sp>
      <p:sp>
        <p:nvSpPr>
          <p:cNvPr id="23554" name="Espace réservé du contenu 2">
            <a:extLst>
              <a:ext uri="{FF2B5EF4-FFF2-40B4-BE49-F238E27FC236}">
                <a16:creationId xmlns:a16="http://schemas.microsoft.com/office/drawing/2014/main" id="{759306E9-7AC0-D640-3628-BD450D496482}"/>
              </a:ext>
            </a:extLst>
          </p:cNvPr>
          <p:cNvSpPr>
            <a:spLocks noGrp="1"/>
          </p:cNvSpPr>
          <p:nvPr>
            <p:ph sz="quarter" idx="1"/>
          </p:nvPr>
        </p:nvSpPr>
        <p:spPr>
          <a:xfrm>
            <a:off x="612775" y="1885950"/>
            <a:ext cx="8153400" cy="4495800"/>
          </a:xfrm>
        </p:spPr>
        <p:txBody>
          <a:bodyPr/>
          <a:lstStyle/>
          <a:p>
            <a:pPr>
              <a:buFont typeface="Wingdings" pitchFamily="2" charset="2"/>
              <a:buNone/>
            </a:pPr>
            <a:endParaRPr lang="fr-FR" altLang="fr-FR" dirty="0">
              <a:ea typeface="ＭＳ Ｐゴシック" panose="020B0600070205080204" pitchFamily="34" charset="-128"/>
            </a:endParaRPr>
          </a:p>
          <a:p>
            <a:pPr>
              <a:buFont typeface="Wingdings" pitchFamily="2" charset="2"/>
              <a:buNone/>
            </a:pPr>
            <a:endParaRPr lang="fr-FR" altLang="fr-FR" dirty="0">
              <a:ea typeface="ＭＳ Ｐゴシック" panose="020B0600070205080204" pitchFamily="34" charset="-128"/>
            </a:endParaRPr>
          </a:p>
          <a:p>
            <a:r>
              <a:rPr lang="fr-FR" altLang="fr-FR" dirty="0">
                <a:ea typeface="ＭＳ Ｐゴシック" panose="020B0600070205080204" pitchFamily="34" charset="-128"/>
              </a:rPr>
              <a:t>Ingénieurs, cadres et managers #4 – </a:t>
            </a:r>
            <a:r>
              <a:rPr lang="fr-CH" altLang="fr-FR" dirty="0">
                <a:ea typeface="ＭＳ Ｐゴシック" panose="020B0600070205080204" pitchFamily="34" charset="-128"/>
              </a:rPr>
              <a:t>Recrutement</a:t>
            </a:r>
            <a:endParaRPr lang="fr-FR" altLang="ja-JP" sz="2600" dirty="0">
              <a:ea typeface="ＭＳ Ｐゴシック" panose="020B0600070205080204" pitchFamily="34" charset="-128"/>
            </a:endParaRPr>
          </a:p>
          <a:p>
            <a:endParaRPr lang="fr-FR" altLang="fr-FR" dirty="0">
              <a:ea typeface="ＭＳ Ｐゴシック" panose="020B0600070205080204" pitchFamily="34" charset="-128"/>
            </a:endParaRPr>
          </a:p>
          <a:p>
            <a:pPr>
              <a:buFont typeface="Wingdings" pitchFamily="2" charset="2"/>
              <a:buNone/>
            </a:pPr>
            <a:r>
              <a:rPr lang="fr-FR" altLang="fr-FR" dirty="0">
                <a:ea typeface="ＭＳ Ｐゴシック" panose="020B0600070205080204" pitchFamily="34" charset="-128"/>
              </a:rPr>
              <a:t> </a:t>
            </a:r>
          </a:p>
          <a:p>
            <a:endParaRPr lang="fr-FR" altLang="fr-FR" dirty="0">
              <a:ea typeface="ＭＳ Ｐゴシック" panose="020B0600070205080204" pitchFamily="34" charset="-128"/>
            </a:endParaRPr>
          </a:p>
        </p:txBody>
      </p:sp>
      <p:sp>
        <p:nvSpPr>
          <p:cNvPr id="2" name="ZoneTexte 3">
            <a:extLst>
              <a:ext uri="{FF2B5EF4-FFF2-40B4-BE49-F238E27FC236}">
                <a16:creationId xmlns:a16="http://schemas.microsoft.com/office/drawing/2014/main" id="{A8C72459-2643-6809-036F-ABB6D4BD976C}"/>
              </a:ext>
            </a:extLst>
          </p:cNvPr>
          <p:cNvSpPr txBox="1">
            <a:spLocks noChangeArrowheads="1"/>
          </p:cNvSpPr>
          <p:nvPr/>
        </p:nvSpPr>
        <p:spPr bwMode="auto">
          <a:xfrm>
            <a:off x="152400" y="6553200"/>
            <a:ext cx="8839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a:t>
            </a:r>
            <a:r>
              <a:rPr lang="fr-FR" altLang="fr-FR" sz="1200" dirty="0">
                <a:latin typeface="Arial" panose="020B0604020202020204" pitchFamily="34" charset="0"/>
              </a:rPr>
              <a:t>3</a:t>
            </a:r>
            <a:endParaRPr lang="is-IS" altLang="fr-FR" sz="1200"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re 1">
            <a:extLst>
              <a:ext uri="{FF2B5EF4-FFF2-40B4-BE49-F238E27FC236}">
                <a16:creationId xmlns:a16="http://schemas.microsoft.com/office/drawing/2014/main" id="{6F7B0FA6-3952-28DF-51FD-DE61C3FFEEBB}"/>
              </a:ext>
            </a:extLst>
          </p:cNvPr>
          <p:cNvSpPr>
            <a:spLocks noGrp="1"/>
          </p:cNvSpPr>
          <p:nvPr>
            <p:ph type="title"/>
          </p:nvPr>
        </p:nvSpPr>
        <p:spPr>
          <a:xfrm>
            <a:off x="612775" y="228600"/>
            <a:ext cx="8153400" cy="990600"/>
          </a:xfrm>
        </p:spPr>
        <p:txBody>
          <a:bodyPr/>
          <a:lstStyle/>
          <a:p>
            <a:r>
              <a:rPr lang="fr-FR" altLang="fr-FR">
                <a:ea typeface="ＭＳ Ｐゴシック" panose="020B0600070205080204" pitchFamily="34" charset="-128"/>
              </a:rPr>
              <a:t>Point sur les travaux de terrain</a:t>
            </a:r>
          </a:p>
        </p:txBody>
      </p:sp>
      <p:sp>
        <p:nvSpPr>
          <p:cNvPr id="15363" name="ZoneTexte 3">
            <a:extLst>
              <a:ext uri="{FF2B5EF4-FFF2-40B4-BE49-F238E27FC236}">
                <a16:creationId xmlns:a16="http://schemas.microsoft.com/office/drawing/2014/main" id="{D422EC83-E9E3-8B7A-3266-ED66C4BE16CF}"/>
              </a:ext>
            </a:extLst>
          </p:cNvPr>
          <p:cNvSpPr txBox="1">
            <a:spLocks noChangeArrowheads="1"/>
          </p:cNvSpPr>
          <p:nvPr/>
        </p:nvSpPr>
        <p:spPr bwMode="auto">
          <a:xfrm>
            <a:off x="152400" y="6553200"/>
            <a:ext cx="883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2023</a:t>
            </a:r>
            <a:endParaRPr lang="fr-FR" altLang="fr-FR" sz="1200" dirty="0">
              <a:latin typeface="Arial" panose="020B0604020202020204" pitchFamily="34" charset="0"/>
            </a:endParaRPr>
          </a:p>
        </p:txBody>
      </p:sp>
      <p:sp>
        <p:nvSpPr>
          <p:cNvPr id="2" name="Espace réservé du contenu 1">
            <a:extLst>
              <a:ext uri="{FF2B5EF4-FFF2-40B4-BE49-F238E27FC236}">
                <a16:creationId xmlns:a16="http://schemas.microsoft.com/office/drawing/2014/main" id="{828DB5FA-1C1E-292E-95BF-9CBD4B500A94}"/>
              </a:ext>
            </a:extLst>
          </p:cNvPr>
          <p:cNvSpPr>
            <a:spLocks noGrp="1"/>
          </p:cNvSpPr>
          <p:nvPr>
            <p:ph sz="quarter" idx="1"/>
          </p:nvPr>
        </p:nvSpPr>
        <p:spPr/>
        <p:txBody>
          <a:bodyPr/>
          <a:lstStyle/>
          <a:p>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re 1">
            <a:extLst>
              <a:ext uri="{FF2B5EF4-FFF2-40B4-BE49-F238E27FC236}">
                <a16:creationId xmlns:a16="http://schemas.microsoft.com/office/drawing/2014/main" id="{8D1EC4F8-BD69-D1FD-7FFC-5D5A80AA1484}"/>
              </a:ext>
            </a:extLst>
          </p:cNvPr>
          <p:cNvSpPr>
            <a:spLocks noGrp="1"/>
          </p:cNvSpPr>
          <p:nvPr>
            <p:ph type="title"/>
          </p:nvPr>
        </p:nvSpPr>
        <p:spPr>
          <a:xfrm>
            <a:off x="457200" y="228600"/>
            <a:ext cx="8458200" cy="990600"/>
          </a:xfrm>
        </p:spPr>
        <p:txBody>
          <a:bodyPr/>
          <a:lstStyle/>
          <a:p>
            <a:pPr algn="ctr"/>
            <a:r>
              <a:rPr lang="fr-FR" altLang="fr-FR" sz="3500" b="1">
                <a:ea typeface="ＭＳ Ｐゴシック" panose="020B0600070205080204" pitchFamily="34" charset="-128"/>
              </a:rPr>
              <a:t>Les « petits cadres » en SSII (étude de cas)</a:t>
            </a:r>
            <a:br>
              <a:rPr lang="fr-FR" altLang="fr-FR" sz="3500" b="1">
                <a:ea typeface="ＭＳ Ｐゴシック" panose="020B0600070205080204" pitchFamily="34" charset="-128"/>
              </a:rPr>
            </a:br>
            <a:endParaRPr lang="fr-FR" altLang="fr-FR" sz="2000" b="1">
              <a:ea typeface="ＭＳ Ｐゴシック" panose="020B0600070205080204" pitchFamily="34" charset="-128"/>
            </a:endParaRPr>
          </a:p>
        </p:txBody>
      </p:sp>
      <p:sp>
        <p:nvSpPr>
          <p:cNvPr id="14339" name="Espace réservé du contenu 2">
            <a:extLst>
              <a:ext uri="{FF2B5EF4-FFF2-40B4-BE49-F238E27FC236}">
                <a16:creationId xmlns:a16="http://schemas.microsoft.com/office/drawing/2014/main" id="{E505A4A5-7B8A-5AF5-7318-366187DB8829}"/>
              </a:ext>
            </a:extLst>
          </p:cNvPr>
          <p:cNvSpPr>
            <a:spLocks noGrp="1"/>
          </p:cNvSpPr>
          <p:nvPr>
            <p:ph sz="quarter" idx="1"/>
          </p:nvPr>
        </p:nvSpPr>
        <p:spPr>
          <a:xfrm>
            <a:off x="304800" y="1447800"/>
            <a:ext cx="8461375" cy="4876800"/>
          </a:xfrm>
        </p:spPr>
        <p:txBody>
          <a:bodyPr/>
          <a:lstStyle/>
          <a:p>
            <a:pPr algn="just">
              <a:lnSpc>
                <a:spcPct val="90000"/>
              </a:lnSpc>
              <a:spcBef>
                <a:spcPts val="1300"/>
              </a:spcBef>
              <a:buFont typeface="Arial" panose="020B0604020202020204" pitchFamily="34" charset="0"/>
              <a:buNone/>
            </a:pPr>
            <a:r>
              <a:rPr lang="fr-FR" altLang="fr-FR" sz="2500" b="1" dirty="0">
                <a:ea typeface="ＭＳ Ｐゴシック" panose="020B0600070205080204" pitchFamily="34" charset="-128"/>
              </a:rPr>
              <a:t>Situation des cadres-experts (« petits cadres ») en régime </a:t>
            </a:r>
            <a:r>
              <a:rPr lang="fr-FR" altLang="fr-FR" sz="2500" b="1" dirty="0" err="1">
                <a:ea typeface="ＭＳ Ｐゴシック" panose="020B0600070205080204" pitchFamily="34" charset="-128"/>
              </a:rPr>
              <a:t>toyotiste</a:t>
            </a:r>
            <a:endParaRPr lang="fr-FR" altLang="fr-FR" sz="2500" b="1" dirty="0">
              <a:ea typeface="ＭＳ Ｐゴシック" panose="020B0600070205080204" pitchFamily="34" charset="-128"/>
            </a:endParaRPr>
          </a:p>
          <a:p>
            <a:pPr algn="just">
              <a:lnSpc>
                <a:spcPct val="90000"/>
              </a:lnSpc>
              <a:spcBef>
                <a:spcPts val="1300"/>
              </a:spcBef>
              <a:buFont typeface="Arial" panose="020B0604020202020204" pitchFamily="34" charset="0"/>
              <a:buNone/>
            </a:pPr>
            <a:r>
              <a:rPr lang="fr-FR" altLang="fr-FR" sz="2500" b="1" dirty="0">
                <a:ea typeface="ＭＳ Ｐゴシック" panose="020B0600070205080204" pitchFamily="34" charset="-128"/>
              </a:rPr>
              <a:t>Etude de cas : enquête conditions de travail chez SG auprès d</a:t>
            </a:r>
            <a:r>
              <a:rPr lang="ja-JP" altLang="fr-FR" sz="2500" b="1">
                <a:ea typeface="ＭＳ Ｐゴシック" panose="020B0600070205080204" pitchFamily="34" charset="-128"/>
              </a:rPr>
              <a:t>’</a:t>
            </a:r>
            <a:r>
              <a:rPr lang="fr-FR" altLang="ja-JP" sz="2500" b="1" dirty="0">
                <a:ea typeface="ＭＳ Ｐゴシック" panose="020B0600070205080204" pitchFamily="34" charset="-128"/>
              </a:rPr>
              <a:t>ingénieurs sous-traitants dans l</a:t>
            </a:r>
            <a:r>
              <a:rPr lang="ja-JP" altLang="fr-FR" sz="2500" b="1">
                <a:ea typeface="ＭＳ Ｐゴシック" panose="020B0600070205080204" pitchFamily="34" charset="-128"/>
              </a:rPr>
              <a:t>’</a:t>
            </a:r>
            <a:r>
              <a:rPr lang="fr-FR" altLang="ja-JP" sz="2500" b="1" dirty="0">
                <a:ea typeface="ＭＳ Ｐゴシック" panose="020B0600070205080204" pitchFamily="34" charset="-128"/>
              </a:rPr>
              <a:t>aéronautique.</a:t>
            </a:r>
          </a:p>
          <a:p>
            <a:pPr algn="just">
              <a:lnSpc>
                <a:spcPct val="90000"/>
              </a:lnSpc>
              <a:spcBef>
                <a:spcPts val="1300"/>
              </a:spcBef>
            </a:pPr>
            <a:r>
              <a:rPr lang="fr-FR" altLang="fr-FR" sz="2200" dirty="0">
                <a:ea typeface="ＭＳ Ｐゴシック" panose="020B0600070205080204" pitchFamily="34" charset="-128"/>
              </a:rPr>
              <a:t>Chez SG, tout le monde est « cadre » et peut (doit) être « chef ».</a:t>
            </a:r>
          </a:p>
          <a:p>
            <a:pPr algn="just">
              <a:lnSpc>
                <a:spcPct val="90000"/>
              </a:lnSpc>
              <a:spcBef>
                <a:spcPts val="1300"/>
              </a:spcBef>
              <a:buFont typeface="Arial" panose="020B0604020202020204" pitchFamily="34" charset="0"/>
              <a:buNone/>
            </a:pPr>
            <a:r>
              <a:rPr lang="fr-FR" altLang="fr-FR" sz="2200" dirty="0">
                <a:ea typeface="ＭＳ Ｐゴシック" panose="020B0600070205080204" pitchFamily="34" charset="-128"/>
              </a:rPr>
              <a:t>Avantage pour l</a:t>
            </a:r>
            <a:r>
              <a:rPr lang="fr-CH" altLang="fr-FR" sz="2200" dirty="0">
                <a:ea typeface="ＭＳ Ｐゴシック" panose="020B0600070205080204" pitchFamily="34" charset="-128"/>
              </a:rPr>
              <a:t>’</a:t>
            </a:r>
            <a:r>
              <a:rPr lang="fr-FR" altLang="ja-JP" sz="2200" dirty="0">
                <a:ea typeface="ＭＳ Ｐゴシック" panose="020B0600070205080204" pitchFamily="34" charset="-128"/>
              </a:rPr>
              <a:t>employeur : spécificité de la durée du temps de travail des « cadres » (plus long, plus flexible).</a:t>
            </a:r>
          </a:p>
          <a:p>
            <a:pPr algn="just">
              <a:lnSpc>
                <a:spcPct val="90000"/>
              </a:lnSpc>
              <a:spcBef>
                <a:spcPts val="1300"/>
              </a:spcBef>
              <a:buFont typeface="Arial" panose="020B0604020202020204" pitchFamily="34" charset="0"/>
              <a:buNone/>
            </a:pPr>
            <a:r>
              <a:rPr lang="fr-FR" altLang="fr-FR" sz="1800" dirty="0">
                <a:ea typeface="ＭＳ Ｐゴシック" panose="020B0600070205080204" pitchFamily="34" charset="-128"/>
              </a:rPr>
              <a:t>Gilles, 27 ans, ingénieur en communications numériques, 3 ans chez SG : </a:t>
            </a:r>
          </a:p>
          <a:p>
            <a:pPr algn="just">
              <a:lnSpc>
                <a:spcPct val="90000"/>
              </a:lnSpc>
              <a:spcBef>
                <a:spcPts val="1300"/>
              </a:spcBef>
              <a:buFont typeface="Wingdings" pitchFamily="2" charset="2"/>
              <a:buNone/>
            </a:pPr>
            <a:r>
              <a:rPr lang="fr-FR" altLang="fr-FR" sz="1800" dirty="0">
                <a:ea typeface="ＭＳ Ｐゴシック" panose="020B0600070205080204" pitchFamily="34" charset="-128"/>
              </a:rPr>
              <a:t>« </a:t>
            </a:r>
            <a:r>
              <a:rPr lang="en-US" altLang="fr-FR" sz="1800" i="1" dirty="0">
                <a:ea typeface="ＭＳ Ｐゴシック" panose="020B0600070205080204" pitchFamily="34" charset="-128"/>
              </a:rPr>
              <a:t>Bon</a:t>
            </a:r>
            <a:r>
              <a:rPr lang="fr-FR" altLang="fr-FR" sz="1800" i="1" dirty="0">
                <a:ea typeface="ＭＳ Ｐゴシック" panose="020B0600070205080204" pitchFamily="34" charset="-128"/>
              </a:rPr>
              <a:t>, des heures peut-être un peu lourdes, mais ça quand on est cadre, on a un peu l’habitude…</a:t>
            </a:r>
            <a:r>
              <a:rPr lang="fr-FR" altLang="fr-FR" sz="1800" dirty="0">
                <a:ea typeface="ＭＳ Ｐゴシック" panose="020B0600070205080204" pitchFamily="34" charset="-128"/>
              </a:rPr>
              <a:t> » « </a:t>
            </a:r>
            <a:r>
              <a:rPr lang="fr-FR" altLang="fr-FR" sz="1800" i="1" dirty="0">
                <a:ea typeface="ＭＳ Ｐゴシック" panose="020B0600070205080204" pitchFamily="34" charset="-128"/>
              </a:rPr>
              <a:t>Je suis cadre donc je compte pas tant que ça mon temps de travail. En moyenne, 40 heures, mais ça dépend vraiment du type de travail, là, comme je travaille au forfait, il y a beaucoup plus de pression, donc quand il y a des pics, ça peut être beaucoup plus que 40 heures, ça peut être facilement du 10 heures par jour…</a:t>
            </a:r>
            <a:r>
              <a:rPr lang="fr-FR" altLang="fr-FR" sz="1800" dirty="0">
                <a:ea typeface="ＭＳ Ｐゴシック" panose="020B0600070205080204" pitchFamily="34" charset="-128"/>
              </a:rPr>
              <a:t> ».</a:t>
            </a:r>
          </a:p>
          <a:p>
            <a:pPr algn="just">
              <a:lnSpc>
                <a:spcPct val="90000"/>
              </a:lnSpc>
              <a:spcBef>
                <a:spcPts val="1300"/>
              </a:spcBef>
              <a:buFont typeface="Arial" panose="020B0604020202020204" pitchFamily="34" charset="0"/>
              <a:buNone/>
            </a:pPr>
            <a:endParaRPr lang="fr-FR" altLang="fr-FR" sz="1600" dirty="0">
              <a:ea typeface="ＭＳ Ｐゴシック" panose="020B0600070205080204" pitchFamily="34" charset="-128"/>
            </a:endParaRPr>
          </a:p>
          <a:p>
            <a:pPr algn="just">
              <a:lnSpc>
                <a:spcPct val="90000"/>
              </a:lnSpc>
              <a:spcBef>
                <a:spcPts val="1300"/>
              </a:spcBef>
              <a:buFont typeface="Arial" panose="020B0604020202020204" pitchFamily="34" charset="0"/>
              <a:buNone/>
            </a:pPr>
            <a:endParaRPr lang="fr-FR" altLang="fr-FR" sz="2500" dirty="0">
              <a:ea typeface="ＭＳ Ｐゴシック" panose="020B0600070205080204" pitchFamily="34" charset="-128"/>
            </a:endParaRPr>
          </a:p>
        </p:txBody>
      </p:sp>
      <p:sp>
        <p:nvSpPr>
          <p:cNvPr id="16387" name="ZoneTexte 3">
            <a:extLst>
              <a:ext uri="{FF2B5EF4-FFF2-40B4-BE49-F238E27FC236}">
                <a16:creationId xmlns:a16="http://schemas.microsoft.com/office/drawing/2014/main" id="{44BA4B99-4E79-10E3-C192-4643948773A3}"/>
              </a:ext>
            </a:extLst>
          </p:cNvPr>
          <p:cNvSpPr txBox="1">
            <a:spLocks noChangeArrowheads="1"/>
          </p:cNvSpPr>
          <p:nvPr/>
        </p:nvSpPr>
        <p:spPr bwMode="auto">
          <a:xfrm>
            <a:off x="152400" y="6553200"/>
            <a:ext cx="8839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a:t>
            </a:r>
            <a:r>
              <a:rPr lang="fr-FR" altLang="fr-FR" sz="1200" dirty="0">
                <a:latin typeface="Arial" panose="020B0604020202020204" pitchFamily="34" charset="0"/>
              </a:rPr>
              <a:t>3</a:t>
            </a:r>
            <a:endParaRPr lang="is-IS"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Espace réservé du contenu 2">
            <a:extLst>
              <a:ext uri="{FF2B5EF4-FFF2-40B4-BE49-F238E27FC236}">
                <a16:creationId xmlns:a16="http://schemas.microsoft.com/office/drawing/2014/main" id="{1932FDF5-3B94-A289-21B5-A7013EF19749}"/>
              </a:ext>
            </a:extLst>
          </p:cNvPr>
          <p:cNvSpPr>
            <a:spLocks noGrp="1"/>
          </p:cNvSpPr>
          <p:nvPr>
            <p:ph sz="quarter" idx="1"/>
          </p:nvPr>
        </p:nvSpPr>
        <p:spPr>
          <a:xfrm>
            <a:off x="304800" y="1447800"/>
            <a:ext cx="8461375" cy="5029200"/>
          </a:xfrm>
        </p:spPr>
        <p:txBody>
          <a:bodyPr/>
          <a:lstStyle/>
          <a:p>
            <a:pPr algn="just">
              <a:lnSpc>
                <a:spcPct val="90000"/>
              </a:lnSpc>
              <a:spcBef>
                <a:spcPts val="1300"/>
              </a:spcBef>
              <a:buFont typeface="Arial" panose="020B0604020202020204" pitchFamily="34" charset="0"/>
              <a:buNone/>
            </a:pPr>
            <a:r>
              <a:rPr lang="fr-FR" altLang="fr-FR" sz="2200" b="1" dirty="0">
                <a:ea typeface="ＭＳ Ｐゴシック" panose="020B0600070205080204" pitchFamily="34" charset="-128"/>
              </a:rPr>
              <a:t>Résultat principal de l</a:t>
            </a:r>
            <a:r>
              <a:rPr lang="fr-CH" altLang="fr-FR" sz="2200" b="1" dirty="0">
                <a:ea typeface="ＭＳ Ｐゴシック" panose="020B0600070205080204" pitchFamily="34" charset="-128"/>
              </a:rPr>
              <a:t>’</a:t>
            </a:r>
            <a:r>
              <a:rPr lang="fr-FR" altLang="ja-JP" sz="2200" b="1" dirty="0">
                <a:ea typeface="ＭＳ Ｐゴシック" panose="020B0600070205080204" pitchFamily="34" charset="-128"/>
              </a:rPr>
              <a:t>enquête : mobilité </a:t>
            </a:r>
            <a:r>
              <a:rPr lang="fr-FR" altLang="ja-JP" sz="2200" dirty="0">
                <a:ea typeface="ＭＳ Ｐゴシック" panose="020B0600070205080204" pitchFamily="34" charset="-128"/>
              </a:rPr>
              <a:t>comme </a:t>
            </a:r>
            <a:r>
              <a:rPr lang="fr-FR" altLang="ja-JP" sz="2200" b="1" dirty="0">
                <a:ea typeface="ＭＳ Ｐゴシック" panose="020B0600070205080204" pitchFamily="34" charset="-128"/>
              </a:rPr>
              <a:t>valeur </a:t>
            </a:r>
            <a:r>
              <a:rPr lang="fr-FR" altLang="ja-JP" sz="2200" dirty="0">
                <a:ea typeface="ＭＳ Ｐゴシック" panose="020B0600070205080204" pitchFamily="34" charset="-128"/>
              </a:rPr>
              <a:t>centrale intégrée par les plus </a:t>
            </a:r>
            <a:r>
              <a:rPr lang="fr-FR" altLang="ja-JP" sz="2200" b="1" dirty="0">
                <a:ea typeface="ＭＳ Ｐゴシック" panose="020B0600070205080204" pitchFamily="34" charset="-128"/>
              </a:rPr>
              <a:t>jeunes</a:t>
            </a:r>
            <a:r>
              <a:rPr lang="fr-FR" altLang="ja-JP" sz="2200" dirty="0">
                <a:ea typeface="ＭＳ Ｐゴシック" panose="020B0600070205080204" pitchFamily="34" charset="-128"/>
              </a:rPr>
              <a:t> comme </a:t>
            </a:r>
            <a:r>
              <a:rPr lang="fr-FR" altLang="ja-JP" sz="2200" b="1" dirty="0">
                <a:ea typeface="ＭＳ Ｐゴシック" panose="020B0600070205080204" pitchFamily="34" charset="-128"/>
              </a:rPr>
              <a:t>source d</a:t>
            </a:r>
            <a:r>
              <a:rPr lang="ja-JP" altLang="fr-FR" sz="2200" b="1">
                <a:ea typeface="ＭＳ Ｐゴシック" panose="020B0600070205080204" pitchFamily="34" charset="-128"/>
              </a:rPr>
              <a:t>’</a:t>
            </a:r>
            <a:r>
              <a:rPr lang="fr-FR" altLang="ja-JP" sz="2200" b="1" dirty="0">
                <a:ea typeface="ＭＳ Ｐゴシック" panose="020B0600070205080204" pitchFamily="34" charset="-128"/>
              </a:rPr>
              <a:t>augmentation salariale</a:t>
            </a:r>
            <a:r>
              <a:rPr lang="fr-FR" altLang="ja-JP" sz="2200" dirty="0">
                <a:ea typeface="ＭＳ Ｐゴシック" panose="020B0600070205080204" pitchFamily="34" charset="-128"/>
              </a:rPr>
              <a:t>,</a:t>
            </a:r>
            <a:r>
              <a:rPr lang="fr-FR" altLang="ja-JP" sz="2200" b="1" dirty="0">
                <a:ea typeface="ＭＳ Ｐゴシック" panose="020B0600070205080204" pitchFamily="34" charset="-128"/>
              </a:rPr>
              <a:t> </a:t>
            </a:r>
            <a:r>
              <a:rPr lang="fr-FR" altLang="ja-JP" sz="2200" dirty="0">
                <a:ea typeface="ＭＳ Ｐゴシック" panose="020B0600070205080204" pitchFamily="34" charset="-128"/>
              </a:rPr>
              <a:t>à </a:t>
            </a:r>
            <a:r>
              <a:rPr lang="fr-FR" altLang="ja-JP" sz="2200" b="1" dirty="0">
                <a:ea typeface="ＭＳ Ｐゴシック" panose="020B0600070205080204" pitchFamily="34" charset="-128"/>
              </a:rPr>
              <a:t>l</a:t>
            </a:r>
            <a:r>
              <a:rPr lang="fr-CH" altLang="ja-JP" sz="2200" b="1" dirty="0">
                <a:ea typeface="ＭＳ Ｐゴシック" panose="020B0600070205080204" pitchFamily="34" charset="-128"/>
              </a:rPr>
              <a:t>’</a:t>
            </a:r>
            <a:r>
              <a:rPr lang="fr-FR" altLang="ja-JP" sz="2200" b="1" dirty="0">
                <a:ea typeface="ＭＳ Ｐゴシック" panose="020B0600070205080204" pitchFamily="34" charset="-128"/>
              </a:rPr>
              <a:t>inverse</a:t>
            </a:r>
            <a:r>
              <a:rPr lang="fr-FR" altLang="ja-JP" sz="2200" dirty="0">
                <a:ea typeface="ＭＳ Ｐゴシック" panose="020B0600070205080204" pitchFamily="34" charset="-128"/>
              </a:rPr>
              <a:t> de la </a:t>
            </a:r>
            <a:r>
              <a:rPr lang="fr-FR" altLang="ja-JP" sz="2200" b="1" dirty="0">
                <a:ea typeface="ＭＳ Ｐゴシック" panose="020B0600070205080204" pitchFamily="34" charset="-128"/>
              </a:rPr>
              <a:t>stabilité </a:t>
            </a:r>
            <a:r>
              <a:rPr lang="fr-FR" altLang="ja-JP" sz="2200" dirty="0">
                <a:ea typeface="ＭＳ Ｐゴシック" panose="020B0600070205080204" pitchFamily="34" charset="-128"/>
              </a:rPr>
              <a:t>intégrée par les </a:t>
            </a:r>
            <a:r>
              <a:rPr lang="fr-FR" altLang="ja-JP" sz="2200" b="1" dirty="0">
                <a:ea typeface="ＭＳ Ｐゴシック" panose="020B0600070205080204" pitchFamily="34" charset="-128"/>
              </a:rPr>
              <a:t>anciens </a:t>
            </a:r>
            <a:r>
              <a:rPr lang="fr-FR" altLang="ja-JP" sz="2200" dirty="0">
                <a:ea typeface="ＭＳ Ｐゴシック" panose="020B0600070205080204" pitchFamily="34" charset="-128"/>
              </a:rPr>
              <a:t>mais qui constitue un </a:t>
            </a:r>
            <a:r>
              <a:rPr lang="fr-FR" altLang="ja-JP" sz="2200" b="1" dirty="0">
                <a:ea typeface="ＭＳ Ｐゴシック" panose="020B0600070205080204" pitchFamily="34" charset="-128"/>
              </a:rPr>
              <a:t>modèle caduc.  </a:t>
            </a:r>
          </a:p>
          <a:p>
            <a:pPr algn="just">
              <a:lnSpc>
                <a:spcPct val="90000"/>
              </a:lnSpc>
              <a:spcBef>
                <a:spcPts val="1300"/>
              </a:spcBef>
              <a:buFont typeface="Arial" panose="020B0604020202020204" pitchFamily="34" charset="0"/>
              <a:buNone/>
            </a:pPr>
            <a:r>
              <a:rPr lang="fr-FR" altLang="fr-FR" sz="2000" dirty="0">
                <a:ea typeface="ＭＳ Ｐゴシック" panose="020B0600070205080204" pitchFamily="34" charset="-128"/>
              </a:rPr>
              <a:t>Chez les « junior » (25-30 ans) : fort désir de mobilité, d</a:t>
            </a:r>
            <a:r>
              <a:rPr lang="fr-CH" altLang="fr-FR" sz="2000" dirty="0">
                <a:ea typeface="ＭＳ Ｐゴシック" panose="020B0600070205080204" pitchFamily="34" charset="-128"/>
              </a:rPr>
              <a:t>’</a:t>
            </a:r>
            <a:r>
              <a:rPr lang="fr-FR" altLang="ja-JP" sz="2000" dirty="0">
                <a:ea typeface="ＭＳ Ｐゴシック" panose="020B0600070205080204" pitchFamily="34" charset="-128"/>
              </a:rPr>
              <a:t>une mission à l</a:t>
            </a:r>
            <a:r>
              <a:rPr lang="fr-CH" altLang="ja-JP" sz="2000" dirty="0">
                <a:ea typeface="ＭＳ Ｐゴシック" panose="020B0600070205080204" pitchFamily="34" charset="-128"/>
              </a:rPr>
              <a:t>’</a:t>
            </a:r>
            <a:r>
              <a:rPr lang="fr-FR" altLang="ja-JP" sz="2000" dirty="0">
                <a:ea typeface="ＭＳ Ｐゴシック" panose="020B0600070205080204" pitchFamily="34" charset="-128"/>
              </a:rPr>
              <a:t>autre, voire d</a:t>
            </a:r>
            <a:r>
              <a:rPr lang="fr-CH" altLang="ja-JP" sz="2000" dirty="0">
                <a:ea typeface="ＭＳ Ｐゴシック" panose="020B0600070205080204" pitchFamily="34" charset="-128"/>
              </a:rPr>
              <a:t>’</a:t>
            </a:r>
            <a:r>
              <a:rPr lang="fr-FR" altLang="ja-JP" sz="2000" dirty="0">
                <a:ea typeface="ＭＳ Ｐゴシック" panose="020B0600070205080204" pitchFamily="34" charset="-128"/>
              </a:rPr>
              <a:t>un employeur à l</a:t>
            </a:r>
            <a:r>
              <a:rPr lang="fr-CH" altLang="ja-JP" sz="2000" dirty="0">
                <a:ea typeface="ＭＳ Ｐゴシック" panose="020B0600070205080204" pitchFamily="34" charset="-128"/>
              </a:rPr>
              <a:t>’</a:t>
            </a:r>
            <a:r>
              <a:rPr lang="fr-FR" altLang="ja-JP" sz="2000" dirty="0">
                <a:ea typeface="ＭＳ Ｐゴシック" panose="020B0600070205080204" pitchFamily="34" charset="-128"/>
              </a:rPr>
              <a:t>autre. Faire fructifier son CV avec des « expériences », des « prises de responsabilité », pour « performer » en permanence.</a:t>
            </a:r>
          </a:p>
          <a:p>
            <a:pPr algn="just">
              <a:lnSpc>
                <a:spcPct val="90000"/>
              </a:lnSpc>
              <a:spcBef>
                <a:spcPts val="1300"/>
              </a:spcBef>
              <a:buFont typeface="Arial" panose="020B0604020202020204" pitchFamily="34" charset="0"/>
              <a:buNone/>
            </a:pPr>
            <a:r>
              <a:rPr lang="fr-FR" altLang="fr-FR" sz="1600" dirty="0">
                <a:ea typeface="ＭＳ Ｐゴシック" panose="020B0600070205080204" pitchFamily="34" charset="-128"/>
              </a:rPr>
              <a:t>Gilles : « </a:t>
            </a:r>
            <a:r>
              <a:rPr lang="en-US" altLang="fr-FR" sz="1600" i="1" dirty="0">
                <a:ea typeface="ＭＳ Ｐゴシック" panose="020B0600070205080204" pitchFamily="34" charset="-128"/>
              </a:rPr>
              <a:t>il </a:t>
            </a:r>
            <a:r>
              <a:rPr lang="en-US" altLang="fr-FR" sz="1600" i="1" dirty="0" err="1">
                <a:ea typeface="ＭＳ Ｐゴシック" panose="020B0600070205080204" pitchFamily="34" charset="-128"/>
              </a:rPr>
              <a:t>est</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connu</a:t>
            </a:r>
            <a:r>
              <a:rPr lang="en-US" altLang="fr-FR" sz="1600" i="1" dirty="0">
                <a:ea typeface="ＭＳ Ｐゴシック" panose="020B0600070205080204" pitchFamily="34" charset="-128"/>
              </a:rPr>
              <a:t> que </a:t>
            </a:r>
            <a:r>
              <a:rPr lang="en-US" altLang="fr-FR" sz="1600" i="1" dirty="0" err="1">
                <a:ea typeface="ＭＳ Ｐゴシック" panose="020B0600070205080204" pitchFamily="34" charset="-128"/>
              </a:rPr>
              <a:t>si</a:t>
            </a:r>
            <a:r>
              <a:rPr lang="en-US" altLang="fr-FR" sz="1600" i="1" dirty="0">
                <a:ea typeface="ＭＳ Ｐゴシック" panose="020B0600070205080204" pitchFamily="34" charset="-128"/>
              </a:rPr>
              <a:t> on </a:t>
            </a:r>
            <a:r>
              <a:rPr lang="en-US" altLang="fr-FR" sz="1600" i="1" dirty="0" err="1">
                <a:ea typeface="ＭＳ Ｐゴシック" panose="020B0600070205080204" pitchFamily="34" charset="-128"/>
              </a:rPr>
              <a:t>veut</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avoir</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une</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véritable</a:t>
            </a:r>
            <a:r>
              <a:rPr lang="en-US" altLang="fr-FR" sz="1600" i="1" dirty="0">
                <a:ea typeface="ＭＳ Ｐゴシック" panose="020B0600070205080204" pitchFamily="34" charset="-128"/>
              </a:rPr>
              <a:t> augmentation, </a:t>
            </a:r>
            <a:r>
              <a:rPr lang="en-US" altLang="fr-FR" sz="1600" i="1" dirty="0" err="1">
                <a:ea typeface="ＭＳ Ｐゴシック" panose="020B0600070205080204" pitchFamily="34" charset="-128"/>
              </a:rPr>
              <a:t>ce</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qu’on</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peut</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appeler</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une</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réévaluation</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salariale</a:t>
            </a:r>
            <a:r>
              <a:rPr lang="en-US" altLang="fr-FR" sz="1600" i="1" dirty="0">
                <a:ea typeface="ＭＳ Ｐゴシック" panose="020B0600070205080204" pitchFamily="34" charset="-128"/>
              </a:rPr>
              <a:t>, il faut un turn over, </a:t>
            </a:r>
            <a:r>
              <a:rPr lang="en-US" altLang="fr-FR" sz="1600" i="1" dirty="0" err="1">
                <a:ea typeface="ＭＳ Ｐゴシック" panose="020B0600070205080204" pitchFamily="34" charset="-128"/>
              </a:rPr>
              <a:t>quand</a:t>
            </a:r>
            <a:r>
              <a:rPr lang="en-US" altLang="fr-FR" sz="1600" i="1" dirty="0">
                <a:ea typeface="ＭＳ Ｐゴシック" panose="020B0600070205080204" pitchFamily="34" charset="-128"/>
              </a:rPr>
              <a:t> on </a:t>
            </a:r>
            <a:r>
              <a:rPr lang="en-US" altLang="fr-FR" sz="1600" i="1" dirty="0" err="1">
                <a:ea typeface="ＭＳ Ｐゴシック" panose="020B0600070205080204" pitchFamily="34" charset="-128"/>
              </a:rPr>
              <a:t>veut</a:t>
            </a:r>
            <a:r>
              <a:rPr lang="en-US" altLang="fr-FR" sz="1600" i="1" dirty="0">
                <a:ea typeface="ＭＳ Ｐゴシック" panose="020B0600070205080204" pitchFamily="34" charset="-128"/>
              </a:rPr>
              <a:t> un </a:t>
            </a:r>
            <a:r>
              <a:rPr lang="en-US" altLang="fr-FR" sz="1600" i="1" dirty="0" err="1">
                <a:ea typeface="ＭＳ Ｐゴシック" panose="020B0600070205080204" pitchFamily="34" charset="-128"/>
              </a:rPr>
              <a:t>vrai</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niveau</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d’expérience</a:t>
            </a:r>
            <a:r>
              <a:rPr lang="en-US" altLang="fr-FR" sz="1600" i="1" dirty="0">
                <a:ea typeface="ＭＳ Ｐゴシック" panose="020B0600070205080204" pitchFamily="34" charset="-128"/>
              </a:rPr>
              <a:t>, il faut </a:t>
            </a:r>
            <a:r>
              <a:rPr lang="en-US" altLang="fr-FR" sz="1600" i="1" dirty="0" err="1">
                <a:ea typeface="ＭＳ Ｐゴシック" panose="020B0600070205080204" pitchFamily="34" charset="-128"/>
              </a:rPr>
              <a:t>penser</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à</a:t>
            </a:r>
            <a:r>
              <a:rPr lang="en-US" altLang="fr-FR" sz="1600" i="1" dirty="0">
                <a:ea typeface="ＭＳ Ｐゴシック" panose="020B0600070205080204" pitchFamily="34" charset="-128"/>
              </a:rPr>
              <a:t> changer, que </a:t>
            </a:r>
            <a:r>
              <a:rPr lang="en-US" altLang="fr-FR" sz="1600" i="1" dirty="0" err="1">
                <a:ea typeface="ＭＳ Ｐゴシック" panose="020B0600070205080204" pitchFamily="34" charset="-128"/>
              </a:rPr>
              <a:t>ce</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soit</a:t>
            </a:r>
            <a:r>
              <a:rPr lang="en-US" altLang="fr-FR" sz="1600" i="1" dirty="0">
                <a:ea typeface="ＭＳ Ｐゴシック" panose="020B0600070205080204" pitchFamily="34" charset="-128"/>
              </a:rPr>
              <a:t> pour </a:t>
            </a:r>
            <a:r>
              <a:rPr lang="en-US" altLang="fr-FR" sz="1600" i="1" dirty="0" err="1">
                <a:ea typeface="ＭＳ Ｐゴシック" panose="020B0600070205080204" pitchFamily="34" charset="-128"/>
              </a:rPr>
              <a:t>aller</a:t>
            </a:r>
            <a:r>
              <a:rPr lang="en-US" altLang="fr-FR" sz="1600" i="1" dirty="0">
                <a:ea typeface="ＭＳ Ｐゴシック" panose="020B0600070205080204" pitchFamily="34" charset="-128"/>
              </a:rPr>
              <a:t> chez un </a:t>
            </a:r>
            <a:r>
              <a:rPr lang="en-US" altLang="fr-FR" sz="1600" i="1" dirty="0" err="1">
                <a:ea typeface="ＭＳ Ｐゴシック" panose="020B0600070205080204" pitchFamily="34" charset="-128"/>
              </a:rPr>
              <a:t>donneur</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d’ordre</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ou</a:t>
            </a:r>
            <a:r>
              <a:rPr lang="en-US" altLang="fr-FR" sz="1600" i="1" dirty="0">
                <a:ea typeface="ＭＳ Ｐゴシック" panose="020B0600070205080204" pitchFamily="34" charset="-128"/>
              </a:rPr>
              <a:t> pour </a:t>
            </a:r>
            <a:r>
              <a:rPr lang="en-US" altLang="fr-FR" sz="1600" i="1" dirty="0" err="1">
                <a:ea typeface="ＭＳ Ｐゴシック" panose="020B0600070205080204" pitchFamily="34" charset="-128"/>
              </a:rPr>
              <a:t>aller</a:t>
            </a:r>
            <a:r>
              <a:rPr lang="en-US" altLang="fr-FR" sz="1600" i="1" dirty="0">
                <a:ea typeface="ＭＳ Ｐゴシック" panose="020B0600070205080204" pitchFamily="34" charset="-128"/>
              </a:rPr>
              <a:t> dans </a:t>
            </a:r>
            <a:r>
              <a:rPr lang="en-US" altLang="fr-FR" sz="1600" i="1" dirty="0" err="1">
                <a:ea typeface="ＭＳ Ｐゴシック" panose="020B0600070205080204" pitchFamily="34" charset="-128"/>
              </a:rPr>
              <a:t>une</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autre</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société</a:t>
            </a:r>
            <a:r>
              <a:rPr lang="en-US" altLang="fr-FR" sz="1600" i="1" dirty="0">
                <a:ea typeface="ＭＳ Ｐゴシック" panose="020B0600070205080204" pitchFamily="34" charset="-128"/>
              </a:rPr>
              <a:t> de sous-</a:t>
            </a:r>
            <a:r>
              <a:rPr lang="en-US" altLang="fr-FR" sz="1600" i="1" dirty="0" err="1">
                <a:ea typeface="ＭＳ Ｐゴシック" panose="020B0600070205080204" pitchFamily="34" charset="-128"/>
              </a:rPr>
              <a:t>traitance</a:t>
            </a:r>
            <a:r>
              <a:rPr lang="fr-FR" altLang="fr-FR" sz="1600" i="1" dirty="0">
                <a:ea typeface="ＭＳ Ｐゴシック" panose="020B0600070205080204" pitchFamily="34" charset="-128"/>
              </a:rPr>
              <a:t> </a:t>
            </a:r>
            <a:r>
              <a:rPr lang="fr-FR" altLang="fr-FR" sz="1600" dirty="0">
                <a:ea typeface="ＭＳ Ｐゴシック" panose="020B0600070205080204" pitchFamily="34" charset="-128"/>
              </a:rPr>
              <a:t>»</a:t>
            </a:r>
          </a:p>
          <a:p>
            <a:pPr algn="just">
              <a:lnSpc>
                <a:spcPct val="90000"/>
              </a:lnSpc>
              <a:buFont typeface="Wingdings" pitchFamily="2" charset="2"/>
              <a:buNone/>
            </a:pPr>
            <a:r>
              <a:rPr lang="fr-FR" altLang="fr-FR" sz="1600" dirty="0">
                <a:ea typeface="ＭＳ Ｐゴシック" panose="020B0600070205080204" pitchFamily="34" charset="-128"/>
              </a:rPr>
              <a:t>Kevin, 24 ans, ingénieur développeur, 5 mois chez SG : « </a:t>
            </a:r>
            <a:r>
              <a:rPr lang="en-US" altLang="fr-FR" sz="1600" i="1" dirty="0">
                <a:ea typeface="ＭＳ Ｐゴシック" panose="020B0600070205080204" pitchFamily="34" charset="-128"/>
              </a:rPr>
              <a:t>Tout </a:t>
            </a:r>
            <a:r>
              <a:rPr lang="en-US" altLang="fr-FR" sz="1600" i="1" dirty="0" err="1">
                <a:ea typeface="ＭＳ Ｐゴシック" panose="020B0600070205080204" pitchFamily="34" charset="-128"/>
              </a:rPr>
              <a:t>dépend</a:t>
            </a:r>
            <a:r>
              <a:rPr lang="en-US" altLang="fr-FR" sz="1600" i="1" dirty="0">
                <a:ea typeface="ＭＳ Ｐゴシック" panose="020B0600070205080204" pitchFamily="34" charset="-128"/>
              </a:rPr>
              <a:t> de comment </a:t>
            </a:r>
            <a:r>
              <a:rPr lang="en-US" altLang="fr-FR" sz="1600" i="1" dirty="0" err="1">
                <a:ea typeface="ＭＳ Ｐゴシック" panose="020B0600070205080204" pitchFamily="34" charset="-128"/>
              </a:rPr>
              <a:t>ça</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évolue</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moi</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si</a:t>
            </a:r>
            <a:r>
              <a:rPr lang="en-US" altLang="fr-FR" sz="1600" i="1" dirty="0">
                <a:ea typeface="ＭＳ Ｐゴシック" panose="020B0600070205080204" pitchFamily="34" charset="-128"/>
              </a:rPr>
              <a:t> je </a:t>
            </a:r>
            <a:r>
              <a:rPr lang="en-US" altLang="fr-FR" sz="1600" i="1" dirty="0" err="1">
                <a:ea typeface="ＭＳ Ｐゴシック" panose="020B0600070205080204" pitchFamily="34" charset="-128"/>
              </a:rPr>
              <a:t>reste</a:t>
            </a:r>
            <a:r>
              <a:rPr lang="en-US" altLang="fr-FR" sz="1600" i="1" dirty="0">
                <a:ea typeface="ＭＳ Ｐゴシック" panose="020B0600070205080204" pitchFamily="34" charset="-128"/>
              </a:rPr>
              <a:t> deux </a:t>
            </a:r>
            <a:r>
              <a:rPr lang="en-US" altLang="fr-FR" sz="1600" i="1" dirty="0" err="1">
                <a:ea typeface="ＭＳ Ｐゴシック" panose="020B0600070205080204" pitchFamily="34" charset="-128"/>
              </a:rPr>
              <a:t>ans</a:t>
            </a:r>
            <a:r>
              <a:rPr lang="en-US" altLang="fr-FR" sz="1600" i="1" dirty="0">
                <a:ea typeface="ＭＳ Ｐゴシック" panose="020B0600070205080204" pitchFamily="34" charset="-128"/>
              </a:rPr>
              <a:t> dans le </a:t>
            </a:r>
            <a:r>
              <a:rPr lang="en-US" altLang="fr-FR" sz="1600" i="1" dirty="0" err="1">
                <a:ea typeface="ＭＳ Ｐゴシック" panose="020B0600070205080204" pitchFamily="34" charset="-128"/>
              </a:rPr>
              <a:t>même</a:t>
            </a:r>
            <a:r>
              <a:rPr lang="en-US" altLang="fr-FR" sz="1600" i="1" dirty="0">
                <a:ea typeface="ＭＳ Ｐゴシック" panose="020B0600070205080204" pitchFamily="34" charset="-128"/>
              </a:rPr>
              <a:t> poste, </a:t>
            </a:r>
            <a:r>
              <a:rPr lang="en-US" altLang="fr-FR" sz="1600" i="1" dirty="0" err="1">
                <a:ea typeface="ＭＳ Ｐゴシック" panose="020B0600070205080204" pitchFamily="34" charset="-128"/>
              </a:rPr>
              <a:t>c’est</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fini</a:t>
            </a:r>
            <a:r>
              <a:rPr lang="en-US" altLang="fr-FR" sz="1600" i="1" dirty="0">
                <a:ea typeface="ＭＳ Ｐゴシック" panose="020B0600070205080204" pitchFamily="34" charset="-128"/>
              </a:rPr>
              <a:t> pour </a:t>
            </a:r>
            <a:r>
              <a:rPr lang="en-US" altLang="fr-FR" sz="1600" i="1" dirty="0" err="1">
                <a:ea typeface="ＭＳ Ｐゴシック" panose="020B0600070205080204" pitchFamily="34" charset="-128"/>
              </a:rPr>
              <a:t>moi</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donc</a:t>
            </a:r>
            <a:r>
              <a:rPr lang="en-US" altLang="fr-FR" sz="1600" i="1" dirty="0">
                <a:ea typeface="ＭＳ Ｐゴシック" panose="020B0600070205080204" pitchFamily="34" charset="-128"/>
              </a:rPr>
              <a:t> je </a:t>
            </a:r>
            <a:r>
              <a:rPr lang="en-US" altLang="fr-FR" sz="1600" i="1" dirty="0" err="1">
                <a:ea typeface="ＭＳ Ｐゴシック" panose="020B0600070205080204" pitchFamily="34" charset="-128"/>
              </a:rPr>
              <a:t>vais</a:t>
            </a:r>
            <a:r>
              <a:rPr lang="en-US" altLang="fr-FR" sz="1600" i="1" dirty="0">
                <a:ea typeface="ＭＳ Ｐゴシック" panose="020B0600070205080204" pitchFamily="34" charset="-128"/>
              </a:rPr>
              <a:t> pas </a:t>
            </a:r>
            <a:r>
              <a:rPr lang="en-US" altLang="fr-FR" sz="1600" i="1" dirty="0" err="1">
                <a:ea typeface="ＭＳ Ｐゴシック" panose="020B0600070205080204" pitchFamily="34" charset="-128"/>
              </a:rPr>
              <a:t>rester</a:t>
            </a:r>
            <a:r>
              <a:rPr lang="en-US" altLang="fr-FR" sz="1600" i="1" dirty="0">
                <a:ea typeface="ＭＳ Ｐゴシック" panose="020B0600070205080204" pitchFamily="34" charset="-128"/>
              </a:rPr>
              <a:t> deux </a:t>
            </a:r>
            <a:r>
              <a:rPr lang="en-US" altLang="fr-FR" sz="1600" i="1" dirty="0" err="1">
                <a:ea typeface="ＭＳ Ｐゴシック" panose="020B0600070205080204" pitchFamily="34" charset="-128"/>
              </a:rPr>
              <a:t>ans</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comme</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ça</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parce</a:t>
            </a:r>
            <a:r>
              <a:rPr lang="en-US" altLang="fr-FR" sz="1600" i="1" dirty="0">
                <a:ea typeface="ＭＳ Ｐゴシック" panose="020B0600070205080204" pitchFamily="34" charset="-128"/>
              </a:rPr>
              <a:t> que je </a:t>
            </a:r>
            <a:r>
              <a:rPr lang="en-US" altLang="fr-FR" sz="1600" i="1" dirty="0" err="1">
                <a:ea typeface="ＭＳ Ｐゴシック" panose="020B0600070205080204" pitchFamily="34" charset="-128"/>
              </a:rPr>
              <a:t>pense</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qu’avec</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toute</a:t>
            </a:r>
            <a:r>
              <a:rPr lang="en-US" altLang="fr-FR" sz="1600" i="1" dirty="0">
                <a:ea typeface="ＭＳ Ｐゴシック" panose="020B0600070205080204" pitchFamily="34" charset="-128"/>
              </a:rPr>
              <a:t> la </a:t>
            </a:r>
            <a:r>
              <a:rPr lang="en-US" altLang="fr-FR" sz="1600" i="1" dirty="0" err="1">
                <a:ea typeface="ＭＳ Ｐゴシック" panose="020B0600070205080204" pitchFamily="34" charset="-128"/>
              </a:rPr>
              <a:t>demande</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qu’il</a:t>
            </a:r>
            <a:r>
              <a:rPr lang="en-US" altLang="fr-FR" sz="1600" i="1" dirty="0">
                <a:ea typeface="ＭＳ Ｐゴシック" panose="020B0600070205080204" pitchFamily="34" charset="-128"/>
              </a:rPr>
              <a:t> y a au </a:t>
            </a:r>
            <a:r>
              <a:rPr lang="en-US" altLang="fr-FR" sz="1600" i="1" dirty="0" err="1">
                <a:ea typeface="ＭＳ Ｐゴシック" panose="020B0600070205080204" pitchFamily="34" charset="-128"/>
              </a:rPr>
              <a:t>niveau</a:t>
            </a:r>
            <a:r>
              <a:rPr lang="en-US" altLang="fr-FR" sz="1600" i="1" dirty="0">
                <a:ea typeface="ＭＳ Ｐゴシック" panose="020B0600070205080204" pitchFamily="34" charset="-128"/>
              </a:rPr>
              <a:t> du </a:t>
            </a:r>
            <a:r>
              <a:rPr lang="en-US" altLang="fr-FR" sz="1600" i="1" dirty="0" err="1">
                <a:ea typeface="ＭＳ Ｐゴシック" panose="020B0600070205080204" pitchFamily="34" charset="-128"/>
              </a:rPr>
              <a:t>développement</a:t>
            </a:r>
            <a:r>
              <a:rPr lang="en-US" altLang="fr-FR" sz="1600" i="1" dirty="0">
                <a:ea typeface="ＭＳ Ｐゴシック" panose="020B0600070205080204" pitchFamily="34" charset="-128"/>
              </a:rPr>
              <a:t> et de </a:t>
            </a:r>
            <a:r>
              <a:rPr lang="en-US" altLang="fr-FR" sz="1600" i="1" dirty="0" err="1">
                <a:ea typeface="ＭＳ Ｐゴシック" panose="020B0600070205080204" pitchFamily="34" charset="-128"/>
              </a:rPr>
              <a:t>l’informatique</a:t>
            </a:r>
            <a:r>
              <a:rPr lang="en-US" altLang="fr-FR" sz="1600" i="1" dirty="0">
                <a:ea typeface="ＭＳ Ｐゴシック" panose="020B0600070205080204" pitchFamily="34" charset="-128"/>
              </a:rPr>
              <a:t>, il faut </a:t>
            </a:r>
            <a:r>
              <a:rPr lang="en-US" altLang="fr-FR" sz="1600" i="1" dirty="0" err="1">
                <a:ea typeface="ＭＳ Ｐゴシック" panose="020B0600070205080204" pitchFamily="34" charset="-128"/>
              </a:rPr>
              <a:t>vraiment</a:t>
            </a:r>
            <a:r>
              <a:rPr lang="en-US" altLang="fr-FR" sz="1600" i="1" dirty="0">
                <a:ea typeface="ＭＳ Ｐゴシック" panose="020B0600070205080204" pitchFamily="34" charset="-128"/>
              </a:rPr>
              <a:t> se diversifier et multiplier les </a:t>
            </a:r>
            <a:r>
              <a:rPr lang="en-US" altLang="fr-FR" sz="1600" i="1" dirty="0" err="1">
                <a:ea typeface="ＭＳ Ｐゴシック" panose="020B0600070205080204" pitchFamily="34" charset="-128"/>
              </a:rPr>
              <a:t>expériences</a:t>
            </a:r>
            <a:r>
              <a:rPr lang="en-US" altLang="fr-FR" sz="1600" i="1" dirty="0">
                <a:ea typeface="ＭＳ Ｐゴシック" panose="020B0600070205080204" pitchFamily="34" charset="-128"/>
              </a:rPr>
              <a:t> pour </a:t>
            </a:r>
            <a:r>
              <a:rPr lang="en-US" altLang="fr-FR" sz="1600" i="1" dirty="0" err="1">
                <a:ea typeface="ＭＳ Ｐゴシック" panose="020B0600070205080204" pitchFamily="34" charset="-128"/>
              </a:rPr>
              <a:t>pouvoir</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répondre</a:t>
            </a:r>
            <a:r>
              <a:rPr lang="en-US" altLang="fr-FR" sz="1600" i="1" dirty="0">
                <a:ea typeface="ＭＳ Ｐゴシック" panose="020B0600070205080204" pitchFamily="34" charset="-128"/>
              </a:rPr>
              <a:t> un </a:t>
            </a:r>
            <a:r>
              <a:rPr lang="en-US" altLang="fr-FR" sz="1600" i="1" dirty="0" err="1">
                <a:ea typeface="ＭＳ Ｐゴシック" panose="020B0600070205080204" pitchFamily="34" charset="-128"/>
              </a:rPr>
              <a:t>peu</a:t>
            </a:r>
            <a:r>
              <a:rPr lang="en-US" altLang="fr-FR" sz="1600" i="1" dirty="0">
                <a:ea typeface="ＭＳ Ｐゴシック" panose="020B0600070205080204" pitchFamily="34" charset="-128"/>
              </a:rPr>
              <a:t> aux </a:t>
            </a:r>
            <a:r>
              <a:rPr lang="en-US" altLang="fr-FR" sz="1600" i="1" dirty="0" err="1">
                <a:ea typeface="ＭＳ Ｐゴシック" panose="020B0600070205080204" pitchFamily="34" charset="-128"/>
              </a:rPr>
              <a:t>demandes</a:t>
            </a:r>
            <a:r>
              <a:rPr lang="en-US" altLang="fr-FR" sz="1600" i="1" dirty="0">
                <a:ea typeface="ＭＳ Ｐゴシック" panose="020B0600070205080204" pitchFamily="34" charset="-128"/>
              </a:rPr>
              <a:t> et </a:t>
            </a:r>
            <a:r>
              <a:rPr lang="en-US" altLang="fr-FR" sz="1600" i="1" dirty="0" err="1">
                <a:ea typeface="ＭＳ Ｐゴシック" panose="020B0600070205080204" pitchFamily="34" charset="-128"/>
              </a:rPr>
              <a:t>avoir</a:t>
            </a:r>
            <a:r>
              <a:rPr lang="en-US" altLang="fr-FR" sz="1600" i="1" dirty="0">
                <a:ea typeface="ＭＳ Ｐゴシック" panose="020B0600070205080204" pitchFamily="34" charset="-128"/>
              </a:rPr>
              <a:t> de la </a:t>
            </a:r>
            <a:r>
              <a:rPr lang="en-US" altLang="fr-FR" sz="1600" i="1" dirty="0" err="1">
                <a:ea typeface="ＭＳ Ｐゴシック" panose="020B0600070205080204" pitchFamily="34" charset="-128"/>
              </a:rPr>
              <a:t>qualité</a:t>
            </a:r>
            <a:r>
              <a:rPr lang="en-US" altLang="fr-FR" sz="1600" i="1" dirty="0">
                <a:ea typeface="ＭＳ Ｐゴシック" panose="020B0600070205080204" pitchFamily="34" charset="-128"/>
              </a:rPr>
              <a:t>… </a:t>
            </a:r>
            <a:r>
              <a:rPr lang="en-US" altLang="fr-FR" sz="1600" i="1" dirty="0" err="1">
                <a:ea typeface="ＭＳ Ｐゴシック" panose="020B0600070205080204" pitchFamily="34" charset="-128"/>
              </a:rPr>
              <a:t>si</a:t>
            </a:r>
            <a:r>
              <a:rPr lang="en-US" altLang="fr-FR" sz="1600" i="1" dirty="0">
                <a:ea typeface="ＭＳ Ｐゴシック" panose="020B0600070205080204" pitchFamily="34" charset="-128"/>
              </a:rPr>
              <a:t> on </a:t>
            </a:r>
            <a:r>
              <a:rPr lang="en-US" altLang="fr-FR" sz="1600" i="1" dirty="0" err="1">
                <a:ea typeface="ＭＳ Ｐゴシック" panose="020B0600070205080204" pitchFamily="34" charset="-128"/>
              </a:rPr>
              <a:t>n’est</a:t>
            </a:r>
            <a:r>
              <a:rPr lang="en-US" altLang="fr-FR" sz="1600" i="1" dirty="0">
                <a:ea typeface="ＭＳ Ｐゴシック" panose="020B0600070205080204" pitchFamily="34" charset="-128"/>
              </a:rPr>
              <a:t> que </a:t>
            </a:r>
            <a:r>
              <a:rPr lang="en-US" altLang="fr-FR" sz="1600" i="1" dirty="0" err="1">
                <a:ea typeface="ＭＳ Ｐゴシック" panose="020B0600070205080204" pitchFamily="34" charset="-128"/>
              </a:rPr>
              <a:t>développeur</a:t>
            </a:r>
            <a:r>
              <a:rPr lang="en-US" altLang="fr-FR" sz="1600" i="1" dirty="0">
                <a:ea typeface="ＭＳ Ｐゴシック" panose="020B0600070205080204" pitchFamily="34" charset="-128"/>
              </a:rPr>
              <a:t>, par </a:t>
            </a:r>
            <a:r>
              <a:rPr lang="en-US" altLang="fr-FR" sz="1600" i="1" dirty="0" err="1">
                <a:ea typeface="ＭＳ Ｐゴシック" panose="020B0600070205080204" pitchFamily="34" charset="-128"/>
              </a:rPr>
              <a:t>exemple</a:t>
            </a:r>
            <a:r>
              <a:rPr lang="en-US" altLang="fr-FR" sz="1600" i="1" dirty="0">
                <a:ea typeface="ＭＳ Ｐゴシック" panose="020B0600070205080204" pitchFamily="34" charset="-128"/>
              </a:rPr>
              <a:t>, au bout d’un moment, on </a:t>
            </a:r>
            <a:r>
              <a:rPr lang="en-US" altLang="fr-FR" sz="1600" i="1" dirty="0" err="1">
                <a:ea typeface="ＭＳ Ｐゴシック" panose="020B0600070205080204" pitchFamily="34" charset="-128"/>
              </a:rPr>
              <a:t>n’est</a:t>
            </a:r>
            <a:r>
              <a:rPr lang="en-US" altLang="fr-FR" sz="1600" i="1" dirty="0">
                <a:ea typeface="ＭＳ Ｐゴシック" panose="020B0600070205080204" pitchFamily="34" charset="-128"/>
              </a:rPr>
              <a:t> pas </a:t>
            </a:r>
            <a:r>
              <a:rPr lang="en-US" altLang="fr-FR" sz="1600" i="1" dirty="0" err="1">
                <a:ea typeface="ＭＳ Ｐゴシック" panose="020B0600070205080204" pitchFamily="34" charset="-128"/>
              </a:rPr>
              <a:t>si</a:t>
            </a:r>
            <a:r>
              <a:rPr lang="en-US" altLang="fr-FR" sz="1600" i="1" dirty="0">
                <a:ea typeface="ＭＳ Ｐゴシック" panose="020B0600070205080204" pitchFamily="34" charset="-128"/>
              </a:rPr>
              <a:t> recherché que </a:t>
            </a:r>
            <a:r>
              <a:rPr lang="en-US" altLang="fr-FR" sz="1600" i="1" dirty="0" err="1">
                <a:ea typeface="ＭＳ Ｐゴシック" panose="020B0600070205080204" pitchFamily="34" charset="-128"/>
              </a:rPr>
              <a:t>ça</a:t>
            </a:r>
            <a:r>
              <a:rPr lang="en-US" altLang="fr-FR" sz="1600" i="1" dirty="0">
                <a:ea typeface="ＭＳ Ｐゴシック" panose="020B0600070205080204" pitchFamily="34" charset="-128"/>
              </a:rPr>
              <a:t>…</a:t>
            </a:r>
            <a:r>
              <a:rPr lang="en-US" altLang="fr-FR" sz="1600" dirty="0">
                <a:ea typeface="ＭＳ Ｐゴシック" panose="020B0600070205080204" pitchFamily="34" charset="-128"/>
              </a:rPr>
              <a:t> »</a:t>
            </a:r>
            <a:endParaRPr lang="fr-FR" altLang="fr-FR" sz="1600" dirty="0">
              <a:ea typeface="ＭＳ Ｐゴシック" panose="020B0600070205080204" pitchFamily="34" charset="-128"/>
            </a:endParaRPr>
          </a:p>
          <a:p>
            <a:pPr algn="just">
              <a:lnSpc>
                <a:spcPct val="90000"/>
              </a:lnSpc>
              <a:spcBef>
                <a:spcPts val="1300"/>
              </a:spcBef>
              <a:buFont typeface="Arial" panose="020B0604020202020204" pitchFamily="34" charset="0"/>
              <a:buNone/>
            </a:pPr>
            <a:r>
              <a:rPr lang="fr-FR" altLang="fr-FR" sz="1800" dirty="0">
                <a:ea typeface="ＭＳ Ｐゴシック" panose="020B0600070205080204" pitchFamily="34" charset="-128"/>
              </a:rPr>
              <a:t> </a:t>
            </a:r>
          </a:p>
          <a:p>
            <a:pPr algn="just">
              <a:lnSpc>
                <a:spcPct val="90000"/>
              </a:lnSpc>
              <a:spcBef>
                <a:spcPts val="1300"/>
              </a:spcBef>
              <a:buFont typeface="Arial" panose="020B0604020202020204" pitchFamily="34" charset="0"/>
              <a:buNone/>
            </a:pPr>
            <a:r>
              <a:rPr lang="fr-FR" altLang="fr-FR" sz="2500" dirty="0">
                <a:ea typeface="ＭＳ Ｐゴシック" panose="020B0600070205080204" pitchFamily="34" charset="-128"/>
              </a:rPr>
              <a:t> </a:t>
            </a:r>
          </a:p>
        </p:txBody>
      </p:sp>
      <p:sp>
        <p:nvSpPr>
          <p:cNvPr id="17410" name="Titre 1">
            <a:extLst>
              <a:ext uri="{FF2B5EF4-FFF2-40B4-BE49-F238E27FC236}">
                <a16:creationId xmlns:a16="http://schemas.microsoft.com/office/drawing/2014/main" id="{C41699AB-1D72-456D-04EF-858EC53062C5}"/>
              </a:ext>
            </a:extLst>
          </p:cNvPr>
          <p:cNvSpPr>
            <a:spLocks noGrp="1"/>
          </p:cNvSpPr>
          <p:nvPr>
            <p:ph type="title"/>
          </p:nvPr>
        </p:nvSpPr>
        <p:spPr>
          <a:xfrm>
            <a:off x="457200" y="228600"/>
            <a:ext cx="8458200" cy="990600"/>
          </a:xfrm>
        </p:spPr>
        <p:txBody>
          <a:bodyPr/>
          <a:lstStyle/>
          <a:p>
            <a:pPr algn="ctr"/>
            <a:r>
              <a:rPr lang="fr-FR" altLang="fr-FR" sz="3500" b="1">
                <a:ea typeface="ＭＳ Ｐゴシック" panose="020B0600070205080204" pitchFamily="34" charset="-128"/>
              </a:rPr>
              <a:t>Les « petits cadres » en SSII (étude de cas)</a:t>
            </a:r>
          </a:p>
        </p:txBody>
      </p:sp>
      <p:sp>
        <p:nvSpPr>
          <p:cNvPr id="2" name="ZoneTexte 3">
            <a:extLst>
              <a:ext uri="{FF2B5EF4-FFF2-40B4-BE49-F238E27FC236}">
                <a16:creationId xmlns:a16="http://schemas.microsoft.com/office/drawing/2014/main" id="{735FF9C3-2F7E-EBD1-CA98-530C11C7D8C7}"/>
              </a:ext>
            </a:extLst>
          </p:cNvPr>
          <p:cNvSpPr txBox="1">
            <a:spLocks noChangeArrowheads="1"/>
          </p:cNvSpPr>
          <p:nvPr/>
        </p:nvSpPr>
        <p:spPr bwMode="auto">
          <a:xfrm>
            <a:off x="152400" y="6553200"/>
            <a:ext cx="8839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a:t>
            </a:r>
            <a:r>
              <a:rPr lang="fr-FR" altLang="fr-FR" sz="1200" dirty="0">
                <a:latin typeface="Arial" panose="020B0604020202020204" pitchFamily="34" charset="0"/>
              </a:rPr>
              <a:t>3</a:t>
            </a:r>
            <a:endParaRPr lang="is-IS"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Espace réservé du contenu 2">
            <a:extLst>
              <a:ext uri="{FF2B5EF4-FFF2-40B4-BE49-F238E27FC236}">
                <a16:creationId xmlns:a16="http://schemas.microsoft.com/office/drawing/2014/main" id="{585CD9B8-53B9-5066-9B75-C78E2DDCA0E4}"/>
              </a:ext>
            </a:extLst>
          </p:cNvPr>
          <p:cNvSpPr>
            <a:spLocks noGrp="1"/>
          </p:cNvSpPr>
          <p:nvPr>
            <p:ph sz="quarter" idx="1"/>
          </p:nvPr>
        </p:nvSpPr>
        <p:spPr>
          <a:xfrm>
            <a:off x="304800" y="1371600"/>
            <a:ext cx="8461375" cy="5257800"/>
          </a:xfrm>
        </p:spPr>
        <p:txBody>
          <a:bodyPr/>
          <a:lstStyle/>
          <a:p>
            <a:pPr algn="just">
              <a:lnSpc>
                <a:spcPct val="90000"/>
              </a:lnSpc>
              <a:spcBef>
                <a:spcPts val="1300"/>
              </a:spcBef>
              <a:buFont typeface="Arial" panose="020B0604020202020204" pitchFamily="34" charset="0"/>
              <a:buNone/>
            </a:pPr>
            <a:r>
              <a:rPr lang="fr-FR" altLang="fr-FR" sz="2400" dirty="0">
                <a:ea typeface="ＭＳ Ｐゴシック" panose="020B0600070205080204" pitchFamily="34" charset="-128"/>
              </a:rPr>
              <a:t>Mobilité, nouvelles fonctions, autonomie, voilà ce qui est valorisé dans le contenu du travail de ces cadres experts. </a:t>
            </a:r>
          </a:p>
          <a:p>
            <a:pPr algn="just">
              <a:lnSpc>
                <a:spcPct val="90000"/>
              </a:lnSpc>
              <a:spcBef>
                <a:spcPts val="1300"/>
              </a:spcBef>
              <a:buFont typeface="Arial" panose="020B0604020202020204" pitchFamily="34" charset="0"/>
              <a:buNone/>
            </a:pPr>
            <a:r>
              <a:rPr lang="fr-FR" altLang="fr-FR" sz="1800" dirty="0">
                <a:ea typeface="ＭＳ Ｐゴシック" panose="020B0600070205080204" pitchFamily="34" charset="-128"/>
              </a:rPr>
              <a:t>Laure, 26 ans, « chef de projet » (ingénieure en communications) : : « </a:t>
            </a:r>
            <a:r>
              <a:rPr lang="fr-FR" altLang="fr-FR" sz="1800" i="1" dirty="0">
                <a:ea typeface="ＭＳ Ｐゴシック" panose="020B0600070205080204" pitchFamily="34" charset="-128"/>
              </a:rPr>
              <a:t>On est notés, et en fonction de la notation on est plus ou moins augmentés. Les notes vont de A à D et il y a deux notes, une de « performance » et une de « potentiel »… et donc on nous les restitue lors des entretiens, la note de performance, c’est en fonction des objectifs, s’ils ont été atteints ou dépassés. La note de potentiel, c’est la potentialité à atteindre de nouvelles fonctions.</a:t>
            </a:r>
            <a:r>
              <a:rPr lang="fr-FR" altLang="fr-FR" sz="1800" dirty="0">
                <a:ea typeface="ＭＳ Ｐゴシック" panose="020B0600070205080204" pitchFamily="34" charset="-128"/>
              </a:rPr>
              <a:t> » </a:t>
            </a:r>
          </a:p>
          <a:p>
            <a:pPr algn="just">
              <a:lnSpc>
                <a:spcPct val="90000"/>
              </a:lnSpc>
              <a:spcBef>
                <a:spcPts val="1300"/>
              </a:spcBef>
              <a:buFont typeface="Arial" panose="020B0604020202020204" pitchFamily="34" charset="0"/>
              <a:buNone/>
            </a:pPr>
            <a:r>
              <a:rPr lang="fr-FR" altLang="fr-FR" sz="1800" dirty="0">
                <a:ea typeface="ＭＳ Ｐゴシック" panose="020B0600070205080204" pitchFamily="34" charset="-128"/>
              </a:rPr>
              <a:t>Chaque </a:t>
            </a:r>
            <a:r>
              <a:rPr lang="fr-FR" altLang="fr-FR" sz="1800" i="1" dirty="0" err="1">
                <a:ea typeface="ＭＳ Ｐゴシック" panose="020B0600070205080204" pitchFamily="34" charset="-128"/>
              </a:rPr>
              <a:t>step</a:t>
            </a:r>
            <a:r>
              <a:rPr lang="fr-FR" altLang="fr-FR" sz="1800" dirty="0">
                <a:ea typeface="ＭＳ Ｐゴシック" panose="020B0600070205080204" pitchFamily="34" charset="-128"/>
              </a:rPr>
              <a:t> est aussi une mise à l’</a:t>
            </a:r>
            <a:r>
              <a:rPr lang="fr-FR" altLang="ja-JP" sz="1800" dirty="0">
                <a:ea typeface="ＭＳ Ｐゴシック" panose="020B0600070205080204" pitchFamily="34" charset="-128"/>
              </a:rPr>
              <a:t>épreuve, il faut être capable de repousser ses limites, de « s’en sortir » :</a:t>
            </a:r>
          </a:p>
          <a:p>
            <a:pPr algn="just">
              <a:lnSpc>
                <a:spcPct val="90000"/>
              </a:lnSpc>
              <a:spcBef>
                <a:spcPts val="100"/>
              </a:spcBef>
              <a:buFont typeface="Arial" panose="020B0604020202020204" pitchFamily="34" charset="0"/>
              <a:buNone/>
            </a:pPr>
            <a:r>
              <a:rPr lang="fr-FR" altLang="fr-FR" sz="1800" dirty="0">
                <a:ea typeface="ＭＳ Ｐゴシック" panose="020B0600070205080204" pitchFamily="34" charset="-128"/>
              </a:rPr>
              <a:t>Mathieu, 30 ans, ingénieur calcul : « le plus dur c’est </a:t>
            </a:r>
            <a:r>
              <a:rPr lang="fr-FR" altLang="fr-FR" sz="1800" i="1" dirty="0">
                <a:ea typeface="ＭＳ Ｐゴシック" panose="020B0600070205080204" pitchFamily="34" charset="-128"/>
              </a:rPr>
              <a:t>d’être de plus en plus indépendant. Là j’ai un collègue avec qui je m’entends très bien, qui est mon supérieur, mais qui sait pas du tout ce que je fais… donc il me laisse tranquille, ça c’est bien, mais du coup, face au client je suis tout seul. </a:t>
            </a:r>
            <a:r>
              <a:rPr lang="fr-FR" altLang="fr-FR" sz="1800" dirty="0">
                <a:ea typeface="ＭＳ Ｐゴシック" panose="020B0600070205080204" pitchFamily="34" charset="-128"/>
              </a:rPr>
              <a:t>» « </a:t>
            </a:r>
            <a:r>
              <a:rPr lang="fr-FR" altLang="fr-FR" sz="1800" i="1" dirty="0">
                <a:ea typeface="ＭＳ Ｐゴシック" panose="020B0600070205080204" pitchFamily="34" charset="-128"/>
              </a:rPr>
              <a:t>C’est toujours plus facile de sentir qu’il y a quelqu’un derrière.</a:t>
            </a:r>
            <a:r>
              <a:rPr lang="fr-FR" altLang="fr-FR" sz="1800" dirty="0">
                <a:ea typeface="ＭＳ Ｐゴシック" panose="020B0600070205080204" pitchFamily="34" charset="-128"/>
              </a:rPr>
              <a:t> » </a:t>
            </a:r>
          </a:p>
          <a:p>
            <a:pPr algn="just">
              <a:lnSpc>
                <a:spcPct val="90000"/>
              </a:lnSpc>
              <a:spcBef>
                <a:spcPts val="1300"/>
              </a:spcBef>
              <a:buFont typeface="Arial" panose="020B0604020202020204" pitchFamily="34" charset="0"/>
              <a:buNone/>
            </a:pPr>
            <a:r>
              <a:rPr lang="fr-FR" altLang="fr-FR" sz="1800" dirty="0">
                <a:ea typeface="ＭＳ Ｐゴシック" panose="020B0600070205080204" pitchFamily="34" charset="-128"/>
              </a:rPr>
              <a:t>Quand tous ces efforts ne sont pas payés en retour, c</a:t>
            </a:r>
            <a:r>
              <a:rPr lang="ja-JP" altLang="fr-FR" sz="1800">
                <a:ea typeface="ＭＳ Ｐゴシック" panose="020B0600070205080204" pitchFamily="34" charset="-128"/>
              </a:rPr>
              <a:t>’</a:t>
            </a:r>
            <a:r>
              <a:rPr lang="fr-FR" altLang="ja-JP" sz="1800" dirty="0">
                <a:ea typeface="ＭＳ Ｐゴシック" panose="020B0600070205080204" pitchFamily="34" charset="-128"/>
              </a:rPr>
              <a:t>est la désillusion : </a:t>
            </a:r>
          </a:p>
          <a:p>
            <a:pPr algn="just">
              <a:lnSpc>
                <a:spcPct val="90000"/>
              </a:lnSpc>
              <a:spcBef>
                <a:spcPts val="100"/>
              </a:spcBef>
              <a:buFont typeface="Arial" panose="020B0604020202020204" pitchFamily="34" charset="0"/>
              <a:buNone/>
            </a:pPr>
            <a:r>
              <a:rPr lang="fr-FR" altLang="fr-FR" sz="1800" dirty="0">
                <a:ea typeface="ＭＳ Ｐゴシック" panose="020B0600070205080204" pitchFamily="34" charset="-128"/>
              </a:rPr>
              <a:t>Yannick, 29 ans, ingénieur études et développement : « </a:t>
            </a:r>
            <a:r>
              <a:rPr lang="fr-FR" altLang="fr-FR" sz="1800" i="1" dirty="0">
                <a:ea typeface="ＭＳ Ｐゴシック" panose="020B0600070205080204" pitchFamily="34" charset="-128"/>
              </a:rPr>
              <a:t>Le statut cadre pour un personne comme moi c</a:t>
            </a:r>
            <a:r>
              <a:rPr lang="ja-JP" altLang="fr-FR" sz="1800" i="1">
                <a:ea typeface="ＭＳ Ｐゴシック" panose="020B0600070205080204" pitchFamily="34" charset="-128"/>
              </a:rPr>
              <a:t>’</a:t>
            </a:r>
            <a:r>
              <a:rPr lang="fr-FR" altLang="ja-JP" sz="1800" i="1" dirty="0">
                <a:ea typeface="ＭＳ Ｐゴシック" panose="020B0600070205080204" pitchFamily="34" charset="-128"/>
              </a:rPr>
              <a:t>est pas intéressant... Pour nous les petits cadres ça vaut rien. </a:t>
            </a:r>
            <a:r>
              <a:rPr lang="fr-FR" altLang="ja-JP" sz="1800" dirty="0">
                <a:ea typeface="ＭＳ Ｐゴシック" panose="020B0600070205080204" pitchFamily="34" charset="-128"/>
              </a:rPr>
              <a:t>»</a:t>
            </a:r>
            <a:endParaRPr lang="fr-FR" altLang="fr-FR" sz="1800" dirty="0">
              <a:ea typeface="ＭＳ Ｐゴシック" panose="020B0600070205080204" pitchFamily="34" charset="-128"/>
            </a:endParaRPr>
          </a:p>
        </p:txBody>
      </p:sp>
      <p:sp>
        <p:nvSpPr>
          <p:cNvPr id="18434" name="Titre 1">
            <a:extLst>
              <a:ext uri="{FF2B5EF4-FFF2-40B4-BE49-F238E27FC236}">
                <a16:creationId xmlns:a16="http://schemas.microsoft.com/office/drawing/2014/main" id="{12568A8F-DC17-4A19-5233-EC3585C9F918}"/>
              </a:ext>
            </a:extLst>
          </p:cNvPr>
          <p:cNvSpPr>
            <a:spLocks noGrp="1"/>
          </p:cNvSpPr>
          <p:nvPr>
            <p:ph type="title"/>
          </p:nvPr>
        </p:nvSpPr>
        <p:spPr>
          <a:xfrm>
            <a:off x="457200" y="228600"/>
            <a:ext cx="8458200" cy="990600"/>
          </a:xfrm>
        </p:spPr>
        <p:txBody>
          <a:bodyPr/>
          <a:lstStyle/>
          <a:p>
            <a:pPr algn="ctr"/>
            <a:r>
              <a:rPr lang="fr-FR" altLang="fr-FR" sz="3500" b="1">
                <a:ea typeface="ＭＳ Ｐゴシック" panose="020B0600070205080204" pitchFamily="34" charset="-128"/>
              </a:rPr>
              <a:t>Les « petits cadres » en SSII (étude de cas)</a:t>
            </a:r>
          </a:p>
        </p:txBody>
      </p:sp>
      <p:sp>
        <p:nvSpPr>
          <p:cNvPr id="2" name="ZoneTexte 3">
            <a:extLst>
              <a:ext uri="{FF2B5EF4-FFF2-40B4-BE49-F238E27FC236}">
                <a16:creationId xmlns:a16="http://schemas.microsoft.com/office/drawing/2014/main" id="{B109BBC7-A561-3927-9BE4-BED99591808A}"/>
              </a:ext>
            </a:extLst>
          </p:cNvPr>
          <p:cNvSpPr txBox="1">
            <a:spLocks noChangeArrowheads="1"/>
          </p:cNvSpPr>
          <p:nvPr/>
        </p:nvSpPr>
        <p:spPr bwMode="auto">
          <a:xfrm>
            <a:off x="152400" y="6553200"/>
            <a:ext cx="8839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a:t>
            </a:r>
            <a:r>
              <a:rPr lang="fr-FR" altLang="fr-FR" sz="1200" dirty="0">
                <a:latin typeface="Arial" panose="020B0604020202020204" pitchFamily="34" charset="0"/>
              </a:rPr>
              <a:t>3</a:t>
            </a:r>
            <a:endParaRPr lang="is-IS"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Espace réservé du contenu 2">
            <a:extLst>
              <a:ext uri="{FF2B5EF4-FFF2-40B4-BE49-F238E27FC236}">
                <a16:creationId xmlns:a16="http://schemas.microsoft.com/office/drawing/2014/main" id="{57A18669-FA7F-B280-749E-E92F5284C864}"/>
              </a:ext>
            </a:extLst>
          </p:cNvPr>
          <p:cNvSpPr>
            <a:spLocks noGrp="1"/>
          </p:cNvSpPr>
          <p:nvPr>
            <p:ph sz="quarter" idx="1"/>
          </p:nvPr>
        </p:nvSpPr>
        <p:spPr>
          <a:xfrm>
            <a:off x="304800" y="1447800"/>
            <a:ext cx="8461375" cy="4876800"/>
          </a:xfrm>
        </p:spPr>
        <p:txBody>
          <a:bodyPr/>
          <a:lstStyle/>
          <a:p>
            <a:pPr algn="just">
              <a:lnSpc>
                <a:spcPct val="90000"/>
              </a:lnSpc>
              <a:spcBef>
                <a:spcPts val="1300"/>
              </a:spcBef>
              <a:buFont typeface="Arial" panose="020B0604020202020204" pitchFamily="34" charset="0"/>
              <a:buNone/>
            </a:pPr>
            <a:r>
              <a:rPr lang="fr-FR" altLang="fr-FR" sz="2500">
                <a:ea typeface="ＭＳ Ｐゴシック" panose="020B0600070205080204" pitchFamily="34" charset="-128"/>
              </a:rPr>
              <a:t>Les illusions perdues des « anciens » </a:t>
            </a:r>
          </a:p>
          <a:p>
            <a:pPr algn="just">
              <a:lnSpc>
                <a:spcPct val="90000"/>
              </a:lnSpc>
              <a:spcBef>
                <a:spcPts val="1300"/>
              </a:spcBef>
              <a:buFont typeface="Arial" panose="020B0604020202020204" pitchFamily="34" charset="0"/>
              <a:buNone/>
            </a:pPr>
            <a:r>
              <a:rPr lang="fr-FR" altLang="fr-FR" sz="1600">
                <a:ea typeface="ＭＳ Ｐゴシック" panose="020B0600070205080204" pitchFamily="34" charset="-128"/>
              </a:rPr>
              <a:t>Danielle 45 ans, ingénieure informatique : « </a:t>
            </a:r>
            <a:r>
              <a:rPr lang="en-US" altLang="fr-FR" sz="1600" i="1">
                <a:ea typeface="ＭＳ Ｐゴシック" panose="020B0600070205080204" pitchFamily="34" charset="-128"/>
              </a:rPr>
              <a:t>La situation de sous-traitance, ça implique de la pression, Airbus subit la pression et nous le renvoie, comme on est en bout de chaîne… et bon c’est une situation de précarité, quoi, Airbus a du budget, n’en a plus, il en a, puis n’en a plus, nous on a une équipe, on se dit c’est bon, on est sept, puis en fait on est plus que six… même moi, dans six mois il peut y avoir un truc… enfin les sous-traitants, c’est un peu comme si… c’est un peu comme une société… d’intérim… on nous prend, on nous jette, on nous met en concurrence les uns avec les autres… Sur les appels d’offres, là le logiciel sur lequel on fait les spécifications, y a eu un appel d’offres, pour savoir quelle société de services le réaliserait, et donc chez Airbus, notre chef de projet était pas content parce que lui voulait le projet le plus efficace techniquement, mais il y a le service des achats qui voulait le moins cher… donc les objectifs sont complètement contradictoires, et c’est toujours les achats qui l’emportent… du coup c’est la société qui a fait le moins cher, mais elle a peut-être sous-évalué le temps, le coût, donc après c’est les gens qui réalisent qui se trouvent avec la pression…</a:t>
            </a:r>
            <a:r>
              <a:rPr lang="en-US" altLang="fr-FR" sz="1600">
                <a:ea typeface="ＭＳ Ｐゴシック" panose="020B0600070205080204" pitchFamily="34" charset="-128"/>
              </a:rPr>
              <a:t> »</a:t>
            </a:r>
          </a:p>
          <a:p>
            <a:pPr>
              <a:spcBef>
                <a:spcPts val="100"/>
              </a:spcBef>
            </a:pPr>
            <a:r>
              <a:rPr lang="en-US" altLang="fr-FR" sz="1600">
                <a:ea typeface="ＭＳ Ｐゴシック" panose="020B0600070205080204" pitchFamily="34" charset="-128"/>
              </a:rPr>
              <a:t>« </a:t>
            </a:r>
            <a:r>
              <a:rPr lang="en-US" altLang="fr-FR" sz="1600" i="1">
                <a:ea typeface="ＭＳ Ｐゴシック" panose="020B0600070205080204" pitchFamily="34" charset="-128"/>
              </a:rPr>
              <a:t>Nos dirigeants eux-mêmes, comme ils veulent avoir tous les appels d’offres, eh ben ils baissent les prix… et puis maintenant y a le off-shore, donc on baisse les prix avec le off-shore, et les nouveaux qui sont arrivés dans l’agence ont dit clairement qu’ils voulaient faire beaucoup de off-shore… et les achats d’Airbus ont demandé à ce qu’à l’avenir on chiffre avec différents pourcentages de off-shore en Inde : avec 10% de off-shore ce sera tant, avec 20% ce sera tant, etc. C’est la première fois qu’on nous dit ça…</a:t>
            </a:r>
            <a:r>
              <a:rPr lang="en-US" altLang="fr-FR" sz="1600">
                <a:ea typeface="ＭＳ Ｐゴシック" panose="020B0600070205080204" pitchFamily="34" charset="-128"/>
              </a:rPr>
              <a:t> »</a:t>
            </a:r>
            <a:endParaRPr lang="fr-FR" altLang="fr-FR" sz="1800">
              <a:ea typeface="ＭＳ Ｐゴシック" panose="020B0600070205080204" pitchFamily="34" charset="-128"/>
            </a:endParaRPr>
          </a:p>
          <a:p>
            <a:pPr algn="just">
              <a:lnSpc>
                <a:spcPct val="90000"/>
              </a:lnSpc>
              <a:spcBef>
                <a:spcPts val="1300"/>
              </a:spcBef>
              <a:buFont typeface="Arial" panose="020B0604020202020204" pitchFamily="34" charset="0"/>
              <a:buNone/>
            </a:pPr>
            <a:r>
              <a:rPr lang="en-US" altLang="fr-FR" sz="1700">
                <a:ea typeface="ＭＳ Ｐゴシック" panose="020B0600070205080204" pitchFamily="34" charset="-128"/>
              </a:rPr>
              <a:t> </a:t>
            </a:r>
            <a:endParaRPr lang="fr-FR" altLang="fr-FR" sz="1700">
              <a:ea typeface="ＭＳ Ｐゴシック" panose="020B0600070205080204" pitchFamily="34" charset="-128"/>
            </a:endParaRPr>
          </a:p>
          <a:p>
            <a:pPr algn="just">
              <a:lnSpc>
                <a:spcPct val="90000"/>
              </a:lnSpc>
              <a:spcBef>
                <a:spcPts val="1300"/>
              </a:spcBef>
              <a:buFont typeface="Arial" panose="020B0604020202020204" pitchFamily="34" charset="0"/>
              <a:buNone/>
            </a:pPr>
            <a:endParaRPr lang="fr-FR" altLang="fr-FR" sz="1800">
              <a:ea typeface="ＭＳ Ｐゴシック" panose="020B0600070205080204" pitchFamily="34" charset="-128"/>
            </a:endParaRPr>
          </a:p>
        </p:txBody>
      </p:sp>
      <p:sp>
        <p:nvSpPr>
          <p:cNvPr id="19458" name="Titre 1">
            <a:extLst>
              <a:ext uri="{FF2B5EF4-FFF2-40B4-BE49-F238E27FC236}">
                <a16:creationId xmlns:a16="http://schemas.microsoft.com/office/drawing/2014/main" id="{EE70FED3-C1E7-1774-1A24-5836E88F2186}"/>
              </a:ext>
            </a:extLst>
          </p:cNvPr>
          <p:cNvSpPr>
            <a:spLocks noGrp="1"/>
          </p:cNvSpPr>
          <p:nvPr>
            <p:ph type="title"/>
          </p:nvPr>
        </p:nvSpPr>
        <p:spPr>
          <a:xfrm>
            <a:off x="457200" y="228600"/>
            <a:ext cx="8458200" cy="990600"/>
          </a:xfrm>
        </p:spPr>
        <p:txBody>
          <a:bodyPr/>
          <a:lstStyle/>
          <a:p>
            <a:pPr algn="ctr"/>
            <a:r>
              <a:rPr lang="fr-FR" altLang="fr-FR" sz="3500" b="1">
                <a:ea typeface="ＭＳ Ｐゴシック" panose="020B0600070205080204" pitchFamily="34" charset="-128"/>
              </a:rPr>
              <a:t>Les « petits cadres » en SSII (étude de cas)</a:t>
            </a:r>
          </a:p>
        </p:txBody>
      </p:sp>
      <p:sp>
        <p:nvSpPr>
          <p:cNvPr id="2" name="ZoneTexte 3">
            <a:extLst>
              <a:ext uri="{FF2B5EF4-FFF2-40B4-BE49-F238E27FC236}">
                <a16:creationId xmlns:a16="http://schemas.microsoft.com/office/drawing/2014/main" id="{6B93DB1A-A363-BFB9-AAF9-498C9C1419BD}"/>
              </a:ext>
            </a:extLst>
          </p:cNvPr>
          <p:cNvSpPr txBox="1">
            <a:spLocks noChangeArrowheads="1"/>
          </p:cNvSpPr>
          <p:nvPr/>
        </p:nvSpPr>
        <p:spPr bwMode="auto">
          <a:xfrm>
            <a:off x="152400" y="6553200"/>
            <a:ext cx="8839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a:t>
            </a:r>
            <a:r>
              <a:rPr lang="fr-FR" altLang="fr-FR" sz="1200" dirty="0">
                <a:latin typeface="Arial" panose="020B0604020202020204" pitchFamily="34" charset="0"/>
              </a:rPr>
              <a:t>3</a:t>
            </a:r>
            <a:endParaRPr lang="is-IS"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Espace réservé du contenu 2">
            <a:extLst>
              <a:ext uri="{FF2B5EF4-FFF2-40B4-BE49-F238E27FC236}">
                <a16:creationId xmlns:a16="http://schemas.microsoft.com/office/drawing/2014/main" id="{ABB08AE5-92C1-067E-AE8E-93D1F7F3FCEF}"/>
              </a:ext>
            </a:extLst>
          </p:cNvPr>
          <p:cNvSpPr>
            <a:spLocks noGrp="1"/>
          </p:cNvSpPr>
          <p:nvPr>
            <p:ph sz="quarter" idx="1"/>
          </p:nvPr>
        </p:nvSpPr>
        <p:spPr>
          <a:xfrm>
            <a:off x="304800" y="1600200"/>
            <a:ext cx="8461375" cy="4724400"/>
          </a:xfrm>
        </p:spPr>
        <p:txBody>
          <a:bodyPr/>
          <a:lstStyle/>
          <a:p>
            <a:pPr algn="just">
              <a:lnSpc>
                <a:spcPct val="90000"/>
              </a:lnSpc>
              <a:spcBef>
                <a:spcPts val="1300"/>
              </a:spcBef>
              <a:buFont typeface="Arial" panose="020B0604020202020204" pitchFamily="34" charset="0"/>
              <a:buNone/>
            </a:pPr>
            <a:r>
              <a:rPr lang="fr-FR" altLang="fr-FR" sz="2200" dirty="0">
                <a:ea typeface="ＭＳ Ｐゴシック" panose="020B0600070205080204" pitchFamily="34" charset="-128"/>
              </a:rPr>
              <a:t>Chez les anciens, un sentiment d</a:t>
            </a:r>
            <a:r>
              <a:rPr lang="ja-JP" altLang="fr-FR" sz="2200">
                <a:ea typeface="ＭＳ Ｐゴシック" panose="020B0600070205080204" pitchFamily="34" charset="-128"/>
              </a:rPr>
              <a:t>’</a:t>
            </a:r>
            <a:r>
              <a:rPr lang="fr-FR" altLang="ja-JP" sz="2200" dirty="0">
                <a:ea typeface="ＭＳ Ｐゴシック" panose="020B0600070205080204" pitchFamily="34" charset="-128"/>
              </a:rPr>
              <a:t>inadaptation :</a:t>
            </a:r>
          </a:p>
          <a:p>
            <a:pPr algn="just">
              <a:lnSpc>
                <a:spcPct val="90000"/>
              </a:lnSpc>
              <a:spcBef>
                <a:spcPts val="1300"/>
              </a:spcBef>
              <a:buFont typeface="Wingdings" pitchFamily="2" charset="2"/>
              <a:buNone/>
            </a:pPr>
            <a:r>
              <a:rPr lang="fr-FR" altLang="fr-FR" sz="1700" dirty="0">
                <a:ea typeface="ＭＳ Ｐゴシック" panose="020B0600070205080204" pitchFamily="34" charset="-128"/>
              </a:rPr>
              <a:t>Claude, 46 ans, « chef de projet », ingénieur en intelligence artificielle (docteur en informatique) Après être passé par différentes entreprises très prestigieuses (Dassault, IBM), il est en poste depuis plus de dix ans chez SG, il est en train d</a:t>
            </a:r>
            <a:r>
              <a:rPr lang="fr-CH" altLang="fr-FR" sz="1700" dirty="0">
                <a:ea typeface="ＭＳ Ｐゴシック" panose="020B0600070205080204" pitchFamily="34" charset="-128"/>
              </a:rPr>
              <a:t>’</a:t>
            </a:r>
            <a:r>
              <a:rPr lang="fr-FR" altLang="ja-JP" sz="1700" dirty="0">
                <a:ea typeface="ＭＳ Ｐゴシック" panose="020B0600070205080204" pitchFamily="34" charset="-128"/>
              </a:rPr>
              <a:t>achever une longue mission et se qualifie lui-même de « dinosaure » :  </a:t>
            </a:r>
          </a:p>
          <a:p>
            <a:pPr algn="just">
              <a:lnSpc>
                <a:spcPct val="90000"/>
              </a:lnSpc>
              <a:spcBef>
                <a:spcPts val="100"/>
              </a:spcBef>
              <a:buFont typeface="Wingdings" pitchFamily="2" charset="2"/>
              <a:buNone/>
            </a:pPr>
            <a:r>
              <a:rPr lang="fr-FR" altLang="fr-FR" sz="1700" dirty="0">
                <a:ea typeface="ＭＳ Ｐゴシック" panose="020B0600070205080204" pitchFamily="34" charset="-128"/>
              </a:rPr>
              <a:t>« </a:t>
            </a:r>
            <a:r>
              <a:rPr lang="fr-FR" altLang="fr-FR" sz="1700" i="1" dirty="0">
                <a:ea typeface="ＭＳ Ｐゴシック" panose="020B0600070205080204" pitchFamily="34" charset="-128"/>
              </a:rPr>
              <a:t>Moi ça fait dix ans que je suis sur mon poste… bon, j</a:t>
            </a:r>
            <a:r>
              <a:rPr lang="fr-CH" altLang="fr-FR" sz="1700" i="1" dirty="0">
                <a:ea typeface="ＭＳ Ｐゴシック" panose="020B0600070205080204" pitchFamily="34" charset="-128"/>
              </a:rPr>
              <a:t>’</a:t>
            </a:r>
            <a:r>
              <a:rPr lang="fr-FR" altLang="ja-JP" sz="1700" i="1" dirty="0">
                <a:ea typeface="ＭＳ Ｐゴシック" panose="020B0600070205080204" pitchFamily="34" charset="-128"/>
              </a:rPr>
              <a:t>aurais dû changer depuis longtemps… J</a:t>
            </a:r>
            <a:r>
              <a:rPr lang="ja-JP" altLang="fr-FR" sz="1700" i="1">
                <a:ea typeface="ＭＳ Ｐゴシック" panose="020B0600070205080204" pitchFamily="34" charset="-128"/>
              </a:rPr>
              <a:t>’</a:t>
            </a:r>
            <a:r>
              <a:rPr lang="fr-FR" altLang="ja-JP" sz="1700" i="1" dirty="0">
                <a:ea typeface="ＭＳ Ｐゴシック" panose="020B0600070205080204" pitchFamily="34" charset="-128"/>
              </a:rPr>
              <a:t>en ai parlé à mon responsable d</a:t>
            </a:r>
            <a:r>
              <a:rPr lang="ja-JP" altLang="fr-FR" sz="1700" i="1">
                <a:ea typeface="ＭＳ Ｐゴシック" panose="020B0600070205080204" pitchFamily="34" charset="-128"/>
              </a:rPr>
              <a:t>’</a:t>
            </a:r>
            <a:r>
              <a:rPr lang="fr-FR" altLang="ja-JP" sz="1700" i="1" dirty="0">
                <a:ea typeface="ＭＳ Ｐゴシック" panose="020B0600070205080204" pitchFamily="34" charset="-128"/>
              </a:rPr>
              <a:t>agence, mais il faut que je trouve moi-même quelque chose… si je trouve rien… me déplacer, ça ne leur rapporte rien, donc ça n</a:t>
            </a:r>
            <a:r>
              <a:rPr lang="ja-JP" altLang="fr-FR" sz="1700" i="1">
                <a:ea typeface="ＭＳ Ｐゴシック" panose="020B0600070205080204" pitchFamily="34" charset="-128"/>
              </a:rPr>
              <a:t>’</a:t>
            </a:r>
            <a:r>
              <a:rPr lang="fr-FR" altLang="ja-JP" sz="1700" i="1" dirty="0">
                <a:ea typeface="ＭＳ Ｐゴシック" panose="020B0600070205080204" pitchFamily="34" charset="-128"/>
              </a:rPr>
              <a:t>a pas bougé… L</a:t>
            </a:r>
            <a:r>
              <a:rPr lang="fr-CH" altLang="ja-JP" sz="1700" i="1" dirty="0">
                <a:ea typeface="ＭＳ Ｐゴシック" panose="020B0600070205080204" pitchFamily="34" charset="-128"/>
              </a:rPr>
              <a:t>’</a:t>
            </a:r>
            <a:r>
              <a:rPr lang="fr-FR" altLang="ja-JP" sz="1700" i="1" dirty="0">
                <a:ea typeface="ＭＳ Ｐゴシック" panose="020B0600070205080204" pitchFamily="34" charset="-128"/>
              </a:rPr>
              <a:t>année prochaine, ça risque de bouger, sinon logiquement j</a:t>
            </a:r>
            <a:r>
              <a:rPr lang="fr-CH" altLang="ja-JP" sz="1700" i="1" dirty="0">
                <a:ea typeface="ＭＳ Ｐゴシック" panose="020B0600070205080204" pitchFamily="34" charset="-128"/>
              </a:rPr>
              <a:t>’</a:t>
            </a:r>
            <a:r>
              <a:rPr lang="fr-FR" altLang="ja-JP" sz="1700" i="1" dirty="0">
                <a:ea typeface="ＭＳ Ｐゴシック" panose="020B0600070205080204" pitchFamily="34" charset="-128"/>
              </a:rPr>
              <a:t>aurai plus rien à faire… Donc soit Airbus me propose autre chose, soit il faudra bien me trouver une autre mission…</a:t>
            </a:r>
            <a:r>
              <a:rPr lang="fr-FR" altLang="ja-JP" sz="1700" dirty="0">
                <a:ea typeface="ＭＳ Ｐゴシック" panose="020B0600070205080204" pitchFamily="34" charset="-128"/>
              </a:rPr>
              <a:t> »</a:t>
            </a:r>
            <a:endParaRPr lang="fr-FR" altLang="ja-JP" sz="1700" i="1" dirty="0">
              <a:ea typeface="ＭＳ Ｐゴシック" panose="020B0600070205080204" pitchFamily="34" charset="-128"/>
            </a:endParaRPr>
          </a:p>
          <a:p>
            <a:pPr algn="just">
              <a:lnSpc>
                <a:spcPct val="90000"/>
              </a:lnSpc>
              <a:spcBef>
                <a:spcPts val="100"/>
              </a:spcBef>
              <a:buFont typeface="Wingdings" pitchFamily="2" charset="2"/>
              <a:buNone/>
            </a:pPr>
            <a:r>
              <a:rPr lang="fr-FR" altLang="fr-FR" sz="1700" i="1" dirty="0">
                <a:ea typeface="ＭＳ Ｐゴシック" panose="020B0600070205080204" pitchFamily="34" charset="-128"/>
              </a:rPr>
              <a:t>- Vous êtes confiant par rapport à ça ? Vous vous faites du souci ?</a:t>
            </a:r>
          </a:p>
          <a:p>
            <a:pPr algn="just">
              <a:lnSpc>
                <a:spcPct val="90000"/>
              </a:lnSpc>
              <a:spcBef>
                <a:spcPts val="100"/>
              </a:spcBef>
              <a:buFont typeface="Wingdings" pitchFamily="2" charset="2"/>
              <a:buNone/>
            </a:pPr>
            <a:r>
              <a:rPr lang="fr-FR" altLang="fr-FR" sz="1700" dirty="0">
                <a:ea typeface="ＭＳ Ｐゴシック" panose="020B0600070205080204" pitchFamily="34" charset="-128"/>
              </a:rPr>
              <a:t>« </a:t>
            </a:r>
            <a:r>
              <a:rPr lang="fr-FR" altLang="fr-FR" sz="1700" i="1" dirty="0">
                <a:ea typeface="ＭＳ Ｐゴシック" panose="020B0600070205080204" pitchFamily="34" charset="-128"/>
              </a:rPr>
              <a:t>Bah, on se fait toujours un petit peu de souci, on sait pas trop ce qui va se passer… bon, j</a:t>
            </a:r>
            <a:r>
              <a:rPr lang="fr-CH" altLang="fr-FR" sz="1700" i="1" dirty="0">
                <a:ea typeface="ＭＳ Ｐゴシック" panose="020B0600070205080204" pitchFamily="34" charset="-128"/>
              </a:rPr>
              <a:t>’</a:t>
            </a:r>
            <a:r>
              <a:rPr lang="fr-FR" altLang="ja-JP" sz="1700" i="1" dirty="0">
                <a:ea typeface="ＭＳ Ｐゴシック" panose="020B0600070205080204" pitchFamily="34" charset="-128"/>
              </a:rPr>
              <a:t>ai dépassé 45 ans, donc après, on sait pas trop ce qui se passe dans la tête des gens… je suis pas spécialement bon marché… </a:t>
            </a:r>
            <a:r>
              <a:rPr lang="fr-FR" altLang="ja-JP" sz="1700" dirty="0">
                <a:ea typeface="ＭＳ Ｐゴシック" panose="020B0600070205080204" pitchFamily="34" charset="-128"/>
              </a:rPr>
              <a:t>»</a:t>
            </a:r>
          </a:p>
          <a:p>
            <a:pPr algn="just">
              <a:lnSpc>
                <a:spcPct val="90000"/>
              </a:lnSpc>
              <a:spcBef>
                <a:spcPts val="100"/>
              </a:spcBef>
              <a:buFont typeface="Wingdings" pitchFamily="2" charset="2"/>
              <a:buNone/>
            </a:pPr>
            <a:r>
              <a:rPr lang="fr-FR" altLang="fr-FR" sz="1700" dirty="0">
                <a:ea typeface="ＭＳ Ｐゴシック" panose="020B0600070205080204" pitchFamily="34" charset="-128"/>
              </a:rPr>
              <a:t>Claude n</a:t>
            </a:r>
            <a:r>
              <a:rPr lang="fr-CH" altLang="fr-FR" sz="1700" dirty="0">
                <a:ea typeface="ＭＳ Ｐゴシック" panose="020B0600070205080204" pitchFamily="34" charset="-128"/>
              </a:rPr>
              <a:t>’</a:t>
            </a:r>
            <a:r>
              <a:rPr lang="fr-FR" altLang="ja-JP" sz="1700" dirty="0">
                <a:ea typeface="ＭＳ Ｐゴシック" panose="020B0600070205080204" pitchFamily="34" charset="-128"/>
              </a:rPr>
              <a:t>envisage pas pour autant de changer d</a:t>
            </a:r>
            <a:r>
              <a:rPr lang="fr-CH" altLang="ja-JP" sz="1700" dirty="0">
                <a:ea typeface="ＭＳ Ｐゴシック" panose="020B0600070205080204" pitchFamily="34" charset="-128"/>
              </a:rPr>
              <a:t>’</a:t>
            </a:r>
            <a:r>
              <a:rPr lang="fr-FR" altLang="ja-JP" sz="1700" dirty="0">
                <a:ea typeface="ＭＳ Ｐゴシック" panose="020B0600070205080204" pitchFamily="34" charset="-128"/>
              </a:rPr>
              <a:t>employeur, même s</a:t>
            </a:r>
            <a:r>
              <a:rPr lang="fr-CH" altLang="ja-JP" sz="1700" dirty="0">
                <a:ea typeface="ＭＳ Ｐゴシック" panose="020B0600070205080204" pitchFamily="34" charset="-128"/>
              </a:rPr>
              <a:t>’</a:t>
            </a:r>
            <a:r>
              <a:rPr lang="fr-FR" altLang="ja-JP" sz="1700" dirty="0">
                <a:ea typeface="ＭＳ Ｐゴシック" panose="020B0600070205080204" pitchFamily="34" charset="-128"/>
              </a:rPr>
              <a:t>il se dit plutôt insatisfait de la manière dont sa carrière a évolué chez SG, tant pour le salaire que pour les responsabilités.</a:t>
            </a:r>
          </a:p>
          <a:p>
            <a:pPr algn="just">
              <a:lnSpc>
                <a:spcPct val="90000"/>
              </a:lnSpc>
              <a:spcBef>
                <a:spcPts val="100"/>
              </a:spcBef>
              <a:buFont typeface="Wingdings" pitchFamily="2" charset="2"/>
              <a:buNone/>
            </a:pPr>
            <a:r>
              <a:rPr lang="fr-FR" altLang="fr-FR" sz="1700" dirty="0">
                <a:ea typeface="ＭＳ Ｐゴシック" panose="020B0600070205080204" pitchFamily="34" charset="-128"/>
              </a:rPr>
              <a:t>« Disons que j</a:t>
            </a:r>
            <a:r>
              <a:rPr lang="fr-CH" altLang="fr-FR" sz="1700" dirty="0">
                <a:ea typeface="ＭＳ Ｐゴシック" panose="020B0600070205080204" pitchFamily="34" charset="-128"/>
              </a:rPr>
              <a:t>’</a:t>
            </a:r>
            <a:r>
              <a:rPr lang="fr-FR" altLang="ja-JP" sz="1700" dirty="0">
                <a:ea typeface="ＭＳ Ｐゴシック" panose="020B0600070205080204" pitchFamily="34" charset="-128"/>
              </a:rPr>
              <a:t>ai moins de responsabilités maintenant que je n</a:t>
            </a:r>
            <a:r>
              <a:rPr lang="fr-CH" altLang="ja-JP" sz="1700" dirty="0">
                <a:ea typeface="ＭＳ Ｐゴシック" panose="020B0600070205080204" pitchFamily="34" charset="-128"/>
              </a:rPr>
              <a:t>’</a:t>
            </a:r>
            <a:r>
              <a:rPr lang="fr-FR" altLang="ja-JP" sz="1700" dirty="0">
                <a:ea typeface="ＭＳ Ｐゴシック" panose="020B0600070205080204" pitchFamily="34" charset="-128"/>
              </a:rPr>
              <a:t>en avais quand je suis rentré… »</a:t>
            </a:r>
          </a:p>
          <a:p>
            <a:pPr algn="just">
              <a:lnSpc>
                <a:spcPct val="90000"/>
              </a:lnSpc>
              <a:spcBef>
                <a:spcPts val="1300"/>
              </a:spcBef>
              <a:buFont typeface="Wingdings" pitchFamily="2" charset="2"/>
              <a:buNone/>
            </a:pPr>
            <a:endParaRPr lang="fr-FR" altLang="fr-FR" sz="1700" dirty="0">
              <a:ea typeface="ＭＳ Ｐゴシック" panose="020B0600070205080204" pitchFamily="34" charset="-128"/>
            </a:endParaRPr>
          </a:p>
        </p:txBody>
      </p:sp>
      <p:sp>
        <p:nvSpPr>
          <p:cNvPr id="20482" name="Titre 1">
            <a:extLst>
              <a:ext uri="{FF2B5EF4-FFF2-40B4-BE49-F238E27FC236}">
                <a16:creationId xmlns:a16="http://schemas.microsoft.com/office/drawing/2014/main" id="{B69CAEC6-DF18-4B01-3C40-1F8EEEF29EDD}"/>
              </a:ext>
            </a:extLst>
          </p:cNvPr>
          <p:cNvSpPr>
            <a:spLocks noGrp="1"/>
          </p:cNvSpPr>
          <p:nvPr>
            <p:ph type="title"/>
          </p:nvPr>
        </p:nvSpPr>
        <p:spPr>
          <a:xfrm>
            <a:off x="457200" y="228600"/>
            <a:ext cx="8458200" cy="990600"/>
          </a:xfrm>
        </p:spPr>
        <p:txBody>
          <a:bodyPr/>
          <a:lstStyle/>
          <a:p>
            <a:pPr algn="ctr"/>
            <a:r>
              <a:rPr lang="fr-FR" altLang="fr-FR" sz="3500" b="1">
                <a:ea typeface="ＭＳ Ｐゴシック" panose="020B0600070205080204" pitchFamily="34" charset="-128"/>
              </a:rPr>
              <a:t>Les « petits cadres » en SSII (étude de cas)</a:t>
            </a:r>
          </a:p>
        </p:txBody>
      </p:sp>
      <p:sp>
        <p:nvSpPr>
          <p:cNvPr id="2" name="ZoneTexte 3">
            <a:extLst>
              <a:ext uri="{FF2B5EF4-FFF2-40B4-BE49-F238E27FC236}">
                <a16:creationId xmlns:a16="http://schemas.microsoft.com/office/drawing/2014/main" id="{8C4D9A9F-8ADA-D151-BD59-80C4DB22BD75}"/>
              </a:ext>
            </a:extLst>
          </p:cNvPr>
          <p:cNvSpPr txBox="1">
            <a:spLocks noChangeArrowheads="1"/>
          </p:cNvSpPr>
          <p:nvPr/>
        </p:nvSpPr>
        <p:spPr bwMode="auto">
          <a:xfrm>
            <a:off x="152400" y="6553200"/>
            <a:ext cx="8839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a:t>
            </a:r>
            <a:r>
              <a:rPr lang="fr-FR" altLang="fr-FR" sz="1200" dirty="0">
                <a:latin typeface="Arial" panose="020B0604020202020204" pitchFamily="34" charset="0"/>
              </a:rPr>
              <a:t>3</a:t>
            </a:r>
            <a:endParaRPr lang="is-IS"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Espace réservé du contenu 2">
            <a:extLst>
              <a:ext uri="{FF2B5EF4-FFF2-40B4-BE49-F238E27FC236}">
                <a16:creationId xmlns:a16="http://schemas.microsoft.com/office/drawing/2014/main" id="{132FB5B3-FB97-1545-C3C3-B781B5F5B50D}"/>
              </a:ext>
            </a:extLst>
          </p:cNvPr>
          <p:cNvSpPr>
            <a:spLocks noGrp="1"/>
          </p:cNvSpPr>
          <p:nvPr>
            <p:ph sz="quarter" idx="1"/>
          </p:nvPr>
        </p:nvSpPr>
        <p:spPr>
          <a:xfrm>
            <a:off x="304800" y="1600200"/>
            <a:ext cx="8461375" cy="4724400"/>
          </a:xfrm>
        </p:spPr>
        <p:txBody>
          <a:bodyPr/>
          <a:lstStyle/>
          <a:p>
            <a:pPr algn="just">
              <a:lnSpc>
                <a:spcPct val="90000"/>
              </a:lnSpc>
              <a:spcBef>
                <a:spcPct val="0"/>
              </a:spcBef>
              <a:buFont typeface="Wingdings" pitchFamily="2" charset="2"/>
              <a:buNone/>
            </a:pPr>
            <a:r>
              <a:rPr lang="fr-FR" altLang="fr-FR" sz="2200" dirty="0">
                <a:ea typeface="ＭＳ Ｐゴシック" panose="020B0600070205080204" pitchFamily="34" charset="-128"/>
              </a:rPr>
              <a:t>Finalement, dans la nouvelle culture professionnelle, </a:t>
            </a:r>
            <a:r>
              <a:rPr lang="fr-FR" altLang="fr-FR" sz="2200" b="1" dirty="0">
                <a:ea typeface="ＭＳ Ｐゴシック" panose="020B0600070205080204" pitchFamily="34" charset="-128"/>
              </a:rPr>
              <a:t>VIEUX = MAUVAIS</a:t>
            </a:r>
          </a:p>
          <a:p>
            <a:pPr>
              <a:spcBef>
                <a:spcPct val="0"/>
              </a:spcBef>
              <a:buFont typeface="Wingdings" pitchFamily="2" charset="2"/>
              <a:buNone/>
            </a:pPr>
            <a:r>
              <a:rPr lang="fr-FR" altLang="fr-FR" sz="1800" dirty="0">
                <a:ea typeface="ＭＳ Ｐゴシック" panose="020B0600070205080204" pitchFamily="34" charset="-128"/>
              </a:rPr>
              <a:t>Stéphane, 33 ans, ingénieur programme, 4 ans chez SG : </a:t>
            </a:r>
            <a:r>
              <a:rPr lang="en-US" altLang="fr-FR" sz="1800" dirty="0">
                <a:ea typeface="ＭＳ Ｐゴシック" panose="020B0600070205080204" pitchFamily="34" charset="-128"/>
              </a:rPr>
              <a:t>« </a:t>
            </a:r>
            <a:r>
              <a:rPr lang="en-US" altLang="fr-FR" sz="1800" i="1" dirty="0">
                <a:ea typeface="ＭＳ Ｐゴシック" panose="020B0600070205080204" pitchFamily="34" charset="-128"/>
              </a:rPr>
              <a:t>Après </a:t>
            </a:r>
            <a:r>
              <a:rPr lang="en-US" altLang="fr-FR" sz="1800" i="1" dirty="0" err="1">
                <a:ea typeface="ＭＳ Ｐゴシック" panose="020B0600070205080204" pitchFamily="34" charset="-128"/>
              </a:rPr>
              <a:t>ce</a:t>
            </a:r>
            <a:r>
              <a:rPr lang="en-US" altLang="fr-FR" sz="1800" i="1" dirty="0">
                <a:ea typeface="ＭＳ Ｐゴシック" panose="020B0600070205080204" pitchFamily="34" charset="-128"/>
              </a:rPr>
              <a:t> qui </a:t>
            </a:r>
            <a:r>
              <a:rPr lang="en-US" altLang="fr-FR" sz="1800" i="1" dirty="0" err="1">
                <a:ea typeface="ＭＳ Ｐゴシック" panose="020B0600070205080204" pitchFamily="34" charset="-128"/>
              </a:rPr>
              <a:t>est</a:t>
            </a:r>
            <a:r>
              <a:rPr lang="en-US" altLang="fr-FR" sz="1800" i="1" dirty="0">
                <a:ea typeface="ＭＳ Ｐゴシック" panose="020B0600070205080204" pitchFamily="34" charset="-128"/>
              </a:rPr>
              <a:t> dur </a:t>
            </a:r>
            <a:r>
              <a:rPr lang="en-US" altLang="fr-FR" sz="1800" i="1" dirty="0" err="1">
                <a:ea typeface="ＭＳ Ｐゴシック" panose="020B0600070205080204" pitchFamily="34" charset="-128"/>
              </a:rPr>
              <a:t>c’est</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quand</a:t>
            </a:r>
            <a:r>
              <a:rPr lang="en-US" altLang="fr-FR" sz="1800" i="1" dirty="0">
                <a:ea typeface="ＭＳ Ｐゴシック" panose="020B0600070205080204" pitchFamily="34" charset="-128"/>
              </a:rPr>
              <a:t> on arrive </a:t>
            </a:r>
            <a:r>
              <a:rPr lang="en-US" altLang="fr-FR" sz="1800" i="1" dirty="0" err="1">
                <a:ea typeface="ＭＳ Ｐゴシック" panose="020B0600070205080204" pitchFamily="34" charset="-128"/>
              </a:rPr>
              <a:t>à</a:t>
            </a:r>
            <a:r>
              <a:rPr lang="en-US" altLang="fr-FR" sz="1800" i="1" dirty="0">
                <a:ea typeface="ＭＳ Ｐゴシック" panose="020B0600070205080204" pitchFamily="34" charset="-128"/>
              </a:rPr>
              <a:t> 35-40 </a:t>
            </a:r>
            <a:r>
              <a:rPr lang="en-US" altLang="fr-FR" sz="1800" i="1" dirty="0" err="1">
                <a:ea typeface="ＭＳ Ｐゴシック" panose="020B0600070205080204" pitchFamily="34" charset="-128"/>
              </a:rPr>
              <a:t>ans</a:t>
            </a:r>
            <a:r>
              <a:rPr lang="en-US" altLang="fr-FR" sz="1800" i="1" dirty="0">
                <a:ea typeface="ＭＳ Ｐゴシック" panose="020B0600070205080204" pitchFamily="34" charset="-128"/>
              </a:rPr>
              <a:t> et </a:t>
            </a:r>
            <a:r>
              <a:rPr lang="en-US" altLang="fr-FR" sz="1800" i="1" dirty="0" err="1">
                <a:ea typeface="ＭＳ Ｐゴシック" panose="020B0600070205080204" pitchFamily="34" charset="-128"/>
              </a:rPr>
              <a:t>qu’on</a:t>
            </a:r>
            <a:r>
              <a:rPr lang="en-US" altLang="fr-FR" sz="1800" i="1" dirty="0">
                <a:ea typeface="ＭＳ Ｐゴシック" panose="020B0600070205080204" pitchFamily="34" charset="-128"/>
              </a:rPr>
              <a:t> se rend </a:t>
            </a:r>
            <a:r>
              <a:rPr lang="en-US" altLang="fr-FR" sz="1800" i="1" dirty="0" err="1">
                <a:ea typeface="ＭＳ Ｐゴシック" panose="020B0600070205080204" pitchFamily="34" charset="-128"/>
              </a:rPr>
              <a:t>compte</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qu’on</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n’est</a:t>
            </a:r>
            <a:r>
              <a:rPr lang="en-US" altLang="fr-FR" sz="1800" i="1" dirty="0">
                <a:ea typeface="ＭＳ Ｐゴシック" panose="020B0600070205080204" pitchFamily="34" charset="-128"/>
              </a:rPr>
              <a:t> plus dans le coup, </a:t>
            </a:r>
            <a:r>
              <a:rPr lang="en-US" altLang="fr-FR" sz="1800" i="1" dirty="0" err="1">
                <a:ea typeface="ＭＳ Ｐゴシック" panose="020B0600070205080204" pitchFamily="34" charset="-128"/>
              </a:rPr>
              <a:t>qu’on</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est</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bloqué</a:t>
            </a:r>
            <a:r>
              <a:rPr lang="en-US" altLang="fr-FR" sz="1800" i="1" dirty="0">
                <a:ea typeface="ＭＳ Ｐゴシック" panose="020B0600070205080204" pitchFamily="34" charset="-128"/>
              </a:rPr>
              <a:t> et </a:t>
            </a:r>
            <a:r>
              <a:rPr lang="en-US" altLang="fr-FR" sz="1800" i="1" dirty="0" err="1">
                <a:ea typeface="ＭＳ Ｐゴシック" panose="020B0600070205080204" pitchFamily="34" charset="-128"/>
              </a:rPr>
              <a:t>qu’on</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n’intéresse</a:t>
            </a:r>
            <a:r>
              <a:rPr lang="en-US" altLang="fr-FR" sz="1800" i="1" dirty="0">
                <a:ea typeface="ＭＳ Ｐゴシック" panose="020B0600070205080204" pitchFamily="34" charset="-128"/>
              </a:rPr>
              <a:t> plus </a:t>
            </a:r>
            <a:r>
              <a:rPr lang="en-US" altLang="fr-FR" sz="1800" i="1" dirty="0" err="1">
                <a:ea typeface="ＭＳ Ｐゴシック" panose="020B0600070205080204" pitchFamily="34" charset="-128"/>
              </a:rPr>
              <a:t>personne</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ça</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c’est</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chaud</a:t>
            </a:r>
            <a:r>
              <a:rPr lang="en-US" altLang="fr-FR" sz="1800" i="1" dirty="0">
                <a:ea typeface="ＭＳ Ｐゴシック" panose="020B0600070205080204" pitchFamily="34" charset="-128"/>
              </a:rPr>
              <a:t>…</a:t>
            </a:r>
            <a:endParaRPr lang="fr-FR" altLang="fr-FR" sz="1800" dirty="0">
              <a:ea typeface="ＭＳ Ｐゴシック" panose="020B0600070205080204" pitchFamily="34" charset="-128"/>
            </a:endParaRPr>
          </a:p>
          <a:p>
            <a:pPr>
              <a:spcBef>
                <a:spcPct val="0"/>
              </a:spcBef>
              <a:buFont typeface="Wingdings" pitchFamily="2" charset="2"/>
              <a:buNone/>
            </a:pP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Ça</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vous</a:t>
            </a:r>
            <a:r>
              <a:rPr lang="en-US" altLang="fr-FR" sz="1800" i="1" dirty="0">
                <a:ea typeface="ＭＳ Ｐゴシック" panose="020B0600070205080204" pitchFamily="34" charset="-128"/>
              </a:rPr>
              <a:t> le </a:t>
            </a:r>
            <a:r>
              <a:rPr lang="en-US" altLang="fr-FR" sz="1800" i="1" dirty="0" err="1">
                <a:ea typeface="ＭＳ Ｐゴシック" panose="020B0600070205080204" pitchFamily="34" charset="-128"/>
              </a:rPr>
              <a:t>sentez</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venir</a:t>
            </a:r>
            <a:r>
              <a:rPr lang="en-US" altLang="fr-FR" sz="1800" i="1" dirty="0">
                <a:ea typeface="ＭＳ Ｐゴシック" panose="020B0600070205080204" pitchFamily="34" charset="-128"/>
              </a:rPr>
              <a:t> ?</a:t>
            </a:r>
            <a:endParaRPr lang="fr-FR" altLang="fr-FR" sz="1800" dirty="0">
              <a:ea typeface="ＭＳ Ｐゴシック" panose="020B0600070205080204" pitchFamily="34" charset="-128"/>
            </a:endParaRPr>
          </a:p>
          <a:p>
            <a:pPr>
              <a:spcBef>
                <a:spcPct val="0"/>
              </a:spcBef>
              <a:buFont typeface="Wingdings" pitchFamily="2" charset="2"/>
              <a:buNone/>
            </a:pPr>
            <a:r>
              <a:rPr lang="en-US" altLang="fr-FR" sz="1800" i="1" dirty="0" err="1">
                <a:ea typeface="ＭＳ Ｐゴシック" panose="020B0600070205080204" pitchFamily="34" charset="-128"/>
              </a:rPr>
              <a:t>Boh</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moi</a:t>
            </a:r>
            <a:r>
              <a:rPr lang="en-US" altLang="fr-FR" sz="1800" i="1" dirty="0">
                <a:ea typeface="ＭＳ Ｐゴシック" panose="020B0600070205080204" pitchFamily="34" charset="-128"/>
              </a:rPr>
              <a:t> dans le </a:t>
            </a:r>
            <a:r>
              <a:rPr lang="en-US" altLang="fr-FR" sz="1800" i="1" dirty="0" err="1">
                <a:ea typeface="ＭＳ Ｐゴシック" panose="020B0600070205080204" pitchFamily="34" charset="-128"/>
              </a:rPr>
              <a:t>pire</a:t>
            </a:r>
            <a:r>
              <a:rPr lang="en-US" altLang="fr-FR" sz="1800" i="1" dirty="0">
                <a:ea typeface="ＭＳ Ｐゴシック" panose="020B0600070205080204" pitchFamily="34" charset="-128"/>
              </a:rPr>
              <a:t> des </a:t>
            </a:r>
            <a:r>
              <a:rPr lang="en-US" altLang="fr-FR" sz="1800" i="1" dirty="0" err="1">
                <a:ea typeface="ＭＳ Ｐゴシック" panose="020B0600070205080204" pitchFamily="34" charset="-128"/>
              </a:rPr>
              <a:t>cas</a:t>
            </a:r>
            <a:r>
              <a:rPr lang="en-US" altLang="fr-FR" sz="1800" i="1" dirty="0">
                <a:ea typeface="ＭＳ Ｐゴシック" panose="020B0600070205080204" pitchFamily="34" charset="-128"/>
              </a:rPr>
              <a:t> je me dis que je </a:t>
            </a:r>
            <a:r>
              <a:rPr lang="en-US" altLang="fr-FR" sz="1800" i="1" dirty="0" err="1">
                <a:ea typeface="ＭＳ Ｐゴシック" panose="020B0600070205080204" pitchFamily="34" charset="-128"/>
              </a:rPr>
              <a:t>pourrai</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toujours</a:t>
            </a:r>
            <a:r>
              <a:rPr lang="en-US" altLang="fr-FR" sz="1800" i="1" dirty="0">
                <a:ea typeface="ＭＳ Ｐゴシック" panose="020B0600070205080204" pitchFamily="34" charset="-128"/>
              </a:rPr>
              <a:t> faire prof de </a:t>
            </a:r>
            <a:r>
              <a:rPr lang="en-US" altLang="fr-FR" sz="1800" i="1" dirty="0" err="1">
                <a:ea typeface="ＭＳ Ｐゴシック" panose="020B0600070205080204" pitchFamily="34" charset="-128"/>
              </a:rPr>
              <a:t>maths</a:t>
            </a:r>
            <a:r>
              <a:rPr lang="en-US" altLang="fr-FR" sz="1800" i="1" dirty="0">
                <a:ea typeface="ＭＳ Ｐゴシック" panose="020B0600070205080204" pitchFamily="34" charset="-128"/>
              </a:rPr>
              <a:t>… Après </a:t>
            </a:r>
            <a:r>
              <a:rPr lang="en-US" altLang="fr-FR" sz="1800" i="1" dirty="0" err="1">
                <a:ea typeface="ＭＳ Ｐゴシック" panose="020B0600070205080204" pitchFamily="34" charset="-128"/>
              </a:rPr>
              <a:t>une</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autre</a:t>
            </a:r>
            <a:r>
              <a:rPr lang="en-US" altLang="fr-FR" sz="1800" i="1" dirty="0">
                <a:ea typeface="ＭＳ Ｐゴシック" panose="020B0600070205080204" pitchFamily="34" charset="-128"/>
              </a:rPr>
              <a:t> chose qui </a:t>
            </a:r>
            <a:r>
              <a:rPr lang="en-US" altLang="fr-FR" sz="1800" i="1" dirty="0" err="1">
                <a:ea typeface="ＭＳ Ｐゴシック" panose="020B0600070205080204" pitchFamily="34" charset="-128"/>
              </a:rPr>
              <a:t>est</a:t>
            </a:r>
            <a:r>
              <a:rPr lang="en-US" altLang="fr-FR" sz="1800" i="1" dirty="0">
                <a:ea typeface="ＭＳ Ｐゴシック" panose="020B0600070205080204" pitchFamily="34" charset="-128"/>
              </a:rPr>
              <a:t> dure, </a:t>
            </a:r>
            <a:r>
              <a:rPr lang="en-US" altLang="fr-FR" sz="1800" i="1" dirty="0" err="1">
                <a:ea typeface="ＭＳ Ｐゴシック" panose="020B0600070205080204" pitchFamily="34" charset="-128"/>
              </a:rPr>
              <a:t>c’est</a:t>
            </a:r>
            <a:r>
              <a:rPr lang="en-US" altLang="fr-FR" sz="1800" i="1" dirty="0">
                <a:ea typeface="ＭＳ Ｐゴシック" panose="020B0600070205080204" pitchFamily="34" charset="-128"/>
              </a:rPr>
              <a:t>… bon tout </a:t>
            </a:r>
            <a:r>
              <a:rPr lang="en-US" altLang="fr-FR" sz="1800" i="1" dirty="0" err="1">
                <a:ea typeface="ＭＳ Ｐゴシック" panose="020B0600070205080204" pitchFamily="34" charset="-128"/>
              </a:rPr>
              <a:t>est</a:t>
            </a:r>
            <a:r>
              <a:rPr lang="en-US" altLang="fr-FR" sz="1800" i="1" dirty="0">
                <a:ea typeface="ＭＳ Ｐゴシック" panose="020B0600070205080204" pitchFamily="34" charset="-128"/>
              </a:rPr>
              <a:t> fait avec le </a:t>
            </a:r>
            <a:r>
              <a:rPr lang="en-US" altLang="fr-FR" sz="1800" i="1" dirty="0" err="1">
                <a:ea typeface="ＭＳ Ｐゴシック" panose="020B0600070205080204" pitchFamily="34" charset="-128"/>
              </a:rPr>
              <a:t>sourire</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mais</a:t>
            </a:r>
            <a:r>
              <a:rPr lang="en-US" altLang="fr-FR" sz="1800" i="1" dirty="0">
                <a:ea typeface="ＭＳ Ｐゴシック" panose="020B0600070205080204" pitchFamily="34" charset="-128"/>
              </a:rPr>
              <a:t> y a des choses </a:t>
            </a:r>
            <a:r>
              <a:rPr lang="en-US" altLang="fr-FR" sz="1800" i="1" dirty="0" err="1">
                <a:ea typeface="ＭＳ Ｐゴシック" panose="020B0600070205080204" pitchFamily="34" charset="-128"/>
              </a:rPr>
              <a:t>humiliantes</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Là</a:t>
            </a:r>
            <a:r>
              <a:rPr lang="en-US" altLang="fr-FR" sz="1800" i="1" dirty="0">
                <a:ea typeface="ＭＳ Ｐゴシック" panose="020B0600070205080204" pitchFamily="34" charset="-128"/>
              </a:rPr>
              <a:t> par </a:t>
            </a:r>
            <a:r>
              <a:rPr lang="en-US" altLang="fr-FR" sz="1800" i="1" dirty="0" err="1">
                <a:ea typeface="ＭＳ Ｐゴシック" panose="020B0600070205080204" pitchFamily="34" charset="-128"/>
              </a:rPr>
              <a:t>exemple</a:t>
            </a:r>
            <a:r>
              <a:rPr lang="en-US" altLang="fr-FR" sz="1800" i="1" dirty="0">
                <a:ea typeface="ＭＳ Ｐゴシック" panose="020B0600070205080204" pitchFamily="34" charset="-128"/>
              </a:rPr>
              <a:t> y </a:t>
            </a:r>
            <a:r>
              <a:rPr lang="en-US" altLang="fr-FR" sz="1800" i="1" dirty="0" err="1">
                <a:ea typeface="ＭＳ Ｐゴシック" panose="020B0600070205080204" pitchFamily="34" charset="-128"/>
              </a:rPr>
              <a:t>en</a:t>
            </a:r>
            <a:r>
              <a:rPr lang="en-US" altLang="fr-FR" sz="1800" i="1" dirty="0">
                <a:ea typeface="ＭＳ Ｐゴシック" panose="020B0600070205080204" pitchFamily="34" charset="-128"/>
              </a:rPr>
              <a:t> a un qui </a:t>
            </a:r>
            <a:r>
              <a:rPr lang="en-US" altLang="fr-FR" sz="1800" i="1" dirty="0" err="1">
                <a:ea typeface="ＭＳ Ｐゴシック" panose="020B0600070205080204" pitchFamily="34" charset="-128"/>
              </a:rPr>
              <a:t>est</a:t>
            </a:r>
            <a:r>
              <a:rPr lang="en-US" altLang="fr-FR" sz="1800" i="1" dirty="0">
                <a:ea typeface="ＭＳ Ｐゴシック" panose="020B0600070205080204" pitchFamily="34" charset="-128"/>
              </a:rPr>
              <a:t> </a:t>
            </a:r>
            <a:r>
              <a:rPr lang="en-US" altLang="fr-FR" sz="1800" b="1" i="1" dirty="0" err="1">
                <a:ea typeface="ＭＳ Ｐゴシック" panose="020B0600070205080204" pitchFamily="34" charset="-128"/>
              </a:rPr>
              <a:t>vieux</a:t>
            </a:r>
            <a:r>
              <a:rPr lang="en-US" altLang="fr-FR" sz="1800" i="1" dirty="0">
                <a:ea typeface="ＭＳ Ｐゴシック" panose="020B0600070205080204" pitchFamily="34" charset="-128"/>
              </a:rPr>
              <a:t>, bon on </a:t>
            </a:r>
            <a:r>
              <a:rPr lang="en-US" altLang="fr-FR" sz="1800" i="1" dirty="0" err="1">
                <a:ea typeface="ＭＳ Ｐゴシック" panose="020B0600070205080204" pitchFamily="34" charset="-128"/>
              </a:rPr>
              <a:t>l’a</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changé</a:t>
            </a:r>
            <a:r>
              <a:rPr lang="en-US" altLang="fr-FR" sz="1800" i="1" dirty="0">
                <a:ea typeface="ＭＳ Ｐゴシック" panose="020B0600070205080204" pitchFamily="34" charset="-128"/>
              </a:rPr>
              <a:t> de bureau. Un </a:t>
            </a:r>
            <a:r>
              <a:rPr lang="en-US" altLang="fr-FR" sz="1800" i="1" dirty="0" err="1">
                <a:ea typeface="ＭＳ Ｐゴシック" panose="020B0600070205080204" pitchFamily="34" charset="-128"/>
              </a:rPr>
              <a:t>mec</a:t>
            </a:r>
            <a:r>
              <a:rPr lang="en-US" altLang="fr-FR" sz="1800" i="1" dirty="0">
                <a:ea typeface="ＭＳ Ｐゴシック" panose="020B0600070205080204" pitchFamily="34" charset="-128"/>
              </a:rPr>
              <a:t> qui </a:t>
            </a:r>
            <a:r>
              <a:rPr lang="en-US" altLang="fr-FR" sz="1800" i="1" dirty="0" err="1">
                <a:ea typeface="ＭＳ Ｐゴシック" panose="020B0600070205080204" pitchFamily="34" charset="-128"/>
              </a:rPr>
              <a:t>est</a:t>
            </a:r>
            <a:r>
              <a:rPr lang="en-US" altLang="fr-FR" sz="1800" i="1" dirty="0">
                <a:ea typeface="ＭＳ Ｐゴシック" panose="020B0600070205080204" pitchFamily="34" charset="-128"/>
              </a:rPr>
              <a:t> </a:t>
            </a:r>
            <a:r>
              <a:rPr lang="en-US" altLang="fr-FR" sz="1800" b="1" i="1" dirty="0">
                <a:ea typeface="ＭＳ Ｐゴシック" panose="020B0600070205080204" pitchFamily="34" charset="-128"/>
              </a:rPr>
              <a:t>bon</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si</a:t>
            </a:r>
            <a:r>
              <a:rPr lang="en-US" altLang="fr-FR" sz="1800" i="1" dirty="0">
                <a:ea typeface="ＭＳ Ｐゴシック" panose="020B0600070205080204" pitchFamily="34" charset="-128"/>
              </a:rPr>
              <a:t> on le change de bureau il </a:t>
            </a:r>
            <a:r>
              <a:rPr lang="en-US" altLang="fr-FR" sz="1800" i="1" dirty="0" err="1">
                <a:ea typeface="ＭＳ Ｐゴシック" panose="020B0600070205080204" pitchFamily="34" charset="-128"/>
              </a:rPr>
              <a:t>va</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gueuler</a:t>
            </a:r>
            <a:r>
              <a:rPr lang="en-US" altLang="fr-FR" sz="1800" i="1" dirty="0">
                <a:ea typeface="ＭＳ Ｐゴシック" panose="020B0600070205080204" pitchFamily="34" charset="-128"/>
              </a:rPr>
              <a:t>, il </a:t>
            </a:r>
            <a:r>
              <a:rPr lang="en-US" altLang="fr-FR" sz="1800" i="1" dirty="0" err="1">
                <a:ea typeface="ＭＳ Ｐゴシック" panose="020B0600070205080204" pitchFamily="34" charset="-128"/>
              </a:rPr>
              <a:t>va</a:t>
            </a:r>
            <a:r>
              <a:rPr lang="en-US" altLang="fr-FR" sz="1800" i="1" dirty="0">
                <a:ea typeface="ＭＳ Ｐゴシック" panose="020B0600070205080204" pitchFamily="34" charset="-128"/>
              </a:rPr>
              <a:t> pas se </a:t>
            </a:r>
            <a:r>
              <a:rPr lang="en-US" altLang="fr-FR" sz="1800" i="1" dirty="0" err="1">
                <a:ea typeface="ＭＳ Ｐゴシック" panose="020B0600070205080204" pitchFamily="34" charset="-128"/>
              </a:rPr>
              <a:t>laisser</a:t>
            </a:r>
            <a:r>
              <a:rPr lang="en-US" altLang="fr-FR" sz="1800" i="1" dirty="0">
                <a:ea typeface="ＭＳ Ｐゴシック" panose="020B0600070205080204" pitchFamily="34" charset="-128"/>
              </a:rPr>
              <a:t> faire, </a:t>
            </a:r>
            <a:r>
              <a:rPr lang="en-US" altLang="fr-FR" sz="1800" i="1" dirty="0" err="1">
                <a:ea typeface="ＭＳ Ｐゴシック" panose="020B0600070205080204" pitchFamily="34" charset="-128"/>
              </a:rPr>
              <a:t>mais</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là</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l’autre</a:t>
            </a:r>
            <a:r>
              <a:rPr lang="en-US" altLang="fr-FR" sz="1800" i="1" dirty="0">
                <a:ea typeface="ＭＳ Ｐゴシック" panose="020B0600070205080204" pitchFamily="34" charset="-128"/>
              </a:rPr>
              <a:t> il </a:t>
            </a:r>
            <a:r>
              <a:rPr lang="en-US" altLang="fr-FR" sz="1800" i="1" dirty="0" err="1">
                <a:ea typeface="ＭＳ Ｐゴシック" panose="020B0600070205080204" pitchFamily="34" charset="-128"/>
              </a:rPr>
              <a:t>est</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quand</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même</a:t>
            </a:r>
            <a:r>
              <a:rPr lang="en-US" altLang="fr-FR" sz="1800" i="1" dirty="0">
                <a:ea typeface="ＭＳ Ｐゴシック" panose="020B0600070205080204" pitchFamily="34" charset="-128"/>
              </a:rPr>
              <a:t> un </a:t>
            </a:r>
            <a:r>
              <a:rPr lang="en-US" altLang="fr-FR" sz="1800" i="1" dirty="0" err="1">
                <a:ea typeface="ＭＳ Ｐゴシック" panose="020B0600070205080204" pitchFamily="34" charset="-128"/>
              </a:rPr>
              <a:t>peu</a:t>
            </a:r>
            <a:r>
              <a:rPr lang="en-US" altLang="fr-FR" sz="1800" i="1" dirty="0">
                <a:ea typeface="ＭＳ Ｐゴシック" panose="020B0600070205080204" pitchFamily="34" charset="-128"/>
              </a:rPr>
              <a:t> </a:t>
            </a:r>
            <a:r>
              <a:rPr lang="en-US" altLang="fr-FR" sz="1800" b="1" i="1" dirty="0" err="1">
                <a:ea typeface="ＭＳ Ｐゴシック" panose="020B0600070205080204" pitchFamily="34" charset="-128"/>
              </a:rPr>
              <a:t>vieux</a:t>
            </a:r>
            <a:r>
              <a:rPr lang="en-US" altLang="fr-FR" sz="1800" i="1" dirty="0">
                <a:ea typeface="ＭＳ Ｐゴシック" panose="020B0600070205080204" pitchFamily="34" charset="-128"/>
              </a:rPr>
              <a:t>, il </a:t>
            </a:r>
            <a:r>
              <a:rPr lang="en-US" altLang="fr-FR" sz="1800" i="1" dirty="0" err="1">
                <a:ea typeface="ＭＳ Ｐゴシック" panose="020B0600070205080204" pitchFamily="34" charset="-128"/>
              </a:rPr>
              <a:t>ouvre</a:t>
            </a:r>
            <a:r>
              <a:rPr lang="en-US" altLang="fr-FR" sz="1800" i="1" dirty="0">
                <a:ea typeface="ＭＳ Ｐゴシック" panose="020B0600070205080204" pitchFamily="34" charset="-128"/>
              </a:rPr>
              <a:t> pas trop </a:t>
            </a:r>
            <a:r>
              <a:rPr lang="en-US" altLang="fr-FR" sz="1800" i="1" dirty="0" err="1">
                <a:ea typeface="ＭＳ Ｐゴシック" panose="020B0600070205080204" pitchFamily="34" charset="-128"/>
              </a:rPr>
              <a:t>sa</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gueule</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c’est</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comme</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ça</a:t>
            </a:r>
            <a:r>
              <a:rPr lang="en-US" altLang="fr-FR" sz="1800" i="1" dirty="0">
                <a:ea typeface="ＭＳ Ｐゴシック" panose="020B0600070205080204" pitchFamily="34" charset="-128"/>
              </a:rPr>
              <a:t>… bon </a:t>
            </a:r>
            <a:r>
              <a:rPr lang="en-US" altLang="fr-FR" sz="1800" i="1" dirty="0" err="1">
                <a:ea typeface="ＭＳ Ｐゴシック" panose="020B0600070205080204" pitchFamily="34" charset="-128"/>
              </a:rPr>
              <a:t>c’est</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quand</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même</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feutré</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mais</a:t>
            </a:r>
            <a:r>
              <a:rPr lang="en-US" altLang="fr-FR" sz="1800" i="1" dirty="0">
                <a:ea typeface="ＭＳ Ｐゴシック" panose="020B0600070205080204" pitchFamily="34" charset="-128"/>
              </a:rPr>
              <a:t> voilà. Bon après </a:t>
            </a:r>
            <a:r>
              <a:rPr lang="en-US" altLang="fr-FR" sz="1800" i="1" dirty="0" err="1">
                <a:ea typeface="ＭＳ Ｐゴシック" panose="020B0600070205080204" pitchFamily="34" charset="-128"/>
              </a:rPr>
              <a:t>moi</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si</a:t>
            </a:r>
            <a:r>
              <a:rPr lang="en-US" altLang="fr-FR" sz="1800" i="1" dirty="0">
                <a:ea typeface="ＭＳ Ｐゴシック" panose="020B0600070205080204" pitchFamily="34" charset="-128"/>
              </a:rPr>
              <a:t> on </a:t>
            </a:r>
            <a:r>
              <a:rPr lang="en-US" altLang="fr-FR" sz="1800" i="1" dirty="0" err="1">
                <a:ea typeface="ＭＳ Ｐゴシック" panose="020B0600070205080204" pitchFamily="34" charset="-128"/>
              </a:rPr>
              <a:t>veut</a:t>
            </a:r>
            <a:r>
              <a:rPr lang="en-US" altLang="fr-FR" sz="1800" i="1" dirty="0">
                <a:ea typeface="ＭＳ Ｐゴシック" panose="020B0600070205080204" pitchFamily="34" charset="-128"/>
              </a:rPr>
              <a:t> me </a:t>
            </a:r>
            <a:r>
              <a:rPr lang="en-US" altLang="fr-FR" sz="1800" i="1" dirty="0" err="1">
                <a:ea typeface="ＭＳ Ｐゴシック" panose="020B0600070205080204" pitchFamily="34" charset="-128"/>
              </a:rPr>
              <a:t>virer</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comme</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j’ai</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signé</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une</a:t>
            </a:r>
            <a:r>
              <a:rPr lang="en-US" altLang="fr-FR" sz="1800" i="1" dirty="0">
                <a:ea typeface="ＭＳ Ｐゴシック" panose="020B0600070205080204" pitchFamily="34" charset="-128"/>
              </a:rPr>
              <a:t> clause de </a:t>
            </a:r>
            <a:r>
              <a:rPr lang="en-US" altLang="fr-FR" sz="1800" i="1" dirty="0" err="1">
                <a:ea typeface="ＭＳ Ｐゴシック" panose="020B0600070205080204" pitchFamily="34" charset="-128"/>
              </a:rPr>
              <a:t>mobilité</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c’est</a:t>
            </a:r>
            <a:r>
              <a:rPr lang="en-US" altLang="fr-FR" sz="1800" i="1" dirty="0">
                <a:ea typeface="ＭＳ Ｐゴシック" panose="020B0600070205080204" pitchFamily="34" charset="-128"/>
              </a:rPr>
              <a:t> facile : on </a:t>
            </a:r>
            <a:r>
              <a:rPr lang="en-US" altLang="fr-FR" sz="1800" i="1" dirty="0" err="1">
                <a:ea typeface="ＭＳ Ｐゴシック" panose="020B0600070205080204" pitchFamily="34" charset="-128"/>
              </a:rPr>
              <a:t>m’envoie</a:t>
            </a:r>
            <a:r>
              <a:rPr lang="en-US" altLang="fr-FR" sz="1800" i="1" dirty="0">
                <a:ea typeface="ＭＳ Ｐゴシック" panose="020B0600070205080204" pitchFamily="34" charset="-128"/>
              </a:rPr>
              <a:t> quinze </a:t>
            </a:r>
            <a:r>
              <a:rPr lang="en-US" altLang="fr-FR" sz="1800" i="1" dirty="0" err="1">
                <a:ea typeface="ＭＳ Ｐゴシック" panose="020B0600070205080204" pitchFamily="34" charset="-128"/>
              </a:rPr>
              <a:t>jours</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à</a:t>
            </a:r>
            <a:r>
              <a:rPr lang="en-US" altLang="fr-FR" sz="1800" i="1" dirty="0">
                <a:ea typeface="ＭＳ Ｐゴシック" panose="020B0600070205080204" pitchFamily="34" charset="-128"/>
              </a:rPr>
              <a:t> Rennes et après quinze </a:t>
            </a:r>
            <a:r>
              <a:rPr lang="en-US" altLang="fr-FR" sz="1800" i="1" dirty="0" err="1">
                <a:ea typeface="ＭＳ Ｐゴシック" panose="020B0600070205080204" pitchFamily="34" charset="-128"/>
              </a:rPr>
              <a:t>jours</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à</a:t>
            </a:r>
            <a:r>
              <a:rPr lang="en-US" altLang="fr-FR" sz="1800" i="1" dirty="0">
                <a:ea typeface="ＭＳ Ｐゴシック" panose="020B0600070205080204" pitchFamily="34" charset="-128"/>
              </a:rPr>
              <a:t> Rouen, quinze </a:t>
            </a:r>
            <a:r>
              <a:rPr lang="en-US" altLang="fr-FR" sz="1800" i="1" dirty="0" err="1">
                <a:ea typeface="ＭＳ Ｐゴシック" panose="020B0600070205080204" pitchFamily="34" charset="-128"/>
              </a:rPr>
              <a:t>jours</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à</a:t>
            </a:r>
            <a:r>
              <a:rPr lang="en-US" altLang="fr-FR" sz="1800" i="1" dirty="0">
                <a:ea typeface="ＭＳ Ｐゴシック" panose="020B0600070205080204" pitchFamily="34" charset="-128"/>
              </a:rPr>
              <a:t> Lyon et voilà, des </a:t>
            </a:r>
            <a:r>
              <a:rPr lang="en-US" altLang="fr-FR" sz="1800" i="1" dirty="0" err="1">
                <a:ea typeface="ＭＳ Ｐゴシック" panose="020B0600070205080204" pitchFamily="34" charset="-128"/>
              </a:rPr>
              <a:t>trucs</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comme</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ça</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jusqu’à</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ce</a:t>
            </a:r>
            <a:r>
              <a:rPr lang="en-US" altLang="fr-FR" sz="1800" i="1" dirty="0">
                <a:ea typeface="ＭＳ Ｐゴシック" panose="020B0600070205080204" pitchFamily="34" charset="-128"/>
              </a:rPr>
              <a:t> que je </a:t>
            </a:r>
            <a:r>
              <a:rPr lang="en-US" altLang="fr-FR" sz="1800" i="1" dirty="0" err="1">
                <a:ea typeface="ＭＳ Ｐゴシック" panose="020B0600070205080204" pitchFamily="34" charset="-128"/>
              </a:rPr>
              <a:t>pète</a:t>
            </a:r>
            <a:r>
              <a:rPr lang="en-US" altLang="fr-FR" sz="1800" i="1" dirty="0">
                <a:ea typeface="ＭＳ Ｐゴシック" panose="020B0600070205080204" pitchFamily="34" charset="-128"/>
              </a:rPr>
              <a:t> un </a:t>
            </a:r>
            <a:r>
              <a:rPr lang="en-US" altLang="fr-FR" sz="1800" i="1" dirty="0" err="1">
                <a:ea typeface="ＭＳ Ｐゴシック" panose="020B0600070205080204" pitchFamily="34" charset="-128"/>
              </a:rPr>
              <a:t>câble</a:t>
            </a:r>
            <a:r>
              <a:rPr lang="en-US" altLang="fr-FR" sz="1800" i="1" dirty="0">
                <a:ea typeface="ＭＳ Ｐゴシック" panose="020B0600070205080204" pitchFamily="34" charset="-128"/>
              </a:rPr>
              <a:t>.</a:t>
            </a:r>
            <a:endParaRPr lang="fr-FR" altLang="fr-FR" sz="1800" dirty="0">
              <a:ea typeface="ＭＳ Ｐゴシック" panose="020B0600070205080204" pitchFamily="34" charset="-128"/>
            </a:endParaRPr>
          </a:p>
          <a:p>
            <a:pPr>
              <a:spcBef>
                <a:spcPct val="0"/>
              </a:spcBef>
              <a:buFont typeface="Wingdings" pitchFamily="2" charset="2"/>
              <a:buNone/>
            </a:pPr>
            <a:r>
              <a:rPr lang="en-US" altLang="fr-FR" sz="1800" i="1" dirty="0">
                <a:ea typeface="ＭＳ Ｐゴシック" panose="020B0600070205080204" pitchFamily="34" charset="-128"/>
              </a:rPr>
              <a:t>- Et </a:t>
            </a:r>
            <a:r>
              <a:rPr lang="en-US" altLang="fr-FR" sz="1800" i="1" dirty="0" err="1">
                <a:ea typeface="ＭＳ Ｐゴシック" panose="020B0600070205080204" pitchFamily="34" charset="-128"/>
              </a:rPr>
              <a:t>vous</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pensez</a:t>
            </a:r>
            <a:r>
              <a:rPr lang="en-US" altLang="fr-FR" sz="1800" i="1" dirty="0">
                <a:ea typeface="ＭＳ Ｐゴシック" panose="020B0600070205080204" pitchFamily="34" charset="-128"/>
              </a:rPr>
              <a:t> que </a:t>
            </a:r>
            <a:r>
              <a:rPr lang="en-US" altLang="fr-FR" sz="1800" i="1" dirty="0" err="1">
                <a:ea typeface="ＭＳ Ｐゴシック" panose="020B0600070205080204" pitchFamily="34" charset="-128"/>
              </a:rPr>
              <a:t>ça</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pourrait</a:t>
            </a:r>
            <a:r>
              <a:rPr lang="en-US" altLang="fr-FR" sz="1800" i="1" dirty="0">
                <a:ea typeface="ＭＳ Ｐゴシック" panose="020B0600070205080204" pitchFamily="34" charset="-128"/>
              </a:rPr>
              <a:t> arriver ?</a:t>
            </a:r>
            <a:endParaRPr lang="fr-FR" altLang="fr-FR" sz="1800" dirty="0">
              <a:ea typeface="ＭＳ Ｐゴシック" panose="020B0600070205080204" pitchFamily="34" charset="-128"/>
            </a:endParaRPr>
          </a:p>
          <a:p>
            <a:pPr>
              <a:spcBef>
                <a:spcPct val="0"/>
              </a:spcBef>
              <a:buFont typeface="Wingdings" pitchFamily="2" charset="2"/>
              <a:buNone/>
            </a:pPr>
            <a:r>
              <a:rPr lang="en-US" altLang="fr-FR" sz="1800" i="1" dirty="0">
                <a:ea typeface="ＭＳ Ｐゴシック" panose="020B0600070205080204" pitchFamily="34" charset="-128"/>
              </a:rPr>
              <a:t>Je </a:t>
            </a:r>
            <a:r>
              <a:rPr lang="en-US" altLang="fr-FR" sz="1800" i="1" dirty="0" err="1">
                <a:ea typeface="ＭＳ Ｐゴシック" panose="020B0600070205080204" pitchFamily="34" charset="-128"/>
              </a:rPr>
              <a:t>sais</a:t>
            </a:r>
            <a:r>
              <a:rPr lang="en-US" altLang="fr-FR" sz="1800" i="1" dirty="0">
                <a:ea typeface="ＭＳ Ｐゴシック" panose="020B0600070205080204" pitchFamily="34" charset="-128"/>
              </a:rPr>
              <a:t> pas, </a:t>
            </a:r>
            <a:r>
              <a:rPr lang="en-US" altLang="fr-FR" sz="1800" i="1" dirty="0" err="1">
                <a:ea typeface="ＭＳ Ｐゴシック" panose="020B0600070205080204" pitchFamily="34" charset="-128"/>
              </a:rPr>
              <a:t>si</a:t>
            </a:r>
            <a:r>
              <a:rPr lang="en-US" altLang="fr-FR" sz="1800" i="1" dirty="0">
                <a:ea typeface="ＭＳ Ｐゴシック" panose="020B0600070205080204" pitchFamily="34" charset="-128"/>
              </a:rPr>
              <a:t> les Chinois font un avion trois </a:t>
            </a:r>
            <a:r>
              <a:rPr lang="en-US" altLang="fr-FR" sz="1800" i="1" dirty="0" err="1">
                <a:ea typeface="ＭＳ Ｐゴシック" panose="020B0600070205080204" pitchFamily="34" charset="-128"/>
              </a:rPr>
              <a:t>fois</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moins</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cher</a:t>
            </a:r>
            <a:r>
              <a:rPr lang="en-US" altLang="fr-FR" sz="1800" i="1" dirty="0">
                <a:ea typeface="ＭＳ Ｐゴシック" panose="020B0600070205080204" pitchFamily="34" charset="-128"/>
              </a:rPr>
              <a:t> et qui </a:t>
            </a:r>
            <a:r>
              <a:rPr lang="en-US" altLang="fr-FR" sz="1800" i="1" dirty="0" err="1">
                <a:ea typeface="ＭＳ Ｐゴシック" panose="020B0600070205080204" pitchFamily="34" charset="-128"/>
              </a:rPr>
              <a:t>marche</a:t>
            </a:r>
            <a:r>
              <a:rPr lang="en-US" altLang="fr-FR" sz="1800" i="1" dirty="0">
                <a:ea typeface="ＭＳ Ｐゴシック" panose="020B0600070205080204" pitchFamily="34" charset="-128"/>
              </a:rPr>
              <a:t> bien… </a:t>
            </a:r>
            <a:r>
              <a:rPr lang="en-US" altLang="fr-FR" sz="1800" i="1" dirty="0" err="1">
                <a:ea typeface="ＭＳ Ｐゴシック" panose="020B0600070205080204" pitchFamily="34" charset="-128"/>
              </a:rPr>
              <a:t>ouais</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ça</a:t>
            </a:r>
            <a:r>
              <a:rPr lang="en-US" altLang="fr-FR" sz="1800" i="1" dirty="0">
                <a:ea typeface="ＭＳ Ｐゴシック" panose="020B0600070205080204" pitchFamily="34" charset="-128"/>
              </a:rPr>
              <a:t> </a:t>
            </a:r>
            <a:r>
              <a:rPr lang="en-US" altLang="fr-FR" sz="1800" i="1" dirty="0" err="1">
                <a:ea typeface="ＭＳ Ｐゴシック" panose="020B0600070205080204" pitchFamily="34" charset="-128"/>
              </a:rPr>
              <a:t>peut</a:t>
            </a:r>
            <a:r>
              <a:rPr lang="en-US" altLang="fr-FR" sz="1800" i="1" dirty="0">
                <a:ea typeface="ＭＳ Ｐゴシック" panose="020B0600070205080204" pitchFamily="34" charset="-128"/>
              </a:rPr>
              <a:t> arriver.</a:t>
            </a:r>
            <a:r>
              <a:rPr lang="en-US" altLang="fr-FR" sz="1800" dirty="0">
                <a:ea typeface="ＭＳ Ｐゴシック" panose="020B0600070205080204" pitchFamily="34" charset="-128"/>
              </a:rPr>
              <a:t> » </a:t>
            </a:r>
            <a:endParaRPr lang="fr-FR" altLang="fr-FR" sz="1800" dirty="0">
              <a:ea typeface="ＭＳ Ｐゴシック" panose="020B0600070205080204" pitchFamily="34" charset="-128"/>
            </a:endParaRPr>
          </a:p>
          <a:p>
            <a:pPr algn="just">
              <a:lnSpc>
                <a:spcPct val="90000"/>
              </a:lnSpc>
              <a:spcBef>
                <a:spcPct val="0"/>
              </a:spcBef>
              <a:buFont typeface="Wingdings" pitchFamily="2" charset="2"/>
              <a:buNone/>
            </a:pPr>
            <a:r>
              <a:rPr lang="fr-FR" altLang="fr-FR" sz="1800" dirty="0">
                <a:ea typeface="ＭＳ Ｐゴシック" panose="020B0600070205080204" pitchFamily="34" charset="-128"/>
              </a:rPr>
              <a:t>  </a:t>
            </a:r>
          </a:p>
          <a:p>
            <a:pPr algn="just">
              <a:lnSpc>
                <a:spcPct val="90000"/>
              </a:lnSpc>
              <a:spcBef>
                <a:spcPct val="0"/>
              </a:spcBef>
              <a:buFont typeface="Wingdings" pitchFamily="2" charset="2"/>
              <a:buNone/>
            </a:pPr>
            <a:endParaRPr lang="fr-FR" altLang="fr-FR" sz="1800" dirty="0">
              <a:ea typeface="ＭＳ Ｐゴシック" panose="020B0600070205080204" pitchFamily="34" charset="-128"/>
            </a:endParaRPr>
          </a:p>
          <a:p>
            <a:pPr algn="just">
              <a:lnSpc>
                <a:spcPct val="90000"/>
              </a:lnSpc>
              <a:spcBef>
                <a:spcPct val="0"/>
              </a:spcBef>
              <a:buFont typeface="Wingdings" pitchFamily="2" charset="2"/>
              <a:buNone/>
            </a:pPr>
            <a:endParaRPr lang="fr-FR" altLang="fr-FR" sz="1600" dirty="0">
              <a:ea typeface="ＭＳ Ｐゴシック" panose="020B0600070205080204" pitchFamily="34" charset="-128"/>
            </a:endParaRPr>
          </a:p>
        </p:txBody>
      </p:sp>
      <p:sp>
        <p:nvSpPr>
          <p:cNvPr id="21506" name="Titre 1">
            <a:extLst>
              <a:ext uri="{FF2B5EF4-FFF2-40B4-BE49-F238E27FC236}">
                <a16:creationId xmlns:a16="http://schemas.microsoft.com/office/drawing/2014/main" id="{5619B181-D471-A0AD-F144-0A4D7BCDFAC3}"/>
              </a:ext>
            </a:extLst>
          </p:cNvPr>
          <p:cNvSpPr>
            <a:spLocks noGrp="1"/>
          </p:cNvSpPr>
          <p:nvPr>
            <p:ph type="title"/>
          </p:nvPr>
        </p:nvSpPr>
        <p:spPr>
          <a:xfrm>
            <a:off x="457200" y="228600"/>
            <a:ext cx="8458200" cy="990600"/>
          </a:xfrm>
        </p:spPr>
        <p:txBody>
          <a:bodyPr/>
          <a:lstStyle/>
          <a:p>
            <a:pPr algn="ctr"/>
            <a:r>
              <a:rPr lang="fr-FR" altLang="fr-FR" sz="3500" b="1">
                <a:ea typeface="ＭＳ Ｐゴシック" panose="020B0600070205080204" pitchFamily="34" charset="-128"/>
              </a:rPr>
              <a:t>Les « petits cadres » en SSII (étude de cas)</a:t>
            </a:r>
          </a:p>
        </p:txBody>
      </p:sp>
      <p:sp>
        <p:nvSpPr>
          <p:cNvPr id="2" name="ZoneTexte 3">
            <a:extLst>
              <a:ext uri="{FF2B5EF4-FFF2-40B4-BE49-F238E27FC236}">
                <a16:creationId xmlns:a16="http://schemas.microsoft.com/office/drawing/2014/main" id="{B282BCD1-54E4-33BE-8078-59F4A0C23CB8}"/>
              </a:ext>
            </a:extLst>
          </p:cNvPr>
          <p:cNvSpPr txBox="1">
            <a:spLocks noChangeArrowheads="1"/>
          </p:cNvSpPr>
          <p:nvPr/>
        </p:nvSpPr>
        <p:spPr bwMode="auto">
          <a:xfrm>
            <a:off x="152400" y="6553200"/>
            <a:ext cx="8839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a:t>
            </a:r>
            <a:r>
              <a:rPr lang="fr-FR" altLang="fr-FR" sz="1200" dirty="0">
                <a:latin typeface="Arial" panose="020B0604020202020204" pitchFamily="34" charset="0"/>
              </a:rPr>
              <a:t>3</a:t>
            </a:r>
            <a:endParaRPr lang="is-IS"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Espace réservé du contenu 2">
            <a:extLst>
              <a:ext uri="{FF2B5EF4-FFF2-40B4-BE49-F238E27FC236}">
                <a16:creationId xmlns:a16="http://schemas.microsoft.com/office/drawing/2014/main" id="{0B5B22FA-3F01-842B-8389-06035329F2C8}"/>
              </a:ext>
            </a:extLst>
          </p:cNvPr>
          <p:cNvSpPr>
            <a:spLocks noGrp="1"/>
          </p:cNvSpPr>
          <p:nvPr>
            <p:ph sz="quarter" idx="1"/>
          </p:nvPr>
        </p:nvSpPr>
        <p:spPr>
          <a:xfrm>
            <a:off x="304800" y="1600200"/>
            <a:ext cx="8461375" cy="4724400"/>
          </a:xfrm>
        </p:spPr>
        <p:txBody>
          <a:bodyPr/>
          <a:lstStyle/>
          <a:p>
            <a:pPr algn="just">
              <a:lnSpc>
                <a:spcPct val="90000"/>
              </a:lnSpc>
              <a:spcBef>
                <a:spcPct val="0"/>
              </a:spcBef>
              <a:buFont typeface="Wingdings" pitchFamily="2" charset="2"/>
              <a:buNone/>
            </a:pPr>
            <a:r>
              <a:rPr lang="fr-FR" altLang="fr-FR" sz="2200" b="1" dirty="0">
                <a:ea typeface="ＭＳ Ｐゴシック" panose="020B0600070205080204" pitchFamily="34" charset="-128"/>
              </a:rPr>
              <a:t>Les cadres experts en régime </a:t>
            </a:r>
            <a:r>
              <a:rPr lang="fr-FR" altLang="fr-FR" sz="2200" b="1" dirty="0" err="1">
                <a:ea typeface="ＭＳ Ｐゴシック" panose="020B0600070205080204" pitchFamily="34" charset="-128"/>
              </a:rPr>
              <a:t>toyotiste</a:t>
            </a:r>
            <a:r>
              <a:rPr lang="fr-FR" altLang="fr-FR" sz="2200" b="1" dirty="0">
                <a:ea typeface="ＭＳ Ｐゴシック" panose="020B0600070205080204" pitchFamily="34" charset="-128"/>
              </a:rPr>
              <a:t> :</a:t>
            </a:r>
          </a:p>
          <a:p>
            <a:pPr algn="just">
              <a:lnSpc>
                <a:spcPct val="90000"/>
              </a:lnSpc>
              <a:spcBef>
                <a:spcPts val="1200"/>
              </a:spcBef>
              <a:buFont typeface="Wingdings" pitchFamily="2" charset="2"/>
              <a:buNone/>
            </a:pPr>
            <a:r>
              <a:rPr lang="fr-FR" altLang="fr-FR" sz="2200" dirty="0">
                <a:ea typeface="ＭＳ Ｐゴシック" panose="020B0600070205080204" pitchFamily="34" charset="-128"/>
              </a:rPr>
              <a:t>Mise à l</a:t>
            </a:r>
            <a:r>
              <a:rPr lang="fr-CH" altLang="fr-FR" sz="2200" dirty="0">
                <a:ea typeface="ＭＳ Ｐゴシック" panose="020B0600070205080204" pitchFamily="34" charset="-128"/>
              </a:rPr>
              <a:t>’</a:t>
            </a:r>
            <a:r>
              <a:rPr lang="fr-FR" altLang="ja-JP" sz="2200" dirty="0">
                <a:ea typeface="ＭＳ Ｐゴシック" panose="020B0600070205080204" pitchFamily="34" charset="-128"/>
              </a:rPr>
              <a:t>épreuve de la responsabilité : jeu de rôle de l</a:t>
            </a:r>
            <a:r>
              <a:rPr lang="fr-CH" altLang="ja-JP" sz="2200" dirty="0">
                <a:ea typeface="ＭＳ Ｐゴシック" panose="020B0600070205080204" pitchFamily="34" charset="-128"/>
              </a:rPr>
              <a:t>’</a:t>
            </a:r>
            <a:r>
              <a:rPr lang="fr-FR" altLang="ja-JP" sz="2200" dirty="0">
                <a:ea typeface="ＭＳ Ｐゴシック" panose="020B0600070205080204" pitchFamily="34" charset="-128"/>
              </a:rPr>
              <a:t>encadrement de projet (chacun est « chef » à son tour)</a:t>
            </a:r>
          </a:p>
          <a:p>
            <a:pPr algn="just">
              <a:lnSpc>
                <a:spcPct val="90000"/>
              </a:lnSpc>
              <a:spcBef>
                <a:spcPts val="1200"/>
              </a:spcBef>
              <a:buFont typeface="Wingdings" pitchFamily="2" charset="2"/>
              <a:buNone/>
            </a:pPr>
            <a:r>
              <a:rPr lang="fr-FR" altLang="fr-FR" sz="2200" dirty="0">
                <a:ea typeface="ＭＳ Ｐゴシック" panose="020B0600070205080204" pitchFamily="34" charset="-128"/>
              </a:rPr>
              <a:t>Mobilité professionnelle comme seule voie pour une ascension sociale vers des postes de « vrais » cadres hiérarchiques, voire de direction</a:t>
            </a:r>
          </a:p>
          <a:p>
            <a:pPr algn="just">
              <a:lnSpc>
                <a:spcPct val="90000"/>
              </a:lnSpc>
              <a:spcBef>
                <a:spcPts val="1200"/>
              </a:spcBef>
              <a:buFont typeface="Wingdings" pitchFamily="2" charset="2"/>
              <a:buNone/>
            </a:pPr>
            <a:r>
              <a:rPr lang="fr-FR" altLang="fr-FR" sz="2200" dirty="0">
                <a:ea typeface="ＭＳ Ｐゴシック" panose="020B0600070205080204" pitchFamily="34" charset="-128"/>
              </a:rPr>
              <a:t>Dégradation de la culture de métier</a:t>
            </a:r>
            <a:r>
              <a:rPr lang="fr-FR" altLang="ja-JP" sz="1600" dirty="0">
                <a:ea typeface="ＭＳ Ｐゴシック" panose="020B0600070205080204" pitchFamily="34" charset="-128"/>
              </a:rPr>
              <a:t> </a:t>
            </a:r>
            <a:r>
              <a:rPr lang="fr-FR" altLang="ja-JP" sz="2200" dirty="0">
                <a:ea typeface="ＭＳ Ｐゴシック" panose="020B0600070205080204" pitchFamily="34" charset="-128"/>
              </a:rPr>
              <a:t>au profit d</a:t>
            </a:r>
            <a:r>
              <a:rPr lang="fr-CH" altLang="ja-JP" sz="2200" dirty="0">
                <a:ea typeface="ＭＳ Ｐゴシック" panose="020B0600070205080204" pitchFamily="34" charset="-128"/>
              </a:rPr>
              <a:t>’</a:t>
            </a:r>
            <a:r>
              <a:rPr lang="fr-FR" altLang="ja-JP" sz="2200" dirty="0">
                <a:ea typeface="ＭＳ Ｐゴシック" panose="020B0600070205080204" pitchFamily="34" charset="-128"/>
              </a:rPr>
              <a:t>une culture d</a:t>
            </a:r>
            <a:r>
              <a:rPr lang="fr-CH" altLang="ja-JP" sz="2200" dirty="0">
                <a:ea typeface="ＭＳ Ｐゴシック" panose="020B0600070205080204" pitchFamily="34" charset="-128"/>
              </a:rPr>
              <a:t>’</a:t>
            </a:r>
            <a:r>
              <a:rPr lang="fr-FR" altLang="ja-JP" sz="2200" dirty="0">
                <a:ea typeface="ＭＳ Ｐゴシック" panose="020B0600070205080204" pitchFamily="34" charset="-128"/>
              </a:rPr>
              <a:t>organisation </a:t>
            </a:r>
            <a:r>
              <a:rPr lang="fr-FR" altLang="ja-JP" sz="2200" dirty="0" err="1">
                <a:ea typeface="ＭＳ Ｐゴシック" panose="020B0600070205080204" pitchFamily="34" charset="-128"/>
              </a:rPr>
              <a:t>meta</a:t>
            </a:r>
            <a:r>
              <a:rPr lang="fr-FR" altLang="ja-JP" sz="2200" dirty="0">
                <a:ea typeface="ＭＳ Ｐゴシック" panose="020B0600070205080204" pitchFamily="34" charset="-128"/>
              </a:rPr>
              <a:t>-entreprise : la loyauté envers l</a:t>
            </a:r>
            <a:r>
              <a:rPr lang="fr-CH" altLang="ja-JP" sz="2200" dirty="0">
                <a:ea typeface="ＭＳ Ｐゴシック" panose="020B0600070205080204" pitchFamily="34" charset="-128"/>
              </a:rPr>
              <a:t>’</a:t>
            </a:r>
            <a:r>
              <a:rPr lang="fr-FR" altLang="ja-JP" sz="2200" dirty="0">
                <a:ea typeface="ＭＳ Ｐゴシック" panose="020B0600070205080204" pitchFamily="34" charset="-128"/>
              </a:rPr>
              <a:t>entreprise et la stabilité professionnelle (valeurs centrales des cadres traditionnels) sont devenus des handicaps, des signes de faiblesse pour les jeunes générations.</a:t>
            </a:r>
          </a:p>
          <a:p>
            <a:pPr algn="just">
              <a:lnSpc>
                <a:spcPct val="90000"/>
              </a:lnSpc>
              <a:spcBef>
                <a:spcPts val="1200"/>
              </a:spcBef>
              <a:buFont typeface="Wingdings" pitchFamily="2" charset="2"/>
              <a:buNone/>
            </a:pPr>
            <a:r>
              <a:rPr lang="fr-FR" altLang="fr-FR" sz="2200" dirty="0">
                <a:ea typeface="ＭＳ Ｐゴシック" panose="020B0600070205080204" pitchFamily="34" charset="-128"/>
              </a:rPr>
              <a:t>Mais la relative précarité à laquelle confine ce  nouveau modèle ne tarde pas à apparaître à la majorité de ceux qui ne parviennent pas à s</a:t>
            </a:r>
            <a:r>
              <a:rPr lang="fr-CH" altLang="fr-FR" sz="2200" dirty="0">
                <a:ea typeface="ＭＳ Ｐゴシック" panose="020B0600070205080204" pitchFamily="34" charset="-128"/>
              </a:rPr>
              <a:t>’</a:t>
            </a:r>
            <a:r>
              <a:rPr lang="fr-FR" altLang="ja-JP" sz="2200" dirty="0">
                <a:ea typeface="ＭＳ Ｐゴシック" panose="020B0600070205080204" pitchFamily="34" charset="-128"/>
              </a:rPr>
              <a:t>élever autour de 35 ans. Ils sont </a:t>
            </a:r>
            <a:r>
              <a:rPr lang="fr-FR" altLang="ja-JP" sz="2200" b="1" dirty="0">
                <a:ea typeface="ＭＳ Ｐゴシック" panose="020B0600070205080204" pitchFamily="34" charset="-128"/>
              </a:rPr>
              <a:t>vieux</a:t>
            </a:r>
            <a:r>
              <a:rPr lang="fr-FR" altLang="ja-JP" sz="2200" dirty="0">
                <a:ea typeface="ＭＳ Ｐゴシック" panose="020B0600070205080204" pitchFamily="34" charset="-128"/>
              </a:rPr>
              <a:t> et donc </a:t>
            </a:r>
            <a:r>
              <a:rPr lang="fr-FR" altLang="ja-JP" sz="2200" b="1" dirty="0">
                <a:ea typeface="ＭＳ Ｐゴシック" panose="020B0600070205080204" pitchFamily="34" charset="-128"/>
              </a:rPr>
              <a:t>mauvais</a:t>
            </a:r>
            <a:r>
              <a:rPr lang="fr-FR" altLang="ja-JP" sz="2200" dirty="0">
                <a:ea typeface="ＭＳ Ｐゴシック" panose="020B0600070205080204" pitchFamily="34" charset="-128"/>
              </a:rPr>
              <a:t>.</a:t>
            </a:r>
          </a:p>
          <a:p>
            <a:pPr algn="just">
              <a:lnSpc>
                <a:spcPct val="90000"/>
              </a:lnSpc>
              <a:spcBef>
                <a:spcPct val="0"/>
              </a:spcBef>
              <a:buFont typeface="Wingdings" pitchFamily="2" charset="2"/>
              <a:buNone/>
            </a:pPr>
            <a:endParaRPr lang="fr-FR" altLang="fr-FR" sz="1600" dirty="0">
              <a:ea typeface="ＭＳ Ｐゴシック" panose="020B0600070205080204" pitchFamily="34" charset="-128"/>
            </a:endParaRPr>
          </a:p>
        </p:txBody>
      </p:sp>
      <p:sp>
        <p:nvSpPr>
          <p:cNvPr id="22530" name="Titre 1">
            <a:extLst>
              <a:ext uri="{FF2B5EF4-FFF2-40B4-BE49-F238E27FC236}">
                <a16:creationId xmlns:a16="http://schemas.microsoft.com/office/drawing/2014/main" id="{BC4CADF4-53C2-3ACB-EDBC-B8AEB756DAD3}"/>
              </a:ext>
            </a:extLst>
          </p:cNvPr>
          <p:cNvSpPr>
            <a:spLocks noGrp="1"/>
          </p:cNvSpPr>
          <p:nvPr>
            <p:ph type="title"/>
          </p:nvPr>
        </p:nvSpPr>
        <p:spPr>
          <a:xfrm>
            <a:off x="457200" y="228600"/>
            <a:ext cx="8458200" cy="990600"/>
          </a:xfrm>
        </p:spPr>
        <p:txBody>
          <a:bodyPr/>
          <a:lstStyle/>
          <a:p>
            <a:pPr algn="ctr"/>
            <a:r>
              <a:rPr lang="fr-FR" altLang="fr-FR" sz="3500" b="1">
                <a:ea typeface="ＭＳ Ｐゴシック" panose="020B0600070205080204" pitchFamily="34" charset="-128"/>
              </a:rPr>
              <a:t>Les « petits cadres » en SSII (étude de cas)</a:t>
            </a:r>
          </a:p>
        </p:txBody>
      </p:sp>
      <p:sp>
        <p:nvSpPr>
          <p:cNvPr id="2" name="ZoneTexte 3">
            <a:extLst>
              <a:ext uri="{FF2B5EF4-FFF2-40B4-BE49-F238E27FC236}">
                <a16:creationId xmlns:a16="http://schemas.microsoft.com/office/drawing/2014/main" id="{FD5CDFA2-5CE1-9E87-C4B9-14102B73A9F8}"/>
              </a:ext>
            </a:extLst>
          </p:cNvPr>
          <p:cNvSpPr txBox="1">
            <a:spLocks noChangeArrowheads="1"/>
          </p:cNvSpPr>
          <p:nvPr/>
        </p:nvSpPr>
        <p:spPr bwMode="auto">
          <a:xfrm>
            <a:off x="152400" y="6553200"/>
            <a:ext cx="8839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a:t>
            </a:r>
            <a:r>
              <a:rPr lang="fr-FR" altLang="fr-FR" sz="1200" dirty="0">
                <a:latin typeface="Arial" panose="020B0604020202020204" pitchFamily="34" charset="0"/>
              </a:rPr>
              <a:t>3</a:t>
            </a:r>
            <a:endParaRPr lang="is-IS"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Médian.thmx</Template>
  <TotalTime>2447</TotalTime>
  <Words>2207</Words>
  <Application>Microsoft Macintosh PowerPoint</Application>
  <PresentationFormat>Affichage à l'écran (4:3)</PresentationFormat>
  <Paragraphs>66</Paragraphs>
  <Slides>10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Arial</vt:lpstr>
      <vt:lpstr>ＭＳ Ｐゴシック</vt:lpstr>
      <vt:lpstr>Tw Cen MT</vt:lpstr>
      <vt:lpstr>Wingdings</vt:lpstr>
      <vt:lpstr>Wingdings 2</vt:lpstr>
      <vt:lpstr>Calibri</vt:lpstr>
      <vt:lpstr>Médian</vt:lpstr>
      <vt:lpstr>PROFESSIONS ET CARRIÈRES   SÉANCE 5 – 17.10.2023    INGÉNIEURS-CADRES #3 : LES « PETITS CADRES » EN SSII  Etude de cas : Perrenoud M., 2013, « Les “petits cadres“ : illusio et désenchantement du rapport au travail dans une SSII en France », Revue économique et sociale, vol.71, pp. 23-41. </vt:lpstr>
      <vt:lpstr>Point sur les travaux de terrain</vt:lpstr>
      <vt:lpstr>Les « petits cadres » en SSII (étude de cas) </vt:lpstr>
      <vt:lpstr>Les « petits cadres » en SSII (étude de cas)</vt:lpstr>
      <vt:lpstr>Les « petits cadres » en SSII (étude de cas)</vt:lpstr>
      <vt:lpstr>Les « petits cadres » en SSII (étude de cas)</vt:lpstr>
      <vt:lpstr>Les « petits cadres » en SSII (étude de cas)</vt:lpstr>
      <vt:lpstr>Les « petits cadres » en SSII (étude de cas)</vt:lpstr>
      <vt:lpstr>Les « petits cadres » en SSII (étude de cas)</vt:lpstr>
      <vt:lpstr>La semaine prochaine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EPFL 2009/2010        Marc Perrenoud  SOCIOLOGIE DES PROFESSIONS   Séance 1 - 15.09.2009  Introduction : qu'est ce qu'une profession ? </dc:title>
  <dc:creator>admin</dc:creator>
  <cp:lastModifiedBy>Microsoft Office User</cp:lastModifiedBy>
  <cp:revision>103</cp:revision>
  <cp:lastPrinted>2012-10-16T09:28:12Z</cp:lastPrinted>
  <dcterms:created xsi:type="dcterms:W3CDTF">2012-10-16T09:08:43Z</dcterms:created>
  <dcterms:modified xsi:type="dcterms:W3CDTF">2023-10-15T14:23:32Z</dcterms:modified>
</cp:coreProperties>
</file>