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31900" y="6032500"/>
            <a:ext cx="21907500" cy="31242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31900" y="4775200"/>
            <a:ext cx="219075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12192000" y="6861168"/>
            <a:ext cx="12192000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4"/>
          </p:nvPr>
        </p:nvSpPr>
        <p:spPr>
          <a:xfrm>
            <a:off x="1219200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12192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2374900" y="8991600"/>
            <a:ext cx="196215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2374900" y="5999360"/>
            <a:ext cx="19621500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2374900" y="41656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2374900" y="1917700"/>
            <a:ext cx="19621500" cy="965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0" y="5080992"/>
            <a:ext cx="24384000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3810000"/>
            <a:ext cx="24384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1231900" y="1409700"/>
            <a:ext cx="21907500" cy="2057400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1231900" y="698500"/>
            <a:ext cx="219075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1231900" y="5295900"/>
            <a:ext cx="21907500" cy="3124200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1028700" y="6057900"/>
            <a:ext cx="10147300" cy="4191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1028700" y="4813300"/>
            <a:ext cx="101473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244600" y="863600"/>
            <a:ext cx="9525000" cy="2603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1244600" y="3962400"/>
            <a:ext cx="9525000" cy="8521700"/>
          </a:xfrm>
          <a:prstGeom prst="rect">
            <a:avLst/>
          </a:prstGeom>
        </p:spPr>
        <p:txBody>
          <a:bodyPr/>
          <a:lstStyle>
            <a:lvl1pPr marL="546100" indent="-546100">
              <a:spcBef>
                <a:spcPts val="4500"/>
              </a:spcBef>
              <a:defRPr sz="4200"/>
            </a:lvl1pPr>
            <a:lvl2pPr marL="1092200" indent="-546100">
              <a:spcBef>
                <a:spcPts val="4500"/>
              </a:spcBef>
              <a:defRPr sz="4200"/>
            </a:lvl2pPr>
            <a:lvl3pPr marL="1638300" indent="-546100">
              <a:spcBef>
                <a:spcPts val="4500"/>
              </a:spcBef>
              <a:defRPr sz="4200"/>
            </a:lvl3pPr>
            <a:lvl4pPr marL="2184400" indent="-546100">
              <a:spcBef>
                <a:spcPts val="4500"/>
              </a:spcBef>
              <a:defRPr sz="4200"/>
            </a:lvl4pPr>
            <a:lvl5pPr marL="2730500" indent="-546100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1231900" y="2133600"/>
            <a:ext cx="21907500" cy="9448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31900" y="863600"/>
            <a:ext cx="219075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31900" y="2844800"/>
            <a:ext cx="21907500" cy="944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0790" y="13049250"/>
            <a:ext cx="43129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2-newmaterials.jpg" descr="2-newmaterial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812" r="0" b="78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" name="Quantum Comp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Computing</a:t>
            </a:r>
          </a:p>
        </p:txBody>
      </p:sp>
      <p:sp>
        <p:nvSpPr>
          <p:cNvPr id="141" name="Emerging frontiers and future perspectiv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Emerging frontiers and future perspectives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ociety_03_a.jpg" descr="society_03_a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82" r="0" b="482"/>
          <a:stretch>
            <a:fillRect/>
          </a:stretch>
        </p:blipFill>
        <p:spPr>
          <a:xfrm>
            <a:off x="5895104" y="3810000"/>
            <a:ext cx="12593792" cy="9894094"/>
          </a:xfrm>
          <a:prstGeom prst="rect">
            <a:avLst/>
          </a:prstGeom>
        </p:spPr>
      </p:pic>
      <p:sp>
        <p:nvSpPr>
          <p:cNvPr id="173" name="Holonomic ev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Holonomic evolution</a:t>
            </a:r>
          </a:p>
        </p:txBody>
      </p:sp>
      <p:sp>
        <p:nvSpPr>
          <p:cNvPr id="17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hematic-of-circuit-QED-design-for-the-holonomic-quantum-computation.png.jpeg" descr="Schematic-of-circuit-QED-design-for-the-holonomic-quantum-computation.png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53233" y="3810000"/>
            <a:ext cx="13477534" cy="9894094"/>
          </a:xfrm>
          <a:prstGeom prst="rect">
            <a:avLst/>
          </a:prstGeom>
        </p:spPr>
      </p:pic>
      <p:sp>
        <p:nvSpPr>
          <p:cNvPr id="177" name="Holonomic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Holonomic loops</a:t>
            </a:r>
          </a:p>
        </p:txBody>
      </p:sp>
      <p:sp>
        <p:nvSpPr>
          <p:cNvPr id="17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putation is a combination of an algorithm ( a Mathematical object ) and a computing device ( physical object )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pc="935" sz="5848"/>
            </a:lvl1pPr>
          </a:lstStyle>
          <a:p>
            <a:pPr/>
            <a:r>
              <a:t>Computation is a combination of an algorithm ( a Mathematical object ) and a computing device ( physical object ).</a:t>
            </a:r>
          </a:p>
        </p:txBody>
      </p:sp>
      <p:sp>
        <p:nvSpPr>
          <p:cNvPr id="181" name="What is the basic premise of compu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basic premise of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f an abstract computing device is considered for classical computation ( turing machine abstraction ), a physical system obeying laws of quantum physics is considered as computing device for quantum compu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4495">
              <a:defRPr spc="674" sz="4214"/>
            </a:lvl1pPr>
          </a:lstStyle>
          <a:p>
            <a:pPr/>
            <a:r>
              <a:t>if an abstract computing device is considered for classical computation ( turing machine abstraction ), a physical system obeying laws of quantum physics is considered as computing device for quantum computing</a:t>
            </a:r>
          </a:p>
        </p:txBody>
      </p:sp>
      <p:sp>
        <p:nvSpPr>
          <p:cNvPr id="184" name="Classical v/s quantum compu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Classical v/s quantum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he central problem in computing sciences is the conjecture that two complexity classes, P ( Polynomial Time ) and NP ( Nondeterministic polynomial time) are distinct in the standard Turing model of computation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pc="687" sz="4300"/>
            </a:lvl1pPr>
          </a:lstStyle>
          <a:p>
            <a:pPr/>
            <a:r>
              <a:t>The central problem in computing sciences is the conjecture that two complexity classes, P ( Polynomial Time ) and NP ( Nondeterministic polynomial time) are distinct in the standard Turing model of computation.</a:t>
            </a:r>
          </a:p>
        </p:txBody>
      </p:sp>
      <p:sp>
        <p:nvSpPr>
          <p:cNvPr id="187" name="P V/S NP Proble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 V/S NP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aws of quantum computing exhibit the mathematical features necessary to support a model capable of solving all P Problems, a computationally intractable class in polynomial tim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pc="687" sz="4300"/>
            </a:lvl1pPr>
          </a:lstStyle>
          <a:p>
            <a:pPr/>
            <a:r>
              <a:t>Laws of quantum computing exhibit the mathematical features necessary to support a model capable of solving all P Problems, a computationally intractable class in polynomial time.</a:t>
            </a:r>
          </a:p>
        </p:txBody>
      </p:sp>
      <p:sp>
        <p:nvSpPr>
          <p:cNvPr id="19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et of quantum gates G acting on a quBIT circuit model with N quBITS is defined to be a n-quibit universal gate set if for any E &gt; 0 , a sequence of gates from this set G can be used to approximate any unitary evolution on all N-Qubits to accuracy 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46709">
              <a:defRPr spc="577" sz="3612"/>
            </a:pPr>
            <a:r>
              <a:t>A set of quantum gates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G </a:t>
            </a:r>
            <a:r>
              <a:t>acting on a quBIT circuit model with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N</a:t>
            </a:r>
            <a:r>
              <a:t> quBITS is defined to be a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n</a:t>
            </a:r>
            <a:r>
              <a:t>-quibit universal gate set if for any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E &gt; 0 </a:t>
            </a:r>
            <a:r>
              <a:t>, a sequence of gates from this set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G</a:t>
            </a:r>
            <a:r>
              <a:t> can be used to approximate any unitary evolution on all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N</a:t>
            </a:r>
            <a:r>
              <a:t>-Qubits to accuracy </a:t>
            </a:r>
            <a:r>
              <a:rPr i="1">
                <a:latin typeface="Avenir Heavy"/>
                <a:ea typeface="Avenir Heavy"/>
                <a:cs typeface="Avenir Heavy"/>
                <a:sym typeface="Avenir Heavy"/>
              </a:rPr>
              <a:t>E</a:t>
            </a:r>
            <a:r>
              <a:t>.</a:t>
            </a:r>
          </a:p>
        </p:txBody>
      </p:sp>
      <p:sp>
        <p:nvSpPr>
          <p:cNvPr id="193" name="Definition of a universal gate se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 of a universal gate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cost can be placed on the bredth of the circuit, the depth of the circuit, the total number of gates used etc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pc="935" sz="5848"/>
            </a:lvl1pPr>
          </a:lstStyle>
          <a:p>
            <a:pPr/>
            <a:r>
              <a:t>the cost can be placed on the bredth of the circuit, the depth of the circuit, the total number of gates used etc.</a:t>
            </a:r>
          </a:p>
        </p:txBody>
      </p:sp>
      <p:sp>
        <p:nvSpPr>
          <p:cNvPr id="196" name="Cost for implementing a universal gate se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Cost for implementing a universal gate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t seeks to understand how the cost for building quantum gates grow for various quantum algorith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pc="935" sz="5848"/>
            </a:lvl1pPr>
          </a:lstStyle>
          <a:p>
            <a:pPr/>
            <a:r>
              <a:t>it seeks to understand how the cost for building quantum gates grow for various quantum algorithms</a:t>
            </a:r>
          </a:p>
        </p:txBody>
      </p:sp>
      <p:sp>
        <p:nvSpPr>
          <p:cNvPr id="199" name="Quantum computational complexit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computational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he depth corresponds to total running time of the circuit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pc="1210" sz="7568"/>
            </a:lvl1pPr>
          </a:lstStyle>
          <a:p>
            <a:pPr/>
            <a:r>
              <a:t>The depth corresponds to total running time of the circuit. </a:t>
            </a:r>
          </a:p>
        </p:txBody>
      </p:sp>
      <p:sp>
        <p:nvSpPr>
          <p:cNvPr id="202" name="Depth of quantum computing circu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Depth of quantum computing circuit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Quantum-Resistant-Ledger-Coin.png" descr="Quantum-Resistant-Ledger-Coi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19487"/>
          <a:stretch>
            <a:fillRect/>
          </a:stretch>
        </p:blipFill>
        <p:spPr>
          <a:xfrm>
            <a:off x="0" y="3933134"/>
            <a:ext cx="24384000" cy="9770960"/>
          </a:xfrm>
          <a:prstGeom prst="rect">
            <a:avLst/>
          </a:prstGeom>
        </p:spPr>
      </p:pic>
      <p:sp>
        <p:nvSpPr>
          <p:cNvPr id="144" name="Quantum Resistant Led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Resistant Ledger</a:t>
            </a:r>
          </a:p>
        </p:txBody>
      </p:sp>
      <p:sp>
        <p:nvSpPr>
          <p:cNvPr id="14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eorem tells us the depth difference between circuits constructed with different universal sets of gates to an accuracy of o(log-c(1/E)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95300">
              <a:defRPr spc="825" sz="5160"/>
            </a:lvl1pPr>
          </a:lstStyle>
          <a:p>
            <a:pPr/>
            <a:r>
              <a:t>Theorem tells us the depth difference between circuits constructed with different universal sets of gates to an accuracy of o(log-c(1/E))</a:t>
            </a:r>
          </a:p>
        </p:txBody>
      </p:sp>
      <p:sp>
        <p:nvSpPr>
          <p:cNvPr id="205" name="Solovay - Kitaev Theore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Solovay - Kitaev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antum computing is performed with the aid of a quantum system whose evolution is described by the unitary operator U(T) = exp-iHT where h is the hamiltonian of the system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pc="687" sz="4300"/>
            </a:lvl1pPr>
          </a:lstStyle>
          <a:p>
            <a:pPr/>
            <a:r>
              <a:t>Quantum computing is performed with the aid of a quantum system whose evolution is described by the unitary operator U(T) = exp-iHT where h is the hamiltonian of the system. </a:t>
            </a:r>
          </a:p>
        </p:txBody>
      </p:sp>
      <p:sp>
        <p:nvSpPr>
          <p:cNvPr id="208" name="system Requirements for the Quantum Compu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Requirements for the Quantum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he state of a composite system that can’t be written as the product of states of its component system is called entangled stat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1809">
              <a:defRPr spc="853" sz="5332"/>
            </a:lvl1pPr>
          </a:lstStyle>
          <a:p>
            <a:pPr/>
            <a:r>
              <a:t>The state of a composite system that can’t be written as the product of states of its component system is called entangled state.</a:t>
            </a:r>
          </a:p>
        </p:txBody>
      </p:sp>
      <p:sp>
        <p:nvSpPr>
          <p:cNvPr id="211" name="Entangled state of a quantum comput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Entangled state of a quantum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ell basis is a orthonormal basis for the two quBit state spa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pc="1169" sz="7310"/>
            </a:lvl1pPr>
          </a:lstStyle>
          <a:p>
            <a:pPr/>
            <a:r>
              <a:t>Bell basis is a orthonormal basis for the two quBit state space</a:t>
            </a:r>
          </a:p>
        </p:txBody>
      </p:sp>
      <p:sp>
        <p:nvSpPr>
          <p:cNvPr id="214" name="Bell stat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Bell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two qubit gate A is a universal for the quantum computation if a together with local unitary transformations generates all unitary transformations of the complex vector space of dimension 2-exp-N to itself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87984">
              <a:defRPr spc="646" sz="4041"/>
            </a:lvl1pPr>
          </a:lstStyle>
          <a:p>
            <a:pPr/>
            <a:r>
              <a:t>A two qubit gate A is a universal for the quantum computation if a together with local unitary transformations generates all unitary transformations of the complex vector space of dimension 2-exp-N to itself.</a:t>
            </a:r>
          </a:p>
        </p:txBody>
      </p:sp>
      <p:sp>
        <p:nvSpPr>
          <p:cNvPr id="217" name="Universal quantum gat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Universal quantum 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 gate A is said to be entangling if there is a vector  |ab&gt;=|A&gt; X |b&gt; such that A|aB&gt; is not decomposable as a tensor product of two qubits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62280">
              <a:defRPr spc="770" sz="4816"/>
            </a:lvl1pPr>
          </a:lstStyle>
          <a:p>
            <a:pPr/>
            <a:r>
              <a:t>A gate A is said to be entangling if there is a vector  |ab&gt;=|A&gt; X |b&gt; such that A|aB&gt; is not decomposable as a tensor product of two qubits.</a:t>
            </a:r>
          </a:p>
        </p:txBody>
      </p:sp>
      <p:sp>
        <p:nvSpPr>
          <p:cNvPr id="220" name="Proof of entangl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Proof of entanglement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wo qubit gate A is universal if and only if it is entangling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pc="1279" sz="7998"/>
            </a:lvl1pPr>
          </a:lstStyle>
          <a:p>
            <a:pPr/>
            <a:r>
              <a:t>Two qubit gate A is universal if and only if it is entangling.</a:t>
            </a:r>
          </a:p>
        </p:txBody>
      </p:sp>
      <p:sp>
        <p:nvSpPr>
          <p:cNvPr id="223" name="Universality and entangle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Universality and entanglement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 phase is not a state of matter but a complex number of unit modules. The phases is obtained with the cyclic evolution of a physical system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pc="811" sz="5074"/>
            </a:lvl1pPr>
          </a:lstStyle>
          <a:p>
            <a:pPr/>
            <a:r>
              <a:t>A phase is not a state of matter but a complex number of unit modules. The phases is obtained with the cyclic evolution of a physical system.</a:t>
            </a:r>
          </a:p>
        </p:txBody>
      </p:sp>
      <p:sp>
        <p:nvSpPr>
          <p:cNvPr id="226" name="Geometric character of quantum Compu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Geometric character of quantum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yclic variation of external parameters often lead to a net evolution involving a phase depending only on the geometry of the path traversed in the parameter spac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pc="687" sz="4300"/>
            </a:lvl1pPr>
          </a:lstStyle>
          <a:p>
            <a:pPr/>
            <a:r>
              <a:t>Cyclic variation of external parameters often lead to a net evolution involving a phase depending only on the geometry of the path traversed in the parameter space.</a:t>
            </a:r>
          </a:p>
        </p:txBody>
      </p:sp>
      <p:sp>
        <p:nvSpPr>
          <p:cNvPr id="229" name="Evolution of phase propert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of phase property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resence of geometric phase is quantum systems and its properties has been used to construct  a new model for quantum computing. Holonomy is a phase that depends on the geometry of a loop and is independent of any coordinate choice.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46709">
              <a:defRPr spc="577" sz="3612"/>
            </a:lvl1pPr>
          </a:lstStyle>
          <a:p>
            <a:pPr/>
            <a:r>
              <a:t>Presence of geometric phase is quantum systems and its properties has been used to construct  a new model for quantum computing. Holonomy is a phase that depends on the geometry of a loop and is independent of any coordinate choice.</a:t>
            </a:r>
          </a:p>
        </p:txBody>
      </p:sp>
      <p:sp>
        <p:nvSpPr>
          <p:cNvPr id="232" name="Holonomic quantum comput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Holonomic quantum computing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azprombank-test-quantum-key-encryptions-1024x512-05-26-2017.jpg" descr="gazprombank-test-quantum-key-encryptions-1024x512-05-26-201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423" r="0" b="94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8" name="Quantum blockchain by RQ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blockchain by RQC</a:t>
            </a:r>
          </a:p>
        </p:txBody>
      </p:sp>
      <p:sp>
        <p:nvSpPr>
          <p:cNvPr id="149" name="QUIDIT COMPUTING MODE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QUIDIT COMPUTING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lassical games cannot be quantized in a unique way because they are only asymptotical shadows of a wide spectra of quantum models. Following two stages are important 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pc="550" sz="3440"/>
            </a:pPr>
            <a:r>
              <a:t>Classical games cannot be quantized in a unique way because they are only asymptotical shadows of a wide spectra of quantum models. Following two stages are important :</a:t>
            </a:r>
          </a:p>
          <a:p>
            <a:pPr defTabSz="330200">
              <a:defRPr spc="550" sz="3440"/>
            </a:pPr>
            <a:r>
              <a:t>1. Pre-quantization</a:t>
            </a:r>
          </a:p>
          <a:p>
            <a:pPr defTabSz="330200">
              <a:defRPr spc="550" sz="3440"/>
            </a:pPr>
            <a:r>
              <a:t>2. Quantization</a:t>
            </a:r>
          </a:p>
        </p:txBody>
      </p:sp>
      <p:sp>
        <p:nvSpPr>
          <p:cNvPr id="235" name="Quantum game theo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game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QFT does not explicitly produce any of the Fourier coefficients. QFT can be regarded as computing all the probabilities of a probability distribution or sampling a distribu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12750">
              <a:defRPr spc="687" sz="4300"/>
            </a:lvl1pPr>
          </a:lstStyle>
          <a:p>
            <a:pPr/>
            <a:r>
              <a:t>QFT does not explicitly produce any of the Fourier coefficients. QFT can be regarded as computing all the probabilities of a probability distribution or sampling a distribution</a:t>
            </a:r>
          </a:p>
        </p:txBody>
      </p:sp>
      <p:sp>
        <p:nvSpPr>
          <p:cNvPr id="238" name="Quantum Fourier Transfor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Quantum Fourier Transform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quantum-blockchain.jpg" descr="quantum-blockchai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34" r="0" b="134"/>
          <a:stretch>
            <a:fillRect/>
          </a:stretch>
        </p:blipFill>
        <p:spPr>
          <a:xfrm>
            <a:off x="3360521" y="3810000"/>
            <a:ext cx="17662958" cy="9894094"/>
          </a:xfrm>
          <a:prstGeom prst="rect">
            <a:avLst/>
          </a:prstGeom>
        </p:spPr>
      </p:pic>
      <p:sp>
        <p:nvSpPr>
          <p:cNvPr id="152" name="Quantum Blockchai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909">
              <a:defRPr spc="1128" sz="7051"/>
            </a:lvl1pPr>
          </a:lstStyle>
          <a:p>
            <a:pPr/>
            <a:r>
              <a:t>Quantum Blockchain Architecture</a:t>
            </a:r>
          </a:p>
        </p:txBody>
      </p:sp>
      <p:sp>
        <p:nvSpPr>
          <p:cNvPr id="153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Topological+quantum+computation.jpg" descr="Topological+quantum+computati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8292" r="0" b="8292"/>
          <a:stretch>
            <a:fillRect/>
          </a:stretch>
        </p:blipFill>
        <p:spPr>
          <a:xfrm>
            <a:off x="4284387" y="3810000"/>
            <a:ext cx="15815226" cy="9894094"/>
          </a:xfrm>
          <a:prstGeom prst="rect">
            <a:avLst/>
          </a:prstGeom>
        </p:spPr>
      </p:pic>
      <p:sp>
        <p:nvSpPr>
          <p:cNvPr id="157" name="Topological quantum comp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pc="1169" sz="7310"/>
            </a:lvl1pPr>
          </a:lstStyle>
          <a:p>
            <a:pPr/>
            <a:r>
              <a:t>Topological quantum computing</a:t>
            </a:r>
          </a:p>
        </p:txBody>
      </p:sp>
      <p:sp>
        <p:nvSpPr>
          <p:cNvPr id="15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Topological+Quantum+Computation-2.jpg" descr="Topological+Quantum+Computation-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8214" r="0" b="10214"/>
          <a:stretch>
            <a:fillRect/>
          </a:stretch>
        </p:blipFill>
        <p:spPr>
          <a:xfrm>
            <a:off x="2975862" y="3810000"/>
            <a:ext cx="18432276" cy="9894094"/>
          </a:xfrm>
          <a:prstGeom prst="rect">
            <a:avLst/>
          </a:prstGeom>
        </p:spPr>
      </p:pic>
      <p:sp>
        <p:nvSpPr>
          <p:cNvPr id="161" name="Topological Comp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Topological Computation</a:t>
            </a:r>
          </a:p>
        </p:txBody>
      </p:sp>
      <p:sp>
        <p:nvSpPr>
          <p:cNvPr id="162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42d0d2.jpg" descr="142d0d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95937" y="3810000"/>
            <a:ext cx="13192126" cy="9894094"/>
          </a:xfrm>
          <a:prstGeom prst="rect">
            <a:avLst/>
          </a:prstGeom>
        </p:spPr>
      </p:pic>
      <p:sp>
        <p:nvSpPr>
          <p:cNvPr id="165" name="Topological Dynam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Topological Dynamics</a:t>
            </a:r>
          </a:p>
        </p:txBody>
      </p:sp>
      <p:sp>
        <p:nvSpPr>
          <p:cNvPr id="166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lide_8-2.jpg" descr="slide_8-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2466" r="0" b="15144"/>
          <a:stretch>
            <a:fillRect/>
          </a:stretch>
        </p:blipFill>
        <p:spPr>
          <a:xfrm>
            <a:off x="1619623" y="3809999"/>
            <a:ext cx="21144754" cy="9894095"/>
          </a:xfrm>
          <a:prstGeom prst="rect">
            <a:avLst/>
          </a:prstGeom>
        </p:spPr>
      </p:pic>
      <p:sp>
        <p:nvSpPr>
          <p:cNvPr id="169" name="Holonomic Compu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Holonomic Computing</a:t>
            </a:r>
          </a:p>
        </p:txBody>
      </p:sp>
      <p:sp>
        <p:nvSpPr>
          <p:cNvPr id="170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