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7" r:id="rId3"/>
    <p:sldId id="268" r:id="rId4"/>
    <p:sldId id="258" r:id="rId5"/>
    <p:sldId id="259" r:id="rId6"/>
    <p:sldId id="260" r:id="rId7"/>
    <p:sldId id="261" r:id="rId8"/>
    <p:sldId id="262" r:id="rId9"/>
    <p:sldId id="263" r:id="rId10"/>
    <p:sldId id="264" r:id="rId11"/>
    <p:sldId id="265" r:id="rId12"/>
    <p:sldId id="266" r:id="rId13"/>
    <p:sldId id="269" r:id="rId14"/>
    <p:sldId id="273" r:id="rId15"/>
    <p:sldId id="272" r:id="rId16"/>
    <p:sldId id="270" r:id="rId17"/>
    <p:sldId id="274" r:id="rId18"/>
    <p:sldId id="276" r:id="rId19"/>
    <p:sldId id="275" r:id="rId20"/>
    <p:sldId id="277" r:id="rId21"/>
    <p:sldId id="278" r:id="rId22"/>
    <p:sldId id="279" r:id="rId23"/>
    <p:sldId id="281"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C19E07-A4A2-462B-C4E2-8031E1E7EF11}" v="857" dt="2024-03-06T18:07:41.977"/>
    <p1510:client id="{AE283B61-3116-D90F-51AD-7484B346B0E3}" v="1157" dt="2024-03-04T19:51:32.672"/>
    <p1510:client id="{CA74D069-92E2-793F-FF8A-4C45DAD941EA}" v="200" dt="2024-03-06T16:12:24.329"/>
    <p1510:client id="{F39D36F9-078B-0DBD-4FD7-CACDA0A8835B}" v="1435" dt="2024-03-06T18:28:00.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10B6E-A62D-4698-8DEC-F7848ECEACD0}" type="datetimeFigureOut">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7691F-A4AA-4145-81B6-39EFB2217559}" type="slidenum">
              <a:t>‹#›</a:t>
            </a:fld>
            <a:endParaRPr lang="en-US"/>
          </a:p>
        </p:txBody>
      </p:sp>
    </p:spTree>
    <p:extLst>
      <p:ext uri="{BB962C8B-B14F-4D97-AF65-F5344CB8AC3E}">
        <p14:creationId xmlns:p14="http://schemas.microsoft.com/office/powerpoint/2010/main" val="139947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cs typeface="Calibri"/>
            </a:endParaRPr>
          </a:p>
          <a:p>
            <a:pPr algn="just"/>
            <a:r>
              <a:rPr lang="en-US" dirty="0"/>
              <a:t>d.     Project Modules (Explaining the project components, associations, Purpose) – May include diagrams if required.</a:t>
            </a:r>
            <a:endParaRPr lang="en-US" dirty="0">
              <a:cs typeface="Calibri"/>
            </a:endParaRPr>
          </a:p>
          <a:p>
            <a:pPr algn="just"/>
            <a:r>
              <a:rPr lang="en-US" dirty="0"/>
              <a:t>f.      Responsibility of each team member – the contributions made module wise &amp; Work integration.</a:t>
            </a:r>
            <a:endParaRPr lang="en-US" dirty="0">
              <a:cs typeface="Calibri"/>
            </a:endParaRPr>
          </a:p>
          <a:p>
            <a:pPr algn="just"/>
            <a:r>
              <a:rPr lang="en-US" dirty="0"/>
              <a:t>g.     Reference – if any.</a:t>
            </a:r>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7047691F-A4AA-4145-81B6-39EFB2217559}" type="slidenum">
              <a:t>1</a:t>
            </a:fld>
            <a:endParaRPr lang="en-US"/>
          </a:p>
        </p:txBody>
      </p:sp>
    </p:spTree>
    <p:extLst>
      <p:ext uri="{BB962C8B-B14F-4D97-AF65-F5344CB8AC3E}">
        <p14:creationId xmlns:p14="http://schemas.microsoft.com/office/powerpoint/2010/main" val="58317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Vellore Institute of Technology, Bhopal logo">
            <a:extLst>
              <a:ext uri="{FF2B5EF4-FFF2-40B4-BE49-F238E27FC236}">
                <a16:creationId xmlns:a16="http://schemas.microsoft.com/office/drawing/2014/main" id="{84E53755-B38E-E35D-8C90-2E4EDEC05C2E}"/>
              </a:ext>
            </a:extLst>
          </p:cNvPr>
          <p:cNvSpPr>
            <a:spLocks noGrp="1"/>
          </p:cNvSpPr>
          <p:nvPr>
            <p:ph type="ctrTitle"/>
          </p:nvPr>
        </p:nvSpPr>
        <p:spPr>
          <a:xfrm>
            <a:off x="1566930" y="454206"/>
            <a:ext cx="9144000" cy="2366134"/>
          </a:xfrm>
        </p:spPr>
        <p:txBody>
          <a:bodyPr>
            <a:normAutofit/>
          </a:bodyPr>
          <a:lstStyle/>
          <a:p>
            <a:r>
              <a:rPr lang="en-US" sz="2800" b="1">
                <a:latin typeface="Times New Roman"/>
                <a:cs typeface="Times New Roman"/>
              </a:rPr>
              <a:t> Patient Risk Profiling and Care Management Tool</a:t>
            </a:r>
            <a:br>
              <a:rPr lang="en-US" sz="1400" b="1">
                <a:latin typeface="Times New Roman"/>
                <a:cs typeface="Calibri Light"/>
              </a:rPr>
            </a:br>
            <a:br>
              <a:rPr lang="en-US" sz="1400">
                <a:latin typeface="Times New Roman"/>
              </a:rPr>
            </a:br>
            <a:r>
              <a:rPr lang="en-US" sz="2000">
                <a:latin typeface="Times New Roman"/>
                <a:cs typeface="Times New Roman"/>
              </a:rPr>
              <a:t>An Engineering Project in Community Service</a:t>
            </a:r>
            <a:br>
              <a:rPr lang="en-US" sz="1400">
                <a:latin typeface="Times New Roman"/>
                <a:cs typeface="Times New Roman"/>
              </a:rPr>
            </a:br>
            <a:endParaRPr lang="en-US" sz="1400">
              <a:latin typeface="Times New Roman"/>
              <a:cs typeface="Times New Roman"/>
            </a:endParaRPr>
          </a:p>
          <a:p>
            <a:r>
              <a:rPr lang="en-US" sz="1600">
                <a:latin typeface="Times New Roman"/>
                <a:cs typeface="Times New Roman"/>
              </a:rPr>
              <a:t>Phase – II Report</a:t>
            </a:r>
            <a:br>
              <a:rPr lang="en-US" sz="1600">
                <a:latin typeface="Times New Roman"/>
                <a:cs typeface="Times New Roman"/>
              </a:rPr>
            </a:br>
            <a:endParaRPr lang="en-US" sz="1600">
              <a:latin typeface="Times New Roman"/>
              <a:cs typeface="Times New Roman"/>
            </a:endParaRPr>
          </a:p>
        </p:txBody>
      </p:sp>
      <p:sp>
        <p:nvSpPr>
          <p:cNvPr id="3" name="Subtitle 2">
            <a:extLst>
              <a:ext uri="{FF2B5EF4-FFF2-40B4-BE49-F238E27FC236}">
                <a16:creationId xmlns:a16="http://schemas.microsoft.com/office/drawing/2014/main" id="{EC0AFC47-324F-88A0-06EF-517AA7B0FD8A}"/>
              </a:ext>
            </a:extLst>
          </p:cNvPr>
          <p:cNvSpPr>
            <a:spLocks noGrp="1"/>
          </p:cNvSpPr>
          <p:nvPr>
            <p:ph type="subTitle" idx="1"/>
          </p:nvPr>
        </p:nvSpPr>
        <p:spPr>
          <a:xfrm>
            <a:off x="1566929" y="2893699"/>
            <a:ext cx="4593464" cy="2235311"/>
          </a:xfrm>
        </p:spPr>
        <p:txBody>
          <a:bodyPr vert="horz" lIns="91440" tIns="45720" rIns="91440" bIns="45720" rtlCol="0" anchor="t">
            <a:normAutofit/>
          </a:bodyPr>
          <a:lstStyle/>
          <a:p>
            <a:pPr algn="l">
              <a:lnSpc>
                <a:spcPct val="100000"/>
              </a:lnSpc>
            </a:pPr>
            <a:r>
              <a:rPr lang="en-IN" sz="1600">
                <a:latin typeface="Times New Roman"/>
                <a:ea typeface="+mn-lt"/>
                <a:cs typeface="+mn-lt"/>
              </a:rPr>
              <a:t>Supervisor- </a:t>
            </a:r>
            <a:r>
              <a:rPr lang="en-IN" sz="1600" err="1">
                <a:latin typeface="Times New Roman"/>
                <a:ea typeface="+mn-lt"/>
                <a:cs typeface="+mn-lt"/>
              </a:rPr>
              <a:t>Dr.</a:t>
            </a:r>
            <a:r>
              <a:rPr lang="en-IN" sz="1600">
                <a:latin typeface="Times New Roman"/>
                <a:ea typeface="+mn-lt"/>
                <a:cs typeface="+mn-lt"/>
              </a:rPr>
              <a:t> Hariharan R</a:t>
            </a:r>
            <a:endParaRPr lang="en-US">
              <a:cs typeface="Calibri" panose="020F0502020204030204"/>
            </a:endParaRPr>
          </a:p>
          <a:p>
            <a:pPr algn="l">
              <a:lnSpc>
                <a:spcPct val="100000"/>
              </a:lnSpc>
            </a:pPr>
            <a:r>
              <a:rPr lang="en-IN" sz="1600">
                <a:latin typeface="Times New Roman"/>
                <a:ea typeface="+mn-lt"/>
                <a:cs typeface="+mn-lt"/>
              </a:rPr>
              <a:t>Designation- Associate Professor</a:t>
            </a:r>
          </a:p>
        </p:txBody>
      </p:sp>
      <p:pic>
        <p:nvPicPr>
          <p:cNvPr id="4" name="Picture 3" descr="A close-up of a logo of Vellore Institute of Technology, Bhopal&#10;">
            <a:extLst>
              <a:ext uri="{FF2B5EF4-FFF2-40B4-BE49-F238E27FC236}">
                <a16:creationId xmlns:a16="http://schemas.microsoft.com/office/drawing/2014/main" id="{E35A94E9-19DC-D154-D0F5-0AC645910F05}"/>
              </a:ext>
            </a:extLst>
          </p:cNvPr>
          <p:cNvPicPr>
            <a:picLocks noChangeAspect="1"/>
          </p:cNvPicPr>
          <p:nvPr/>
        </p:nvPicPr>
        <p:blipFill>
          <a:blip r:embed="rId3"/>
          <a:stretch>
            <a:fillRect/>
          </a:stretch>
        </p:blipFill>
        <p:spPr>
          <a:xfrm>
            <a:off x="98335" y="57082"/>
            <a:ext cx="2937189" cy="1120061"/>
          </a:xfrm>
          <a:prstGeom prst="rect">
            <a:avLst/>
          </a:prstGeom>
        </p:spPr>
      </p:pic>
      <p:sp>
        <p:nvSpPr>
          <p:cNvPr id="5" name="TextBox 4">
            <a:extLst>
              <a:ext uri="{FF2B5EF4-FFF2-40B4-BE49-F238E27FC236}">
                <a16:creationId xmlns:a16="http://schemas.microsoft.com/office/drawing/2014/main" id="{6F38F532-1BC0-F2C0-5876-9E0DC97A2474}"/>
              </a:ext>
            </a:extLst>
          </p:cNvPr>
          <p:cNvSpPr txBox="1"/>
          <p:nvPr/>
        </p:nvSpPr>
        <p:spPr>
          <a:xfrm>
            <a:off x="7386253" y="2896066"/>
            <a:ext cx="465652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400" baseline="0">
                <a:latin typeface="Times New Roman"/>
                <a:ea typeface="Segoe UI"/>
                <a:cs typeface="Segoe UI"/>
              </a:rPr>
              <a:t>Submitted by</a:t>
            </a:r>
            <a:r>
              <a:rPr lang="en-US" sz="1400">
                <a:latin typeface="Times New Roman"/>
                <a:ea typeface="Segoe UI"/>
                <a:cs typeface="Segoe UI"/>
              </a:rPr>
              <a:t>​</a:t>
            </a:r>
            <a:endParaRPr lang="en-US" sz="1400">
              <a:latin typeface="Times New Roman"/>
              <a:cs typeface="Times New Roman"/>
            </a:endParaRPr>
          </a:p>
          <a:p>
            <a:pPr marL="285750" indent="-285750">
              <a:buFont typeface="Courier New"/>
              <a:buChar char="o"/>
            </a:pPr>
            <a:r>
              <a:rPr lang="en-US" sz="1400" baseline="0">
                <a:latin typeface="Times New Roman"/>
                <a:ea typeface="Segoe UI"/>
                <a:cs typeface="Segoe UI"/>
              </a:rPr>
              <a:t>Siddharth Dayal 21BCY10019</a:t>
            </a:r>
            <a:r>
              <a:rPr lang="en-US" sz="1400">
                <a:latin typeface="Times New Roman"/>
                <a:ea typeface="Segoe UI"/>
                <a:cs typeface="Segoe UI"/>
              </a:rPr>
              <a:t>​</a:t>
            </a:r>
          </a:p>
          <a:p>
            <a:pPr marL="285750" indent="-285750">
              <a:buFont typeface="Courier New"/>
              <a:buChar char="o"/>
            </a:pPr>
            <a:r>
              <a:rPr lang="en-US" sz="1400">
                <a:latin typeface="Times New Roman"/>
                <a:ea typeface="Segoe UI"/>
                <a:cs typeface="Segoe UI"/>
              </a:rPr>
              <a:t>Rishikesh M 21BCG10072</a:t>
            </a:r>
          </a:p>
          <a:p>
            <a:pPr marL="285750" indent="-285750">
              <a:buFont typeface="Courier New"/>
              <a:buChar char="o"/>
            </a:pPr>
            <a:r>
              <a:rPr lang="en-US" sz="1400" baseline="0">
                <a:latin typeface="Times New Roman"/>
                <a:ea typeface="Segoe UI"/>
                <a:cs typeface="Segoe UI"/>
              </a:rPr>
              <a:t>Ankit Sankar 21BCG10075</a:t>
            </a:r>
            <a:r>
              <a:rPr lang="en-US" sz="1400">
                <a:latin typeface="Times New Roman"/>
                <a:ea typeface="Segoe UI"/>
                <a:cs typeface="Segoe UI"/>
              </a:rPr>
              <a:t>​</a:t>
            </a:r>
            <a:endParaRPr lang="en-US" sz="1400">
              <a:latin typeface="Times New Roman"/>
              <a:cs typeface="Times New Roman"/>
            </a:endParaRPr>
          </a:p>
          <a:p>
            <a:pPr marL="285750" indent="-285750">
              <a:buFont typeface="Courier New"/>
              <a:buChar char="o"/>
            </a:pPr>
            <a:r>
              <a:rPr lang="en-US" sz="1400">
                <a:latin typeface="Times New Roman"/>
                <a:ea typeface="Segoe UI"/>
                <a:cs typeface="Segoe UI"/>
              </a:rPr>
              <a:t>Chetan</a:t>
            </a:r>
            <a:r>
              <a:rPr lang="en-US" sz="1400" baseline="0">
                <a:latin typeface="Times New Roman"/>
                <a:ea typeface="Segoe UI"/>
                <a:cs typeface="Segoe UI"/>
              </a:rPr>
              <a:t> </a:t>
            </a:r>
            <a:r>
              <a:rPr lang="en-US" sz="1400">
                <a:latin typeface="Times New Roman"/>
                <a:ea typeface="Segoe UI"/>
                <a:cs typeface="Segoe UI"/>
              </a:rPr>
              <a:t>Khoche </a:t>
            </a:r>
            <a:r>
              <a:rPr lang="en-US" sz="1400" baseline="0">
                <a:latin typeface="Times New Roman"/>
                <a:ea typeface="Segoe UI"/>
                <a:cs typeface="Segoe UI"/>
              </a:rPr>
              <a:t>21BCG10100</a:t>
            </a:r>
            <a:r>
              <a:rPr lang="en-US" sz="1400">
                <a:latin typeface="Times New Roman"/>
                <a:ea typeface="Segoe UI"/>
                <a:cs typeface="Segoe UI"/>
              </a:rPr>
              <a:t>​</a:t>
            </a:r>
          </a:p>
          <a:p>
            <a:pPr marL="285750" indent="-285750">
              <a:buFont typeface="Courier New"/>
              <a:buChar char="o"/>
            </a:pPr>
            <a:r>
              <a:rPr lang="en-US" sz="1400" err="1">
                <a:latin typeface="Times New Roman"/>
                <a:ea typeface="+mn-lt"/>
                <a:cs typeface="Segoe UI"/>
              </a:rPr>
              <a:t>Yashsh</a:t>
            </a:r>
            <a:r>
              <a:rPr lang="en-US" sz="1400">
                <a:latin typeface="Times New Roman"/>
                <a:ea typeface="+mn-lt"/>
                <a:cs typeface="Segoe UI"/>
              </a:rPr>
              <a:t> Sujithkumar </a:t>
            </a:r>
            <a:r>
              <a:rPr lang="en-US" sz="1400" err="1">
                <a:latin typeface="Times New Roman"/>
                <a:ea typeface="+mn-lt"/>
                <a:cs typeface="Segoe UI"/>
              </a:rPr>
              <a:t>Randive</a:t>
            </a:r>
            <a:r>
              <a:rPr lang="en-US" sz="1400">
                <a:latin typeface="Times New Roman"/>
                <a:ea typeface="+mn-lt"/>
                <a:cs typeface="Segoe UI"/>
              </a:rPr>
              <a:t> 21BCE11334</a:t>
            </a:r>
            <a:endParaRPr lang="en-US" sz="1400">
              <a:latin typeface="Times New Roman"/>
              <a:cs typeface="Segoe UI"/>
            </a:endParaRPr>
          </a:p>
          <a:p>
            <a:pPr marL="285750" indent="-285750" rtl="0">
              <a:buFont typeface="Courier New"/>
              <a:buChar char="o"/>
            </a:pPr>
            <a:r>
              <a:rPr lang="en-US" sz="1400" baseline="0">
                <a:latin typeface="Times New Roman"/>
                <a:ea typeface="Segoe UI"/>
                <a:cs typeface="Segoe UI"/>
              </a:rPr>
              <a:t>Devansh Trived 21BCE11407 </a:t>
            </a:r>
            <a:r>
              <a:rPr lang="en-US" sz="1400">
                <a:latin typeface="Times New Roman"/>
                <a:ea typeface="Segoe UI"/>
                <a:cs typeface="Segoe UI"/>
              </a:rPr>
              <a:t>​</a:t>
            </a:r>
          </a:p>
          <a:p>
            <a:pPr marL="285750" indent="-285750">
              <a:buFont typeface="Courier New"/>
              <a:buChar char="o"/>
            </a:pPr>
            <a:r>
              <a:rPr lang="en-US" sz="1400" baseline="0">
                <a:latin typeface="Times New Roman"/>
                <a:ea typeface="Segoe UI"/>
                <a:cs typeface="Segoe UI"/>
              </a:rPr>
              <a:t>Rishabh </a:t>
            </a:r>
            <a:r>
              <a:rPr lang="en-US" sz="1400" baseline="0" err="1">
                <a:latin typeface="Times New Roman"/>
                <a:ea typeface="Segoe UI"/>
                <a:cs typeface="Segoe UI"/>
              </a:rPr>
              <a:t>Pradhaan</a:t>
            </a:r>
            <a:r>
              <a:rPr lang="en-US" sz="1400" baseline="0">
                <a:latin typeface="Times New Roman"/>
                <a:ea typeface="Segoe UI"/>
                <a:cs typeface="Segoe UI"/>
              </a:rPr>
              <a:t> 21BCE11342</a:t>
            </a:r>
            <a:r>
              <a:rPr lang="en-US" sz="1400">
                <a:latin typeface="Times New Roman"/>
                <a:ea typeface="Segoe UI"/>
                <a:cs typeface="Segoe UI"/>
              </a:rPr>
              <a:t>​</a:t>
            </a:r>
            <a:endParaRPr lang="en-US" sz="1400">
              <a:latin typeface="Times New Roman"/>
              <a:ea typeface="Segoe UI"/>
              <a:cs typeface="Calibri" panose="020F0502020204030204"/>
            </a:endParaRPr>
          </a:p>
          <a:p>
            <a:pPr marL="285750" indent="-285750">
              <a:buFont typeface="Courier New"/>
              <a:buChar char="o"/>
            </a:pPr>
            <a:r>
              <a:rPr lang="en-US" sz="1400">
                <a:solidFill>
                  <a:srgbClr val="000000"/>
                </a:solidFill>
                <a:latin typeface="Times New Roman"/>
                <a:ea typeface="+mn-lt"/>
                <a:cs typeface="Segoe UI"/>
              </a:rPr>
              <a:t>GPV </a:t>
            </a:r>
            <a:r>
              <a:rPr lang="en-US" sz="1400" err="1">
                <a:solidFill>
                  <a:srgbClr val="000000"/>
                </a:solidFill>
                <a:latin typeface="Times New Roman"/>
                <a:ea typeface="+mn-lt"/>
                <a:cs typeface="Segoe UI"/>
              </a:rPr>
              <a:t>Mruthunjai</a:t>
            </a:r>
            <a:r>
              <a:rPr lang="en-US" sz="1400">
                <a:solidFill>
                  <a:srgbClr val="000000"/>
                </a:solidFill>
                <a:latin typeface="Times New Roman"/>
                <a:ea typeface="+mn-lt"/>
                <a:cs typeface="Segoe UI"/>
              </a:rPr>
              <a:t> 21BCE11559</a:t>
            </a:r>
            <a:endParaRPr lang="en-US" sz="1400">
              <a:solidFill>
                <a:srgbClr val="000000"/>
              </a:solidFill>
              <a:latin typeface="Times New Roman"/>
              <a:ea typeface="Segoe UI"/>
              <a:cs typeface="Segoe UI"/>
            </a:endParaRPr>
          </a:p>
          <a:p>
            <a:pPr marL="285750" indent="-285750">
              <a:buFont typeface="Courier New"/>
              <a:buChar char="o"/>
            </a:pPr>
            <a:r>
              <a:rPr lang="en-US" sz="1400" baseline="0">
                <a:latin typeface="Times New Roman"/>
                <a:ea typeface="Segoe UI"/>
                <a:cs typeface="Segoe UI"/>
              </a:rPr>
              <a:t>Ashutosh Kr. Srivastava 21BAC10005</a:t>
            </a:r>
            <a:endParaRPr lang="en-US" sz="1400">
              <a:cs typeface="Calibri" panose="020F0502020204030204"/>
            </a:endParaRPr>
          </a:p>
        </p:txBody>
      </p:sp>
    </p:spTree>
    <p:extLst>
      <p:ext uri="{BB962C8B-B14F-4D97-AF65-F5344CB8AC3E}">
        <p14:creationId xmlns:p14="http://schemas.microsoft.com/office/powerpoint/2010/main" val="411020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E891E-D807-D931-CB14-90F7BE2DB7D2}"/>
              </a:ext>
            </a:extLst>
          </p:cNvPr>
          <p:cNvSpPr>
            <a:spLocks noGrp="1"/>
          </p:cNvSpPr>
          <p:nvPr>
            <p:ph idx="1"/>
          </p:nvPr>
        </p:nvSpPr>
        <p:spPr>
          <a:xfrm>
            <a:off x="838200" y="413385"/>
            <a:ext cx="10515600" cy="5763578"/>
          </a:xfrm>
        </p:spPr>
        <p:txBody>
          <a:bodyPr vert="horz" lIns="91440" tIns="45720" rIns="91440" bIns="45720" rtlCol="0" anchor="t">
            <a:noAutofit/>
          </a:bodyPr>
          <a:lstStyle/>
          <a:p>
            <a:r>
              <a:rPr lang="en-US" sz="2200">
                <a:latin typeface="Times New Roman"/>
                <a:cs typeface="Calibri"/>
              </a:rPr>
              <a:t>Backend Server:</a:t>
            </a:r>
            <a:endParaRPr lang="en-US">
              <a:cs typeface="Calibri" panose="020F0502020204030204"/>
            </a:endParaRPr>
          </a:p>
          <a:p>
            <a:pPr marL="971550" lvl="1" indent="-285750">
              <a:buFont typeface="Courier New" panose="020B0604020202020204" pitchFamily="34" charset="0"/>
              <a:buChar char="o"/>
            </a:pPr>
            <a:r>
              <a:rPr lang="en-US" sz="1600">
                <a:latin typeface="Times New Roman"/>
                <a:cs typeface="Calibri"/>
              </a:rPr>
              <a:t>Hosted on Google Cloud Platform (GCP) or Firebase.</a:t>
            </a:r>
            <a:endParaRPr lang="en-US" sz="1600">
              <a:latin typeface="Times New Roman"/>
              <a:cs typeface="Times New Roman"/>
            </a:endParaRPr>
          </a:p>
          <a:p>
            <a:pPr marL="971550" lvl="1" indent="-285750">
              <a:buFont typeface="Courier New" panose="020B0604020202020204" pitchFamily="34" charset="0"/>
              <a:buChar char="o"/>
            </a:pPr>
            <a:r>
              <a:rPr lang="en-US" sz="1600">
                <a:latin typeface="Times New Roman"/>
                <a:cs typeface="Calibri"/>
              </a:rPr>
              <a:t>Responsible for:</a:t>
            </a:r>
          </a:p>
          <a:p>
            <a:pPr marL="1428750" lvl="2" indent="-285750">
              <a:buFont typeface="Wingdings" panose="020B0604020202020204" pitchFamily="34" charset="0"/>
              <a:buChar char="§"/>
            </a:pPr>
            <a:r>
              <a:rPr lang="en-US" sz="1600">
                <a:latin typeface="Times New Roman"/>
                <a:cs typeface="Calibri"/>
              </a:rPr>
              <a:t>Database management (user data, health records, model files).</a:t>
            </a:r>
          </a:p>
          <a:p>
            <a:pPr marL="1428750" lvl="2" indent="-285750">
              <a:buFont typeface="Wingdings" panose="020B0604020202020204" pitchFamily="34" charset="0"/>
              <a:buChar char="§"/>
            </a:pPr>
            <a:r>
              <a:rPr lang="en-US" sz="1600">
                <a:latin typeface="Times New Roman"/>
                <a:cs typeface="Calibri"/>
              </a:rPr>
              <a:t>Processing and </a:t>
            </a:r>
            <a:r>
              <a:rPr lang="en-US" sz="1600" err="1">
                <a:latin typeface="Times New Roman"/>
                <a:cs typeface="Calibri"/>
              </a:rPr>
              <a:t>analysing</a:t>
            </a:r>
            <a:r>
              <a:rPr lang="en-US" sz="1600">
                <a:latin typeface="Times New Roman"/>
                <a:cs typeface="Calibri"/>
              </a:rPr>
              <a:t> user data.</a:t>
            </a:r>
          </a:p>
          <a:p>
            <a:pPr marL="1428750" lvl="2" indent="-285750">
              <a:buFont typeface="Wingdings" panose="020B0604020202020204" pitchFamily="34" charset="0"/>
              <a:buChar char="§"/>
            </a:pPr>
            <a:r>
              <a:rPr lang="en-US" sz="1600">
                <a:latin typeface="Times New Roman"/>
                <a:cs typeface="Calibri"/>
              </a:rPr>
              <a:t>Running machine learning models for diagnosis and risk assessment.</a:t>
            </a:r>
          </a:p>
          <a:p>
            <a:pPr marL="1428750" lvl="2" indent="-285750">
              <a:buFont typeface="Wingdings" panose="020B0604020202020204" pitchFamily="34" charset="0"/>
              <a:buChar char="§"/>
            </a:pPr>
            <a:r>
              <a:rPr lang="en-US" sz="1600">
                <a:latin typeface="Times New Roman"/>
                <a:cs typeface="Calibri"/>
              </a:rPr>
              <a:t>Securely storing and transmitting data.</a:t>
            </a:r>
          </a:p>
          <a:p>
            <a:pPr lvl="2" indent="0">
              <a:buNone/>
            </a:pPr>
            <a:endParaRPr lang="en-US" sz="1600">
              <a:latin typeface="Times New Roman"/>
              <a:ea typeface="+mn-lt"/>
              <a:cs typeface="+mn-lt"/>
            </a:endParaRPr>
          </a:p>
          <a:p>
            <a:r>
              <a:rPr lang="en-US" sz="2200">
                <a:latin typeface="Times New Roman"/>
                <a:ea typeface="+mn-lt"/>
                <a:cs typeface="+mn-lt"/>
              </a:rPr>
              <a:t>Machine Learning Model:</a:t>
            </a:r>
          </a:p>
          <a:p>
            <a:pPr marL="971550" lvl="1" indent="-285750">
              <a:buFont typeface="Courier New" panose="020B0604020202020204" pitchFamily="34" charset="0"/>
              <a:buChar char="o"/>
            </a:pPr>
            <a:r>
              <a:rPr lang="en-US" sz="1600">
                <a:latin typeface="Times New Roman"/>
                <a:ea typeface="+mn-lt"/>
                <a:cs typeface="+mn-lt"/>
              </a:rPr>
              <a:t>Developed and trained in Google </a:t>
            </a:r>
            <a:r>
              <a:rPr lang="en-US" sz="1600" err="1">
                <a:latin typeface="Times New Roman"/>
                <a:ea typeface="+mn-lt"/>
                <a:cs typeface="+mn-lt"/>
              </a:rPr>
              <a:t>Colab</a:t>
            </a:r>
            <a:r>
              <a:rPr lang="en-US" sz="1600">
                <a:latin typeface="Times New Roman"/>
                <a:ea typeface="+mn-lt"/>
                <a:cs typeface="+mn-lt"/>
              </a:rPr>
              <a:t>.</a:t>
            </a:r>
          </a:p>
          <a:p>
            <a:pPr marL="971550" lvl="1" indent="-285750">
              <a:buFont typeface="Courier New" panose="020B0604020202020204" pitchFamily="34" charset="0"/>
              <a:buChar char="o"/>
            </a:pPr>
            <a:r>
              <a:rPr lang="en-US" sz="1600">
                <a:latin typeface="Times New Roman"/>
                <a:ea typeface="+mn-lt"/>
                <a:cs typeface="+mn-lt"/>
              </a:rPr>
              <a:t>Uses computer vision and machine learning algorithms for diagnosis and risk prediction.</a:t>
            </a:r>
          </a:p>
          <a:p>
            <a:pPr marL="971550" lvl="1" indent="-285750">
              <a:buFont typeface="Courier New" panose="020B0604020202020204" pitchFamily="34" charset="0"/>
              <a:buChar char="o"/>
            </a:pPr>
            <a:r>
              <a:rPr lang="en-US" sz="1600">
                <a:latin typeface="Times New Roman"/>
                <a:ea typeface="+mn-lt"/>
                <a:cs typeface="+mn-lt"/>
              </a:rPr>
              <a:t>Model files are copied to the data branch for integration with the mobile, desktop, and website components.</a:t>
            </a:r>
            <a:endParaRPr lang="en-US" sz="1600">
              <a:latin typeface="Times New Roman"/>
              <a:cs typeface="Times New Roman"/>
            </a:endParaRPr>
          </a:p>
        </p:txBody>
      </p:sp>
    </p:spTree>
    <p:extLst>
      <p:ext uri="{BB962C8B-B14F-4D97-AF65-F5344CB8AC3E}">
        <p14:creationId xmlns:p14="http://schemas.microsoft.com/office/powerpoint/2010/main" val="80906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AA2D82-EDD3-26DC-F89C-A7419F0F6672}"/>
              </a:ext>
            </a:extLst>
          </p:cNvPr>
          <p:cNvSpPr>
            <a:spLocks noGrp="1"/>
          </p:cNvSpPr>
          <p:nvPr>
            <p:ph idx="1"/>
          </p:nvPr>
        </p:nvSpPr>
        <p:spPr>
          <a:xfrm>
            <a:off x="665480" y="230505"/>
            <a:ext cx="10901680" cy="6210618"/>
          </a:xfrm>
        </p:spPr>
        <p:txBody>
          <a:bodyPr vert="horz" lIns="91440" tIns="45720" rIns="91440" bIns="45720" rtlCol="0" anchor="t">
            <a:normAutofit lnSpcReduction="10000"/>
          </a:bodyPr>
          <a:lstStyle/>
          <a:p>
            <a:pPr marL="0" indent="0">
              <a:buNone/>
            </a:pPr>
            <a:r>
              <a:rPr lang="en-US" sz="2400">
                <a:latin typeface="Times New Roman"/>
                <a:cs typeface="Calibri"/>
              </a:rPr>
              <a:t> 2. Data Flow:</a:t>
            </a:r>
          </a:p>
          <a:p>
            <a:pPr marL="457200" indent="-457200"/>
            <a:r>
              <a:rPr lang="en-US" sz="1600">
                <a:latin typeface="Times New Roman"/>
                <a:cs typeface="Calibri"/>
              </a:rPr>
              <a:t>Users interact with the app (mobile, desktop, or website) to input data (symptoms, health information, etc.) and utilize features.</a:t>
            </a:r>
          </a:p>
          <a:p>
            <a:pPr marL="457200" indent="-457200"/>
            <a:r>
              <a:rPr lang="en-US" sz="1600">
                <a:latin typeface="Times New Roman"/>
                <a:cs typeface="Calibri"/>
              </a:rPr>
              <a:t>User data is securely transmitted to the backend server.</a:t>
            </a:r>
          </a:p>
          <a:p>
            <a:pPr marL="457200" indent="-457200"/>
            <a:r>
              <a:rPr lang="en-US" sz="1600">
                <a:latin typeface="Times New Roman"/>
                <a:cs typeface="Calibri"/>
              </a:rPr>
              <a:t>The backend server stores user data in the database and performs data analysis.</a:t>
            </a:r>
          </a:p>
          <a:p>
            <a:pPr marL="457200" indent="-457200"/>
            <a:r>
              <a:rPr lang="en-US" sz="1600">
                <a:latin typeface="Times New Roman"/>
                <a:cs typeface="Calibri"/>
              </a:rPr>
              <a:t>The server runs the machine learning model on the user data to generate diagnoses and risk assessments.</a:t>
            </a:r>
          </a:p>
          <a:p>
            <a:pPr marL="457200" indent="-457200"/>
            <a:r>
              <a:rPr lang="en-US" sz="1600">
                <a:latin typeface="Times New Roman"/>
                <a:cs typeface="Calibri"/>
              </a:rPr>
              <a:t>Results and visualizations are sent back to the user's chosen interface (mobile, desktop, or website).</a:t>
            </a:r>
          </a:p>
          <a:p>
            <a:pPr marL="457200" indent="-457200"/>
            <a:r>
              <a:rPr lang="en-US" sz="1600" dirty="0">
                <a:latin typeface="Times New Roman"/>
                <a:cs typeface="Calibri"/>
              </a:rPr>
              <a:t>When the machine learning model is updated in Google </a:t>
            </a:r>
            <a:r>
              <a:rPr lang="en-US" sz="1600" dirty="0" err="1">
                <a:latin typeface="Times New Roman"/>
                <a:cs typeface="Calibri"/>
              </a:rPr>
              <a:t>Colab</a:t>
            </a:r>
            <a:r>
              <a:rPr lang="en-US" sz="1600" dirty="0">
                <a:latin typeface="Times New Roman"/>
                <a:cs typeface="Calibri"/>
              </a:rPr>
              <a:t>, the updated model files are copied to the data branch for integration with other component</a:t>
            </a:r>
            <a:r>
              <a:rPr lang="en-US" sz="2000" dirty="0">
                <a:latin typeface="Times New Roman"/>
                <a:cs typeface="Calibri"/>
              </a:rPr>
              <a:t>s.</a:t>
            </a:r>
          </a:p>
          <a:p>
            <a:pPr marL="0" indent="0">
              <a:buNone/>
            </a:pPr>
            <a:endParaRPr lang="en-US" sz="2000">
              <a:latin typeface="Times New Roman"/>
              <a:cs typeface="Calibri"/>
            </a:endParaRPr>
          </a:p>
          <a:p>
            <a:pPr marL="0" indent="0">
              <a:buNone/>
            </a:pPr>
            <a:r>
              <a:rPr lang="en-US" sz="2400">
                <a:latin typeface="Times New Roman"/>
                <a:cs typeface="Calibri"/>
              </a:rPr>
              <a:t>3. Technology Stack:</a:t>
            </a:r>
          </a:p>
          <a:p>
            <a:pPr marL="457200" indent="-457200"/>
            <a:r>
              <a:rPr lang="en-US" sz="1600">
                <a:latin typeface="Times New Roman"/>
                <a:cs typeface="Calibri"/>
              </a:rPr>
              <a:t>Mobile and Desktop App: Godot game engine</a:t>
            </a:r>
          </a:p>
          <a:p>
            <a:pPr marL="457200" indent="-457200"/>
            <a:r>
              <a:rPr lang="en-US" sz="1600">
                <a:latin typeface="Times New Roman"/>
                <a:cs typeface="Calibri"/>
              </a:rPr>
              <a:t>Website: Web framework (e.g., Django, React)</a:t>
            </a:r>
          </a:p>
          <a:p>
            <a:pPr marL="457200" indent="-457200"/>
            <a:r>
              <a:rPr lang="en-US" sz="1600">
                <a:latin typeface="Times New Roman"/>
                <a:cs typeface="Calibri"/>
              </a:rPr>
              <a:t>Backend Server: GCP or Firebase</a:t>
            </a:r>
          </a:p>
          <a:p>
            <a:pPr marL="457200" indent="-457200"/>
            <a:r>
              <a:rPr lang="en-US" sz="1600">
                <a:latin typeface="Times New Roman"/>
                <a:cs typeface="Calibri"/>
              </a:rPr>
              <a:t>Database: Google Cloud SQL or Firebase Realtime Database</a:t>
            </a:r>
          </a:p>
          <a:p>
            <a:pPr marL="457200" indent="-457200"/>
            <a:r>
              <a:rPr lang="en-US" sz="1600">
                <a:latin typeface="Times New Roman"/>
                <a:cs typeface="Calibri"/>
              </a:rPr>
              <a:t>Machine Learning: Google </a:t>
            </a:r>
            <a:r>
              <a:rPr lang="en-US" sz="1600" err="1">
                <a:latin typeface="Times New Roman"/>
                <a:cs typeface="Calibri"/>
              </a:rPr>
              <a:t>Colab</a:t>
            </a:r>
            <a:endParaRPr lang="en-US" sz="1600">
              <a:latin typeface="Times New Roman"/>
              <a:cs typeface="Calibri"/>
            </a:endParaRPr>
          </a:p>
          <a:p>
            <a:pPr marL="457200" indent="-457200"/>
            <a:r>
              <a:rPr lang="en-US" sz="1600">
                <a:latin typeface="Times New Roman"/>
                <a:cs typeface="Calibri"/>
              </a:rPr>
              <a:t>Computer Vision: TensorFlow, OpenCV</a:t>
            </a:r>
          </a:p>
          <a:p>
            <a:pPr marL="457200" indent="-457200"/>
            <a:r>
              <a:rPr lang="en-US" sz="1600" dirty="0">
                <a:latin typeface="Times New Roman"/>
                <a:cs typeface="Calibri"/>
              </a:rPr>
              <a:t>Programming Languages: Python, JavaScript (for website), </a:t>
            </a:r>
            <a:r>
              <a:rPr lang="en-US" sz="1600" dirty="0" err="1">
                <a:latin typeface="Times New Roman"/>
                <a:cs typeface="Calibri"/>
              </a:rPr>
              <a:t>GDScript</a:t>
            </a:r>
            <a:r>
              <a:rPr lang="en-US" sz="1600" dirty="0">
                <a:latin typeface="Times New Roman"/>
                <a:cs typeface="Calibri"/>
              </a:rPr>
              <a:t> (for Godot)</a:t>
            </a:r>
            <a:endParaRPr lang="en-US" sz="1600" dirty="0">
              <a:latin typeface="Times New Roman"/>
              <a:cs typeface="Times New Roman"/>
            </a:endParaRPr>
          </a:p>
        </p:txBody>
      </p:sp>
    </p:spTree>
    <p:extLst>
      <p:ext uri="{BB962C8B-B14F-4D97-AF65-F5344CB8AC3E}">
        <p14:creationId xmlns:p14="http://schemas.microsoft.com/office/powerpoint/2010/main" val="98931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8801-EDE1-501E-0964-1F6D358CBC51}"/>
              </a:ext>
            </a:extLst>
          </p:cNvPr>
          <p:cNvSpPr>
            <a:spLocks noGrp="1"/>
          </p:cNvSpPr>
          <p:nvPr>
            <p:ph type="title"/>
          </p:nvPr>
        </p:nvSpPr>
        <p:spPr>
          <a:xfrm>
            <a:off x="849745" y="41852"/>
            <a:ext cx="10515600" cy="1325563"/>
          </a:xfrm>
        </p:spPr>
        <p:txBody>
          <a:bodyPr/>
          <a:lstStyle/>
          <a:p>
            <a:r>
              <a:rPr lang="en-US">
                <a:cs typeface="Calibri Light"/>
              </a:rPr>
              <a:t>Methodology</a:t>
            </a:r>
            <a:endParaRPr lang="en-US"/>
          </a:p>
        </p:txBody>
      </p:sp>
      <p:pic>
        <p:nvPicPr>
          <p:cNvPr id="9" name="Content Placeholder 8" descr="A screenshot of a computer&#10;&#10;Description automatically generated">
            <a:extLst>
              <a:ext uri="{FF2B5EF4-FFF2-40B4-BE49-F238E27FC236}">
                <a16:creationId xmlns:a16="http://schemas.microsoft.com/office/drawing/2014/main" id="{8E292B55-9AA2-A638-F9A2-E49DCD02F81A}"/>
              </a:ext>
            </a:extLst>
          </p:cNvPr>
          <p:cNvPicPr>
            <a:picLocks noGrp="1" noChangeAspect="1"/>
          </p:cNvPicPr>
          <p:nvPr>
            <p:ph idx="1"/>
          </p:nvPr>
        </p:nvPicPr>
        <p:blipFill>
          <a:blip r:embed="rId2"/>
          <a:stretch>
            <a:fillRect/>
          </a:stretch>
        </p:blipFill>
        <p:spPr>
          <a:xfrm>
            <a:off x="1" y="1031813"/>
            <a:ext cx="12241159" cy="5828349"/>
          </a:xfrm>
        </p:spPr>
      </p:pic>
    </p:spTree>
    <p:extLst>
      <p:ext uri="{BB962C8B-B14F-4D97-AF65-F5344CB8AC3E}">
        <p14:creationId xmlns:p14="http://schemas.microsoft.com/office/powerpoint/2010/main" val="80355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1383-C606-5D77-A6A8-B10C47589FF3}"/>
              </a:ext>
            </a:extLst>
          </p:cNvPr>
          <p:cNvSpPr>
            <a:spLocks noGrp="1"/>
          </p:cNvSpPr>
          <p:nvPr>
            <p:ph type="title"/>
          </p:nvPr>
        </p:nvSpPr>
        <p:spPr/>
        <p:txBody>
          <a:bodyPr/>
          <a:lstStyle/>
          <a:p>
            <a:r>
              <a:rPr lang="en-US">
                <a:cs typeface="Calibri Light"/>
              </a:rPr>
              <a:t>Expected outcomes</a:t>
            </a:r>
            <a:endParaRPr lang="en-US" err="1"/>
          </a:p>
        </p:txBody>
      </p:sp>
      <p:sp>
        <p:nvSpPr>
          <p:cNvPr id="3" name="Content Placeholder 2">
            <a:extLst>
              <a:ext uri="{FF2B5EF4-FFF2-40B4-BE49-F238E27FC236}">
                <a16:creationId xmlns:a16="http://schemas.microsoft.com/office/drawing/2014/main" id="{578D771C-DE5F-C8A9-E724-AA21B25471EC}"/>
              </a:ext>
            </a:extLst>
          </p:cNvPr>
          <p:cNvSpPr>
            <a:spLocks noGrp="1"/>
          </p:cNvSpPr>
          <p:nvPr>
            <p:ph idx="1"/>
          </p:nvPr>
        </p:nvSpPr>
        <p:spPr/>
        <p:txBody>
          <a:bodyPr vert="horz" lIns="91440" tIns="45720" rIns="91440" bIns="45720" rtlCol="0" anchor="t">
            <a:normAutofit/>
          </a:bodyPr>
          <a:lstStyle/>
          <a:p>
            <a:r>
              <a:rPr lang="en-US" sz="1600">
                <a:latin typeface="Times New Roman"/>
                <a:ea typeface="+mn-lt"/>
                <a:cs typeface="+mn-lt"/>
              </a:rPr>
              <a:t>Increased access to basic healthcare resources, especially in underserved communities.</a:t>
            </a:r>
            <a:endParaRPr lang="en-US" sz="1600">
              <a:latin typeface="Times New Roman"/>
              <a:cs typeface="Calibri" panose="020F0502020204030204"/>
            </a:endParaRPr>
          </a:p>
          <a:p>
            <a:r>
              <a:rPr lang="en-US" sz="1600">
                <a:latin typeface="Times New Roman"/>
                <a:ea typeface="+mn-lt"/>
                <a:cs typeface="+mn-lt"/>
              </a:rPr>
              <a:t>Improved early detection and prevention of health problems.</a:t>
            </a:r>
            <a:endParaRPr lang="en-US" sz="1600">
              <a:latin typeface="Times New Roman"/>
              <a:cs typeface="Times New Roman"/>
            </a:endParaRPr>
          </a:p>
          <a:p>
            <a:r>
              <a:rPr lang="en-US" sz="1600">
                <a:latin typeface="Times New Roman"/>
                <a:ea typeface="+mn-lt"/>
                <a:cs typeface="+mn-lt"/>
              </a:rPr>
              <a:t>Enhanced community awareness of health trends and risk factors.</a:t>
            </a:r>
            <a:endParaRPr lang="en-US" sz="1600">
              <a:latin typeface="Times New Roman"/>
              <a:cs typeface="Times New Roman"/>
            </a:endParaRPr>
          </a:p>
          <a:p>
            <a:r>
              <a:rPr lang="en-US" sz="1600">
                <a:latin typeface="Times New Roman"/>
                <a:ea typeface="+mn-lt"/>
                <a:cs typeface="+mn-lt"/>
              </a:rPr>
              <a:t>Empowering individuals to take control of their health and well-being.</a:t>
            </a:r>
            <a:endParaRPr lang="en-US" sz="1600">
              <a:latin typeface="Times New Roman"/>
              <a:cs typeface="Times New Roman"/>
            </a:endParaRPr>
          </a:p>
          <a:p>
            <a:r>
              <a:rPr lang="en-US" sz="1600">
                <a:latin typeface="Times New Roman"/>
                <a:ea typeface="+mn-lt"/>
                <a:cs typeface="+mn-lt"/>
              </a:rPr>
              <a:t>Providing valuable data for informed decision-making in local healthcare planning.</a:t>
            </a:r>
            <a:endParaRPr lang="en-US" sz="1600">
              <a:latin typeface="Times New Roman"/>
            </a:endParaRPr>
          </a:p>
        </p:txBody>
      </p:sp>
    </p:spTree>
    <p:extLst>
      <p:ext uri="{BB962C8B-B14F-4D97-AF65-F5344CB8AC3E}">
        <p14:creationId xmlns:p14="http://schemas.microsoft.com/office/powerpoint/2010/main" val="2861605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3F7-4346-4CA0-15AF-692A776022D5}"/>
              </a:ext>
            </a:extLst>
          </p:cNvPr>
          <p:cNvSpPr>
            <a:spLocks noGrp="1"/>
          </p:cNvSpPr>
          <p:nvPr>
            <p:ph type="title"/>
          </p:nvPr>
        </p:nvSpPr>
        <p:spPr/>
        <p:txBody>
          <a:bodyPr>
            <a:normAutofit/>
          </a:bodyPr>
          <a:lstStyle/>
          <a:p>
            <a:r>
              <a:rPr lang="en-US" sz="2400">
                <a:latin typeface="Times New Roman"/>
                <a:cs typeface="Calibri Light"/>
              </a:rPr>
              <a:t>Individual Contribution-Rishabh </a:t>
            </a:r>
            <a:r>
              <a:rPr lang="en-US" sz="2400" err="1">
                <a:latin typeface="Times New Roman"/>
                <a:cs typeface="Calibri Light"/>
              </a:rPr>
              <a:t>Pradhaan</a:t>
            </a:r>
            <a:r>
              <a:rPr lang="en-US" sz="2400">
                <a:latin typeface="Times New Roman"/>
                <a:cs typeface="Calibri Light"/>
              </a:rPr>
              <a:t> (21BCE11342)</a:t>
            </a:r>
            <a:endParaRPr lang="en-US" sz="2400">
              <a:latin typeface="Times New Roman"/>
            </a:endParaRPr>
          </a:p>
        </p:txBody>
      </p:sp>
      <p:sp>
        <p:nvSpPr>
          <p:cNvPr id="3" name="Content Placeholder 2">
            <a:extLst>
              <a:ext uri="{FF2B5EF4-FFF2-40B4-BE49-F238E27FC236}">
                <a16:creationId xmlns:a16="http://schemas.microsoft.com/office/drawing/2014/main" id="{CB0B3FB6-BC41-5D10-4CC0-C84FBC6337D8}"/>
              </a:ext>
            </a:extLst>
          </p:cNvPr>
          <p:cNvSpPr>
            <a:spLocks noGrp="1"/>
          </p:cNvSpPr>
          <p:nvPr>
            <p:ph idx="1"/>
          </p:nvPr>
        </p:nvSpPr>
        <p:spPr/>
        <p:txBody>
          <a:bodyPr vert="horz" lIns="91440" tIns="45720" rIns="91440" bIns="45720" rtlCol="0" anchor="t">
            <a:normAutofit/>
          </a:bodyPr>
          <a:lstStyle/>
          <a:p>
            <a:r>
              <a:rPr lang="en-US">
                <a:cs typeface="Calibri"/>
              </a:rPr>
              <a:t>Machine Learning</a:t>
            </a:r>
          </a:p>
          <a:p>
            <a:r>
              <a:rPr lang="en-US">
                <a:cs typeface="Calibri"/>
              </a:rPr>
              <a:t>Backend development(Django,React,Node.js)</a:t>
            </a:r>
          </a:p>
          <a:p>
            <a:r>
              <a:rPr lang="en-US">
                <a:cs typeface="Calibri"/>
              </a:rPr>
              <a:t>Decision Making Models in Applications</a:t>
            </a:r>
          </a:p>
          <a:p>
            <a:r>
              <a:rPr lang="en-US">
                <a:cs typeface="Calibri"/>
              </a:rPr>
              <a:t>Mobile Application Development</a:t>
            </a:r>
          </a:p>
          <a:p>
            <a:endParaRPr lang="en-US">
              <a:cs typeface="Calibri"/>
            </a:endParaRPr>
          </a:p>
        </p:txBody>
      </p:sp>
    </p:spTree>
    <p:extLst>
      <p:ext uri="{BB962C8B-B14F-4D97-AF65-F5344CB8AC3E}">
        <p14:creationId xmlns:p14="http://schemas.microsoft.com/office/powerpoint/2010/main" val="49992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3F7-4346-4CA0-15AF-692A776022D5}"/>
              </a:ext>
            </a:extLst>
          </p:cNvPr>
          <p:cNvSpPr>
            <a:spLocks noGrp="1"/>
          </p:cNvSpPr>
          <p:nvPr>
            <p:ph type="title"/>
          </p:nvPr>
        </p:nvSpPr>
        <p:spPr/>
        <p:txBody>
          <a:bodyPr>
            <a:normAutofit/>
          </a:bodyPr>
          <a:lstStyle/>
          <a:p>
            <a:r>
              <a:rPr lang="en-US" sz="2400">
                <a:latin typeface="Times New Roman"/>
                <a:cs typeface="Calibri Light"/>
              </a:rPr>
              <a:t>Individual Contribution- GPV </a:t>
            </a:r>
            <a:r>
              <a:rPr lang="en-US" sz="2400" err="1">
                <a:latin typeface="Times New Roman"/>
                <a:cs typeface="Calibri Light"/>
              </a:rPr>
              <a:t>Mruthunjai</a:t>
            </a:r>
            <a:r>
              <a:rPr lang="en-US" sz="2400">
                <a:latin typeface="Times New Roman"/>
                <a:cs typeface="Calibri Light"/>
              </a:rPr>
              <a:t> (21BCE11559)</a:t>
            </a:r>
            <a:endParaRPr lang="en-US" sz="2400">
              <a:latin typeface="Times New Roman"/>
            </a:endParaRPr>
          </a:p>
        </p:txBody>
      </p:sp>
      <p:sp>
        <p:nvSpPr>
          <p:cNvPr id="3" name="Content Placeholder 2">
            <a:extLst>
              <a:ext uri="{FF2B5EF4-FFF2-40B4-BE49-F238E27FC236}">
                <a16:creationId xmlns:a16="http://schemas.microsoft.com/office/drawing/2014/main" id="{CB0B3FB6-BC41-5D10-4CC0-C84FBC6337D8}"/>
              </a:ext>
            </a:extLst>
          </p:cNvPr>
          <p:cNvSpPr>
            <a:spLocks noGrp="1"/>
          </p:cNvSpPr>
          <p:nvPr>
            <p:ph idx="1"/>
          </p:nvPr>
        </p:nvSpPr>
        <p:spPr/>
        <p:txBody>
          <a:bodyPr vert="horz" lIns="91440" tIns="45720" rIns="91440" bIns="45720" rtlCol="0" anchor="t">
            <a:normAutofit/>
          </a:bodyPr>
          <a:lstStyle/>
          <a:p>
            <a:r>
              <a:rPr lang="en-US" sz="1600" dirty="0">
                <a:latin typeface="Times New Roman"/>
                <a:cs typeface="Calibri"/>
              </a:rPr>
              <a:t>Machine Learning</a:t>
            </a:r>
          </a:p>
          <a:p>
            <a:r>
              <a:rPr lang="en-US" sz="1600" dirty="0">
                <a:latin typeface="Times New Roman"/>
                <a:cs typeface="Calibri"/>
              </a:rPr>
              <a:t>Wrote self-brewed CNN model for biomedical image segmentation</a:t>
            </a:r>
          </a:p>
          <a:p>
            <a:r>
              <a:rPr lang="en-US" sz="1600" dirty="0">
                <a:latin typeface="Times New Roman"/>
                <a:cs typeface="Calibri"/>
              </a:rPr>
              <a:t>Random Forest Walk</a:t>
            </a:r>
          </a:p>
        </p:txBody>
      </p:sp>
    </p:spTree>
    <p:extLst>
      <p:ext uri="{BB962C8B-B14F-4D97-AF65-F5344CB8AC3E}">
        <p14:creationId xmlns:p14="http://schemas.microsoft.com/office/powerpoint/2010/main" val="1957865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3F7-4346-4CA0-15AF-692A776022D5}"/>
              </a:ext>
            </a:extLst>
          </p:cNvPr>
          <p:cNvSpPr>
            <a:spLocks noGrp="1"/>
          </p:cNvSpPr>
          <p:nvPr>
            <p:ph type="title"/>
          </p:nvPr>
        </p:nvSpPr>
        <p:spPr/>
        <p:txBody>
          <a:bodyPr>
            <a:normAutofit/>
          </a:bodyPr>
          <a:lstStyle/>
          <a:p>
            <a:r>
              <a:rPr lang="en-US" sz="2400">
                <a:latin typeface="Times New Roman"/>
                <a:cs typeface="Calibri Light"/>
              </a:rPr>
              <a:t>Individual Contribution- Devansh Trivedi(21BCE11407)</a:t>
            </a:r>
          </a:p>
        </p:txBody>
      </p:sp>
      <p:sp>
        <p:nvSpPr>
          <p:cNvPr id="3" name="Content Placeholder 2">
            <a:extLst>
              <a:ext uri="{FF2B5EF4-FFF2-40B4-BE49-F238E27FC236}">
                <a16:creationId xmlns:a16="http://schemas.microsoft.com/office/drawing/2014/main" id="{CB0B3FB6-BC41-5D10-4CC0-C84FBC6337D8}"/>
              </a:ext>
            </a:extLst>
          </p:cNvPr>
          <p:cNvSpPr>
            <a:spLocks noGrp="1"/>
          </p:cNvSpPr>
          <p:nvPr>
            <p:ph idx="1"/>
          </p:nvPr>
        </p:nvSpPr>
        <p:spPr/>
        <p:txBody>
          <a:bodyPr vert="horz" lIns="91440" tIns="45720" rIns="91440" bIns="45720" rtlCol="0" anchor="t">
            <a:normAutofit/>
          </a:bodyPr>
          <a:lstStyle/>
          <a:p>
            <a:r>
              <a:rPr lang="en-US" sz="1600" dirty="0">
                <a:latin typeface="Times New Roman"/>
                <a:cs typeface="Calibri"/>
              </a:rPr>
              <a:t>Research</a:t>
            </a:r>
          </a:p>
          <a:p>
            <a:r>
              <a:rPr lang="en-US" sz="1600" dirty="0">
                <a:latin typeface="Times New Roman"/>
                <a:cs typeface="Calibri"/>
              </a:rPr>
              <a:t>Machine Learning Models</a:t>
            </a:r>
          </a:p>
        </p:txBody>
      </p:sp>
    </p:spTree>
    <p:extLst>
      <p:ext uri="{BB962C8B-B14F-4D97-AF65-F5344CB8AC3E}">
        <p14:creationId xmlns:p14="http://schemas.microsoft.com/office/powerpoint/2010/main" val="375634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3F7-4346-4CA0-15AF-692A776022D5}"/>
              </a:ext>
            </a:extLst>
          </p:cNvPr>
          <p:cNvSpPr>
            <a:spLocks noGrp="1"/>
          </p:cNvSpPr>
          <p:nvPr>
            <p:ph type="title"/>
          </p:nvPr>
        </p:nvSpPr>
        <p:spPr/>
        <p:txBody>
          <a:bodyPr>
            <a:normAutofit/>
          </a:bodyPr>
          <a:lstStyle/>
          <a:p>
            <a:r>
              <a:rPr lang="en-US" sz="2400">
                <a:latin typeface="Times New Roman"/>
                <a:cs typeface="Calibri Light"/>
              </a:rPr>
              <a:t>Individual Contribution- </a:t>
            </a:r>
            <a:r>
              <a:rPr lang="en-US" sz="2400" err="1">
                <a:latin typeface="Times New Roman"/>
                <a:cs typeface="Calibri Light"/>
              </a:rPr>
              <a:t>Yashsh</a:t>
            </a:r>
            <a:r>
              <a:rPr lang="en-US" sz="2400">
                <a:latin typeface="Times New Roman"/>
                <a:cs typeface="Calibri Light"/>
              </a:rPr>
              <a:t> </a:t>
            </a:r>
            <a:r>
              <a:rPr lang="en-US" sz="2400" err="1">
                <a:latin typeface="Times New Roman"/>
                <a:cs typeface="Calibri Light"/>
              </a:rPr>
              <a:t>Randive</a:t>
            </a:r>
            <a:r>
              <a:rPr lang="en-US" sz="2400">
                <a:latin typeface="Times New Roman"/>
                <a:cs typeface="Calibri Light"/>
              </a:rPr>
              <a:t>(21BCE11334)</a:t>
            </a:r>
            <a:endParaRPr lang="en-US" sz="2400">
              <a:latin typeface="Times New Roman"/>
            </a:endParaRPr>
          </a:p>
        </p:txBody>
      </p:sp>
      <p:sp>
        <p:nvSpPr>
          <p:cNvPr id="3" name="Content Placeholder 2">
            <a:extLst>
              <a:ext uri="{FF2B5EF4-FFF2-40B4-BE49-F238E27FC236}">
                <a16:creationId xmlns:a16="http://schemas.microsoft.com/office/drawing/2014/main" id="{CB0B3FB6-BC41-5D10-4CC0-C84FBC6337D8}"/>
              </a:ext>
            </a:extLst>
          </p:cNvPr>
          <p:cNvSpPr>
            <a:spLocks noGrp="1"/>
          </p:cNvSpPr>
          <p:nvPr>
            <p:ph idx="1"/>
          </p:nvPr>
        </p:nvSpPr>
        <p:spPr/>
        <p:txBody>
          <a:bodyPr vert="horz" lIns="91440" tIns="45720" rIns="91440" bIns="45720" rtlCol="0" anchor="t">
            <a:normAutofit/>
          </a:bodyPr>
          <a:lstStyle/>
          <a:p>
            <a:r>
              <a:rPr lang="en-US" sz="1600" dirty="0">
                <a:latin typeface="Times New Roman"/>
                <a:cs typeface="Calibri"/>
              </a:rPr>
              <a:t>Research</a:t>
            </a:r>
            <a:endParaRPr lang="en-US" sz="1600">
              <a:latin typeface="Times New Roman"/>
              <a:cs typeface="Times New Roman"/>
            </a:endParaRPr>
          </a:p>
        </p:txBody>
      </p:sp>
    </p:spTree>
    <p:extLst>
      <p:ext uri="{BB962C8B-B14F-4D97-AF65-F5344CB8AC3E}">
        <p14:creationId xmlns:p14="http://schemas.microsoft.com/office/powerpoint/2010/main" val="31452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3F7-4346-4CA0-15AF-692A776022D5}"/>
              </a:ext>
            </a:extLst>
          </p:cNvPr>
          <p:cNvSpPr>
            <a:spLocks noGrp="1"/>
          </p:cNvSpPr>
          <p:nvPr>
            <p:ph type="title"/>
          </p:nvPr>
        </p:nvSpPr>
        <p:spPr/>
        <p:txBody>
          <a:bodyPr>
            <a:normAutofit/>
          </a:bodyPr>
          <a:lstStyle/>
          <a:p>
            <a:r>
              <a:rPr lang="en-US" sz="2400">
                <a:latin typeface="Times New Roman"/>
                <a:cs typeface="Calibri Light"/>
              </a:rPr>
              <a:t>Individual Contribution- Chetan Khoche(21BCG10100)</a:t>
            </a:r>
            <a:endParaRPr lang="en-US" sz="2400">
              <a:latin typeface="Times New Roman"/>
            </a:endParaRPr>
          </a:p>
        </p:txBody>
      </p:sp>
      <p:sp>
        <p:nvSpPr>
          <p:cNvPr id="3" name="Content Placeholder 2">
            <a:extLst>
              <a:ext uri="{FF2B5EF4-FFF2-40B4-BE49-F238E27FC236}">
                <a16:creationId xmlns:a16="http://schemas.microsoft.com/office/drawing/2014/main" id="{CB0B3FB6-BC41-5D10-4CC0-C84FBC6337D8}"/>
              </a:ext>
            </a:extLst>
          </p:cNvPr>
          <p:cNvSpPr>
            <a:spLocks noGrp="1"/>
          </p:cNvSpPr>
          <p:nvPr>
            <p:ph idx="1"/>
          </p:nvPr>
        </p:nvSpPr>
        <p:spPr/>
        <p:txBody>
          <a:bodyPr vert="horz" lIns="91440" tIns="45720" rIns="91440" bIns="45720" rtlCol="0" anchor="t">
            <a:normAutofit/>
          </a:bodyPr>
          <a:lstStyle/>
          <a:p>
            <a:r>
              <a:rPr lang="en-US" sz="1600" dirty="0">
                <a:latin typeface="Times New Roman"/>
                <a:cs typeface="Calibri"/>
              </a:rPr>
              <a:t>Full Stack Development</a:t>
            </a:r>
          </a:p>
          <a:p>
            <a:r>
              <a:rPr lang="en-US" sz="1600" dirty="0">
                <a:latin typeface="Times New Roman"/>
                <a:cs typeface="Calibri"/>
              </a:rPr>
              <a:t>Web Application Development</a:t>
            </a:r>
            <a:endParaRPr lang="en-US" sz="1600" dirty="0">
              <a:latin typeface="Times New Roman"/>
            </a:endParaRPr>
          </a:p>
          <a:p>
            <a:endParaRPr lang="en-US">
              <a:cs typeface="Calibri"/>
            </a:endParaRPr>
          </a:p>
        </p:txBody>
      </p:sp>
    </p:spTree>
    <p:extLst>
      <p:ext uri="{BB962C8B-B14F-4D97-AF65-F5344CB8AC3E}">
        <p14:creationId xmlns:p14="http://schemas.microsoft.com/office/powerpoint/2010/main" val="3099443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3F7-4346-4CA0-15AF-692A776022D5}"/>
              </a:ext>
            </a:extLst>
          </p:cNvPr>
          <p:cNvSpPr>
            <a:spLocks noGrp="1"/>
          </p:cNvSpPr>
          <p:nvPr>
            <p:ph type="title"/>
          </p:nvPr>
        </p:nvSpPr>
        <p:spPr/>
        <p:txBody>
          <a:bodyPr>
            <a:normAutofit/>
          </a:bodyPr>
          <a:lstStyle/>
          <a:p>
            <a:r>
              <a:rPr lang="en-US" sz="2400">
                <a:latin typeface="Times New Roman"/>
                <a:cs typeface="Calibri Light"/>
              </a:rPr>
              <a:t>Individual Contribution- Siddharth Dayal(21BCY10019)</a:t>
            </a:r>
            <a:endParaRPr lang="en-US" sz="2400">
              <a:latin typeface="Times New Roman"/>
            </a:endParaRPr>
          </a:p>
        </p:txBody>
      </p:sp>
      <p:sp>
        <p:nvSpPr>
          <p:cNvPr id="3" name="Content Placeholder 2">
            <a:extLst>
              <a:ext uri="{FF2B5EF4-FFF2-40B4-BE49-F238E27FC236}">
                <a16:creationId xmlns:a16="http://schemas.microsoft.com/office/drawing/2014/main" id="{CB0B3FB6-BC41-5D10-4CC0-C84FBC6337D8}"/>
              </a:ext>
            </a:extLst>
          </p:cNvPr>
          <p:cNvSpPr>
            <a:spLocks noGrp="1"/>
          </p:cNvSpPr>
          <p:nvPr>
            <p:ph idx="1"/>
          </p:nvPr>
        </p:nvSpPr>
        <p:spPr/>
        <p:txBody>
          <a:bodyPr vert="horz" lIns="91440" tIns="45720" rIns="91440" bIns="45720" rtlCol="0" anchor="t">
            <a:normAutofit/>
          </a:bodyPr>
          <a:lstStyle/>
          <a:p>
            <a:r>
              <a:rPr lang="en-US" sz="1600" dirty="0">
                <a:latin typeface="Times New Roman"/>
                <a:cs typeface="Calibri"/>
              </a:rPr>
              <a:t>Web Scraping</a:t>
            </a:r>
          </a:p>
          <a:p>
            <a:r>
              <a:rPr lang="en-US" sz="1600" dirty="0">
                <a:latin typeface="Times New Roman"/>
                <a:cs typeface="Calibri"/>
              </a:rPr>
              <a:t>Web Application Development</a:t>
            </a:r>
          </a:p>
          <a:p>
            <a:r>
              <a:rPr lang="en-US" sz="1600" dirty="0">
                <a:latin typeface="Times New Roman"/>
                <a:cs typeface="Calibri"/>
              </a:rPr>
              <a:t>Data Collection</a:t>
            </a:r>
          </a:p>
        </p:txBody>
      </p:sp>
    </p:spTree>
    <p:extLst>
      <p:ext uri="{BB962C8B-B14F-4D97-AF65-F5344CB8AC3E}">
        <p14:creationId xmlns:p14="http://schemas.microsoft.com/office/powerpoint/2010/main" val="375950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A302-C38C-BF38-11FD-CE6C3CF8A86A}"/>
              </a:ext>
            </a:extLst>
          </p:cNvPr>
          <p:cNvSpPr>
            <a:spLocks noGrp="1"/>
          </p:cNvSpPr>
          <p:nvPr>
            <p:ph type="title"/>
          </p:nvPr>
        </p:nvSpPr>
        <p:spPr/>
        <p:txBody>
          <a:bodyPr>
            <a:normAutofit/>
          </a:bodyPr>
          <a:lstStyle/>
          <a:p>
            <a:r>
              <a:rPr lang="en-US" sz="2800">
                <a:latin typeface="Times New Roman"/>
                <a:cs typeface="Times New Roman"/>
              </a:rPr>
              <a:t>Problem </a:t>
            </a:r>
            <a:r>
              <a:rPr lang="en-US" sz="2800">
                <a:latin typeface="Times New Roman"/>
                <a:cs typeface="Calibri Light"/>
              </a:rPr>
              <a:t>Introduction-</a:t>
            </a:r>
            <a:endParaRPr lang="en-US"/>
          </a:p>
        </p:txBody>
      </p:sp>
      <p:sp>
        <p:nvSpPr>
          <p:cNvPr id="3" name="Content Placeholder 2">
            <a:extLst>
              <a:ext uri="{FF2B5EF4-FFF2-40B4-BE49-F238E27FC236}">
                <a16:creationId xmlns:a16="http://schemas.microsoft.com/office/drawing/2014/main" id="{F4C0CC19-94DB-A0EA-4582-7B7F5ABA4442}"/>
              </a:ext>
            </a:extLst>
          </p:cNvPr>
          <p:cNvSpPr>
            <a:spLocks noGrp="1"/>
          </p:cNvSpPr>
          <p:nvPr>
            <p:ph idx="1"/>
          </p:nvPr>
        </p:nvSpPr>
        <p:spPr/>
        <p:txBody>
          <a:bodyPr vert="horz" lIns="91440" tIns="45720" rIns="91440" bIns="45720" rtlCol="0" anchor="t">
            <a:noAutofit/>
          </a:bodyPr>
          <a:lstStyle/>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Healthcare management is crucial for effective healthcare service delivery in India, especially given its large population of over 1.3 billion.</a:t>
            </a:r>
            <a:endParaRPr lang="en-US">
              <a:cs typeface="Calibri" panose="020F0502020204030204"/>
            </a:endParaRPr>
          </a:p>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India faces a shortage of hospitals, doctors, nurses, and essential medical resources.</a:t>
            </a:r>
            <a:endParaRPr lang="en-US" sz="1400">
              <a:solidFill>
                <a:srgbClr val="000000"/>
              </a:solidFill>
              <a:latin typeface="Times New Roman"/>
              <a:cs typeface="Times New Roman"/>
            </a:endParaRPr>
          </a:p>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Rural areas particularly suffer from inadequate medical facilities and limited healthcare access.</a:t>
            </a:r>
            <a:endParaRPr lang="en-US" sz="1400">
              <a:latin typeface="Times New Roman"/>
              <a:cs typeface="Times New Roman"/>
            </a:endParaRPr>
          </a:p>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During COVID-19, many people visited medical facilities unnecessarily, leading to increased risk of infection and overburdening the healthcare system.</a:t>
            </a:r>
            <a:endParaRPr lang="en-US" sz="1400">
              <a:solidFill>
                <a:srgbClr val="000000"/>
              </a:solidFill>
              <a:latin typeface="Times New Roman"/>
              <a:cs typeface="Times New Roman"/>
            </a:endParaRPr>
          </a:p>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Non-critical visits escalated the chances of virus transmission and strained resources, impacting those in dire need of medical attention.</a:t>
            </a:r>
            <a:endParaRPr lang="en-US" sz="1400">
              <a:latin typeface="Times New Roman"/>
              <a:cs typeface="Times New Roman"/>
            </a:endParaRPr>
          </a:p>
          <a:p>
            <a:pPr marL="457200" indent="-457200">
              <a:lnSpc>
                <a:spcPct val="110000"/>
              </a:lnSpc>
              <a:buFont typeface="Courier New" panose="020B0604020202020204" pitchFamily="34" charset="0"/>
              <a:buChar char="o"/>
            </a:pPr>
            <a:r>
              <a:rPr lang="en-US" sz="1400">
                <a:solidFill>
                  <a:srgbClr val="000000"/>
                </a:solidFill>
                <a:latin typeface="Times New Roman"/>
                <a:ea typeface="+mn-lt"/>
                <a:cs typeface="Times New Roman"/>
              </a:rPr>
              <a:t>The surge in patient numbers also heightened local traffic and chaos in medical facilities.</a:t>
            </a:r>
            <a:endParaRPr lang="en-US" sz="1400">
              <a:latin typeface="Times New Roman"/>
              <a:cs typeface="Times New Roman"/>
            </a:endParaRPr>
          </a:p>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Health care expenditure in India is rising, fueled by both public and private investments.</a:t>
            </a:r>
            <a:endParaRPr lang="en-US" sz="1400">
              <a:latin typeface="Times New Roman"/>
              <a:cs typeface="Times New Roman"/>
            </a:endParaRPr>
          </a:p>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However, there is a significant disparity in healthcare financing, leading to unequal access to quality care across different regions and communities.</a:t>
            </a:r>
            <a:endParaRPr lang="en-US" sz="1400">
              <a:latin typeface="Times New Roman"/>
              <a:cs typeface="Times New Roman"/>
            </a:endParaRPr>
          </a:p>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Ensuring the quality and safety of healthcare services is a major challenge.</a:t>
            </a:r>
            <a:endParaRPr lang="en-US" sz="1400">
              <a:latin typeface="Times New Roman"/>
              <a:cs typeface="Times New Roman"/>
            </a:endParaRPr>
          </a:p>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Healthcare managers are responsible for maintaining medical standards and reducing errors.</a:t>
            </a:r>
            <a:endParaRPr lang="en-US" sz="1400">
              <a:latin typeface="Times New Roman"/>
              <a:cs typeface="Times New Roman"/>
            </a:endParaRPr>
          </a:p>
          <a:p>
            <a:pPr marL="285750" indent="-285750">
              <a:lnSpc>
                <a:spcPct val="110000"/>
              </a:lnSpc>
              <a:buFont typeface="Courier New" panose="020B0604020202020204" pitchFamily="34" charset="0"/>
              <a:buChar char="o"/>
            </a:pPr>
            <a:r>
              <a:rPr lang="en-US" sz="1400">
                <a:solidFill>
                  <a:srgbClr val="000000"/>
                </a:solidFill>
                <a:latin typeface="Times New Roman"/>
                <a:ea typeface="+mn-lt"/>
                <a:cs typeface="Times New Roman"/>
              </a:rPr>
              <a:t>They need to implement effective protocols and regulations to prioritize patient safety and enhance care quality.</a:t>
            </a:r>
            <a:endParaRPr lang="en-US" sz="1400">
              <a:latin typeface="Times New Roman"/>
              <a:cs typeface="Calibri" panose="020F0502020204030204"/>
            </a:endParaRPr>
          </a:p>
        </p:txBody>
      </p:sp>
    </p:spTree>
    <p:extLst>
      <p:ext uri="{BB962C8B-B14F-4D97-AF65-F5344CB8AC3E}">
        <p14:creationId xmlns:p14="http://schemas.microsoft.com/office/powerpoint/2010/main" val="1526506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3F7-4346-4CA0-15AF-692A776022D5}"/>
              </a:ext>
            </a:extLst>
          </p:cNvPr>
          <p:cNvSpPr>
            <a:spLocks noGrp="1"/>
          </p:cNvSpPr>
          <p:nvPr>
            <p:ph type="title"/>
          </p:nvPr>
        </p:nvSpPr>
        <p:spPr/>
        <p:txBody>
          <a:bodyPr>
            <a:normAutofit/>
          </a:bodyPr>
          <a:lstStyle/>
          <a:p>
            <a:r>
              <a:rPr lang="en-US" sz="2400">
                <a:latin typeface="Times New Roman"/>
                <a:cs typeface="Calibri Light"/>
              </a:rPr>
              <a:t>Individual Contribution- Rishikesh M(21BCG10072)</a:t>
            </a:r>
            <a:endParaRPr lang="en-US" sz="2400">
              <a:latin typeface="Times New Roman"/>
            </a:endParaRPr>
          </a:p>
        </p:txBody>
      </p:sp>
      <p:sp>
        <p:nvSpPr>
          <p:cNvPr id="3" name="Content Placeholder 2">
            <a:extLst>
              <a:ext uri="{FF2B5EF4-FFF2-40B4-BE49-F238E27FC236}">
                <a16:creationId xmlns:a16="http://schemas.microsoft.com/office/drawing/2014/main" id="{CB0B3FB6-BC41-5D10-4CC0-C84FBC6337D8}"/>
              </a:ext>
            </a:extLst>
          </p:cNvPr>
          <p:cNvSpPr>
            <a:spLocks noGrp="1"/>
          </p:cNvSpPr>
          <p:nvPr>
            <p:ph idx="1"/>
          </p:nvPr>
        </p:nvSpPr>
        <p:spPr/>
        <p:txBody>
          <a:bodyPr vert="horz" lIns="91440" tIns="45720" rIns="91440" bIns="45720" rtlCol="0" anchor="t">
            <a:normAutofit/>
          </a:bodyPr>
          <a:lstStyle/>
          <a:p>
            <a:r>
              <a:rPr lang="en-US" sz="1600" dirty="0">
                <a:latin typeface="Times New Roman"/>
                <a:cs typeface="Calibri"/>
              </a:rPr>
              <a:t>System Design</a:t>
            </a:r>
          </a:p>
          <a:p>
            <a:r>
              <a:rPr lang="en-US" sz="1600" dirty="0">
                <a:latin typeface="Times New Roman"/>
                <a:cs typeface="Calibri"/>
              </a:rPr>
              <a:t>Gamification</a:t>
            </a:r>
          </a:p>
          <a:p>
            <a:r>
              <a:rPr lang="en-US" sz="1600" dirty="0">
                <a:latin typeface="Times New Roman"/>
                <a:cs typeface="Calibri"/>
              </a:rPr>
              <a:t>Tools and Utility Programming</a:t>
            </a:r>
          </a:p>
        </p:txBody>
      </p:sp>
    </p:spTree>
    <p:extLst>
      <p:ext uri="{BB962C8B-B14F-4D97-AF65-F5344CB8AC3E}">
        <p14:creationId xmlns:p14="http://schemas.microsoft.com/office/powerpoint/2010/main" val="277886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3F7-4346-4CA0-15AF-692A776022D5}"/>
              </a:ext>
            </a:extLst>
          </p:cNvPr>
          <p:cNvSpPr>
            <a:spLocks noGrp="1"/>
          </p:cNvSpPr>
          <p:nvPr>
            <p:ph type="title"/>
          </p:nvPr>
        </p:nvSpPr>
        <p:spPr/>
        <p:txBody>
          <a:bodyPr>
            <a:normAutofit/>
          </a:bodyPr>
          <a:lstStyle/>
          <a:p>
            <a:r>
              <a:rPr lang="en-US" sz="2400">
                <a:latin typeface="Times New Roman"/>
                <a:cs typeface="Calibri Light"/>
              </a:rPr>
              <a:t>Individual Contribution- Ankit Sankar(21BCG10075)</a:t>
            </a:r>
            <a:endParaRPr lang="en-US" sz="2400">
              <a:latin typeface="Times New Roman"/>
            </a:endParaRPr>
          </a:p>
        </p:txBody>
      </p:sp>
      <p:sp>
        <p:nvSpPr>
          <p:cNvPr id="3" name="Content Placeholder 2">
            <a:extLst>
              <a:ext uri="{FF2B5EF4-FFF2-40B4-BE49-F238E27FC236}">
                <a16:creationId xmlns:a16="http://schemas.microsoft.com/office/drawing/2014/main" id="{CB0B3FB6-BC41-5D10-4CC0-C84FBC6337D8}"/>
              </a:ext>
            </a:extLst>
          </p:cNvPr>
          <p:cNvSpPr>
            <a:spLocks noGrp="1"/>
          </p:cNvSpPr>
          <p:nvPr>
            <p:ph idx="1"/>
          </p:nvPr>
        </p:nvSpPr>
        <p:spPr/>
        <p:txBody>
          <a:bodyPr vert="horz" lIns="91440" tIns="45720" rIns="91440" bIns="45720" rtlCol="0" anchor="t">
            <a:normAutofit/>
          </a:bodyPr>
          <a:lstStyle/>
          <a:p>
            <a:r>
              <a:rPr lang="en-US" sz="1600" dirty="0">
                <a:solidFill>
                  <a:srgbClr val="000000"/>
                </a:solidFill>
                <a:latin typeface="Times New Roman"/>
                <a:ea typeface="+mn-lt"/>
                <a:cs typeface="+mn-lt"/>
              </a:rPr>
              <a:t>Data Visualization</a:t>
            </a:r>
          </a:p>
          <a:p>
            <a:r>
              <a:rPr lang="en-US" sz="1600" dirty="0">
                <a:solidFill>
                  <a:srgbClr val="000000"/>
                </a:solidFill>
                <a:latin typeface="Times New Roman"/>
                <a:ea typeface="+mn-lt"/>
                <a:cs typeface="+mn-lt"/>
              </a:rPr>
              <a:t>2D Visualization program for MRIs and scans</a:t>
            </a:r>
          </a:p>
          <a:p>
            <a:r>
              <a:rPr lang="en-US" sz="1600" dirty="0">
                <a:solidFill>
                  <a:srgbClr val="000000"/>
                </a:solidFill>
                <a:latin typeface="Times New Roman"/>
                <a:ea typeface="+mn-lt"/>
                <a:cs typeface="+mn-lt"/>
              </a:rPr>
              <a:t>Development of a VR/AR based Application</a:t>
            </a:r>
            <a:endParaRPr lang="en-US" sz="1600" dirty="0">
              <a:solidFill>
                <a:srgbClr val="000000"/>
              </a:solidFill>
              <a:latin typeface="Times New Roman"/>
              <a:cs typeface="Calibri"/>
            </a:endParaRPr>
          </a:p>
        </p:txBody>
      </p:sp>
    </p:spTree>
    <p:extLst>
      <p:ext uri="{BB962C8B-B14F-4D97-AF65-F5344CB8AC3E}">
        <p14:creationId xmlns:p14="http://schemas.microsoft.com/office/powerpoint/2010/main" val="2635761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D3F7-4346-4CA0-15AF-692A776022D5}"/>
              </a:ext>
            </a:extLst>
          </p:cNvPr>
          <p:cNvSpPr>
            <a:spLocks noGrp="1"/>
          </p:cNvSpPr>
          <p:nvPr>
            <p:ph type="title"/>
          </p:nvPr>
        </p:nvSpPr>
        <p:spPr/>
        <p:txBody>
          <a:bodyPr>
            <a:normAutofit/>
          </a:bodyPr>
          <a:lstStyle/>
          <a:p>
            <a:r>
              <a:rPr lang="en-US" sz="2400">
                <a:latin typeface="Times New Roman"/>
                <a:cs typeface="Calibri Light"/>
              </a:rPr>
              <a:t>Individual Contribution- Ashutosh Kr. Srivastava(21BAC10005)</a:t>
            </a:r>
            <a:endParaRPr lang="en-US" sz="2400">
              <a:latin typeface="Times New Roman"/>
            </a:endParaRPr>
          </a:p>
        </p:txBody>
      </p:sp>
      <p:sp>
        <p:nvSpPr>
          <p:cNvPr id="3" name="Content Placeholder 2">
            <a:extLst>
              <a:ext uri="{FF2B5EF4-FFF2-40B4-BE49-F238E27FC236}">
                <a16:creationId xmlns:a16="http://schemas.microsoft.com/office/drawing/2014/main" id="{CB0B3FB6-BC41-5D10-4CC0-C84FBC6337D8}"/>
              </a:ext>
            </a:extLst>
          </p:cNvPr>
          <p:cNvSpPr>
            <a:spLocks noGrp="1"/>
          </p:cNvSpPr>
          <p:nvPr>
            <p:ph idx="1"/>
          </p:nvPr>
        </p:nvSpPr>
        <p:spPr/>
        <p:txBody>
          <a:bodyPr vert="horz" lIns="91440" tIns="45720" rIns="91440" bIns="45720" rtlCol="0" anchor="t">
            <a:normAutofit/>
          </a:bodyPr>
          <a:lstStyle/>
          <a:p>
            <a:r>
              <a:rPr lang="en-US" sz="1600" dirty="0">
                <a:latin typeface="Times New Roman"/>
                <a:cs typeface="Calibri"/>
              </a:rPr>
              <a:t>Hardware, IoT</a:t>
            </a:r>
          </a:p>
          <a:p>
            <a:r>
              <a:rPr lang="en-US" sz="1600" dirty="0">
                <a:latin typeface="Times New Roman"/>
                <a:cs typeface="Calibri"/>
              </a:rPr>
              <a:t>Documentation</a:t>
            </a:r>
          </a:p>
        </p:txBody>
      </p:sp>
    </p:spTree>
    <p:extLst>
      <p:ext uri="{BB962C8B-B14F-4D97-AF65-F5344CB8AC3E}">
        <p14:creationId xmlns:p14="http://schemas.microsoft.com/office/powerpoint/2010/main" val="805825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BE07-06D7-C34A-AECE-95AF2BC3C5A5}"/>
              </a:ext>
            </a:extLst>
          </p:cNvPr>
          <p:cNvSpPr>
            <a:spLocks noGrp="1"/>
          </p:cNvSpPr>
          <p:nvPr>
            <p:ph type="title"/>
          </p:nvPr>
        </p:nvSpPr>
        <p:spPr/>
        <p:txBody>
          <a:bodyPr/>
          <a:lstStyle/>
          <a:p>
            <a:r>
              <a:rPr lang="en-US" sz="2800" dirty="0">
                <a:latin typeface="Times New Roman"/>
                <a:cs typeface="Calibri Light"/>
              </a:rPr>
              <a:t>References-</a:t>
            </a:r>
            <a:endParaRPr lang="en-US" dirty="0">
              <a:cs typeface="Calibri Light"/>
            </a:endParaRPr>
          </a:p>
        </p:txBody>
      </p:sp>
      <p:sp>
        <p:nvSpPr>
          <p:cNvPr id="3" name="Content Placeholder 2">
            <a:extLst>
              <a:ext uri="{FF2B5EF4-FFF2-40B4-BE49-F238E27FC236}">
                <a16:creationId xmlns:a16="http://schemas.microsoft.com/office/drawing/2014/main" id="{5DD00C5F-2A7D-BA51-727B-20F3675EF9D0}"/>
              </a:ext>
            </a:extLst>
          </p:cNvPr>
          <p:cNvSpPr>
            <a:spLocks noGrp="1"/>
          </p:cNvSpPr>
          <p:nvPr>
            <p:ph idx="1"/>
          </p:nvPr>
        </p:nvSpPr>
        <p:spPr/>
        <p:txBody>
          <a:bodyPr vert="horz" lIns="91440" tIns="45720" rIns="91440" bIns="45720" rtlCol="0" anchor="t">
            <a:normAutofit/>
          </a:bodyPr>
          <a:lstStyle/>
          <a:p>
            <a:pPr marL="283210" indent="-283210" algn="just">
              <a:lnSpc>
                <a:spcPct val="110000"/>
              </a:lnSpc>
            </a:pPr>
            <a:r>
              <a:rPr lang="sv" sz="1600" err="1">
                <a:latin typeface="Times New Roman"/>
                <a:ea typeface="+mn-lt"/>
                <a:cs typeface="+mn-lt"/>
              </a:rPr>
              <a:t>Klasnja</a:t>
            </a:r>
            <a:r>
              <a:rPr lang="sv" sz="1600" dirty="0">
                <a:latin typeface="Times New Roman"/>
                <a:ea typeface="+mn-lt"/>
                <a:cs typeface="+mn-lt"/>
              </a:rPr>
              <a:t>, P., Pratt, W., &amp; </a:t>
            </a:r>
            <a:r>
              <a:rPr lang="sv" sz="1600" err="1">
                <a:latin typeface="Times New Roman"/>
                <a:ea typeface="+mn-lt"/>
                <a:cs typeface="+mn-lt"/>
              </a:rPr>
              <a:t>Paasche-Orlow</a:t>
            </a:r>
            <a:r>
              <a:rPr lang="sv" sz="1600" dirty="0">
                <a:latin typeface="Times New Roman"/>
                <a:ea typeface="+mn-lt"/>
                <a:cs typeface="+mn-lt"/>
              </a:rPr>
              <a:t>, M. K. (2017). </a:t>
            </a:r>
            <a:r>
              <a:rPr lang="en-US" sz="1600" dirty="0">
                <a:latin typeface="Times New Roman"/>
                <a:ea typeface="+mn-lt"/>
                <a:cs typeface="+mn-lt"/>
              </a:rPr>
              <a:t>Mobile health apps for promoting healthy behaviors: A systematic review and meta-analysis. </a:t>
            </a:r>
            <a:r>
              <a:rPr lang="en-US" sz="1600" i="1" dirty="0">
                <a:latin typeface="Times New Roman"/>
                <a:ea typeface="+mn-lt"/>
                <a:cs typeface="+mn-lt"/>
              </a:rPr>
              <a:t>Journal of medical Internet research</a:t>
            </a:r>
            <a:r>
              <a:rPr lang="en-US" sz="1600" dirty="0">
                <a:latin typeface="Times New Roman"/>
                <a:ea typeface="+mn-lt"/>
                <a:cs typeface="+mn-lt"/>
              </a:rPr>
              <a:t>, </a:t>
            </a:r>
            <a:r>
              <a:rPr lang="en-US" sz="1600" i="1" dirty="0">
                <a:latin typeface="Times New Roman"/>
                <a:ea typeface="+mn-lt"/>
                <a:cs typeface="+mn-lt"/>
              </a:rPr>
              <a:t>19</a:t>
            </a:r>
            <a:r>
              <a:rPr lang="en-US" sz="1600" dirty="0">
                <a:latin typeface="Times New Roman"/>
                <a:ea typeface="+mn-lt"/>
                <a:cs typeface="+mn-lt"/>
              </a:rPr>
              <a:t>(3), e83.</a:t>
            </a:r>
            <a:endParaRPr lang="en-US" sz="1600">
              <a:latin typeface="Times New Roman"/>
              <a:cs typeface="Calibri"/>
            </a:endParaRPr>
          </a:p>
          <a:p>
            <a:pPr marL="283210" indent="-283210" algn="just">
              <a:lnSpc>
                <a:spcPct val="110000"/>
              </a:lnSpc>
            </a:pPr>
            <a:r>
              <a:rPr lang="en-US" sz="1600" dirty="0">
                <a:latin typeface="Times New Roman"/>
                <a:ea typeface="+mn-lt"/>
                <a:cs typeface="+mn-lt"/>
              </a:rPr>
              <a:t>Mitesh, A., &amp; Singh, S. K. (2019). Mobile health apps for early detection and prevention of non-communicable diseases: A narrative review. </a:t>
            </a:r>
            <a:r>
              <a:rPr lang="en-US" sz="1600" i="1" dirty="0">
                <a:latin typeface="Times New Roman"/>
                <a:ea typeface="+mn-lt"/>
                <a:cs typeface="+mn-lt"/>
              </a:rPr>
              <a:t>Journal of Clinical and Diagnostic Research</a:t>
            </a:r>
            <a:r>
              <a:rPr lang="en-US" sz="1600" dirty="0">
                <a:latin typeface="Times New Roman"/>
                <a:ea typeface="+mn-lt"/>
                <a:cs typeface="+mn-lt"/>
              </a:rPr>
              <a:t>, </a:t>
            </a:r>
            <a:r>
              <a:rPr lang="en-US" sz="1600" i="1" dirty="0">
                <a:latin typeface="Times New Roman"/>
                <a:ea typeface="+mn-lt"/>
                <a:cs typeface="+mn-lt"/>
              </a:rPr>
              <a:t>13</a:t>
            </a:r>
            <a:r>
              <a:rPr lang="en-US" sz="1600" dirty="0">
                <a:latin typeface="Times New Roman"/>
                <a:ea typeface="+mn-lt"/>
                <a:cs typeface="+mn-lt"/>
              </a:rPr>
              <a:t>(11), FE01-FE05.</a:t>
            </a:r>
            <a:endParaRPr lang="en-US" sz="1600">
              <a:latin typeface="Times New Roman"/>
              <a:cs typeface="Calibri"/>
            </a:endParaRPr>
          </a:p>
          <a:p>
            <a:pPr marL="283210" indent="-283210" algn="just">
              <a:lnSpc>
                <a:spcPct val="110000"/>
              </a:lnSpc>
            </a:pPr>
            <a:r>
              <a:rPr lang="en-US" sz="1600" dirty="0">
                <a:latin typeface="Times New Roman"/>
                <a:ea typeface="+mn-lt"/>
                <a:cs typeface="+mn-lt"/>
              </a:rPr>
              <a:t>Ventola, C. L. (2014). Mobile apps for the healthcare professional: Benefits, risks, and a framework for evaluation. </a:t>
            </a:r>
            <a:r>
              <a:rPr lang="en-US" sz="1600" i="1" dirty="0">
                <a:latin typeface="Times New Roman"/>
                <a:ea typeface="+mn-lt"/>
                <a:cs typeface="+mn-lt"/>
              </a:rPr>
              <a:t>Pharmacy and Therapeutics</a:t>
            </a:r>
            <a:r>
              <a:rPr lang="en-US" sz="1600" dirty="0">
                <a:latin typeface="Times New Roman"/>
                <a:ea typeface="+mn-lt"/>
                <a:cs typeface="+mn-lt"/>
              </a:rPr>
              <a:t>, </a:t>
            </a:r>
            <a:r>
              <a:rPr lang="en-US" sz="1600" i="1" dirty="0">
                <a:latin typeface="Times New Roman"/>
                <a:ea typeface="+mn-lt"/>
                <a:cs typeface="+mn-lt"/>
              </a:rPr>
              <a:t>39</a:t>
            </a:r>
            <a:r>
              <a:rPr lang="en-US" sz="1600" dirty="0">
                <a:latin typeface="Times New Roman"/>
                <a:ea typeface="+mn-lt"/>
                <a:cs typeface="+mn-lt"/>
              </a:rPr>
              <a:t>(4), 280-287.</a:t>
            </a:r>
            <a:endParaRPr lang="en-US" sz="1600" dirty="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2976174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609D-4A9D-9DC4-4DDB-3F702AB5F1EE}"/>
              </a:ext>
            </a:extLst>
          </p:cNvPr>
          <p:cNvSpPr>
            <a:spLocks noGrp="1"/>
          </p:cNvSpPr>
          <p:nvPr>
            <p:ph type="title"/>
          </p:nvPr>
        </p:nvSpPr>
        <p:spPr/>
        <p:txBody>
          <a:bodyPr>
            <a:normAutofit/>
          </a:bodyPr>
          <a:lstStyle/>
          <a:p>
            <a:r>
              <a:rPr lang="en-US" sz="2800" dirty="0">
                <a:latin typeface="Times New Roman"/>
                <a:cs typeface="Calibri Light"/>
              </a:rPr>
              <a:t>GitHub Platform-</a:t>
            </a:r>
          </a:p>
        </p:txBody>
      </p:sp>
      <p:sp>
        <p:nvSpPr>
          <p:cNvPr id="3" name="Content Placeholder 2">
            <a:extLst>
              <a:ext uri="{FF2B5EF4-FFF2-40B4-BE49-F238E27FC236}">
                <a16:creationId xmlns:a16="http://schemas.microsoft.com/office/drawing/2014/main" id="{0F7D4144-0382-29B3-4631-EDC41A2FB6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51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A302-C38C-BF38-11FD-CE6C3CF8A86A}"/>
              </a:ext>
            </a:extLst>
          </p:cNvPr>
          <p:cNvSpPr>
            <a:spLocks noGrp="1"/>
          </p:cNvSpPr>
          <p:nvPr>
            <p:ph type="title"/>
          </p:nvPr>
        </p:nvSpPr>
        <p:spPr/>
        <p:txBody>
          <a:bodyPr>
            <a:normAutofit/>
          </a:bodyPr>
          <a:lstStyle/>
          <a:p>
            <a:r>
              <a:rPr lang="en-US" sz="2800">
                <a:latin typeface="Times New Roman"/>
                <a:cs typeface="Times New Roman"/>
              </a:rPr>
              <a:t>Our Proposal </a:t>
            </a:r>
            <a:r>
              <a:rPr lang="en-US" sz="2800">
                <a:latin typeface="Times New Roman"/>
                <a:cs typeface="Calibri Light"/>
              </a:rPr>
              <a:t>Introduction-</a:t>
            </a:r>
            <a:endParaRPr lang="en-US"/>
          </a:p>
        </p:txBody>
      </p:sp>
      <p:sp>
        <p:nvSpPr>
          <p:cNvPr id="3" name="Content Placeholder 2">
            <a:extLst>
              <a:ext uri="{FF2B5EF4-FFF2-40B4-BE49-F238E27FC236}">
                <a16:creationId xmlns:a16="http://schemas.microsoft.com/office/drawing/2014/main" id="{F4C0CC19-94DB-A0EA-4582-7B7F5ABA4442}"/>
              </a:ext>
            </a:extLst>
          </p:cNvPr>
          <p:cNvSpPr>
            <a:spLocks noGrp="1"/>
          </p:cNvSpPr>
          <p:nvPr>
            <p:ph idx="1"/>
          </p:nvPr>
        </p:nvSpPr>
        <p:spPr>
          <a:xfrm>
            <a:off x="838200" y="1683385"/>
            <a:ext cx="10515600" cy="4493578"/>
          </a:xfrm>
        </p:spPr>
        <p:txBody>
          <a:bodyPr vert="horz" lIns="91440" tIns="45720" rIns="91440" bIns="45720" rtlCol="0" anchor="t">
            <a:noAutofit/>
          </a:bodyPr>
          <a:lstStyle/>
          <a:p>
            <a:pPr algn="just">
              <a:lnSpc>
                <a:spcPct val="110000"/>
              </a:lnSpc>
              <a:buFont typeface="Courier New"/>
              <a:buChar char="o"/>
            </a:pPr>
            <a:r>
              <a:rPr lang="en-US" sz="1400">
                <a:solidFill>
                  <a:srgbClr val="000000"/>
                </a:solidFill>
                <a:latin typeface="Times New Roman"/>
                <a:ea typeface="+mn-lt"/>
                <a:cs typeface="Times New Roman"/>
              </a:rPr>
              <a:t>To make a tool that identifies the health status of a participant</a:t>
            </a:r>
            <a:endParaRPr lang="en-US" sz="1400">
              <a:solidFill>
                <a:srgbClr val="000000"/>
              </a:solidFill>
              <a:latin typeface="Times New Roman"/>
              <a:cs typeface="Times New Roman"/>
            </a:endParaRPr>
          </a:p>
          <a:p>
            <a:pPr algn="just">
              <a:lnSpc>
                <a:spcPct val="110000"/>
              </a:lnSpc>
              <a:buFont typeface="Courier New"/>
              <a:buChar char="o"/>
            </a:pPr>
            <a:r>
              <a:rPr lang="en-US" sz="1400">
                <a:solidFill>
                  <a:srgbClr val="000000"/>
                </a:solidFill>
                <a:latin typeface="Times New Roman"/>
                <a:ea typeface="+mn-lt"/>
                <a:cs typeface="Times New Roman"/>
              </a:rPr>
              <a:t>To provide stratification of a person’s health status.</a:t>
            </a:r>
            <a:endParaRPr lang="en-US" sz="1400">
              <a:latin typeface="Times New Roman"/>
              <a:cs typeface="Calibri" panose="020F0502020204030204"/>
            </a:endParaRPr>
          </a:p>
          <a:p>
            <a:pPr algn="just">
              <a:lnSpc>
                <a:spcPct val="110000"/>
              </a:lnSpc>
              <a:buFont typeface="Courier New"/>
              <a:buChar char="o"/>
            </a:pPr>
            <a:r>
              <a:rPr lang="en-US" sz="1400">
                <a:solidFill>
                  <a:srgbClr val="000000"/>
                </a:solidFill>
                <a:latin typeface="Times New Roman"/>
                <a:ea typeface="+mn-lt"/>
                <a:cs typeface="Times New Roman"/>
              </a:rPr>
              <a:t>To allow a local multidisciplinary approach to identify those who are seriously ill, or at immediate risk of a hospital admission.</a:t>
            </a:r>
            <a:endParaRPr lang="en-US" sz="1400">
              <a:latin typeface="Times New Roman"/>
              <a:cs typeface="Calibri" panose="020F0502020204030204"/>
            </a:endParaRPr>
          </a:p>
          <a:p>
            <a:pPr algn="just">
              <a:lnSpc>
                <a:spcPct val="110000"/>
              </a:lnSpc>
              <a:buFont typeface="Courier New"/>
              <a:buChar char="o"/>
            </a:pPr>
            <a:r>
              <a:rPr lang="en-US" sz="1400">
                <a:solidFill>
                  <a:srgbClr val="000000"/>
                </a:solidFill>
                <a:latin typeface="Times New Roman"/>
                <a:ea typeface="+mn-lt"/>
                <a:cs typeface="Times New Roman"/>
              </a:rPr>
              <a:t>To provide a platform for professionals to coordinate the care of the participant</a:t>
            </a:r>
            <a:endParaRPr lang="en-US" sz="1400">
              <a:latin typeface="Times New Roman"/>
              <a:cs typeface="Calibri" panose="020F0502020204030204"/>
            </a:endParaRPr>
          </a:p>
          <a:p>
            <a:pPr algn="just">
              <a:lnSpc>
                <a:spcPct val="110000"/>
              </a:lnSpc>
              <a:buFont typeface="Courier New"/>
              <a:buChar char="o"/>
            </a:pPr>
            <a:r>
              <a:rPr lang="en-US" sz="1400">
                <a:solidFill>
                  <a:srgbClr val="000000"/>
                </a:solidFill>
                <a:latin typeface="Times New Roman"/>
                <a:ea typeface="+mn-lt"/>
                <a:cs typeface="Times New Roman"/>
              </a:rPr>
              <a:t>To provide remote active care management and diagnosis</a:t>
            </a:r>
            <a:endParaRPr lang="en-US" sz="1400">
              <a:latin typeface="Times New Roman"/>
              <a:cs typeface="Calibri" panose="020F0502020204030204"/>
            </a:endParaRPr>
          </a:p>
          <a:p>
            <a:pPr algn="just">
              <a:lnSpc>
                <a:spcPct val="110000"/>
              </a:lnSpc>
              <a:buFont typeface="Courier New"/>
              <a:buChar char="o"/>
            </a:pPr>
            <a:r>
              <a:rPr lang="en-US" sz="1400">
                <a:solidFill>
                  <a:srgbClr val="000000"/>
                </a:solidFill>
                <a:latin typeface="Times New Roman"/>
                <a:ea typeface="+mn-lt"/>
                <a:cs typeface="Times New Roman"/>
              </a:rPr>
              <a:t>At least a quarterly risk profiling of the participant to identify those who are predicted to become or at significant risk of emergency hospital admission.</a:t>
            </a:r>
            <a:endParaRPr lang="en-US" sz="1400">
              <a:solidFill>
                <a:srgbClr val="000000"/>
              </a:solidFill>
              <a:latin typeface="Times New Roman"/>
              <a:cs typeface="Times New Roman"/>
            </a:endParaRPr>
          </a:p>
          <a:p>
            <a:pPr algn="just">
              <a:lnSpc>
                <a:spcPct val="110000"/>
              </a:lnSpc>
              <a:buFont typeface="Courier New"/>
              <a:buChar char="o"/>
            </a:pPr>
            <a:r>
              <a:rPr lang="en-US" sz="1400">
                <a:solidFill>
                  <a:srgbClr val="000000"/>
                </a:solidFill>
                <a:latin typeface="Times New Roman"/>
                <a:ea typeface="+mn-lt"/>
                <a:cs typeface="Times New Roman"/>
              </a:rPr>
              <a:t>Actively and passively measure the participants’ health status via various factors such as weight, hydration, activity stress, etc...</a:t>
            </a:r>
            <a:endParaRPr lang="en-US" sz="1400">
              <a:latin typeface="Times New Roman"/>
              <a:cs typeface="Calibri" panose="020F0502020204030204"/>
            </a:endParaRPr>
          </a:p>
          <a:p>
            <a:pPr algn="just">
              <a:lnSpc>
                <a:spcPct val="110000"/>
              </a:lnSpc>
              <a:buFont typeface="Courier New"/>
              <a:buChar char="o"/>
            </a:pPr>
            <a:r>
              <a:rPr lang="en-US" sz="1400">
                <a:solidFill>
                  <a:srgbClr val="000000"/>
                </a:solidFill>
                <a:latin typeface="Times New Roman"/>
                <a:ea typeface="+mn-lt"/>
                <a:cs typeface="Times New Roman"/>
              </a:rPr>
              <a:t>Keep a holistic record of the participant's health records, previous conditions, known hereditary conditions, etc...</a:t>
            </a:r>
            <a:endParaRPr lang="en-US" sz="1400">
              <a:latin typeface="Times New Roman"/>
              <a:cs typeface="Calibri" panose="020F0502020204030204"/>
            </a:endParaRPr>
          </a:p>
          <a:p>
            <a:pPr algn="just">
              <a:lnSpc>
                <a:spcPct val="110000"/>
              </a:lnSpc>
              <a:buFont typeface="Courier New"/>
              <a:buChar char="o"/>
            </a:pPr>
            <a:r>
              <a:rPr lang="en-US" sz="1400">
                <a:solidFill>
                  <a:srgbClr val="000000"/>
                </a:solidFill>
                <a:latin typeface="Times New Roman"/>
                <a:ea typeface="+mn-lt"/>
                <a:cs typeface="Times New Roman"/>
              </a:rPr>
              <a:t>Keep a record of the participants’ current trends such as activity or recovery.</a:t>
            </a:r>
            <a:endParaRPr lang="en-US" sz="1400">
              <a:latin typeface="Times New Roman"/>
              <a:cs typeface="Calibri" panose="020F0502020204030204"/>
            </a:endParaRPr>
          </a:p>
          <a:p>
            <a:pPr algn="just">
              <a:lnSpc>
                <a:spcPct val="110000"/>
              </a:lnSpc>
              <a:buFont typeface="Courier New"/>
              <a:buChar char="o"/>
            </a:pPr>
            <a:r>
              <a:rPr lang="en-US" sz="1400">
                <a:solidFill>
                  <a:srgbClr val="000000"/>
                </a:solidFill>
                <a:latin typeface="Times New Roman"/>
                <a:ea typeface="+mn-lt"/>
                <a:cs typeface="Times New Roman"/>
              </a:rPr>
              <a:t>Shared and Integrated approach to care management to improve quality of care and reduce individual risk of emergency hospital admission</a:t>
            </a:r>
            <a:endParaRPr lang="en-US" sz="1400">
              <a:latin typeface="Times New Roman"/>
              <a:cs typeface="Times New Roman"/>
            </a:endParaRPr>
          </a:p>
        </p:txBody>
      </p:sp>
    </p:spTree>
    <p:extLst>
      <p:ext uri="{BB962C8B-B14F-4D97-AF65-F5344CB8AC3E}">
        <p14:creationId xmlns:p14="http://schemas.microsoft.com/office/powerpoint/2010/main" val="10206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A767-33DE-7684-6E15-AC0063150C4E}"/>
              </a:ext>
            </a:extLst>
          </p:cNvPr>
          <p:cNvSpPr>
            <a:spLocks noGrp="1"/>
          </p:cNvSpPr>
          <p:nvPr>
            <p:ph type="title"/>
          </p:nvPr>
        </p:nvSpPr>
        <p:spPr/>
        <p:txBody>
          <a:bodyPr>
            <a:normAutofit/>
          </a:bodyPr>
          <a:lstStyle/>
          <a:p>
            <a:r>
              <a:rPr lang="en-US" sz="2800">
                <a:latin typeface="Times New Roman"/>
                <a:cs typeface="Calibri Light"/>
              </a:rPr>
              <a:t>Literature review-</a:t>
            </a:r>
            <a:endParaRPr lang="en-US" sz="2800">
              <a:latin typeface="Times New Roman"/>
              <a:cs typeface="Times New Roman"/>
            </a:endParaRPr>
          </a:p>
        </p:txBody>
      </p:sp>
      <p:sp>
        <p:nvSpPr>
          <p:cNvPr id="3" name="Content Placeholder 2">
            <a:extLst>
              <a:ext uri="{FF2B5EF4-FFF2-40B4-BE49-F238E27FC236}">
                <a16:creationId xmlns:a16="http://schemas.microsoft.com/office/drawing/2014/main" id="{777FB0ED-B2C8-FBBD-CC3E-4D768B143B06}"/>
              </a:ext>
            </a:extLst>
          </p:cNvPr>
          <p:cNvSpPr>
            <a:spLocks noGrp="1"/>
          </p:cNvSpPr>
          <p:nvPr>
            <p:ph idx="1"/>
          </p:nvPr>
        </p:nvSpPr>
        <p:spPr>
          <a:xfrm>
            <a:off x="759759" y="1688092"/>
            <a:ext cx="10515600" cy="3884127"/>
          </a:xfrm>
        </p:spPr>
        <p:txBody>
          <a:bodyPr vert="horz" lIns="91440" tIns="45720" rIns="91440" bIns="45720" rtlCol="0" anchor="t">
            <a:noAutofit/>
          </a:bodyPr>
          <a:lstStyle/>
          <a:p>
            <a:pPr marL="457200" indent="-457200" algn="just">
              <a:lnSpc>
                <a:spcPct val="110000"/>
              </a:lnSpc>
              <a:buFont typeface="Courier New" panose="020B0604020202020204" pitchFamily="34" charset="0"/>
              <a:buChar char="o"/>
            </a:pPr>
            <a:r>
              <a:rPr lang="en-US" sz="1400">
                <a:latin typeface="Times New Roman"/>
                <a:ea typeface="+mn-lt"/>
                <a:cs typeface="+mn-lt"/>
              </a:rPr>
              <a:t>Analytical Determination of Conditions Using Symptoms: Advanced algorithms capable of analyzing a range of symptoms have proven critical in early disease detection and risk assessment in mHealth platforms.</a:t>
            </a:r>
            <a:endParaRPr lang="en-US">
              <a:latin typeface="Times New Roman"/>
              <a:cs typeface="Times New Roman"/>
            </a:endParaRPr>
          </a:p>
          <a:p>
            <a:pPr marL="457200" indent="-457200" algn="just">
              <a:lnSpc>
                <a:spcPct val="110000"/>
              </a:lnSpc>
              <a:buFont typeface="Courier New" panose="020B0604020202020204" pitchFamily="34" charset="0"/>
              <a:buChar char="o"/>
            </a:pPr>
            <a:r>
              <a:rPr lang="en-US" sz="1400">
                <a:latin typeface="Times New Roman"/>
                <a:ea typeface="+mn-lt"/>
                <a:cs typeface="+mn-lt"/>
              </a:rPr>
              <a:t>Health Status Identification : Neural networks demonstrate notable effectiveness in interpreting complex patterns in blood and urine reports, thereby improving the accuracy of health status predictions in patient risk profiling.</a:t>
            </a:r>
          </a:p>
          <a:p>
            <a:pPr marL="457200" indent="-457200" algn="just">
              <a:lnSpc>
                <a:spcPct val="110000"/>
              </a:lnSpc>
              <a:buFont typeface="Courier New" panose="020B0604020202020204" pitchFamily="34" charset="0"/>
              <a:buChar char="o"/>
            </a:pPr>
            <a:r>
              <a:rPr lang="en-US" sz="1400">
                <a:latin typeface="Times New Roman"/>
                <a:ea typeface="+mn-lt"/>
                <a:cs typeface="+mn-lt"/>
              </a:rPr>
              <a:t>Gamification of Health: The incorporation of gamification strategies in mHealth applications has shown to significantly boost user engagement and adherence to health and wellness programs.</a:t>
            </a:r>
            <a:endParaRPr lang="en-US" sz="1400">
              <a:latin typeface="Times New Roman"/>
              <a:cs typeface="Times New Roman"/>
            </a:endParaRPr>
          </a:p>
          <a:p>
            <a:pPr marL="457200" indent="-457200" algn="just">
              <a:lnSpc>
                <a:spcPct val="110000"/>
              </a:lnSpc>
              <a:buFont typeface="Courier New" panose="020B0604020202020204" pitchFamily="34" charset="0"/>
              <a:buChar char="o"/>
            </a:pPr>
            <a:r>
              <a:rPr lang="en-US" sz="1400">
                <a:latin typeface="Times New Roman"/>
                <a:ea typeface="+mn-lt"/>
                <a:cs typeface="+mn-lt"/>
              </a:rPr>
              <a:t>Biomedical Image Segmentation Using UNET CNN: UNET CNNs have revolutionized biomedical image processing, significantly enhancing the precision and efficiency of image-based diagnostics in mHealth applications.</a:t>
            </a:r>
            <a:endParaRPr lang="en-US" sz="1400">
              <a:latin typeface="Times New Roman"/>
              <a:cs typeface="Calibri" panose="020F0502020204030204"/>
            </a:endParaRPr>
          </a:p>
          <a:p>
            <a:pPr marL="457200" indent="-457200" algn="just">
              <a:lnSpc>
                <a:spcPct val="110000"/>
              </a:lnSpc>
              <a:buFont typeface="Courier New" panose="020B0604020202020204" pitchFamily="34" charset="0"/>
              <a:buChar char="o"/>
            </a:pPr>
            <a:r>
              <a:rPr lang="en-US" sz="1400">
                <a:latin typeface="Times New Roman"/>
                <a:ea typeface="+mn-lt"/>
                <a:cs typeface="+mn-lt"/>
              </a:rPr>
              <a:t>Active Trackers for Health Monitoring: Wearable devices like smartwatches have become integral in real-time health monitoring, providing continuous data on vital signs and physical activity for advanced mHealth solutions.</a:t>
            </a:r>
            <a:endParaRPr lang="en-US" sz="1400">
              <a:latin typeface="Times New Roman"/>
              <a:cs typeface="Calibri"/>
            </a:endParaRPr>
          </a:p>
          <a:p>
            <a:pPr marL="457200" indent="-457200">
              <a:lnSpc>
                <a:spcPct val="100000"/>
              </a:lnSpc>
              <a:buFont typeface="Courier New" panose="020B0604020202020204" pitchFamily="34" charset="0"/>
              <a:buChar char="o"/>
            </a:pPr>
            <a:endParaRPr lang="en-US" sz="1800">
              <a:cs typeface="Calibri"/>
            </a:endParaRPr>
          </a:p>
        </p:txBody>
      </p:sp>
    </p:spTree>
    <p:extLst>
      <p:ext uri="{BB962C8B-B14F-4D97-AF65-F5344CB8AC3E}">
        <p14:creationId xmlns:p14="http://schemas.microsoft.com/office/powerpoint/2010/main" val="157858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E700-E509-4370-F0E9-4F10123FDEB0}"/>
              </a:ext>
            </a:extLst>
          </p:cNvPr>
          <p:cNvSpPr>
            <a:spLocks noGrp="1"/>
          </p:cNvSpPr>
          <p:nvPr>
            <p:ph type="title"/>
          </p:nvPr>
        </p:nvSpPr>
        <p:spPr/>
        <p:txBody>
          <a:bodyPr>
            <a:normAutofit/>
          </a:bodyPr>
          <a:lstStyle/>
          <a:p>
            <a:r>
              <a:rPr lang="en-US" sz="2800">
                <a:latin typeface="Times New Roman"/>
                <a:cs typeface="Calibri Light"/>
              </a:rPr>
              <a:t>Findings-</a:t>
            </a:r>
            <a:endParaRPr lang="en-US" sz="2800">
              <a:latin typeface="Times New Roman"/>
              <a:cs typeface="Times New Roman"/>
            </a:endParaRPr>
          </a:p>
        </p:txBody>
      </p:sp>
      <p:sp>
        <p:nvSpPr>
          <p:cNvPr id="3" name="Content Placeholder 2">
            <a:extLst>
              <a:ext uri="{FF2B5EF4-FFF2-40B4-BE49-F238E27FC236}">
                <a16:creationId xmlns:a16="http://schemas.microsoft.com/office/drawing/2014/main" id="{926D6B51-51AA-7AE0-7615-61749B92A278}"/>
              </a:ext>
            </a:extLst>
          </p:cNvPr>
          <p:cNvSpPr>
            <a:spLocks noGrp="1"/>
          </p:cNvSpPr>
          <p:nvPr>
            <p:ph idx="1"/>
          </p:nvPr>
        </p:nvSpPr>
        <p:spPr/>
        <p:txBody>
          <a:bodyPr vert="horz" lIns="91440" tIns="45720" rIns="91440" bIns="45720" rtlCol="0" anchor="t">
            <a:noAutofit/>
          </a:bodyPr>
          <a:lstStyle/>
          <a:p>
            <a:pPr marL="283210" indent="-283210" algn="just">
              <a:lnSpc>
                <a:spcPct val="110000"/>
              </a:lnSpc>
              <a:buAutoNum type="arabicPeriod"/>
            </a:pPr>
            <a:r>
              <a:rPr lang="en-US" sz="1600">
                <a:latin typeface="Times New Roman"/>
                <a:ea typeface="+mn-lt"/>
                <a:cs typeface="+mn-lt"/>
              </a:rPr>
              <a:t>UNET Convolutional Neural Networks (CNNs) significantly enhance the precision of biomedical image segmentation in MRI and CT scans, vital for accurate diagnoses in mHealth applications.</a:t>
            </a:r>
            <a:endParaRPr lang="en-US" sz="1600">
              <a:latin typeface="Times New Roman"/>
              <a:cs typeface="Calibri" panose="020F0502020204030204"/>
            </a:endParaRPr>
          </a:p>
          <a:p>
            <a:pPr marL="283210" indent="-283210" algn="just">
              <a:lnSpc>
                <a:spcPct val="110000"/>
              </a:lnSpc>
              <a:buAutoNum type="arabicPeriod"/>
            </a:pPr>
            <a:r>
              <a:rPr lang="en-US" sz="1600">
                <a:latin typeface="Times New Roman"/>
                <a:ea typeface="+mn-lt"/>
                <a:cs typeface="+mn-lt"/>
              </a:rPr>
              <a:t>Long Short-Term Memory Neural networks effectively predict health conditions from blood and urine reports, improving the predictive accuracy and monitoring capabilities of mHealth applications.</a:t>
            </a:r>
            <a:endParaRPr lang="en-US" sz="1600">
              <a:latin typeface="Times New Roman"/>
              <a:cs typeface="Calibri"/>
            </a:endParaRPr>
          </a:p>
          <a:p>
            <a:pPr marL="283210" indent="-283210" algn="just">
              <a:lnSpc>
                <a:spcPct val="110000"/>
              </a:lnSpc>
              <a:buAutoNum type="arabicPeriod"/>
            </a:pPr>
            <a:r>
              <a:rPr lang="en-US" sz="1600">
                <a:latin typeface="Times New Roman"/>
                <a:ea typeface="+mn-lt"/>
                <a:cs typeface="+mn-lt"/>
              </a:rPr>
              <a:t>Wearable health trackers, including smartwatches, provide valuable real-time data on vital signs and physical activities, enabling continuous health monitoring and personalized insights in mHealth solutions.</a:t>
            </a:r>
            <a:endParaRPr lang="en-US" sz="1600">
              <a:latin typeface="Times New Roman"/>
              <a:cs typeface="Calibri"/>
            </a:endParaRPr>
          </a:p>
          <a:p>
            <a:pPr marL="283210" indent="-283210" algn="just">
              <a:lnSpc>
                <a:spcPct val="110000"/>
              </a:lnSpc>
              <a:buAutoNum type="arabicPeriod"/>
            </a:pPr>
            <a:r>
              <a:rPr lang="en-US" sz="1600">
                <a:latin typeface="Times New Roman"/>
                <a:ea typeface="+mn-lt"/>
                <a:cs typeface="+mn-lt"/>
              </a:rPr>
              <a:t>Analytical tools using symptom data are effective in early disease detection and patient triaging, guiding mHealth users towards appropriate medical attention.</a:t>
            </a:r>
            <a:endParaRPr lang="en-US" sz="1600">
              <a:latin typeface="Times New Roman"/>
              <a:cs typeface="Calibri"/>
            </a:endParaRPr>
          </a:p>
          <a:p>
            <a:pPr marL="283210" indent="-283210" algn="just">
              <a:lnSpc>
                <a:spcPct val="110000"/>
              </a:lnSpc>
              <a:buAutoNum type="arabicPeriod"/>
            </a:pPr>
            <a:r>
              <a:rPr lang="en-US" sz="1600">
                <a:latin typeface="Times New Roman"/>
                <a:ea typeface="+mn-lt"/>
                <a:cs typeface="+mn-lt"/>
              </a:rPr>
              <a:t>Incorporating gamification elements in health applications increases user engagement and adherence to health regimens, making health management more interactive and effective in mHealth platforms.</a:t>
            </a:r>
            <a:endParaRPr lang="en-US" sz="1600">
              <a:latin typeface="Times New Roman"/>
              <a:cs typeface="Times New Roman"/>
            </a:endParaRPr>
          </a:p>
        </p:txBody>
      </p:sp>
    </p:spTree>
    <p:extLst>
      <p:ext uri="{BB962C8B-B14F-4D97-AF65-F5344CB8AC3E}">
        <p14:creationId xmlns:p14="http://schemas.microsoft.com/office/powerpoint/2010/main" val="35450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215E-1339-F665-A484-FEE66287CBFA}"/>
              </a:ext>
            </a:extLst>
          </p:cNvPr>
          <p:cNvSpPr>
            <a:spLocks noGrp="1"/>
          </p:cNvSpPr>
          <p:nvPr>
            <p:ph type="title"/>
          </p:nvPr>
        </p:nvSpPr>
        <p:spPr/>
        <p:txBody>
          <a:bodyPr>
            <a:normAutofit/>
          </a:bodyPr>
          <a:lstStyle/>
          <a:p>
            <a:r>
              <a:rPr lang="en-US" sz="2800">
                <a:latin typeface="Times New Roman"/>
                <a:cs typeface="Calibri Light"/>
              </a:rPr>
              <a:t>Objective-</a:t>
            </a:r>
            <a:endParaRPr lang="en-US" sz="2800">
              <a:latin typeface="Times New Roman"/>
              <a:cs typeface="Times New Roman"/>
            </a:endParaRPr>
          </a:p>
        </p:txBody>
      </p:sp>
      <p:sp>
        <p:nvSpPr>
          <p:cNvPr id="3" name="Content Placeholder 2">
            <a:extLst>
              <a:ext uri="{FF2B5EF4-FFF2-40B4-BE49-F238E27FC236}">
                <a16:creationId xmlns:a16="http://schemas.microsoft.com/office/drawing/2014/main" id="{AF5A3489-5722-CF27-73B0-E0CC96240002}"/>
              </a:ext>
            </a:extLst>
          </p:cNvPr>
          <p:cNvSpPr>
            <a:spLocks noGrp="1"/>
          </p:cNvSpPr>
          <p:nvPr>
            <p:ph idx="1"/>
          </p:nvPr>
        </p:nvSpPr>
        <p:spPr/>
        <p:txBody>
          <a:bodyPr vert="horz" lIns="91440" tIns="45720" rIns="91440" bIns="45720" rtlCol="0" anchor="t">
            <a:normAutofit/>
          </a:bodyPr>
          <a:lstStyle/>
          <a:p>
            <a:pPr marL="457200" indent="-457200">
              <a:buFont typeface="Courier New" panose="020B0604020202020204" pitchFamily="34" charset="0"/>
              <a:buChar char="o"/>
            </a:pPr>
            <a:r>
              <a:rPr lang="en-US" sz="1600">
                <a:latin typeface="Times New Roman"/>
                <a:ea typeface="+mn-lt"/>
                <a:cs typeface="+mn-lt"/>
              </a:rPr>
              <a:t>To make a tool that identifies the health status of a participant</a:t>
            </a:r>
            <a:endParaRPr lang="en-US" sz="1600">
              <a:latin typeface="Times New Roman"/>
              <a:cs typeface="Calibri"/>
            </a:endParaRPr>
          </a:p>
          <a:p>
            <a:pPr marL="457200" indent="-457200">
              <a:buFont typeface="Courier New" panose="020B0604020202020204" pitchFamily="34" charset="0"/>
              <a:buChar char="o"/>
            </a:pPr>
            <a:r>
              <a:rPr lang="en-US" sz="1600">
                <a:latin typeface="Times New Roman"/>
                <a:ea typeface="+mn-lt"/>
                <a:cs typeface="+mn-lt"/>
              </a:rPr>
              <a:t>To provide stratification of a person’s health status.</a:t>
            </a:r>
            <a:endParaRPr lang="en-US" sz="1600">
              <a:latin typeface="Times New Roman"/>
              <a:cs typeface="Calibri" panose="020F0502020204030204"/>
            </a:endParaRPr>
          </a:p>
          <a:p>
            <a:pPr marL="457200" indent="-457200">
              <a:buFont typeface="Courier New" panose="020B0604020202020204" pitchFamily="34" charset="0"/>
              <a:buChar char="o"/>
            </a:pPr>
            <a:r>
              <a:rPr lang="en-US" sz="1600">
                <a:latin typeface="Times New Roman"/>
                <a:ea typeface="+mn-lt"/>
                <a:cs typeface="+mn-lt"/>
              </a:rPr>
              <a:t>To allow a local multidisciplinary approach to identify those who are seriously ill, or at immediate risk of a hospital admission</a:t>
            </a:r>
            <a:endParaRPr lang="en-US" sz="1600">
              <a:latin typeface="Times New Roman"/>
              <a:cs typeface="Calibri" panose="020F0502020204030204"/>
            </a:endParaRPr>
          </a:p>
          <a:p>
            <a:pPr marL="457200" indent="-457200">
              <a:buFont typeface="Courier New" panose="020B0604020202020204" pitchFamily="34" charset="0"/>
              <a:buChar char="o"/>
            </a:pPr>
            <a:r>
              <a:rPr lang="en-US" sz="1600">
                <a:latin typeface="Times New Roman"/>
                <a:ea typeface="+mn-lt"/>
                <a:cs typeface="+mn-lt"/>
              </a:rPr>
              <a:t>To provide a platform for professionals to coordinate the care of the participant</a:t>
            </a:r>
            <a:endParaRPr lang="en-US" sz="1600">
              <a:latin typeface="Times New Roman"/>
              <a:cs typeface="Calibri" panose="020F0502020204030204"/>
            </a:endParaRPr>
          </a:p>
          <a:p>
            <a:pPr marL="457200" indent="-457200">
              <a:buFont typeface="Courier New" panose="020B0604020202020204" pitchFamily="34" charset="0"/>
              <a:buChar char="o"/>
            </a:pPr>
            <a:r>
              <a:rPr lang="en-US" sz="1600">
                <a:latin typeface="Times New Roman"/>
                <a:ea typeface="+mn-lt"/>
                <a:cs typeface="+mn-lt"/>
              </a:rPr>
              <a:t>To provide remote active care management and diagnosis</a:t>
            </a:r>
            <a:endParaRPr lang="en-US" sz="1600">
              <a:latin typeface="Times New Roman"/>
              <a:cs typeface="Calibri"/>
            </a:endParaRPr>
          </a:p>
        </p:txBody>
      </p:sp>
    </p:spTree>
    <p:extLst>
      <p:ext uri="{BB962C8B-B14F-4D97-AF65-F5344CB8AC3E}">
        <p14:creationId xmlns:p14="http://schemas.microsoft.com/office/powerpoint/2010/main" val="242911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AD61-6076-B317-7319-3954642412C8}"/>
              </a:ext>
            </a:extLst>
          </p:cNvPr>
          <p:cNvSpPr>
            <a:spLocks noGrp="1"/>
          </p:cNvSpPr>
          <p:nvPr>
            <p:ph type="title"/>
          </p:nvPr>
        </p:nvSpPr>
        <p:spPr/>
        <p:txBody>
          <a:bodyPr>
            <a:normAutofit/>
          </a:bodyPr>
          <a:lstStyle/>
          <a:p>
            <a:r>
              <a:rPr lang="en-US" sz="2800">
                <a:latin typeface="Times New Roman"/>
                <a:cs typeface="Calibri Light"/>
              </a:rPr>
              <a:t>Motivation-</a:t>
            </a:r>
            <a:endParaRPr lang="en-US" sz="2800">
              <a:latin typeface="Times New Roman"/>
              <a:cs typeface="Times New Roman"/>
            </a:endParaRPr>
          </a:p>
        </p:txBody>
      </p:sp>
      <p:sp>
        <p:nvSpPr>
          <p:cNvPr id="3" name="Content Placeholder 2">
            <a:extLst>
              <a:ext uri="{FF2B5EF4-FFF2-40B4-BE49-F238E27FC236}">
                <a16:creationId xmlns:a16="http://schemas.microsoft.com/office/drawing/2014/main" id="{B733DB13-EEA8-CD26-2AEF-AAEF1668FB30}"/>
              </a:ext>
            </a:extLst>
          </p:cNvPr>
          <p:cNvSpPr>
            <a:spLocks noGrp="1"/>
          </p:cNvSpPr>
          <p:nvPr>
            <p:ph idx="1"/>
          </p:nvPr>
        </p:nvSpPr>
        <p:spPr/>
        <p:txBody>
          <a:bodyPr vert="horz" lIns="91440" tIns="45720" rIns="91440" bIns="45720" rtlCol="0" anchor="t">
            <a:normAutofit/>
          </a:bodyPr>
          <a:lstStyle/>
          <a:p>
            <a:pPr marL="0" indent="0" algn="just">
              <a:lnSpc>
                <a:spcPct val="110000"/>
              </a:lnSpc>
              <a:buNone/>
            </a:pPr>
            <a:r>
              <a:rPr lang="en-US" sz="1600">
                <a:latin typeface="Times New Roman"/>
                <a:ea typeface="+mn-lt"/>
                <a:cs typeface="+mn-lt"/>
              </a:rPr>
              <a:t>During the COVID period the people and government </a:t>
            </a:r>
            <a:r>
              <a:rPr lang="en-US" sz="1600" err="1">
                <a:latin typeface="Times New Roman"/>
                <a:ea typeface="+mn-lt"/>
                <a:cs typeface="+mn-lt"/>
              </a:rPr>
              <a:t>realised</a:t>
            </a:r>
            <a:r>
              <a:rPr lang="en-US" sz="1600">
                <a:latin typeface="Times New Roman"/>
                <a:ea typeface="+mn-lt"/>
                <a:cs typeface="+mn-lt"/>
              </a:rPr>
              <a:t> the lack of management in the health </a:t>
            </a:r>
            <a:r>
              <a:rPr lang="en-US" sz="1600" err="1">
                <a:latin typeface="Times New Roman"/>
                <a:ea typeface="+mn-lt"/>
                <a:cs typeface="+mn-lt"/>
              </a:rPr>
              <a:t>infrastucture</a:t>
            </a:r>
            <a:r>
              <a:rPr lang="en-US" sz="1600">
                <a:latin typeface="Times New Roman"/>
                <a:ea typeface="+mn-lt"/>
                <a:cs typeface="+mn-lt"/>
              </a:rPr>
              <a:t> of </a:t>
            </a:r>
            <a:r>
              <a:rPr lang="en-US" sz="1600" err="1">
                <a:latin typeface="Times New Roman"/>
                <a:ea typeface="+mn-lt"/>
                <a:cs typeface="+mn-lt"/>
              </a:rPr>
              <a:t>india</a:t>
            </a:r>
            <a:r>
              <a:rPr lang="en-US" sz="1600">
                <a:latin typeface="Times New Roman"/>
                <a:ea typeface="+mn-lt"/>
                <a:cs typeface="+mn-lt"/>
              </a:rPr>
              <a:t>. The lack of access to healthcare professionals, limited diagnostic resources, and insufficient data on local health trends contributed to the deaths of many. The fact that government was already trying to improve the health </a:t>
            </a:r>
            <a:r>
              <a:rPr lang="en-US" sz="1600" err="1">
                <a:latin typeface="Times New Roman"/>
                <a:ea typeface="+mn-lt"/>
                <a:cs typeface="+mn-lt"/>
              </a:rPr>
              <a:t>infrastucture</a:t>
            </a:r>
            <a:r>
              <a:rPr lang="en-US" sz="1600">
                <a:latin typeface="Times New Roman"/>
                <a:ea typeface="+mn-lt"/>
                <a:cs typeface="+mn-lt"/>
              </a:rPr>
              <a:t> pre- covid cannot be ignored but the need of better system was </a:t>
            </a:r>
            <a:r>
              <a:rPr lang="en-US" sz="1600" err="1">
                <a:latin typeface="Times New Roman"/>
                <a:ea typeface="+mn-lt"/>
                <a:cs typeface="+mn-lt"/>
              </a:rPr>
              <a:t>realised</a:t>
            </a:r>
            <a:r>
              <a:rPr lang="en-US" sz="1600">
                <a:latin typeface="Times New Roman"/>
                <a:ea typeface="+mn-lt"/>
                <a:cs typeface="+mn-lt"/>
              </a:rPr>
              <a:t> during covid.</a:t>
            </a:r>
            <a:endParaRPr lang="en-US" sz="1600">
              <a:latin typeface="Times New Roman"/>
              <a:cs typeface="Calibri" panose="020F0502020204030204"/>
            </a:endParaRPr>
          </a:p>
        </p:txBody>
      </p:sp>
    </p:spTree>
    <p:extLst>
      <p:ext uri="{BB962C8B-B14F-4D97-AF65-F5344CB8AC3E}">
        <p14:creationId xmlns:p14="http://schemas.microsoft.com/office/powerpoint/2010/main" val="86171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40CB-82EB-5B1D-024D-29134F0EFE6E}"/>
              </a:ext>
            </a:extLst>
          </p:cNvPr>
          <p:cNvSpPr>
            <a:spLocks noGrp="1"/>
          </p:cNvSpPr>
          <p:nvPr>
            <p:ph type="title"/>
          </p:nvPr>
        </p:nvSpPr>
        <p:spPr/>
        <p:txBody>
          <a:bodyPr>
            <a:normAutofit/>
          </a:bodyPr>
          <a:lstStyle/>
          <a:p>
            <a:r>
              <a:rPr lang="en-US" sz="2800">
                <a:latin typeface="Times New Roman"/>
                <a:cs typeface="Calibri Light"/>
              </a:rPr>
              <a:t>Purpose-</a:t>
            </a:r>
            <a:endParaRPr lang="en-US" sz="2800">
              <a:latin typeface="Times New Roman"/>
            </a:endParaRPr>
          </a:p>
        </p:txBody>
      </p:sp>
      <p:sp>
        <p:nvSpPr>
          <p:cNvPr id="3" name="Content Placeholder 2">
            <a:extLst>
              <a:ext uri="{FF2B5EF4-FFF2-40B4-BE49-F238E27FC236}">
                <a16:creationId xmlns:a16="http://schemas.microsoft.com/office/drawing/2014/main" id="{737B31CB-F1F6-5896-8318-37BEA22D037D}"/>
              </a:ext>
            </a:extLst>
          </p:cNvPr>
          <p:cNvSpPr>
            <a:spLocks noGrp="1"/>
          </p:cNvSpPr>
          <p:nvPr>
            <p:ph idx="1"/>
          </p:nvPr>
        </p:nvSpPr>
        <p:spPr/>
        <p:txBody>
          <a:bodyPr vert="horz" lIns="91440" tIns="45720" rIns="91440" bIns="45720" rtlCol="0" anchor="t">
            <a:normAutofit/>
          </a:bodyPr>
          <a:lstStyle/>
          <a:p>
            <a:pPr marL="283210" indent="-283210" algn="just">
              <a:lnSpc>
                <a:spcPct val="110000"/>
              </a:lnSpc>
              <a:buNone/>
            </a:pPr>
            <a:r>
              <a:rPr lang="en-US" sz="1600">
                <a:latin typeface="Times New Roman"/>
                <a:cs typeface="Calibri"/>
              </a:rPr>
              <a:t>In prevention and health promotion interventions, screening methods, and risk profile assessments, are often used as methods</a:t>
            </a:r>
          </a:p>
          <a:p>
            <a:pPr marL="457200" indent="-457200" algn="just">
              <a:lnSpc>
                <a:spcPct val="110000"/>
              </a:lnSpc>
              <a:buFont typeface="Courier New"/>
              <a:buChar char="o"/>
            </a:pPr>
            <a:r>
              <a:rPr lang="en-US" sz="1600">
                <a:latin typeface="Times New Roman"/>
                <a:ea typeface="+mn-lt"/>
                <a:cs typeface="+mn-lt"/>
              </a:rPr>
              <a:t>At least a quarterly risk profiling of the participant to identify those who are predicted to become or at significant risk of emergency hospital admission.</a:t>
            </a:r>
            <a:endParaRPr lang="en-US" sz="1600">
              <a:latin typeface="Times New Roman"/>
              <a:cs typeface="Times New Roman"/>
            </a:endParaRPr>
          </a:p>
          <a:p>
            <a:pPr marL="457200" indent="-457200" algn="just">
              <a:lnSpc>
                <a:spcPct val="110000"/>
              </a:lnSpc>
              <a:buFont typeface="Courier New"/>
              <a:buChar char="o"/>
            </a:pPr>
            <a:r>
              <a:rPr lang="en-US" sz="1600">
                <a:latin typeface="Times New Roman"/>
                <a:ea typeface="+mn-lt"/>
                <a:cs typeface="+mn-lt"/>
              </a:rPr>
              <a:t>Actively and passively measure the participants’ health status via various factors such as weight, hydration, activity stress, etc...</a:t>
            </a:r>
            <a:endParaRPr lang="en-US" sz="1600">
              <a:latin typeface="Times New Roman"/>
              <a:cs typeface="Times New Roman"/>
            </a:endParaRPr>
          </a:p>
          <a:p>
            <a:pPr marL="457200" indent="-457200" algn="just">
              <a:lnSpc>
                <a:spcPct val="110000"/>
              </a:lnSpc>
              <a:buFont typeface="Courier New"/>
              <a:buChar char="o"/>
            </a:pPr>
            <a:r>
              <a:rPr lang="en-US" sz="1600">
                <a:latin typeface="Times New Roman"/>
                <a:ea typeface="+mn-lt"/>
                <a:cs typeface="+mn-lt"/>
              </a:rPr>
              <a:t>Keep a holistic record of the participant's health records, previous conditions, known hereditary conditions, etc...</a:t>
            </a:r>
            <a:endParaRPr lang="en-US" sz="1600">
              <a:latin typeface="Times New Roman"/>
              <a:cs typeface="Times New Roman"/>
            </a:endParaRPr>
          </a:p>
          <a:p>
            <a:pPr marL="457200" indent="-457200" algn="just">
              <a:lnSpc>
                <a:spcPct val="110000"/>
              </a:lnSpc>
              <a:buFont typeface="Courier New"/>
              <a:buChar char="o"/>
            </a:pPr>
            <a:r>
              <a:rPr lang="en-US" sz="1600">
                <a:latin typeface="Times New Roman"/>
                <a:ea typeface="+mn-lt"/>
                <a:cs typeface="+mn-lt"/>
              </a:rPr>
              <a:t>Keep a record of the participants’ current trends such as activity or recovery.</a:t>
            </a:r>
            <a:endParaRPr lang="en-US" sz="1600">
              <a:latin typeface="Times New Roman"/>
              <a:cs typeface="Times New Roman"/>
            </a:endParaRPr>
          </a:p>
          <a:p>
            <a:pPr marL="457200" indent="-457200" algn="just">
              <a:lnSpc>
                <a:spcPct val="110000"/>
              </a:lnSpc>
              <a:buFont typeface="Courier New"/>
              <a:buChar char="o"/>
            </a:pPr>
            <a:r>
              <a:rPr lang="en-US" sz="1600">
                <a:latin typeface="Times New Roman"/>
                <a:ea typeface="+mn-lt"/>
                <a:cs typeface="+mn-lt"/>
              </a:rPr>
              <a:t>Shared and Integrated approach to care management to improve quality of care and reduce individual risk of emergency hospital admission</a:t>
            </a:r>
            <a:endParaRPr lang="en-US" sz="1600">
              <a:latin typeface="Times New Roman"/>
              <a:cs typeface="Times New Roman"/>
            </a:endParaRPr>
          </a:p>
        </p:txBody>
      </p:sp>
    </p:spTree>
    <p:extLst>
      <p:ext uri="{BB962C8B-B14F-4D97-AF65-F5344CB8AC3E}">
        <p14:creationId xmlns:p14="http://schemas.microsoft.com/office/powerpoint/2010/main" val="48988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F8C9-7DEB-191E-D47C-0C8386B4AAAC}"/>
              </a:ext>
            </a:extLst>
          </p:cNvPr>
          <p:cNvSpPr>
            <a:spLocks noGrp="1"/>
          </p:cNvSpPr>
          <p:nvPr>
            <p:ph type="title"/>
          </p:nvPr>
        </p:nvSpPr>
        <p:spPr/>
        <p:txBody>
          <a:bodyPr>
            <a:normAutofit/>
          </a:bodyPr>
          <a:lstStyle/>
          <a:p>
            <a:r>
              <a:rPr lang="en-US" sz="2800">
                <a:latin typeface="Times New Roman"/>
                <a:ea typeface="+mj-lt"/>
                <a:cs typeface="+mj-lt"/>
              </a:rPr>
              <a:t>System Design / Architecture-</a:t>
            </a:r>
          </a:p>
        </p:txBody>
      </p:sp>
      <p:sp>
        <p:nvSpPr>
          <p:cNvPr id="3" name="Content Placeholder 2">
            <a:extLst>
              <a:ext uri="{FF2B5EF4-FFF2-40B4-BE49-F238E27FC236}">
                <a16:creationId xmlns:a16="http://schemas.microsoft.com/office/drawing/2014/main" id="{778768E4-69D9-7515-DB52-04B88D5A6306}"/>
              </a:ext>
            </a:extLst>
          </p:cNvPr>
          <p:cNvSpPr>
            <a:spLocks noGrp="1"/>
          </p:cNvSpPr>
          <p:nvPr>
            <p:ph idx="1"/>
          </p:nvPr>
        </p:nvSpPr>
        <p:spPr/>
        <p:txBody>
          <a:bodyPr vert="horz" lIns="91440" tIns="45720" rIns="91440" bIns="45720" rtlCol="0" anchor="t">
            <a:normAutofit lnSpcReduction="10000"/>
          </a:bodyPr>
          <a:lstStyle/>
          <a:p>
            <a:pPr>
              <a:buNone/>
            </a:pPr>
            <a:r>
              <a:rPr lang="en-US" sz="2400">
                <a:latin typeface="Times New Roman"/>
                <a:ea typeface="+mn-lt"/>
                <a:cs typeface="+mn-lt"/>
              </a:rPr>
              <a:t> 1. Components:</a:t>
            </a:r>
            <a:endParaRPr lang="en-US" sz="2400">
              <a:latin typeface="Times New Roman"/>
              <a:cs typeface="Calibri"/>
            </a:endParaRPr>
          </a:p>
          <a:p>
            <a:r>
              <a:rPr lang="en-US" sz="2200">
                <a:latin typeface="Times New Roman"/>
                <a:ea typeface="+mn-lt"/>
                <a:cs typeface="+mn-lt"/>
              </a:rPr>
              <a:t>Mobile and Desktop App:</a:t>
            </a:r>
            <a:endParaRPr lang="en-US" sz="2200">
              <a:latin typeface="Times New Roman"/>
              <a:cs typeface="Calibri" panose="020F0502020204030204"/>
            </a:endParaRPr>
          </a:p>
          <a:p>
            <a:pPr marL="971550" lvl="1" indent="-285750">
              <a:buFont typeface="Courier New"/>
              <a:buChar char="o"/>
            </a:pPr>
            <a:r>
              <a:rPr lang="en-US" sz="1600">
                <a:latin typeface="Times New Roman"/>
                <a:ea typeface="+mn-lt"/>
                <a:cs typeface="+mn-lt"/>
              </a:rPr>
              <a:t>Developed using Godot game engine.</a:t>
            </a:r>
            <a:endParaRPr lang="en-US" sz="1600">
              <a:latin typeface="Times New Roman"/>
              <a:cs typeface="Times New Roman"/>
            </a:endParaRPr>
          </a:p>
          <a:p>
            <a:pPr marL="971550" lvl="1" indent="-285750">
              <a:buFont typeface="Courier New"/>
              <a:buChar char="o"/>
            </a:pPr>
            <a:r>
              <a:rPr lang="en-US" sz="1600">
                <a:latin typeface="Times New Roman"/>
                <a:ea typeface="+mn-lt"/>
                <a:cs typeface="+mn-lt"/>
              </a:rPr>
              <a:t>Responsible for:</a:t>
            </a:r>
            <a:endParaRPr lang="en-US" sz="1600">
              <a:latin typeface="Times New Roman"/>
              <a:cs typeface="Times New Roman"/>
            </a:endParaRPr>
          </a:p>
          <a:p>
            <a:pPr marL="1428750" lvl="2" indent="-285750">
              <a:buFont typeface="Wingdings"/>
              <a:buChar char="§"/>
            </a:pPr>
            <a:r>
              <a:rPr lang="en-US" sz="1600">
                <a:latin typeface="Times New Roman"/>
                <a:ea typeface="+mn-lt"/>
                <a:cs typeface="+mn-lt"/>
              </a:rPr>
              <a:t>User interface and interaction.</a:t>
            </a:r>
            <a:endParaRPr lang="en-US" sz="1600">
              <a:latin typeface="Times New Roman"/>
              <a:cs typeface="Times New Roman"/>
            </a:endParaRPr>
          </a:p>
          <a:p>
            <a:pPr marL="1428750" lvl="2" indent="-285750">
              <a:buFont typeface="Wingdings"/>
              <a:buChar char="§"/>
            </a:pPr>
            <a:r>
              <a:rPr lang="en-US" sz="1600">
                <a:latin typeface="Times New Roman"/>
                <a:ea typeface="+mn-lt"/>
                <a:cs typeface="+mn-lt"/>
              </a:rPr>
              <a:t>Symptom and health data collection.</a:t>
            </a:r>
            <a:endParaRPr lang="en-US" sz="1600">
              <a:latin typeface="Times New Roman"/>
              <a:cs typeface="Times New Roman"/>
            </a:endParaRPr>
          </a:p>
          <a:p>
            <a:pPr marL="1428750" lvl="2" indent="-285750">
              <a:buFont typeface="Wingdings"/>
              <a:buChar char="§"/>
            </a:pPr>
            <a:r>
              <a:rPr lang="en-US" sz="1600">
                <a:latin typeface="Times New Roman"/>
                <a:ea typeface="+mn-lt"/>
                <a:cs typeface="+mn-lt"/>
              </a:rPr>
              <a:t>Self-assessment tools and risk analysis based on user data and pre-trained models.</a:t>
            </a:r>
            <a:endParaRPr lang="en-US" sz="1600">
              <a:latin typeface="Times New Roman"/>
              <a:cs typeface="Times New Roman"/>
            </a:endParaRPr>
          </a:p>
          <a:p>
            <a:pPr marL="1428750" lvl="2" indent="-285750">
              <a:buFont typeface="Wingdings"/>
              <a:buChar char="§"/>
            </a:pPr>
            <a:r>
              <a:rPr lang="en-US" sz="1600">
                <a:latin typeface="Times New Roman"/>
                <a:ea typeface="+mn-lt"/>
                <a:cs typeface="+mn-lt"/>
              </a:rPr>
              <a:t>Visualization of health trends and risk profiles.</a:t>
            </a:r>
            <a:endParaRPr lang="en-US" sz="1600">
              <a:latin typeface="Times New Roman"/>
              <a:cs typeface="Times New Roman"/>
            </a:endParaRPr>
          </a:p>
          <a:p>
            <a:pPr marL="1428750" lvl="2" indent="-285750">
              <a:buFont typeface="Wingdings"/>
              <a:buChar char="§"/>
            </a:pPr>
            <a:r>
              <a:rPr lang="en-US" sz="1600">
                <a:latin typeface="Times New Roman"/>
                <a:ea typeface="+mn-lt"/>
                <a:cs typeface="+mn-lt"/>
              </a:rPr>
              <a:t>Secure communication with the backend server.</a:t>
            </a:r>
            <a:endParaRPr lang="en-US" sz="1600">
              <a:latin typeface="Times New Roman"/>
              <a:cs typeface="Times New Roman"/>
            </a:endParaRPr>
          </a:p>
          <a:p>
            <a:pPr lvl="2" indent="0">
              <a:buNone/>
            </a:pPr>
            <a:endParaRPr lang="en-US" sz="1600">
              <a:latin typeface="Times New Roman"/>
              <a:ea typeface="+mn-lt"/>
              <a:cs typeface="Calibri"/>
            </a:endParaRPr>
          </a:p>
          <a:p>
            <a:r>
              <a:rPr lang="en-US" sz="2200">
                <a:latin typeface="Times New Roman"/>
                <a:ea typeface="+mn-lt"/>
                <a:cs typeface="Times New Roman"/>
              </a:rPr>
              <a:t>Website:</a:t>
            </a:r>
          </a:p>
          <a:p>
            <a:pPr marL="971550" lvl="1" indent="-285750">
              <a:buFont typeface="Courier New"/>
              <a:buChar char="o"/>
            </a:pPr>
            <a:r>
              <a:rPr lang="en-US" sz="1600">
                <a:latin typeface="Times New Roman"/>
                <a:ea typeface="+mn-lt"/>
                <a:cs typeface="Times New Roman"/>
              </a:rPr>
              <a:t>Developed using plain HTML, CSS and </a:t>
            </a:r>
            <a:r>
              <a:rPr lang="en-US" sz="1600" err="1">
                <a:latin typeface="Times New Roman"/>
                <a:ea typeface="+mn-lt"/>
                <a:cs typeface="Times New Roman"/>
              </a:rPr>
              <a:t>Javascript</a:t>
            </a:r>
            <a:endParaRPr lang="en-US" sz="1600">
              <a:latin typeface="Times New Roman"/>
              <a:ea typeface="+mn-lt"/>
              <a:cs typeface="Times New Roman"/>
            </a:endParaRPr>
          </a:p>
          <a:p>
            <a:pPr marL="971550" lvl="1" indent="-285750">
              <a:buFont typeface="Courier New"/>
              <a:buChar char="o"/>
            </a:pPr>
            <a:r>
              <a:rPr lang="en-US" sz="1600">
                <a:latin typeface="Times New Roman"/>
                <a:ea typeface="+mn-lt"/>
                <a:cs typeface="Times New Roman"/>
              </a:rPr>
              <a:t>Offers functionality similar to the mobile and desktop app.</a:t>
            </a:r>
          </a:p>
          <a:p>
            <a:pPr marL="971550" lvl="1" indent="-285750">
              <a:buFont typeface="Courier New"/>
              <a:buChar char="o"/>
            </a:pPr>
            <a:r>
              <a:rPr lang="en-US" sz="1600">
                <a:latin typeface="Times New Roman"/>
                <a:ea typeface="+mn-lt"/>
                <a:cs typeface="Times New Roman"/>
              </a:rPr>
              <a:t>Provides access to additional features such as detailed health information, community forums, and educational resources.</a:t>
            </a:r>
            <a:endParaRPr lang="en-US" sz="1600">
              <a:latin typeface="Times New Roman"/>
              <a:cs typeface="Times New Roman"/>
            </a:endParaRPr>
          </a:p>
          <a:p>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31261320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1</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Patient Risk Profiling and Care Management Tool  An Engineering Project in Community Service  Phase – II Report </vt:lpstr>
      <vt:lpstr>Problem Introduction-</vt:lpstr>
      <vt:lpstr>Our Proposal Introduction-</vt:lpstr>
      <vt:lpstr>Literature review-</vt:lpstr>
      <vt:lpstr>Findings-</vt:lpstr>
      <vt:lpstr>Objective-</vt:lpstr>
      <vt:lpstr>Motivation-</vt:lpstr>
      <vt:lpstr>Purpose-</vt:lpstr>
      <vt:lpstr>System Design / Architecture-</vt:lpstr>
      <vt:lpstr>PowerPoint Presentation</vt:lpstr>
      <vt:lpstr>PowerPoint Presentation</vt:lpstr>
      <vt:lpstr>Methodology</vt:lpstr>
      <vt:lpstr>Expected outcomes</vt:lpstr>
      <vt:lpstr>Individual Contribution-Rishabh Pradhaan (21BCE11342)</vt:lpstr>
      <vt:lpstr>Individual Contribution- GPV Mruthunjai (21BCE11559)</vt:lpstr>
      <vt:lpstr>Individual Contribution- Devansh Trivedi(21BCE11407)</vt:lpstr>
      <vt:lpstr>Individual Contribution- Yashsh Randive(21BCE11334)</vt:lpstr>
      <vt:lpstr>Individual Contribution- Chetan Khoche(21BCG10100)</vt:lpstr>
      <vt:lpstr>Individual Contribution- Siddharth Dayal(21BCY10019)</vt:lpstr>
      <vt:lpstr>Individual Contribution- Rishikesh M(21BCG10072)</vt:lpstr>
      <vt:lpstr>Individual Contribution- Ankit Sankar(21BCG10075)</vt:lpstr>
      <vt:lpstr>Individual Contribution- Ashutosh Kr. Srivastava(21BAC10005)</vt:lpstr>
      <vt:lpstr>References-</vt:lpstr>
      <vt:lpstr>GitHub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125</cp:revision>
  <dcterms:created xsi:type="dcterms:W3CDTF">2024-03-04T17:28:07Z</dcterms:created>
  <dcterms:modified xsi:type="dcterms:W3CDTF">2024-03-06T18:30:24Z</dcterms:modified>
</cp:coreProperties>
</file>