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7"/>
  </p:notesMasterIdLst>
  <p:sldIdLst>
    <p:sldId id="256" r:id="rId3"/>
    <p:sldId id="309" r:id="rId4"/>
    <p:sldId id="258" r:id="rId5"/>
    <p:sldId id="286" r:id="rId6"/>
    <p:sldId id="291" r:id="rId7"/>
    <p:sldId id="292" r:id="rId8"/>
    <p:sldId id="282" r:id="rId9"/>
    <p:sldId id="295" r:id="rId10"/>
    <p:sldId id="296" r:id="rId11"/>
    <p:sldId id="297" r:id="rId12"/>
    <p:sldId id="298" r:id="rId13"/>
    <p:sldId id="281" r:id="rId14"/>
    <p:sldId id="300" r:id="rId15"/>
    <p:sldId id="287" r:id="rId16"/>
    <p:sldId id="301" r:id="rId17"/>
    <p:sldId id="294" r:id="rId18"/>
    <p:sldId id="302" r:id="rId19"/>
    <p:sldId id="293" r:id="rId20"/>
    <p:sldId id="305" r:id="rId21"/>
    <p:sldId id="307" r:id="rId22"/>
    <p:sldId id="306" r:id="rId23"/>
    <p:sldId id="303" r:id="rId24"/>
    <p:sldId id="304" r:id="rId25"/>
    <p:sldId id="308" r:id="rId26"/>
  </p:sldIdLst>
  <p:sldSz cx="9144000" cy="6858000" type="screen4x3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DejaVu Sans" charset="0"/>
        <a:cs typeface="DejaVu Sans" charset="0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DejaVu Sans" charset="0"/>
        <a:cs typeface="DejaVu Sans" charset="0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DejaVu Sans" charset="0"/>
        <a:cs typeface="DejaVu Sans" charset="0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DejaVu Sans" charset="0"/>
        <a:cs typeface="DejaVu Sans" charset="0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tx1"/>
        </a:solidFill>
        <a:latin typeface="Arial" charset="0"/>
        <a:ea typeface="DejaVu Sans" charset="0"/>
        <a:cs typeface="DejaVu Sans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DejaVu Sans" charset="0"/>
        <a:cs typeface="DejaVu Sans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DejaVu Sans" charset="0"/>
        <a:cs typeface="DejaVu Sans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DejaVu Sans" charset="0"/>
        <a:cs typeface="DejaVu Sans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DejaVu Sans" charset="0"/>
        <a:cs typeface="DejaVu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99"/>
    <a:srgbClr val="67CFFD"/>
    <a:srgbClr val="4F7921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848" y="-8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DE38A326-B69F-4342-80FB-771E676D75C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9669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30655DCE-8423-4CD7-B602-D946236E1FA5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1</a:t>
            </a:fld>
            <a:endParaRPr lang="en-GB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7082C202-BA29-4650-878E-73E3FA3EA8CF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10</a:t>
            </a:fld>
            <a:endParaRPr lang="en-GB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7082C202-BA29-4650-878E-73E3FA3EA8CF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11</a:t>
            </a:fld>
            <a:endParaRPr lang="en-GB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Times New Roman" pitchFamily="1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539434A2-471C-4328-909E-06BE166F780B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12</a:t>
            </a:fld>
            <a:endParaRPr lang="en-GB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Times New Roman" pitchFamily="1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539434A2-471C-4328-909E-06BE166F780B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13</a:t>
            </a:fld>
            <a:endParaRPr lang="en-GB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30655DCE-8423-4CD7-B602-D946236E1FA5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2</a:t>
            </a:fld>
            <a:endParaRPr lang="en-GB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82EEE4E9-5248-4653-8282-4210BFE9FF99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3</a:t>
            </a:fld>
            <a:endParaRPr lang="en-GB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9EF2F3B1-B7A0-4533-872E-D3FBC4C56615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4</a:t>
            </a:fld>
            <a:endParaRPr lang="en-GB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50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72A2F0E0-B162-48A3-BBAD-A8CC08144625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5</a:t>
            </a:fld>
            <a:endParaRPr lang="en-GB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0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6D57860D-5087-4C2D-8DE3-D578DB194AD8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6</a:t>
            </a:fld>
            <a:endParaRPr lang="en-GB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71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7082C202-BA29-4650-878E-73E3FA3EA8CF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7</a:t>
            </a:fld>
            <a:endParaRPr lang="en-GB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7082C202-BA29-4650-878E-73E3FA3EA8CF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8</a:t>
            </a:fld>
            <a:endParaRPr lang="en-GB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>
              <a:buFont typeface="Times New Roman" pitchFamily="18" charset="0"/>
              <a:buNone/>
            </a:pPr>
            <a:fld id="{7082C202-BA29-4650-878E-73E3FA3EA8CF}" type="slidenum">
              <a:rPr lang="en-GB" altLang="en-US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Times New Roman" pitchFamily="18" charset="0"/>
                <a:buNone/>
              </a:pPr>
              <a:t>9</a:t>
            </a:fld>
            <a:endParaRPr lang="en-GB" alt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1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641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59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54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4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935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242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912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96194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805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070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8503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02776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282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 bwMode="auto">
          <a:xfrm>
            <a:off x="468313" y="6453188"/>
            <a:ext cx="28797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eaLnBrk="0"/>
            <a:r>
              <a:rPr lang="en-US" altLang="en-US" sz="1000" b="1">
                <a:solidFill>
                  <a:srgbClr val="A6A6A6"/>
                </a:solidFill>
              </a:rPr>
              <a:t>Control Systems Group | 27 April 2016</a:t>
            </a:r>
            <a:endParaRPr lang="en-GB" altLang="en-US" sz="1000" b="1">
              <a:solidFill>
                <a:srgbClr val="A6A6A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5656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04192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2024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5813" cy="58562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62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508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591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03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37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892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9519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9021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629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84575"/>
            <a:ext cx="8763000" cy="327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  <p:sp>
        <p:nvSpPr>
          <p:cNvPr id="1029" name="Title 1"/>
          <p:cNvSpPr txBox="1">
            <a:spLocks/>
          </p:cNvSpPr>
          <p:nvPr userDrawn="1"/>
        </p:nvSpPr>
        <p:spPr bwMode="auto">
          <a:xfrm>
            <a:off x="468313" y="6453188"/>
            <a:ext cx="28797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eaLnBrk="0"/>
            <a:r>
              <a:rPr lang="en-US" altLang="en-US" sz="1000" b="1">
                <a:solidFill>
                  <a:srgbClr val="A6A6A6"/>
                </a:solidFill>
              </a:rPr>
              <a:t>Control Systems Group | 27 April 2016</a:t>
            </a:r>
            <a:endParaRPr lang="en-GB" altLang="en-US" sz="1000" b="1">
              <a:solidFill>
                <a:srgbClr val="A6A6A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901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/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84575"/>
            <a:ext cx="8763000" cy="327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  <a:p>
            <a:pPr lvl="4"/>
            <a:r>
              <a:rPr lang="en-GB" altLang="en-US" smtClean="0"/>
              <a:t>Eighth Outline Level</a:t>
            </a:r>
          </a:p>
          <a:p>
            <a:pPr lvl="4"/>
            <a:r>
              <a:rPr lang="en-GB" altLang="en-US" smtClean="0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hf sldNum="0" hdr="0" ftr="0"/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DejaVu Sans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ls-controls/pmac" TargetMode="External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ChangeArrowheads="1"/>
          </p:cNvSpPr>
          <p:nvPr/>
        </p:nvSpPr>
        <p:spPr bwMode="auto">
          <a:xfrm>
            <a:off x="685800" y="2130425"/>
            <a:ext cx="7772400" cy="1468438"/>
          </a:xfrm>
          <a:prstGeom prst="rect">
            <a:avLst/>
          </a:prstGeom>
          <a:noFill/>
          <a:ln>
            <a:noFill/>
          </a:ln>
          <a:extLst/>
        </p:spPr>
        <p:txBody>
          <a:bodyPr lIns="90000" tIns="45000" rIns="90000" bIns="45000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 eaLnBrk="1">
              <a:lnSpc>
                <a:spcPct val="100000"/>
              </a:lnSpc>
            </a:pPr>
            <a:r>
              <a:rPr lang="en-GB" altLang="en-US" sz="4400" dirty="0" smtClean="0">
                <a:solidFill>
                  <a:srgbClr val="000000"/>
                </a:solidFill>
                <a:latin typeface="Calibri" pitchFamily="34" charset="0"/>
              </a:rPr>
              <a:t>EPICS module for PMAC</a:t>
            </a:r>
            <a:endParaRPr lang="en-GB" altLang="en-US" sz="4400" dirty="0">
              <a:solidFill>
                <a:srgbClr val="000000"/>
              </a:solidFill>
              <a:latin typeface="Calibri" pitchFamily="34" charset="0"/>
            </a:endParaRPr>
          </a:p>
          <a:p>
            <a:pPr algn="ctr" eaLnBrk="1">
              <a:lnSpc>
                <a:spcPct val="100000"/>
              </a:lnSpc>
            </a:pPr>
            <a:r>
              <a:rPr lang="en-GB" altLang="en-US" sz="4400" dirty="0" smtClean="0">
                <a:solidFill>
                  <a:srgbClr val="000000"/>
                </a:solidFill>
                <a:latin typeface="Calibri" pitchFamily="34" charset="0"/>
              </a:rPr>
              <a:t>Control</a:t>
            </a:r>
            <a:endParaRPr lang="en-GB" altLang="en-US" sz="44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1373336" y="3886200"/>
            <a:ext cx="6400801" cy="1751015"/>
          </a:xfrm>
          <a:prstGeom prst="rect">
            <a:avLst/>
          </a:prstGeom>
          <a:noFill/>
          <a:ln>
            <a:noFill/>
          </a:ln>
          <a:extLst/>
        </p:spPr>
        <p:txBody>
          <a:bodyPr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 eaLnBrk="1">
              <a:lnSpc>
                <a:spcPct val="100000"/>
              </a:lnSpc>
            </a:pPr>
            <a:r>
              <a:rPr lang="en-GB" altLang="en-US" sz="3200" dirty="0" smtClean="0">
                <a:solidFill>
                  <a:srgbClr val="8B8B8B"/>
                </a:solidFill>
                <a:latin typeface="Calibri" pitchFamily="34" charset="0"/>
              </a:rPr>
              <a:t>Alan Greer</a:t>
            </a:r>
            <a:r>
              <a:rPr lang="en-US" altLang="en-US" sz="3200" dirty="0" smtClean="0">
                <a:solidFill>
                  <a:srgbClr val="8B8B8B"/>
                </a:solidFill>
                <a:latin typeface="Calibri" pitchFamily="34" charset="0"/>
              </a:rPr>
              <a:t> </a:t>
            </a:r>
          </a:p>
          <a:p>
            <a:pPr algn="ctr" eaLnBrk="1">
              <a:lnSpc>
                <a:spcPct val="100000"/>
              </a:lnSpc>
            </a:pPr>
            <a:endParaRPr lang="en-US" altLang="en-US" sz="3200" dirty="0" smtClean="0">
              <a:solidFill>
                <a:srgbClr val="8B8B8B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clickEffect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1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 eaLnBrk="1">
              <a:lnSpc>
                <a:spcPct val="100000"/>
              </a:lnSpc>
            </a:pPr>
            <a:r>
              <a:rPr lang="en-GB" altLang="en-US" sz="4400" dirty="0" smtClean="0">
                <a:solidFill>
                  <a:srgbClr val="000000"/>
                </a:solidFill>
                <a:latin typeface="Calibri" pitchFamily="34" charset="0"/>
              </a:rPr>
              <a:t>Features: Message Broker (4/5)</a:t>
            </a:r>
            <a:endParaRPr lang="en-GB" altLang="en-US" sz="44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9220" name="Rectangle 2"/>
          <p:cNvSpPr>
            <a:spLocks noChangeArrowheads="1"/>
          </p:cNvSpPr>
          <p:nvPr/>
        </p:nvSpPr>
        <p:spPr bwMode="auto">
          <a:xfrm>
            <a:off x="395287" y="1417638"/>
            <a:ext cx="8351837" cy="717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215900" indent="-215900"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>
              <a:lnSpc>
                <a:spcPct val="100000"/>
              </a:lnSpc>
              <a:buFont typeface="Arial" charset="0"/>
              <a:buChar char="•"/>
            </a:pPr>
            <a:r>
              <a:rPr lang="en-GB" altLang="en-US" sz="3200" dirty="0" smtClean="0">
                <a:solidFill>
                  <a:srgbClr val="000000"/>
                </a:solidFill>
                <a:latin typeface="Calibri" pitchFamily="34" charset="0"/>
              </a:rPr>
              <a:t>Statistics recorded to monitor traffic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71" y="2135287"/>
            <a:ext cx="8142858" cy="3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81244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1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 eaLnBrk="1">
              <a:lnSpc>
                <a:spcPct val="100000"/>
              </a:lnSpc>
            </a:pPr>
            <a:r>
              <a:rPr lang="en-GB" altLang="en-US" sz="4400" dirty="0" smtClean="0">
                <a:solidFill>
                  <a:srgbClr val="000000"/>
                </a:solidFill>
                <a:latin typeface="Calibri" pitchFamily="34" charset="0"/>
              </a:rPr>
              <a:t>Features: Message Broker (5/5)</a:t>
            </a:r>
            <a:endParaRPr lang="en-GB" altLang="en-US" sz="44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9220" name="Rectangle 2"/>
          <p:cNvSpPr>
            <a:spLocks noChangeArrowheads="1"/>
          </p:cNvSpPr>
          <p:nvPr/>
        </p:nvSpPr>
        <p:spPr bwMode="auto">
          <a:xfrm>
            <a:off x="395287" y="1417638"/>
            <a:ext cx="8351837" cy="150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215900" indent="-215900"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>
              <a:lnSpc>
                <a:spcPct val="100000"/>
              </a:lnSpc>
              <a:buFont typeface="Arial" charset="0"/>
              <a:buChar char="•"/>
            </a:pPr>
            <a:r>
              <a:rPr lang="en-GB" altLang="en-US" sz="3200" dirty="0" smtClean="0">
                <a:solidFill>
                  <a:srgbClr val="000000"/>
                </a:solidFill>
                <a:latin typeface="Calibri" pitchFamily="34" charset="0"/>
              </a:rPr>
              <a:t>Improved debugging</a:t>
            </a:r>
          </a:p>
          <a:p>
            <a:pPr eaLnBrk="1">
              <a:lnSpc>
                <a:spcPct val="100000"/>
              </a:lnSpc>
              <a:buFont typeface="Arial" charset="0"/>
              <a:buChar char="•"/>
            </a:pPr>
            <a:r>
              <a:rPr lang="en-GB" altLang="en-US" sz="3200" dirty="0" smtClean="0">
                <a:solidFill>
                  <a:srgbClr val="000000"/>
                </a:solidFill>
                <a:latin typeface="Calibri" pitchFamily="34" charset="0"/>
              </a:rPr>
              <a:t>Report contents of all monitored values at any time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068960"/>
            <a:ext cx="4536504" cy="31896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492896"/>
            <a:ext cx="3855152" cy="399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514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Features: Coordinate Systems </a:t>
            </a:r>
          </a:p>
        </p:txBody>
      </p:sp>
      <p:sp>
        <p:nvSpPr>
          <p:cNvPr id="10243" name="Espace réservé du contenu 1"/>
          <p:cNvSpPr>
            <a:spLocks noGrp="1"/>
          </p:cNvSpPr>
          <p:nvPr/>
        </p:nvSpPr>
        <p:spPr bwMode="auto">
          <a:xfrm>
            <a:off x="87313" y="1557338"/>
            <a:ext cx="9063037" cy="470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>
              <a:spcAft>
                <a:spcPts val="1425"/>
              </a:spcAft>
              <a:defRPr sz="32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spcAft>
                <a:spcPts val="1138"/>
              </a:spcAft>
              <a:defRPr sz="28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spcAft>
                <a:spcPts val="850"/>
              </a:spcAft>
              <a:defRPr sz="24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spcAft>
                <a:spcPts val="575"/>
              </a:spcAft>
              <a:defRPr sz="20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spcAft>
                <a:spcPts val="288"/>
              </a:spcAft>
              <a:defRPr sz="20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 3" pitchFamily="18" charset="2"/>
              <a:buChar char=""/>
            </a:pPr>
            <a:endParaRPr kumimoji="1" lang="fr-FR" altLang="en-US" sz="2000">
              <a:solidFill>
                <a:schemeClr val="tx1"/>
              </a:solidFill>
            </a:endParaRPr>
          </a:p>
        </p:txBody>
      </p:sp>
      <p:sp>
        <p:nvSpPr>
          <p:cNvPr id="36" name="Rectangle 2"/>
          <p:cNvSpPr>
            <a:spLocks noChangeArrowheads="1"/>
          </p:cNvSpPr>
          <p:nvPr/>
        </p:nvSpPr>
        <p:spPr bwMode="auto">
          <a:xfrm>
            <a:off x="395287" y="1417637"/>
            <a:ext cx="8351837" cy="366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215900" indent="-215900"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>
              <a:lnSpc>
                <a:spcPct val="100000"/>
              </a:lnSpc>
              <a:buFont typeface="Arial" charset="0"/>
              <a:buChar char="•"/>
            </a:pPr>
            <a:r>
              <a:rPr lang="en-GB" altLang="en-US" sz="3200" dirty="0" err="1" smtClean="0">
                <a:solidFill>
                  <a:srgbClr val="000000"/>
                </a:solidFill>
                <a:latin typeface="Calibri" pitchFamily="34" charset="0"/>
              </a:rPr>
              <a:t>Asyn</a:t>
            </a:r>
            <a:r>
              <a:rPr lang="en-GB" altLang="en-US" sz="3200" dirty="0" smtClean="0">
                <a:solidFill>
                  <a:srgbClr val="000000"/>
                </a:solidFill>
                <a:latin typeface="Calibri" pitchFamily="34" charset="0"/>
              </a:rPr>
              <a:t> model 3 CS controller and axis classes</a:t>
            </a:r>
          </a:p>
          <a:p>
            <a:pPr eaLnBrk="1">
              <a:lnSpc>
                <a:spcPct val="100000"/>
              </a:lnSpc>
              <a:buFont typeface="Arial" charset="0"/>
              <a:buChar char="•"/>
            </a:pPr>
            <a:r>
              <a:rPr lang="en-GB" altLang="en-US" sz="3200" dirty="0" smtClean="0">
                <a:solidFill>
                  <a:srgbClr val="000000"/>
                </a:solidFill>
                <a:latin typeface="Calibri" pitchFamily="34" charset="0"/>
              </a:rPr>
              <a:t>Standard CS status provided as </a:t>
            </a:r>
            <a:r>
              <a:rPr lang="en-GB" altLang="en-US" sz="3200" dirty="0" err="1" smtClean="0">
                <a:solidFill>
                  <a:srgbClr val="000000"/>
                </a:solidFill>
                <a:latin typeface="Calibri" pitchFamily="34" charset="0"/>
              </a:rPr>
              <a:t>Asyn</a:t>
            </a:r>
            <a:r>
              <a:rPr lang="en-GB" altLang="en-US" sz="3200" dirty="0" smtClean="0">
                <a:solidFill>
                  <a:srgbClr val="000000"/>
                </a:solidFill>
                <a:latin typeface="Calibri" pitchFamily="34" charset="0"/>
              </a:rPr>
              <a:t> parameters</a:t>
            </a:r>
            <a:endParaRPr lang="en-GB" altLang="en-US" sz="3200" dirty="0">
              <a:solidFill>
                <a:srgbClr val="000000"/>
              </a:solidFill>
              <a:latin typeface="Calibri" pitchFamily="34" charset="0"/>
            </a:endParaRPr>
          </a:p>
          <a:p>
            <a:pPr eaLnBrk="1">
              <a:lnSpc>
                <a:spcPct val="100000"/>
              </a:lnSpc>
              <a:buFont typeface="Arial" charset="0"/>
              <a:buChar char="•"/>
            </a:pPr>
            <a:r>
              <a:rPr lang="en-GB" altLang="en-US" sz="3200" dirty="0" smtClean="0">
                <a:solidFill>
                  <a:srgbClr val="000000"/>
                </a:solidFill>
                <a:latin typeface="Calibri" pitchFamily="34" charset="0"/>
              </a:rPr>
              <a:t>Debug output available for individual axes</a:t>
            </a:r>
          </a:p>
          <a:p>
            <a:pPr eaLnBrk="1">
              <a:lnSpc>
                <a:spcPct val="100000"/>
              </a:lnSpc>
              <a:buFont typeface="Arial" charset="0"/>
              <a:buChar char="•"/>
            </a:pPr>
            <a:r>
              <a:rPr lang="en-GB" altLang="en-US" sz="3200" dirty="0" smtClean="0">
                <a:solidFill>
                  <a:srgbClr val="000000"/>
                </a:solidFill>
                <a:latin typeface="Calibri" pitchFamily="34" charset="0"/>
              </a:rPr>
              <a:t>Currently assigned coordinate systems available for each motor (</a:t>
            </a:r>
            <a:r>
              <a:rPr lang="en-GB" altLang="en-US" sz="3200" dirty="0" err="1" smtClean="0">
                <a:solidFill>
                  <a:srgbClr val="000000"/>
                </a:solidFill>
                <a:latin typeface="Calibri" pitchFamily="34" charset="0"/>
              </a:rPr>
              <a:t>Asyn</a:t>
            </a:r>
            <a:r>
              <a:rPr lang="en-GB" altLang="en-US" sz="3200" dirty="0" smtClean="0">
                <a:solidFill>
                  <a:srgbClr val="000000"/>
                </a:solidFill>
                <a:latin typeface="Calibri" pitchFamily="34" charset="0"/>
              </a:rPr>
              <a:t> parameters)</a:t>
            </a:r>
          </a:p>
          <a:p>
            <a:pPr eaLnBrk="1">
              <a:lnSpc>
                <a:spcPct val="100000"/>
              </a:lnSpc>
              <a:buFont typeface="Arial" charset="0"/>
              <a:buChar char="•"/>
            </a:pPr>
            <a:r>
              <a:rPr lang="en-GB" altLang="en-US" sz="3200" dirty="0" smtClean="0">
                <a:solidFill>
                  <a:srgbClr val="000000"/>
                </a:solidFill>
                <a:latin typeface="Calibri" pitchFamily="34" charset="0"/>
              </a:rPr>
              <a:t>Kinematics available (</a:t>
            </a:r>
            <a:r>
              <a:rPr lang="en-GB" altLang="en-US" sz="3200" dirty="0" err="1" smtClean="0">
                <a:solidFill>
                  <a:srgbClr val="000000"/>
                </a:solidFill>
                <a:latin typeface="Calibri" pitchFamily="34" charset="0"/>
              </a:rPr>
              <a:t>Asyn</a:t>
            </a:r>
            <a:r>
              <a:rPr lang="en-GB" altLang="en-US" sz="3200" dirty="0" smtClean="0">
                <a:solidFill>
                  <a:srgbClr val="000000"/>
                </a:solidFill>
                <a:latin typeface="Calibri" pitchFamily="34" charset="0"/>
              </a:rPr>
              <a:t> parameters)</a:t>
            </a:r>
          </a:p>
          <a:p>
            <a:pPr eaLnBrk="1">
              <a:lnSpc>
                <a:spcPct val="100000"/>
              </a:lnSpc>
              <a:buFont typeface="Arial" charset="0"/>
              <a:buChar char="•"/>
            </a:pPr>
            <a:r>
              <a:rPr lang="en-GB" altLang="en-US" sz="3200" dirty="0" smtClean="0">
                <a:solidFill>
                  <a:srgbClr val="000000"/>
                </a:solidFill>
                <a:latin typeface="Calibri" pitchFamily="34" charset="0"/>
              </a:rPr>
              <a:t>Communication to PMAC through the broker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Features: Coordinate System Configuration (WIP)</a:t>
            </a:r>
          </a:p>
        </p:txBody>
      </p:sp>
      <p:sp>
        <p:nvSpPr>
          <p:cNvPr id="10243" name="Espace réservé du contenu 1"/>
          <p:cNvSpPr>
            <a:spLocks noGrp="1"/>
          </p:cNvSpPr>
          <p:nvPr/>
        </p:nvSpPr>
        <p:spPr bwMode="auto">
          <a:xfrm>
            <a:off x="87313" y="1557338"/>
            <a:ext cx="9063037" cy="470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>
              <a:spcAft>
                <a:spcPts val="1425"/>
              </a:spcAft>
              <a:defRPr sz="32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spcAft>
                <a:spcPts val="1138"/>
              </a:spcAft>
              <a:defRPr sz="28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spcAft>
                <a:spcPts val="850"/>
              </a:spcAft>
              <a:defRPr sz="24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spcAft>
                <a:spcPts val="575"/>
              </a:spcAft>
              <a:defRPr sz="20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spcAft>
                <a:spcPts val="288"/>
              </a:spcAft>
              <a:defRPr sz="20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 3" pitchFamily="18" charset="2"/>
              <a:buChar char=""/>
            </a:pPr>
            <a:endParaRPr kumimoji="1" lang="fr-FR" altLang="en-US" sz="2000">
              <a:solidFill>
                <a:schemeClr val="tx1"/>
              </a:solidFill>
            </a:endParaRPr>
          </a:p>
        </p:txBody>
      </p:sp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395286" y="1557338"/>
            <a:ext cx="8351837" cy="4675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215900" indent="-215900"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>
              <a:lnSpc>
                <a:spcPct val="100000"/>
              </a:lnSpc>
              <a:buFont typeface="Arial" charset="0"/>
              <a:buChar char="•"/>
            </a:pPr>
            <a:r>
              <a:rPr lang="en-GB" altLang="en-US" sz="3200" dirty="0" smtClean="0">
                <a:solidFill>
                  <a:srgbClr val="000000"/>
                </a:solidFill>
                <a:latin typeface="Calibri" pitchFamily="34" charset="0"/>
              </a:rPr>
              <a:t>Coordinate systems assignments can be specified during IOC runtime</a:t>
            </a:r>
          </a:p>
          <a:p>
            <a:pPr eaLnBrk="1">
              <a:lnSpc>
                <a:spcPct val="100000"/>
              </a:lnSpc>
              <a:buFont typeface="Arial" charset="0"/>
              <a:buChar char="•"/>
            </a:pPr>
            <a:r>
              <a:rPr lang="en-GB" altLang="en-US" sz="3200" dirty="0" smtClean="0">
                <a:solidFill>
                  <a:srgbClr val="000000"/>
                </a:solidFill>
                <a:latin typeface="Calibri" pitchFamily="34" charset="0"/>
              </a:rPr>
              <a:t>Coordinate system assignments can be saved as a configuration</a:t>
            </a:r>
          </a:p>
          <a:p>
            <a:pPr eaLnBrk="1">
              <a:lnSpc>
                <a:spcPct val="100000"/>
              </a:lnSpc>
              <a:buFont typeface="Arial" charset="0"/>
              <a:buChar char="•"/>
            </a:pPr>
            <a:r>
              <a:rPr lang="en-GB" altLang="en-US" sz="3200" dirty="0" smtClean="0">
                <a:solidFill>
                  <a:srgbClr val="000000"/>
                </a:solidFill>
                <a:latin typeface="Calibri" pitchFamily="34" charset="0"/>
              </a:rPr>
              <a:t>Saved coordinate system configurations can be loaded</a:t>
            </a:r>
          </a:p>
        </p:txBody>
      </p:sp>
    </p:spTree>
    <p:extLst>
      <p:ext uri="{BB962C8B-B14F-4D97-AF65-F5344CB8AC3E}">
        <p14:creationId xmlns:p14="http://schemas.microsoft.com/office/powerpoint/2010/main" val="642386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Features: Trajectory Scan (1/10)</a:t>
            </a:r>
          </a:p>
        </p:txBody>
      </p:sp>
      <p:sp>
        <p:nvSpPr>
          <p:cNvPr id="11268" name="Espace réservé du contenu 1"/>
          <p:cNvSpPr>
            <a:spLocks noGrp="1"/>
          </p:cNvSpPr>
          <p:nvPr/>
        </p:nvSpPr>
        <p:spPr bwMode="auto">
          <a:xfrm>
            <a:off x="87313" y="1557338"/>
            <a:ext cx="9063037" cy="470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>
              <a:spcAft>
                <a:spcPts val="1425"/>
              </a:spcAft>
              <a:defRPr sz="32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spcAft>
                <a:spcPts val="1138"/>
              </a:spcAft>
              <a:defRPr sz="28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spcAft>
                <a:spcPts val="850"/>
              </a:spcAft>
              <a:defRPr sz="24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spcAft>
                <a:spcPts val="575"/>
              </a:spcAft>
              <a:defRPr sz="20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spcAft>
                <a:spcPts val="288"/>
              </a:spcAft>
              <a:defRPr sz="20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 3" pitchFamily="18" charset="2"/>
              <a:buChar char=""/>
            </a:pPr>
            <a:endParaRPr kumimoji="1" lang="fr-FR" altLang="en-US" sz="2000">
              <a:solidFill>
                <a:schemeClr val="tx1"/>
              </a:solidFill>
            </a:endParaRP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395287" y="1417637"/>
            <a:ext cx="8351837" cy="1579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215900" indent="-215900"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>
              <a:lnSpc>
                <a:spcPct val="100000"/>
              </a:lnSpc>
              <a:buFont typeface="Arial" charset="0"/>
              <a:buChar char="•"/>
            </a:pPr>
            <a:r>
              <a:rPr lang="en-GB" altLang="en-US" sz="2800" dirty="0" smtClean="0">
                <a:solidFill>
                  <a:srgbClr val="000000"/>
                </a:solidFill>
                <a:latin typeface="Calibri" pitchFamily="34" charset="0"/>
              </a:rPr>
              <a:t>Generic trajectory scan implementation provided</a:t>
            </a:r>
          </a:p>
          <a:p>
            <a:pPr eaLnBrk="1">
              <a:lnSpc>
                <a:spcPct val="100000"/>
              </a:lnSpc>
              <a:buFont typeface="Arial" charset="0"/>
              <a:buChar char="•"/>
            </a:pPr>
            <a:r>
              <a:rPr lang="en-GB" altLang="en-US" sz="2800" dirty="0" smtClean="0">
                <a:solidFill>
                  <a:srgbClr val="000000"/>
                </a:solidFill>
                <a:latin typeface="Calibri" pitchFamily="34" charset="0"/>
              </a:rPr>
              <a:t>Double buffer allocated on board the PMAC</a:t>
            </a:r>
          </a:p>
          <a:p>
            <a:pPr eaLnBrk="1">
              <a:lnSpc>
                <a:spcPct val="100000"/>
              </a:lnSpc>
              <a:buFont typeface="Arial" charset="0"/>
              <a:buChar char="•"/>
            </a:pPr>
            <a:endParaRPr lang="en-GB" altLang="en-US" sz="32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158" y="2492896"/>
            <a:ext cx="3990476" cy="4295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Features: Trajectory Scan (2/10)</a:t>
            </a:r>
          </a:p>
        </p:txBody>
      </p:sp>
      <p:sp>
        <p:nvSpPr>
          <p:cNvPr id="11268" name="Espace réservé du contenu 1"/>
          <p:cNvSpPr>
            <a:spLocks noGrp="1"/>
          </p:cNvSpPr>
          <p:nvPr/>
        </p:nvSpPr>
        <p:spPr bwMode="auto">
          <a:xfrm>
            <a:off x="87313" y="1557338"/>
            <a:ext cx="9063037" cy="470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>
              <a:spcAft>
                <a:spcPts val="1425"/>
              </a:spcAft>
              <a:defRPr sz="32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spcAft>
                <a:spcPts val="1138"/>
              </a:spcAft>
              <a:defRPr sz="28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spcAft>
                <a:spcPts val="850"/>
              </a:spcAft>
              <a:defRPr sz="24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spcAft>
                <a:spcPts val="575"/>
              </a:spcAft>
              <a:defRPr sz="20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spcAft>
                <a:spcPts val="288"/>
              </a:spcAft>
              <a:defRPr sz="20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 3" pitchFamily="18" charset="2"/>
              <a:buChar char=""/>
            </a:pPr>
            <a:endParaRPr kumimoji="1" lang="fr-FR" altLang="en-US" sz="2000">
              <a:solidFill>
                <a:schemeClr val="tx1"/>
              </a:solidFill>
            </a:endParaRP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395287" y="1417637"/>
            <a:ext cx="8351837" cy="3307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215900" indent="-215900"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>
              <a:lnSpc>
                <a:spcPct val="100000"/>
              </a:lnSpc>
              <a:buFont typeface="Arial" charset="0"/>
              <a:buChar char="•"/>
            </a:pPr>
            <a:r>
              <a:rPr lang="en-GB" altLang="en-US" sz="2400" dirty="0" smtClean="0">
                <a:solidFill>
                  <a:srgbClr val="000000"/>
                </a:solidFill>
                <a:latin typeface="Calibri" pitchFamily="34" charset="0"/>
              </a:rPr>
              <a:t>As PMAC hardware reads from buffer A, buffer B is free to be filled by the </a:t>
            </a:r>
            <a:r>
              <a:rPr lang="en-GB" altLang="en-US" sz="2400" dirty="0" err="1" smtClean="0">
                <a:solidFill>
                  <a:srgbClr val="000000"/>
                </a:solidFill>
                <a:latin typeface="Calibri" pitchFamily="34" charset="0"/>
              </a:rPr>
              <a:t>pmac</a:t>
            </a:r>
            <a:r>
              <a:rPr lang="en-GB" altLang="en-US" sz="2400" dirty="0" smtClean="0">
                <a:solidFill>
                  <a:srgbClr val="000000"/>
                </a:solidFill>
                <a:latin typeface="Calibri" pitchFamily="34" charset="0"/>
              </a:rPr>
              <a:t> driver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132856"/>
            <a:ext cx="4828572" cy="3209524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95286" y="5229200"/>
            <a:ext cx="8351837" cy="977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215900" indent="-215900"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>
              <a:lnSpc>
                <a:spcPct val="100000"/>
              </a:lnSpc>
              <a:buFont typeface="Arial" charset="0"/>
              <a:buChar char="•"/>
            </a:pPr>
            <a:r>
              <a:rPr lang="en-GB" altLang="en-US" sz="2400" dirty="0" smtClean="0">
                <a:solidFill>
                  <a:srgbClr val="000000"/>
                </a:solidFill>
                <a:latin typeface="Calibri" pitchFamily="34" charset="0"/>
              </a:rPr>
              <a:t>When PMAC hardware reaches the end of buffer A, it switches to buffer B and A becomes free to be filled by the </a:t>
            </a:r>
            <a:r>
              <a:rPr lang="en-GB" altLang="en-US" sz="2400" dirty="0" err="1" smtClean="0">
                <a:solidFill>
                  <a:srgbClr val="000000"/>
                </a:solidFill>
                <a:latin typeface="Calibri" pitchFamily="34" charset="0"/>
              </a:rPr>
              <a:t>pmac</a:t>
            </a:r>
            <a:r>
              <a:rPr lang="en-GB" altLang="en-US" sz="2400" dirty="0" smtClean="0">
                <a:solidFill>
                  <a:srgbClr val="000000"/>
                </a:solidFill>
                <a:latin typeface="Calibri" pitchFamily="34" charset="0"/>
              </a:rPr>
              <a:t> driver</a:t>
            </a:r>
          </a:p>
        </p:txBody>
      </p:sp>
    </p:spTree>
    <p:extLst>
      <p:ext uri="{BB962C8B-B14F-4D97-AF65-F5344CB8AC3E}">
        <p14:creationId xmlns:p14="http://schemas.microsoft.com/office/powerpoint/2010/main" val="9258250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Features: Trajectory Scan (3/10)</a:t>
            </a:r>
          </a:p>
        </p:txBody>
      </p:sp>
      <p:sp>
        <p:nvSpPr>
          <p:cNvPr id="11268" name="Espace réservé du contenu 1"/>
          <p:cNvSpPr>
            <a:spLocks noGrp="1"/>
          </p:cNvSpPr>
          <p:nvPr/>
        </p:nvSpPr>
        <p:spPr bwMode="auto">
          <a:xfrm>
            <a:off x="87313" y="1557338"/>
            <a:ext cx="9063037" cy="470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>
              <a:spcAft>
                <a:spcPts val="1425"/>
              </a:spcAft>
              <a:defRPr sz="32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spcAft>
                <a:spcPts val="1138"/>
              </a:spcAft>
              <a:defRPr sz="28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spcAft>
                <a:spcPts val="850"/>
              </a:spcAft>
              <a:defRPr sz="24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spcAft>
                <a:spcPts val="575"/>
              </a:spcAft>
              <a:defRPr sz="20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spcAft>
                <a:spcPts val="288"/>
              </a:spcAft>
              <a:defRPr sz="20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 3" pitchFamily="18" charset="2"/>
              <a:buChar char=""/>
            </a:pPr>
            <a:endParaRPr kumimoji="1" lang="fr-FR" altLang="en-US" sz="2000">
              <a:solidFill>
                <a:schemeClr val="tx1"/>
              </a:solidFill>
            </a:endParaRP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395287" y="1417637"/>
            <a:ext cx="8351837" cy="453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215900" indent="-215900"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>
              <a:lnSpc>
                <a:spcPct val="100000"/>
              </a:lnSpc>
              <a:buFont typeface="Arial" charset="0"/>
              <a:buChar char="•"/>
            </a:pPr>
            <a:r>
              <a:rPr lang="en-GB" altLang="en-US" sz="2800" dirty="0" smtClean="0">
                <a:solidFill>
                  <a:srgbClr val="000000"/>
                </a:solidFill>
                <a:latin typeface="Calibri" pitchFamily="34" charset="0"/>
              </a:rPr>
              <a:t>Buffers are filled using writes to memory locations – no PMAC message corruption (no open buffers)</a:t>
            </a:r>
          </a:p>
          <a:p>
            <a:pPr eaLnBrk="1">
              <a:lnSpc>
                <a:spcPct val="100000"/>
              </a:lnSpc>
              <a:buFont typeface="Arial" charset="0"/>
              <a:buChar char="•"/>
            </a:pPr>
            <a:r>
              <a:rPr lang="en-GB" altLang="en-US" sz="2800" dirty="0" smtClean="0">
                <a:solidFill>
                  <a:srgbClr val="000000"/>
                </a:solidFill>
                <a:latin typeface="Calibri" pitchFamily="34" charset="0"/>
              </a:rPr>
              <a:t>Buffer size and location can be customised per PMAC</a:t>
            </a:r>
          </a:p>
          <a:p>
            <a:pPr eaLnBrk="1">
              <a:lnSpc>
                <a:spcPct val="100000"/>
              </a:lnSpc>
              <a:buFont typeface="Arial" charset="0"/>
              <a:buChar char="•"/>
            </a:pPr>
            <a:r>
              <a:rPr lang="en-GB" altLang="en-US" sz="2800" dirty="0" smtClean="0">
                <a:solidFill>
                  <a:srgbClr val="000000"/>
                </a:solidFill>
                <a:latin typeface="Calibri" pitchFamily="34" charset="0"/>
              </a:rPr>
              <a:t>Driver reads the configuration from the PMAC, no special setup required</a:t>
            </a:r>
          </a:p>
          <a:p>
            <a:pPr eaLnBrk="1">
              <a:lnSpc>
                <a:spcPct val="100000"/>
              </a:lnSpc>
              <a:buFont typeface="Arial" charset="0"/>
              <a:buChar char="•"/>
            </a:pPr>
            <a:r>
              <a:rPr lang="en-GB" altLang="en-US" sz="2800" dirty="0" smtClean="0">
                <a:solidFill>
                  <a:srgbClr val="000000"/>
                </a:solidFill>
                <a:latin typeface="Calibri" pitchFamily="34" charset="0"/>
              </a:rPr>
              <a:t>Motor record trajectory scan interface supported with additional records for user modes</a:t>
            </a:r>
          </a:p>
          <a:p>
            <a:pPr eaLnBrk="1">
              <a:lnSpc>
                <a:spcPct val="100000"/>
              </a:lnSpc>
              <a:buFont typeface="Arial" charset="0"/>
              <a:buChar char="•"/>
            </a:pPr>
            <a:endParaRPr lang="en-GB" altLang="en-US" sz="32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2921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Features: Trajectory Scan (4/10)</a:t>
            </a:r>
          </a:p>
        </p:txBody>
      </p:sp>
      <p:sp>
        <p:nvSpPr>
          <p:cNvPr id="11268" name="Espace réservé du contenu 1"/>
          <p:cNvSpPr>
            <a:spLocks noGrp="1"/>
          </p:cNvSpPr>
          <p:nvPr/>
        </p:nvSpPr>
        <p:spPr bwMode="auto">
          <a:xfrm>
            <a:off x="87313" y="1557338"/>
            <a:ext cx="9063037" cy="470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>
              <a:spcAft>
                <a:spcPts val="1425"/>
              </a:spcAft>
              <a:defRPr sz="32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spcAft>
                <a:spcPts val="1138"/>
              </a:spcAft>
              <a:defRPr sz="28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spcAft>
                <a:spcPts val="850"/>
              </a:spcAft>
              <a:defRPr sz="24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spcAft>
                <a:spcPts val="575"/>
              </a:spcAft>
              <a:defRPr sz="20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spcAft>
                <a:spcPts val="288"/>
              </a:spcAft>
              <a:defRPr sz="20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 3" pitchFamily="18" charset="2"/>
              <a:buChar char=""/>
            </a:pPr>
            <a:endParaRPr kumimoji="1" lang="fr-FR" altLang="en-US" sz="2000">
              <a:solidFill>
                <a:schemeClr val="tx1"/>
              </a:solidFill>
            </a:endParaRP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395287" y="1417637"/>
            <a:ext cx="8351837" cy="4459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215900" indent="-215900"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>
              <a:lnSpc>
                <a:spcPct val="100000"/>
              </a:lnSpc>
              <a:buFont typeface="Arial" charset="0"/>
              <a:buChar char="•"/>
            </a:pPr>
            <a:r>
              <a:rPr lang="en-GB" altLang="en-US" sz="3200" dirty="0" smtClean="0">
                <a:solidFill>
                  <a:srgbClr val="000000"/>
                </a:solidFill>
                <a:latin typeface="Calibri" pitchFamily="34" charset="0"/>
              </a:rPr>
              <a:t>Only 1 coordinate system can be trajectory scanned at any time</a:t>
            </a:r>
          </a:p>
          <a:p>
            <a:pPr eaLnBrk="1">
              <a:lnSpc>
                <a:spcPct val="100000"/>
              </a:lnSpc>
              <a:buFont typeface="Arial" charset="0"/>
              <a:buChar char="•"/>
            </a:pPr>
            <a:r>
              <a:rPr lang="en-GB" altLang="en-US" sz="3200" dirty="0" smtClean="0">
                <a:solidFill>
                  <a:srgbClr val="000000"/>
                </a:solidFill>
                <a:latin typeface="Calibri" pitchFamily="34" charset="0"/>
              </a:rPr>
              <a:t>Any coordinate system axes can be included (or ignored) for a trajectory scan</a:t>
            </a:r>
          </a:p>
          <a:p>
            <a:pPr eaLnBrk="1">
              <a:lnSpc>
                <a:spcPct val="100000"/>
              </a:lnSpc>
              <a:buFont typeface="Arial" charset="0"/>
              <a:buChar char="•"/>
            </a:pPr>
            <a:endParaRPr lang="en-GB" altLang="en-US" sz="32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eaLnBrk="1">
              <a:lnSpc>
                <a:spcPct val="100000"/>
              </a:lnSpc>
              <a:buFont typeface="Arial" charset="0"/>
              <a:buChar char="•"/>
            </a:pPr>
            <a:endParaRPr lang="en-GB" altLang="en-US" sz="32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365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Features: Trajectory Scan (5/10)</a:t>
            </a:r>
          </a:p>
        </p:txBody>
      </p:sp>
      <p:sp>
        <p:nvSpPr>
          <p:cNvPr id="11268" name="Espace réservé du contenu 1"/>
          <p:cNvSpPr>
            <a:spLocks noGrp="1"/>
          </p:cNvSpPr>
          <p:nvPr/>
        </p:nvSpPr>
        <p:spPr bwMode="auto">
          <a:xfrm>
            <a:off x="87313" y="1557338"/>
            <a:ext cx="9063037" cy="470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>
              <a:spcAft>
                <a:spcPts val="1425"/>
              </a:spcAft>
              <a:defRPr sz="32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spcAft>
                <a:spcPts val="1138"/>
              </a:spcAft>
              <a:defRPr sz="28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spcAft>
                <a:spcPts val="850"/>
              </a:spcAft>
              <a:defRPr sz="24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spcAft>
                <a:spcPts val="575"/>
              </a:spcAft>
              <a:defRPr sz="20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spcAft>
                <a:spcPts val="288"/>
              </a:spcAft>
              <a:defRPr sz="20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 3" pitchFamily="18" charset="2"/>
              <a:buChar char=""/>
            </a:pPr>
            <a:endParaRPr kumimoji="1" lang="fr-FR" altLang="en-US" sz="2000">
              <a:solidFill>
                <a:schemeClr val="tx1"/>
              </a:solidFill>
            </a:endParaRP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395287" y="1417637"/>
            <a:ext cx="8351837" cy="4603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215900" indent="-215900"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>
              <a:lnSpc>
                <a:spcPct val="100000"/>
              </a:lnSpc>
              <a:buFont typeface="Arial" charset="0"/>
              <a:buChar char="•"/>
            </a:pPr>
            <a:r>
              <a:rPr lang="en-GB" altLang="en-US" sz="3200" dirty="0" smtClean="0">
                <a:solidFill>
                  <a:srgbClr val="000000"/>
                </a:solidFill>
                <a:latin typeface="Calibri" pitchFamily="34" charset="0"/>
              </a:rPr>
              <a:t>Scans are executed using PVT mode on the PMAC</a:t>
            </a:r>
          </a:p>
          <a:p>
            <a:pPr eaLnBrk="1">
              <a:lnSpc>
                <a:spcPct val="100000"/>
              </a:lnSpc>
              <a:buFont typeface="Arial" charset="0"/>
              <a:buChar char="•"/>
            </a:pPr>
            <a:r>
              <a:rPr lang="en-GB" altLang="en-US" sz="3200" dirty="0">
                <a:solidFill>
                  <a:srgbClr val="000000"/>
                </a:solidFill>
                <a:latin typeface="Calibri" pitchFamily="34" charset="0"/>
              </a:rPr>
              <a:t>User routines can be executed during moves</a:t>
            </a:r>
          </a:p>
          <a:p>
            <a:pPr eaLnBrk="1">
              <a:lnSpc>
                <a:spcPct val="100000"/>
              </a:lnSpc>
              <a:buFont typeface="Arial" charset="0"/>
              <a:buChar char="•"/>
            </a:pPr>
            <a:r>
              <a:rPr lang="en-GB" altLang="en-US" sz="3200" dirty="0">
                <a:solidFill>
                  <a:srgbClr val="000000"/>
                </a:solidFill>
                <a:latin typeface="Calibri" pitchFamily="34" charset="0"/>
              </a:rPr>
              <a:t>Driver reads back the current scan </a:t>
            </a:r>
            <a:r>
              <a:rPr lang="en-GB" altLang="en-US" sz="3200" dirty="0" smtClean="0">
                <a:solidFill>
                  <a:srgbClr val="000000"/>
                </a:solidFill>
                <a:latin typeface="Calibri" pitchFamily="34" charset="0"/>
              </a:rPr>
              <a:t>status</a:t>
            </a:r>
          </a:p>
          <a:p>
            <a:pPr eaLnBrk="1">
              <a:lnSpc>
                <a:spcPct val="100000"/>
              </a:lnSpc>
              <a:buFont typeface="Arial" charset="0"/>
              <a:buChar char="•"/>
            </a:pPr>
            <a:r>
              <a:rPr lang="en-GB" altLang="en-US" sz="3200" dirty="0" smtClean="0">
                <a:solidFill>
                  <a:srgbClr val="000000"/>
                </a:solidFill>
                <a:latin typeface="Calibri" pitchFamily="34" charset="0"/>
              </a:rPr>
              <a:t>Positions and delta times are supplied, velocities are calculated in one of three ways</a:t>
            </a:r>
          </a:p>
          <a:p>
            <a:pPr lvl="1" eaLnBrk="1">
              <a:lnSpc>
                <a:spcPct val="100000"/>
              </a:lnSpc>
              <a:buFont typeface="Arial" charset="0"/>
              <a:buChar char="•"/>
            </a:pPr>
            <a:r>
              <a:rPr lang="en-GB" altLang="en-US" sz="3200" dirty="0" smtClean="0">
                <a:solidFill>
                  <a:srgbClr val="000000"/>
                </a:solidFill>
                <a:latin typeface="Calibri" pitchFamily="34" charset="0"/>
              </a:rPr>
              <a:t>Velocity 1: previous to current</a:t>
            </a:r>
          </a:p>
          <a:p>
            <a:pPr lvl="1" eaLnBrk="1">
              <a:lnSpc>
                <a:spcPct val="100000"/>
              </a:lnSpc>
              <a:buFont typeface="Arial" charset="0"/>
              <a:buChar char="•"/>
            </a:pPr>
            <a:r>
              <a:rPr lang="en-GB" altLang="en-US" sz="3200" dirty="0" smtClean="0">
                <a:solidFill>
                  <a:srgbClr val="000000"/>
                </a:solidFill>
                <a:latin typeface="Calibri" pitchFamily="34" charset="0"/>
              </a:rPr>
              <a:t>Velocity 2: previous to next</a:t>
            </a:r>
          </a:p>
          <a:p>
            <a:pPr lvl="1" eaLnBrk="1">
              <a:lnSpc>
                <a:spcPct val="100000"/>
              </a:lnSpc>
              <a:buFont typeface="Arial" charset="0"/>
              <a:buChar char="•"/>
            </a:pPr>
            <a:r>
              <a:rPr lang="en-GB" altLang="en-US" sz="3200" dirty="0" smtClean="0">
                <a:solidFill>
                  <a:srgbClr val="000000"/>
                </a:solidFill>
                <a:latin typeface="Calibri" pitchFamily="34" charset="0"/>
              </a:rPr>
              <a:t>Velocity 3: current to next</a:t>
            </a:r>
          </a:p>
          <a:p>
            <a:pPr lvl="1" eaLnBrk="1">
              <a:lnSpc>
                <a:spcPct val="100000"/>
              </a:lnSpc>
              <a:buFont typeface="Arial" charset="0"/>
              <a:buChar char="•"/>
            </a:pPr>
            <a:endParaRPr lang="en-GB" altLang="en-US" sz="32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0" indent="0" eaLnBrk="1">
              <a:lnSpc>
                <a:spcPct val="100000"/>
              </a:lnSpc>
            </a:pPr>
            <a:endParaRPr lang="en-GB" altLang="en-US" sz="32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eaLnBrk="1">
              <a:lnSpc>
                <a:spcPct val="100000"/>
              </a:lnSpc>
              <a:buFont typeface="Arial" charset="0"/>
              <a:buChar char="•"/>
            </a:pPr>
            <a:endParaRPr lang="en-GB" altLang="en-US" sz="32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707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Features: Trajectory Scan (6/10)</a:t>
            </a: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395287" y="1417638"/>
            <a:ext cx="8351837" cy="668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215900" indent="-215900"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lvl="1" eaLnBrk="1">
              <a:lnSpc>
                <a:spcPct val="100000"/>
              </a:lnSpc>
              <a:buFont typeface="Arial" charset="0"/>
              <a:buChar char="•"/>
            </a:pPr>
            <a:r>
              <a:rPr lang="en-GB" altLang="en-US" sz="3200" dirty="0" smtClean="0">
                <a:solidFill>
                  <a:srgbClr val="000000"/>
                </a:solidFill>
                <a:latin typeface="Calibri" pitchFamily="34" charset="0"/>
              </a:rPr>
              <a:t>Velocity Mode:</a:t>
            </a:r>
          </a:p>
          <a:p>
            <a:pPr marL="0" indent="0" eaLnBrk="1">
              <a:lnSpc>
                <a:spcPct val="100000"/>
              </a:lnSpc>
            </a:pPr>
            <a:endParaRPr lang="en-GB" altLang="en-US" sz="32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eaLnBrk="1">
              <a:lnSpc>
                <a:spcPct val="100000"/>
              </a:lnSpc>
              <a:buFont typeface="Arial" charset="0"/>
              <a:buChar char="•"/>
            </a:pPr>
            <a:endParaRPr lang="en-GB" altLang="en-US" sz="32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000" y="2086143"/>
            <a:ext cx="5200000" cy="2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125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ChangeArrowheads="1"/>
          </p:cNvSpPr>
          <p:nvPr/>
        </p:nvSpPr>
        <p:spPr bwMode="auto">
          <a:xfrm>
            <a:off x="685800" y="2130425"/>
            <a:ext cx="7772400" cy="1468438"/>
          </a:xfrm>
          <a:prstGeom prst="rect">
            <a:avLst/>
          </a:prstGeom>
          <a:noFill/>
          <a:ln>
            <a:noFill/>
          </a:ln>
          <a:extLst/>
        </p:spPr>
        <p:txBody>
          <a:bodyPr lIns="90000" tIns="45000" rIns="90000" bIns="45000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 eaLnBrk="1">
              <a:lnSpc>
                <a:spcPct val="100000"/>
              </a:lnSpc>
            </a:pPr>
            <a:r>
              <a:rPr lang="en-GB" altLang="en-US" sz="4400" dirty="0" smtClean="0">
                <a:solidFill>
                  <a:srgbClr val="000000"/>
                </a:solidFill>
                <a:latin typeface="Calibri" pitchFamily="34" charset="0"/>
              </a:rPr>
              <a:t>EPICS module for PMAC</a:t>
            </a:r>
            <a:endParaRPr lang="en-GB" altLang="en-US" sz="4400" dirty="0">
              <a:solidFill>
                <a:srgbClr val="000000"/>
              </a:solidFill>
              <a:latin typeface="Calibri" pitchFamily="34" charset="0"/>
            </a:endParaRPr>
          </a:p>
          <a:p>
            <a:pPr algn="ctr" eaLnBrk="1">
              <a:lnSpc>
                <a:spcPct val="100000"/>
              </a:lnSpc>
            </a:pPr>
            <a:r>
              <a:rPr lang="en-GB" altLang="en-US" sz="4400" dirty="0" smtClean="0">
                <a:solidFill>
                  <a:srgbClr val="000000"/>
                </a:solidFill>
                <a:latin typeface="Calibri" pitchFamily="34" charset="0"/>
              </a:rPr>
              <a:t>Control</a:t>
            </a:r>
            <a:endParaRPr lang="en-GB" altLang="en-US" sz="44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1533587" y="3903696"/>
            <a:ext cx="6101875" cy="1681037"/>
          </a:xfrm>
          <a:prstGeom prst="rect">
            <a:avLst/>
          </a:prstGeom>
          <a:noFill/>
          <a:ln>
            <a:noFill/>
          </a:ln>
          <a:extLst/>
        </p:spPr>
        <p:txBody>
          <a:bodyPr lIns="90000" tIns="45000" rIns="9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 eaLnBrk="1">
              <a:lnSpc>
                <a:spcPct val="100000"/>
              </a:lnSpc>
            </a:pPr>
            <a:r>
              <a:rPr lang="en-GB" altLang="en-US" sz="3200" dirty="0" smtClean="0">
                <a:solidFill>
                  <a:srgbClr val="8B8B8B"/>
                </a:solidFill>
                <a:latin typeface="Calibri" pitchFamily="34" charset="0"/>
              </a:rPr>
              <a:t>Alan Greer</a:t>
            </a:r>
            <a:r>
              <a:rPr lang="en-US" altLang="en-US" sz="3200" dirty="0" smtClean="0">
                <a:solidFill>
                  <a:srgbClr val="8B8B8B"/>
                </a:solidFill>
                <a:latin typeface="Calibri" pitchFamily="34" charset="0"/>
              </a:rPr>
              <a:t> </a:t>
            </a:r>
          </a:p>
          <a:p>
            <a:pPr algn="ctr" eaLnBrk="1">
              <a:lnSpc>
                <a:spcPct val="100000"/>
              </a:lnSpc>
            </a:pPr>
            <a:r>
              <a:rPr lang="en-US" altLang="en-US" sz="3200" dirty="0" smtClean="0">
                <a:solidFill>
                  <a:srgbClr val="8B8B8B"/>
                </a:solidFill>
                <a:latin typeface="Calibri" pitchFamily="34" charset="0"/>
              </a:rPr>
              <a:t>          Gary Yendell</a:t>
            </a:r>
          </a:p>
        </p:txBody>
      </p:sp>
      <p:cxnSp>
        <p:nvCxnSpPr>
          <p:cNvPr id="49157" name="line 49157"/>
          <p:cNvCxnSpPr/>
          <p:nvPr/>
        </p:nvCxnSpPr>
        <p:spPr>
          <a:xfrm rot="18528800">
            <a:off x="3732323" y="3309934"/>
            <a:ext cx="1676836" cy="1738889"/>
          </a:xfrm>
          <a:prstGeom prst="line">
            <a:avLst/>
          </a:prstGeom>
          <a:solidFill>
            <a:srgbClr val="4F81BD"/>
          </a:solidFill>
          <a:ln w="25400">
            <a:solidFill>
              <a:srgbClr val="4F81BD">
                <a:shade val="50000"/>
              </a:srgbClr>
            </a:solidFill>
            <a:prstDash val="solid"/>
          </a:ln>
        </p:spPr>
      </p:cxn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clickEffect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Features: Trajectory Scan (7/10)</a:t>
            </a:r>
          </a:p>
        </p:txBody>
      </p:sp>
      <p:sp>
        <p:nvSpPr>
          <p:cNvPr id="11268" name="Espace réservé du contenu 1"/>
          <p:cNvSpPr>
            <a:spLocks noGrp="1"/>
          </p:cNvSpPr>
          <p:nvPr/>
        </p:nvSpPr>
        <p:spPr bwMode="auto">
          <a:xfrm>
            <a:off x="87313" y="1557338"/>
            <a:ext cx="9063037" cy="470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>
              <a:spcAft>
                <a:spcPts val="1425"/>
              </a:spcAft>
              <a:defRPr sz="32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spcAft>
                <a:spcPts val="1138"/>
              </a:spcAft>
              <a:defRPr sz="28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spcAft>
                <a:spcPts val="850"/>
              </a:spcAft>
              <a:defRPr sz="24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spcAft>
                <a:spcPts val="575"/>
              </a:spcAft>
              <a:defRPr sz="20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spcAft>
                <a:spcPts val="288"/>
              </a:spcAft>
              <a:defRPr sz="20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 3" pitchFamily="18" charset="2"/>
              <a:buChar char=""/>
            </a:pPr>
            <a:endParaRPr kumimoji="1" lang="fr-FR" altLang="en-US" sz="2000">
              <a:solidFill>
                <a:schemeClr val="tx1"/>
              </a:solidFill>
            </a:endParaRP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395287" y="1417637"/>
            <a:ext cx="8351837" cy="715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215900" indent="-215900"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lvl="1" eaLnBrk="1">
              <a:lnSpc>
                <a:spcPct val="100000"/>
              </a:lnSpc>
              <a:buFont typeface="Arial" charset="0"/>
              <a:buChar char="•"/>
            </a:pPr>
            <a:r>
              <a:rPr lang="en-GB" altLang="en-US" sz="3200" dirty="0" smtClean="0">
                <a:solidFill>
                  <a:srgbClr val="000000"/>
                </a:solidFill>
                <a:latin typeface="Calibri" pitchFamily="34" charset="0"/>
              </a:rPr>
              <a:t>Velocity Mode:</a:t>
            </a:r>
          </a:p>
          <a:p>
            <a:pPr marL="0" indent="0" eaLnBrk="1">
              <a:lnSpc>
                <a:spcPct val="100000"/>
              </a:lnSpc>
            </a:pPr>
            <a:endParaRPr lang="en-GB" altLang="en-US" sz="32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eaLnBrk="1">
              <a:lnSpc>
                <a:spcPct val="100000"/>
              </a:lnSpc>
              <a:buFont typeface="Arial" charset="0"/>
              <a:buChar char="•"/>
            </a:pPr>
            <a:endParaRPr lang="en-GB" altLang="en-US" sz="32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545" y="2060848"/>
            <a:ext cx="5428572" cy="2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357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Features: Trajectory Scan (8/10)</a:t>
            </a:r>
          </a:p>
        </p:txBody>
      </p:sp>
      <p:sp>
        <p:nvSpPr>
          <p:cNvPr id="11268" name="Espace réservé du contenu 1"/>
          <p:cNvSpPr>
            <a:spLocks noGrp="1"/>
          </p:cNvSpPr>
          <p:nvPr/>
        </p:nvSpPr>
        <p:spPr bwMode="auto">
          <a:xfrm>
            <a:off x="87313" y="1557338"/>
            <a:ext cx="9063037" cy="470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>
              <a:spcAft>
                <a:spcPts val="1425"/>
              </a:spcAft>
              <a:defRPr sz="32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spcAft>
                <a:spcPts val="1138"/>
              </a:spcAft>
              <a:defRPr sz="28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spcAft>
                <a:spcPts val="850"/>
              </a:spcAft>
              <a:defRPr sz="24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spcAft>
                <a:spcPts val="575"/>
              </a:spcAft>
              <a:defRPr sz="20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spcAft>
                <a:spcPts val="288"/>
              </a:spcAft>
              <a:defRPr sz="20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 3" pitchFamily="18" charset="2"/>
              <a:buChar char=""/>
            </a:pPr>
            <a:endParaRPr kumimoji="1" lang="fr-FR" altLang="en-US" sz="2000">
              <a:solidFill>
                <a:schemeClr val="tx1"/>
              </a:solidFill>
            </a:endParaRP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395287" y="1417637"/>
            <a:ext cx="8351837" cy="643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215900" indent="-215900"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lvl="1" eaLnBrk="1">
              <a:lnSpc>
                <a:spcPct val="100000"/>
              </a:lnSpc>
              <a:buFont typeface="Arial" charset="0"/>
              <a:buChar char="•"/>
            </a:pPr>
            <a:r>
              <a:rPr lang="en-GB" altLang="en-US" sz="3200" dirty="0" smtClean="0">
                <a:solidFill>
                  <a:srgbClr val="000000"/>
                </a:solidFill>
                <a:latin typeface="Calibri" pitchFamily="34" charset="0"/>
              </a:rPr>
              <a:t>Velocity Mode:</a:t>
            </a:r>
          </a:p>
          <a:p>
            <a:pPr lvl="1" eaLnBrk="1">
              <a:lnSpc>
                <a:spcPct val="100000"/>
              </a:lnSpc>
              <a:buFont typeface="Arial" charset="0"/>
              <a:buChar char="•"/>
            </a:pPr>
            <a:endParaRPr lang="en-GB" altLang="en-US" sz="32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marL="0" indent="0" eaLnBrk="1">
              <a:lnSpc>
                <a:spcPct val="100000"/>
              </a:lnSpc>
            </a:pPr>
            <a:endParaRPr lang="en-GB" altLang="en-US" sz="32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eaLnBrk="1">
              <a:lnSpc>
                <a:spcPct val="100000"/>
              </a:lnSpc>
              <a:buFont typeface="Arial" charset="0"/>
              <a:buChar char="•"/>
            </a:pPr>
            <a:endParaRPr lang="en-GB" altLang="en-US" sz="32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381" y="2052809"/>
            <a:ext cx="5295238" cy="2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2561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Features: Trajectory Scan (9/10)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82" y="1316639"/>
            <a:ext cx="4309930" cy="47766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525" y="1316639"/>
            <a:ext cx="4309930" cy="477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322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Calibri" pitchFamily="34" charset="0"/>
                <a:cs typeface="Calibri" pitchFamily="34" charset="0"/>
              </a:rPr>
              <a:t>Features: Trajectory Scan (10/10)</a:t>
            </a:r>
          </a:p>
        </p:txBody>
      </p:sp>
      <p:sp>
        <p:nvSpPr>
          <p:cNvPr id="11268" name="Espace réservé du contenu 1"/>
          <p:cNvSpPr>
            <a:spLocks noGrp="1"/>
          </p:cNvSpPr>
          <p:nvPr/>
        </p:nvSpPr>
        <p:spPr bwMode="auto">
          <a:xfrm>
            <a:off x="166959" y="1474352"/>
            <a:ext cx="9063039" cy="4708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>
              <a:spcAft>
                <a:spcPts val="1425"/>
              </a:spcAft>
              <a:defRPr sz="32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spcAft>
                <a:spcPts val="1138"/>
              </a:spcAft>
              <a:defRPr sz="28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spcAft>
                <a:spcPts val="850"/>
              </a:spcAft>
              <a:defRPr sz="24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spcAft>
                <a:spcPts val="575"/>
              </a:spcAft>
              <a:defRPr sz="20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spcAft>
                <a:spcPts val="288"/>
              </a:spcAft>
              <a:defRPr sz="20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 3" pitchFamily="18" charset="2"/>
              <a:buChar char=""/>
            </a:pPr>
            <a:endParaRPr kumimoji="1" lang="fr-FR" altLang="en-US" sz="2000">
              <a:solidFill>
                <a:schemeClr val="tx1"/>
              </a:solidFill>
            </a:endParaRP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395287" y="1417637"/>
            <a:ext cx="8351837" cy="1075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215900" indent="-215900"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>
              <a:lnSpc>
                <a:spcPct val="100000"/>
              </a:lnSpc>
              <a:buFont typeface="Arial" charset="0"/>
              <a:buChar char="•"/>
            </a:pPr>
            <a:r>
              <a:rPr lang="en-GB" altLang="en-US" sz="3200" dirty="0" smtClean="0">
                <a:solidFill>
                  <a:srgbClr val="000000"/>
                </a:solidFill>
                <a:latin typeface="Calibri" pitchFamily="34" charset="0"/>
              </a:rPr>
              <a:t>Motion program and associated Python test scripts supplied with the module</a:t>
            </a:r>
          </a:p>
          <a:p>
            <a:pPr marL="0" indent="0" eaLnBrk="1">
              <a:lnSpc>
                <a:spcPct val="100000"/>
              </a:lnSpc>
            </a:pPr>
            <a:endParaRPr lang="en-GB" altLang="en-US" sz="32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eaLnBrk="1">
              <a:lnSpc>
                <a:spcPct val="100000"/>
              </a:lnSpc>
              <a:buFont typeface="Arial" charset="0"/>
              <a:buChar char="•"/>
            </a:pPr>
            <a:endParaRPr lang="en-GB" altLang="en-US" sz="32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8657" y="2439821"/>
            <a:ext cx="8808327" cy="3410291"/>
          </a:xfrm>
          <a:prstGeom prst="rect">
            <a:avLst/>
          </a:prstGeom>
        </p:spPr>
      </p:pic>
      <p:sp>
        <p:nvSpPr>
          <p:cNvPr id="11270" name="Rectangle 11270"/>
          <p:cNvSpPr/>
          <p:nvPr/>
        </p:nvSpPr>
        <p:spPr>
          <a:xfrm>
            <a:off x="4850383" y="2891847"/>
            <a:ext cx="4087311" cy="1159028"/>
          </a:xfrm>
          <a:prstGeom prst="rect">
            <a:avLst/>
          </a:prstGeom>
          <a:solidFill>
            <a:srgbClr val="000000"/>
          </a:solidFill>
          <a:ln w="25400">
            <a:solidFill>
              <a:srgbClr val="4F81BD">
                <a:shade val="50000"/>
              </a:srgbClr>
            </a:solidFill>
            <a:prstDash val="solid"/>
          </a:ln>
        </p:spPr>
        <p:txBody>
          <a:bodyPr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731362444"/>
      </p:ext>
    </p:extLst>
  </p:cSld>
  <p:clrMapOvr>
    <a:masterClrMapping/>
  </p:clrMapOvr>
  <p:timing>
    <p:tnLst>
      <p:par>
        <p:cTn xmlns:p14="http://schemas.microsoft.com/office/powerpoint/2010/main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  <p:sp>
        <p:nvSpPr>
          <p:cNvPr id="11268" name="Espace réservé du contenu 1"/>
          <p:cNvSpPr>
            <a:spLocks noGrp="1"/>
          </p:cNvSpPr>
          <p:nvPr/>
        </p:nvSpPr>
        <p:spPr bwMode="auto">
          <a:xfrm>
            <a:off x="87313" y="1557338"/>
            <a:ext cx="9063037" cy="470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>
              <a:spcAft>
                <a:spcPts val="1425"/>
              </a:spcAft>
              <a:defRPr sz="32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spcAft>
                <a:spcPts val="1138"/>
              </a:spcAft>
              <a:defRPr sz="28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spcAft>
                <a:spcPts val="850"/>
              </a:spcAft>
              <a:defRPr sz="24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spcAft>
                <a:spcPts val="575"/>
              </a:spcAft>
              <a:defRPr sz="20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spcAft>
                <a:spcPts val="288"/>
              </a:spcAft>
              <a:defRPr sz="20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Font typeface="Wingdings 3" pitchFamily="18" charset="2"/>
              <a:buChar char=""/>
            </a:pPr>
            <a:endParaRPr kumimoji="1" lang="fr-FR" altLang="en-US" sz="2000">
              <a:solidFill>
                <a:schemeClr val="tx1"/>
              </a:solidFill>
            </a:endParaRP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395287" y="2420888"/>
            <a:ext cx="8351837" cy="1075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215900" indent="-215900"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marL="0" indent="0" algn="ctr" eaLnBrk="1">
              <a:lnSpc>
                <a:spcPct val="100000"/>
              </a:lnSpc>
            </a:pPr>
            <a:r>
              <a:rPr lang="en-GB" altLang="en-US" sz="3200" dirty="0" smtClean="0">
                <a:solidFill>
                  <a:srgbClr val="000000"/>
                </a:solidFill>
                <a:latin typeface="Calibri" pitchFamily="34" charset="0"/>
              </a:rPr>
              <a:t>Any Questions?</a:t>
            </a:r>
          </a:p>
          <a:p>
            <a:pPr marL="0" indent="0" eaLnBrk="1">
              <a:lnSpc>
                <a:spcPct val="100000"/>
              </a:lnSpc>
            </a:pPr>
            <a:endParaRPr lang="en-GB" altLang="en-US" sz="32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eaLnBrk="1">
              <a:lnSpc>
                <a:spcPct val="100000"/>
              </a:lnSpc>
              <a:buFont typeface="Arial" charset="0"/>
              <a:buChar char="•"/>
            </a:pPr>
            <a:endParaRPr lang="en-GB" altLang="en-US" sz="32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527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 eaLnBrk="1">
              <a:lnSpc>
                <a:spcPct val="100000"/>
              </a:lnSpc>
            </a:pPr>
            <a:r>
              <a:rPr lang="en-GB" altLang="en-US" sz="4400" dirty="0" smtClean="0">
                <a:solidFill>
                  <a:srgbClr val="000000"/>
                </a:solidFill>
                <a:latin typeface="Calibri" pitchFamily="34" charset="0"/>
              </a:rPr>
              <a:t>Current Control of PMAC</a:t>
            </a:r>
            <a:endParaRPr lang="en-GB" altLang="en-US" sz="44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395288" y="1268760"/>
            <a:ext cx="8351837" cy="5255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215900" indent="-215900"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>
              <a:lnSpc>
                <a:spcPct val="100000"/>
              </a:lnSpc>
              <a:buFont typeface="Arial" charset="0"/>
              <a:buChar char="•"/>
            </a:pPr>
            <a:r>
              <a:rPr lang="en-GB" altLang="en-US" sz="2400" dirty="0" smtClean="0">
                <a:solidFill>
                  <a:srgbClr val="000000"/>
                </a:solidFill>
                <a:latin typeface="Calibri" pitchFamily="34" charset="0"/>
              </a:rPr>
              <a:t>3 EPICS driver modules required</a:t>
            </a:r>
            <a:endParaRPr lang="en-GB" altLang="en-US" sz="2400" dirty="0">
              <a:solidFill>
                <a:srgbClr val="000000"/>
              </a:solidFill>
              <a:latin typeface="Calibri" pitchFamily="34" charset="0"/>
            </a:endParaRPr>
          </a:p>
          <a:p>
            <a:pPr lvl="1" eaLnBrk="1">
              <a:lnSpc>
                <a:spcPct val="100000"/>
              </a:lnSpc>
              <a:buFont typeface="Arial" charset="0"/>
              <a:buChar char="•"/>
            </a:pPr>
            <a:r>
              <a:rPr lang="en-GB" altLang="en-US" sz="2400" dirty="0" err="1" smtClean="0">
                <a:solidFill>
                  <a:srgbClr val="000000"/>
                </a:solidFill>
                <a:latin typeface="Calibri" pitchFamily="34" charset="0"/>
              </a:rPr>
              <a:t>tpmac</a:t>
            </a:r>
            <a:r>
              <a:rPr lang="en-GB" altLang="en-US" sz="2400" dirty="0" smtClean="0">
                <a:solidFill>
                  <a:srgbClr val="000000"/>
                </a:solidFill>
                <a:latin typeface="Calibri" pitchFamily="34" charset="0"/>
              </a:rPr>
              <a:t> – includes </a:t>
            </a:r>
            <a:r>
              <a:rPr lang="en-GB" altLang="en-US" sz="2400" dirty="0" err="1" smtClean="0">
                <a:solidFill>
                  <a:srgbClr val="000000"/>
                </a:solidFill>
                <a:latin typeface="Calibri" pitchFamily="34" charset="0"/>
              </a:rPr>
              <a:t>asyn</a:t>
            </a:r>
            <a:r>
              <a:rPr lang="en-GB" altLang="en-US" sz="2400" dirty="0" smtClean="0">
                <a:solidFill>
                  <a:srgbClr val="000000"/>
                </a:solidFill>
                <a:latin typeface="Calibri" pitchFamily="34" charset="0"/>
              </a:rPr>
              <a:t> type 2 and 3 control code for raw motors</a:t>
            </a:r>
            <a:endParaRPr lang="en-GB" altLang="en-US" sz="2400" dirty="0">
              <a:solidFill>
                <a:srgbClr val="000000"/>
              </a:solidFill>
              <a:latin typeface="Calibri" pitchFamily="34" charset="0"/>
            </a:endParaRPr>
          </a:p>
          <a:p>
            <a:pPr lvl="1" eaLnBrk="1">
              <a:lnSpc>
                <a:spcPct val="100000"/>
              </a:lnSpc>
              <a:buFont typeface="Arial" charset="0"/>
              <a:buChar char="•"/>
            </a:pPr>
            <a:r>
              <a:rPr lang="en-GB" altLang="en-US" sz="2400" dirty="0" err="1" smtClean="0">
                <a:solidFill>
                  <a:srgbClr val="000000"/>
                </a:solidFill>
                <a:latin typeface="Calibri" pitchFamily="34" charset="0"/>
              </a:rPr>
              <a:t>pmacCoord</a:t>
            </a:r>
            <a:r>
              <a:rPr lang="en-GB" altLang="en-US" sz="2400" dirty="0" smtClean="0">
                <a:solidFill>
                  <a:srgbClr val="000000"/>
                </a:solidFill>
                <a:latin typeface="Calibri" pitchFamily="34" charset="0"/>
              </a:rPr>
              <a:t> – includes </a:t>
            </a:r>
            <a:r>
              <a:rPr lang="en-GB" altLang="en-US" sz="2400" dirty="0" err="1" smtClean="0">
                <a:solidFill>
                  <a:srgbClr val="000000"/>
                </a:solidFill>
                <a:latin typeface="Calibri" pitchFamily="34" charset="0"/>
              </a:rPr>
              <a:t>asyn</a:t>
            </a:r>
            <a:r>
              <a:rPr lang="en-GB" altLang="en-US" sz="2400" dirty="0" smtClean="0">
                <a:solidFill>
                  <a:srgbClr val="000000"/>
                </a:solidFill>
                <a:latin typeface="Calibri" pitchFamily="34" charset="0"/>
              </a:rPr>
              <a:t> type 2 control code for CS axes</a:t>
            </a:r>
            <a:endParaRPr lang="en-GB" altLang="en-US" sz="2400" dirty="0">
              <a:solidFill>
                <a:srgbClr val="000000"/>
              </a:solidFill>
              <a:latin typeface="Calibri" pitchFamily="34" charset="0"/>
            </a:endParaRPr>
          </a:p>
          <a:p>
            <a:pPr lvl="1" eaLnBrk="1">
              <a:lnSpc>
                <a:spcPct val="100000"/>
              </a:lnSpc>
              <a:buFont typeface="Arial" charset="0"/>
              <a:buChar char="•"/>
            </a:pPr>
            <a:r>
              <a:rPr lang="en-GB" altLang="en-US" sz="2400" dirty="0" err="1" smtClean="0">
                <a:solidFill>
                  <a:srgbClr val="000000"/>
                </a:solidFill>
                <a:latin typeface="Calibri" pitchFamily="34" charset="0"/>
              </a:rPr>
              <a:t>pmacUtil</a:t>
            </a:r>
            <a:r>
              <a:rPr lang="en-GB" altLang="en-US" sz="2400" dirty="0" smtClean="0">
                <a:solidFill>
                  <a:srgbClr val="000000"/>
                </a:solidFill>
                <a:latin typeface="Calibri" pitchFamily="34" charset="0"/>
              </a:rPr>
              <a:t> – provides utility records for PMAC status</a:t>
            </a:r>
            <a:endParaRPr lang="en-GB" altLang="en-US" sz="2400" dirty="0">
              <a:solidFill>
                <a:srgbClr val="000000"/>
              </a:solidFill>
              <a:latin typeface="Calibri" pitchFamily="34" charset="0"/>
            </a:endParaRPr>
          </a:p>
          <a:p>
            <a:pPr eaLnBrk="1">
              <a:lnSpc>
                <a:spcPct val="100000"/>
              </a:lnSpc>
              <a:buFont typeface="Arial" charset="0"/>
              <a:buChar char="•"/>
            </a:pPr>
            <a:r>
              <a:rPr lang="en-GB" altLang="en-US" sz="2400" dirty="0" smtClean="0">
                <a:solidFill>
                  <a:srgbClr val="000000"/>
                </a:solidFill>
                <a:latin typeface="Calibri" pitchFamily="34" charset="0"/>
              </a:rPr>
              <a:t>Stream device required for additional messages</a:t>
            </a:r>
          </a:p>
          <a:p>
            <a:pPr eaLnBrk="1">
              <a:lnSpc>
                <a:spcPct val="100000"/>
              </a:lnSpc>
              <a:buFont typeface="Arial" charset="0"/>
              <a:buChar char="•"/>
            </a:pPr>
            <a:r>
              <a:rPr lang="en-GB" altLang="en-US" sz="2400" dirty="0" smtClean="0">
                <a:solidFill>
                  <a:srgbClr val="000000"/>
                </a:solidFill>
                <a:latin typeface="Calibri" pitchFamily="34" charset="0"/>
              </a:rPr>
              <a:t>Multiple points of control, messages sent to PMAC from all of the modules</a:t>
            </a:r>
          </a:p>
          <a:p>
            <a:pPr eaLnBrk="1">
              <a:lnSpc>
                <a:spcPct val="100000"/>
              </a:lnSpc>
              <a:buFont typeface="Arial" charset="0"/>
              <a:buChar char="•"/>
            </a:pPr>
            <a:r>
              <a:rPr lang="en-GB" altLang="en-US" sz="2400" dirty="0" smtClean="0">
                <a:solidFill>
                  <a:srgbClr val="000000"/>
                </a:solidFill>
                <a:latin typeface="Calibri" pitchFamily="34" charset="0"/>
              </a:rPr>
              <a:t>Simple moves supported but many features of PMAC are not utilised</a:t>
            </a:r>
          </a:p>
          <a:p>
            <a:pPr marL="0" indent="0" eaLnBrk="1">
              <a:lnSpc>
                <a:spcPct val="100000"/>
              </a:lnSpc>
            </a:pPr>
            <a:endParaRPr lang="en-GB" altLang="en-US" sz="2400" dirty="0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 eaLnBrk="1">
              <a:lnSpc>
                <a:spcPct val="100000"/>
              </a:lnSpc>
            </a:pPr>
            <a:r>
              <a:rPr lang="en-GB" altLang="en-US" sz="4400" dirty="0" smtClean="0">
                <a:solidFill>
                  <a:srgbClr val="000000"/>
                </a:solidFill>
                <a:latin typeface="Calibri" pitchFamily="34" charset="0"/>
              </a:rPr>
              <a:t>Goals of upgrading PMAC modules</a:t>
            </a:r>
            <a:endParaRPr lang="en-GB" altLang="en-US" sz="44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215900" indent="-215900"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marL="431800" indent="-215900"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>
              <a:lnSpc>
                <a:spcPct val="100000"/>
              </a:lnSpc>
              <a:buFont typeface="Arial" charset="0"/>
              <a:buChar char="•"/>
            </a:pPr>
            <a:r>
              <a:rPr lang="en-GB" altLang="en-US" sz="3200" dirty="0" smtClean="0">
                <a:solidFill>
                  <a:srgbClr val="000000"/>
                </a:solidFill>
                <a:latin typeface="Calibri" pitchFamily="34" charset="0"/>
              </a:rPr>
              <a:t>Upgrade the driver to </a:t>
            </a:r>
            <a:r>
              <a:rPr lang="en-GB" altLang="en-US" sz="3200" dirty="0" err="1" smtClean="0">
                <a:solidFill>
                  <a:srgbClr val="000000"/>
                </a:solidFill>
                <a:latin typeface="Calibri" pitchFamily="34" charset="0"/>
              </a:rPr>
              <a:t>Asyn</a:t>
            </a:r>
            <a:r>
              <a:rPr lang="en-GB" altLang="en-US" sz="3200" dirty="0" smtClean="0">
                <a:solidFill>
                  <a:srgbClr val="000000"/>
                </a:solidFill>
                <a:latin typeface="Calibri" pitchFamily="34" charset="0"/>
              </a:rPr>
              <a:t> model 3</a:t>
            </a:r>
          </a:p>
          <a:p>
            <a:pPr eaLnBrk="1">
              <a:lnSpc>
                <a:spcPct val="100000"/>
              </a:lnSpc>
              <a:buFont typeface="Arial" charset="0"/>
              <a:buChar char="•"/>
            </a:pPr>
            <a:r>
              <a:rPr lang="en-GB" altLang="en-US" sz="3200" dirty="0" smtClean="0">
                <a:solidFill>
                  <a:srgbClr val="000000"/>
                </a:solidFill>
                <a:latin typeface="Calibri" pitchFamily="34" charset="0"/>
              </a:rPr>
              <a:t>Combine all control code into a single module</a:t>
            </a:r>
            <a:endParaRPr lang="en-GB" altLang="en-US" sz="2800" dirty="0">
              <a:solidFill>
                <a:srgbClr val="000000"/>
              </a:solidFill>
              <a:latin typeface="Calibri" pitchFamily="34" charset="0"/>
            </a:endParaRPr>
          </a:p>
          <a:p>
            <a:pPr eaLnBrk="1">
              <a:lnSpc>
                <a:spcPct val="100000"/>
              </a:lnSpc>
              <a:buFont typeface="Arial" charset="0"/>
              <a:buChar char="•"/>
            </a:pPr>
            <a:r>
              <a:rPr lang="en-GB" altLang="en-US" sz="3200" dirty="0" smtClean="0">
                <a:solidFill>
                  <a:srgbClr val="000000"/>
                </a:solidFill>
                <a:latin typeface="Calibri" pitchFamily="34" charset="0"/>
              </a:rPr>
              <a:t>Simplify communications, cut down traffic</a:t>
            </a:r>
            <a:endParaRPr lang="en-GB" altLang="en-US" sz="2800" dirty="0">
              <a:solidFill>
                <a:srgbClr val="000000"/>
              </a:solidFill>
              <a:latin typeface="Calibri" pitchFamily="34" charset="0"/>
            </a:endParaRPr>
          </a:p>
          <a:p>
            <a:pPr eaLnBrk="1">
              <a:lnSpc>
                <a:spcPct val="100000"/>
              </a:lnSpc>
              <a:buFont typeface="Arial" charset="0"/>
              <a:buChar char="•"/>
            </a:pPr>
            <a:r>
              <a:rPr lang="en-GB" altLang="en-US" sz="3200" dirty="0" smtClean="0">
                <a:solidFill>
                  <a:srgbClr val="000000"/>
                </a:solidFill>
                <a:latin typeface="Calibri" pitchFamily="34" charset="0"/>
              </a:rPr>
              <a:t>Support changing Coordinate Systems on board the PMAC</a:t>
            </a:r>
            <a:endParaRPr lang="en-GB" altLang="en-US" sz="2800" dirty="0">
              <a:solidFill>
                <a:srgbClr val="000000"/>
              </a:solidFill>
              <a:latin typeface="Calibri" pitchFamily="34" charset="0"/>
            </a:endParaRPr>
          </a:p>
          <a:p>
            <a:pPr eaLnBrk="1">
              <a:lnSpc>
                <a:spcPct val="100000"/>
              </a:lnSpc>
              <a:buFont typeface="Arial" charset="0"/>
              <a:buChar char="•"/>
            </a:pPr>
            <a:r>
              <a:rPr lang="en-GB" altLang="en-US" sz="3200" dirty="0" smtClean="0">
                <a:solidFill>
                  <a:srgbClr val="000000"/>
                </a:solidFill>
                <a:latin typeface="Calibri" pitchFamily="34" charset="0"/>
              </a:rPr>
              <a:t>Support model 3 trajectory scan interface</a:t>
            </a:r>
          </a:p>
          <a:p>
            <a:pPr eaLnBrk="1">
              <a:lnSpc>
                <a:spcPct val="100000"/>
              </a:lnSpc>
              <a:buFont typeface="Arial" charset="0"/>
              <a:buChar char="•"/>
            </a:pPr>
            <a:r>
              <a:rPr lang="en-GB" altLang="en-US" sz="3200" dirty="0" smtClean="0">
                <a:solidFill>
                  <a:srgbClr val="000000"/>
                </a:solidFill>
                <a:latin typeface="Calibri" pitchFamily="34" charset="0"/>
              </a:rPr>
              <a:t>Maintain backwards compatibility</a:t>
            </a:r>
            <a:endParaRPr lang="en-GB" altLang="en-US" sz="2800" dirty="0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 eaLnBrk="1">
              <a:lnSpc>
                <a:spcPct val="100000"/>
              </a:lnSpc>
            </a:pPr>
            <a:r>
              <a:rPr lang="en-GB" altLang="en-US" sz="4400" dirty="0" smtClean="0">
                <a:solidFill>
                  <a:srgbClr val="000000"/>
                </a:solidFill>
                <a:latin typeface="Calibri" pitchFamily="34" charset="0"/>
              </a:rPr>
              <a:t>EPICS </a:t>
            </a:r>
            <a:r>
              <a:rPr lang="en-GB" altLang="en-US" sz="4400" dirty="0" err="1" smtClean="0">
                <a:solidFill>
                  <a:srgbClr val="000000"/>
                </a:solidFill>
                <a:latin typeface="Calibri" pitchFamily="34" charset="0"/>
              </a:rPr>
              <a:t>pmac</a:t>
            </a:r>
            <a:r>
              <a:rPr lang="en-GB" altLang="en-US" sz="4400" dirty="0" smtClean="0">
                <a:solidFill>
                  <a:srgbClr val="000000"/>
                </a:solidFill>
                <a:latin typeface="Calibri" pitchFamily="34" charset="0"/>
              </a:rPr>
              <a:t> module</a:t>
            </a:r>
            <a:endParaRPr lang="en-GB" altLang="en-US" sz="44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457200" y="1268761"/>
            <a:ext cx="8229600" cy="720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215900" indent="-215900"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marL="431800" indent="-215900"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/>
            <a:r>
              <a:rPr lang="en-GB" altLang="en-US" sz="2800" dirty="0" smtClean="0">
                <a:solidFill>
                  <a:srgbClr val="000000"/>
                </a:solidFill>
                <a:latin typeface="Calibri" pitchFamily="34" charset="0"/>
                <a:hlinkClick r:id="rId3"/>
              </a:rPr>
              <a:t>https://github.com/dls-controls/pmac</a:t>
            </a:r>
            <a:endParaRPr lang="en-GB" altLang="en-US" sz="2800" dirty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276872"/>
            <a:ext cx="3619500" cy="24669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5198682"/>
            <a:ext cx="8075240" cy="49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Replacement for </a:t>
            </a:r>
            <a:r>
              <a:rPr lang="en-GB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tpmac</a:t>
            </a:r>
            <a:r>
              <a:rPr lang="en-GB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pmacCoord</a:t>
            </a:r>
            <a:r>
              <a:rPr lang="en-GB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GB" sz="28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pmacUtil</a:t>
            </a:r>
            <a:r>
              <a:rPr lang="en-GB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GB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 eaLnBrk="1">
              <a:lnSpc>
                <a:spcPct val="100000"/>
              </a:lnSpc>
            </a:pPr>
            <a:r>
              <a:rPr lang="en-GB" altLang="en-US" sz="4400" dirty="0" smtClean="0">
                <a:solidFill>
                  <a:srgbClr val="000000"/>
                </a:solidFill>
                <a:latin typeface="Calibri" pitchFamily="34" charset="0"/>
              </a:rPr>
              <a:t>Features of </a:t>
            </a:r>
            <a:r>
              <a:rPr lang="en-GB" altLang="en-US" sz="4400" dirty="0" err="1" smtClean="0">
                <a:solidFill>
                  <a:srgbClr val="000000"/>
                </a:solidFill>
                <a:latin typeface="Calibri" pitchFamily="34" charset="0"/>
              </a:rPr>
              <a:t>pmac</a:t>
            </a:r>
            <a:r>
              <a:rPr lang="en-GB" altLang="en-US" sz="4400" dirty="0" smtClean="0">
                <a:solidFill>
                  <a:srgbClr val="000000"/>
                </a:solidFill>
                <a:latin typeface="Calibri" pitchFamily="34" charset="0"/>
              </a:rPr>
              <a:t> module</a:t>
            </a:r>
            <a:endParaRPr lang="en-GB" altLang="en-US" sz="44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215900" indent="-215900"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>
              <a:lnSpc>
                <a:spcPct val="100000"/>
              </a:lnSpc>
              <a:buFont typeface="Arial" charset="0"/>
              <a:buChar char="•"/>
            </a:pPr>
            <a:r>
              <a:rPr lang="en-GB" altLang="en-US" sz="3200" dirty="0" smtClean="0">
                <a:solidFill>
                  <a:srgbClr val="000000"/>
                </a:solidFill>
                <a:latin typeface="Calibri" pitchFamily="34" charset="0"/>
              </a:rPr>
              <a:t>Message Broker</a:t>
            </a:r>
            <a:endParaRPr lang="en-GB" altLang="en-US" sz="3200" dirty="0">
              <a:solidFill>
                <a:srgbClr val="000000"/>
              </a:solidFill>
              <a:latin typeface="Calibri" pitchFamily="34" charset="0"/>
            </a:endParaRPr>
          </a:p>
          <a:p>
            <a:pPr eaLnBrk="1">
              <a:lnSpc>
                <a:spcPct val="100000"/>
              </a:lnSpc>
              <a:buFont typeface="Arial" charset="0"/>
              <a:buChar char="•"/>
            </a:pPr>
            <a:r>
              <a:rPr lang="en-GB" altLang="en-US" sz="3200" dirty="0" smtClean="0">
                <a:solidFill>
                  <a:srgbClr val="000000"/>
                </a:solidFill>
                <a:latin typeface="Calibri" pitchFamily="34" charset="0"/>
              </a:rPr>
              <a:t>Coordinate System </a:t>
            </a:r>
            <a:r>
              <a:rPr lang="en-GB" altLang="en-US" sz="3200" dirty="0">
                <a:solidFill>
                  <a:srgbClr val="000000"/>
                </a:solidFill>
                <a:latin typeface="Calibri" pitchFamily="34" charset="0"/>
              </a:rPr>
              <a:t>S</a:t>
            </a:r>
            <a:r>
              <a:rPr lang="en-GB" altLang="en-US" sz="3200" dirty="0" smtClean="0">
                <a:solidFill>
                  <a:srgbClr val="000000"/>
                </a:solidFill>
                <a:latin typeface="Calibri" pitchFamily="34" charset="0"/>
              </a:rPr>
              <a:t>upport</a:t>
            </a:r>
            <a:endParaRPr lang="en-GB" altLang="en-US" sz="3200" dirty="0">
              <a:solidFill>
                <a:srgbClr val="000000"/>
              </a:solidFill>
              <a:latin typeface="Calibri" pitchFamily="34" charset="0"/>
            </a:endParaRPr>
          </a:p>
          <a:p>
            <a:pPr eaLnBrk="1">
              <a:lnSpc>
                <a:spcPct val="100000"/>
              </a:lnSpc>
              <a:buFont typeface="Arial" charset="0"/>
              <a:buChar char="•"/>
            </a:pPr>
            <a:r>
              <a:rPr lang="en-GB" altLang="en-US" sz="3200" dirty="0" smtClean="0">
                <a:solidFill>
                  <a:srgbClr val="000000"/>
                </a:solidFill>
                <a:latin typeface="Calibri" pitchFamily="34" charset="0"/>
              </a:rPr>
              <a:t>Coordinate System Configurations</a:t>
            </a:r>
            <a:endParaRPr lang="en-GB" altLang="en-US" sz="3200" dirty="0">
              <a:solidFill>
                <a:srgbClr val="000000"/>
              </a:solidFill>
              <a:latin typeface="Calibri" pitchFamily="34" charset="0"/>
            </a:endParaRPr>
          </a:p>
          <a:p>
            <a:pPr eaLnBrk="1">
              <a:lnSpc>
                <a:spcPct val="100000"/>
              </a:lnSpc>
              <a:buFont typeface="Arial" charset="0"/>
              <a:buChar char="•"/>
            </a:pPr>
            <a:r>
              <a:rPr lang="en-GB" altLang="en-US" sz="3200" dirty="0" smtClean="0">
                <a:solidFill>
                  <a:srgbClr val="000000"/>
                </a:solidFill>
                <a:latin typeface="Calibri" pitchFamily="34" charset="0"/>
              </a:rPr>
              <a:t>Trajectory Scanning</a:t>
            </a:r>
            <a:endParaRPr lang="en-GB" altLang="en-US" sz="3200" dirty="0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1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 eaLnBrk="1">
              <a:lnSpc>
                <a:spcPct val="100000"/>
              </a:lnSpc>
            </a:pPr>
            <a:r>
              <a:rPr lang="en-GB" altLang="en-US" sz="4400" dirty="0" smtClean="0">
                <a:solidFill>
                  <a:srgbClr val="000000"/>
                </a:solidFill>
                <a:latin typeface="Calibri" pitchFamily="34" charset="0"/>
              </a:rPr>
              <a:t>Features: Message Broker (1/5)</a:t>
            </a:r>
            <a:endParaRPr lang="en-GB" altLang="en-US" sz="44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9220" name="Rectangle 2"/>
          <p:cNvSpPr>
            <a:spLocks noChangeArrowheads="1"/>
          </p:cNvSpPr>
          <p:nvPr/>
        </p:nvSpPr>
        <p:spPr bwMode="auto">
          <a:xfrm>
            <a:off x="395287" y="1417638"/>
            <a:ext cx="8351837" cy="4459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215900" indent="-215900"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>
              <a:lnSpc>
                <a:spcPct val="100000"/>
              </a:lnSpc>
              <a:buFont typeface="Arial" charset="0"/>
              <a:buChar char="•"/>
            </a:pPr>
            <a:r>
              <a:rPr lang="en-GB" altLang="en-US" sz="3200" dirty="0" smtClean="0">
                <a:solidFill>
                  <a:srgbClr val="000000"/>
                </a:solidFill>
                <a:latin typeface="Calibri" pitchFamily="34" charset="0"/>
              </a:rPr>
              <a:t>3 Polling loops for variables (slow, medium and fast)</a:t>
            </a:r>
          </a:p>
          <a:p>
            <a:pPr lvl="1" eaLnBrk="1">
              <a:lnSpc>
                <a:spcPct val="100000"/>
              </a:lnSpc>
              <a:buFont typeface="Arial" charset="0"/>
              <a:buChar char="•"/>
            </a:pPr>
            <a:r>
              <a:rPr lang="en-GB" altLang="en-US" sz="3200" dirty="0" smtClean="0">
                <a:solidFill>
                  <a:srgbClr val="000000"/>
                </a:solidFill>
                <a:latin typeface="Calibri" pitchFamily="34" charset="0"/>
              </a:rPr>
              <a:t>Fast loop polled at 1Hz when no motors are moving and 10Hz otherwise</a:t>
            </a:r>
          </a:p>
          <a:p>
            <a:pPr lvl="1" eaLnBrk="1">
              <a:lnSpc>
                <a:spcPct val="100000"/>
              </a:lnSpc>
              <a:buFont typeface="Arial" charset="0"/>
              <a:buChar char="•"/>
            </a:pPr>
            <a:r>
              <a:rPr lang="en-GB" altLang="en-US" sz="3200" dirty="0" smtClean="0">
                <a:solidFill>
                  <a:srgbClr val="000000"/>
                </a:solidFill>
                <a:latin typeface="Calibri" pitchFamily="34" charset="0"/>
              </a:rPr>
              <a:t>Fast loop rate can be set</a:t>
            </a:r>
          </a:p>
          <a:p>
            <a:pPr lvl="1" eaLnBrk="1">
              <a:lnSpc>
                <a:spcPct val="100000"/>
              </a:lnSpc>
              <a:buFont typeface="Arial" charset="0"/>
              <a:buChar char="•"/>
            </a:pPr>
            <a:r>
              <a:rPr lang="en-GB" altLang="en-US" sz="3200" dirty="0" smtClean="0">
                <a:solidFill>
                  <a:srgbClr val="000000"/>
                </a:solidFill>
                <a:latin typeface="Calibri" pitchFamily="34" charset="0"/>
              </a:rPr>
              <a:t>Medium loop polled at 1Hz</a:t>
            </a:r>
          </a:p>
          <a:p>
            <a:pPr lvl="1" eaLnBrk="1">
              <a:lnSpc>
                <a:spcPct val="100000"/>
              </a:lnSpc>
              <a:buFont typeface="Arial" charset="0"/>
              <a:buChar char="•"/>
            </a:pPr>
            <a:r>
              <a:rPr lang="en-GB" altLang="en-US" sz="3200" dirty="0" smtClean="0">
                <a:solidFill>
                  <a:srgbClr val="000000"/>
                </a:solidFill>
                <a:latin typeface="Calibri" pitchFamily="34" charset="0"/>
              </a:rPr>
              <a:t>Slow loop polled at 0.1Hz</a:t>
            </a:r>
          </a:p>
          <a:p>
            <a:pPr eaLnBrk="1">
              <a:lnSpc>
                <a:spcPct val="100000"/>
              </a:lnSpc>
              <a:buFont typeface="Arial" charset="0"/>
              <a:buChar char="•"/>
            </a:pPr>
            <a:r>
              <a:rPr lang="en-GB" altLang="en-US" sz="3200" dirty="0" smtClean="0">
                <a:solidFill>
                  <a:srgbClr val="000000"/>
                </a:solidFill>
                <a:latin typeface="Calibri" pitchFamily="34" charset="0"/>
              </a:rPr>
              <a:t>Variables combined into single large messages to cut down message overhead and traffic</a:t>
            </a:r>
            <a:endParaRPr lang="en-GB" altLang="en-US" sz="3200" dirty="0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1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 eaLnBrk="1">
              <a:lnSpc>
                <a:spcPct val="100000"/>
              </a:lnSpc>
            </a:pPr>
            <a:r>
              <a:rPr lang="en-GB" altLang="en-US" sz="4400" dirty="0" smtClean="0">
                <a:solidFill>
                  <a:srgbClr val="000000"/>
                </a:solidFill>
                <a:latin typeface="Calibri" pitchFamily="34" charset="0"/>
              </a:rPr>
              <a:t>Features: Message Broker (2/5)</a:t>
            </a:r>
            <a:endParaRPr lang="en-GB" altLang="en-US" sz="44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9220" name="Rectangle 2"/>
          <p:cNvSpPr>
            <a:spLocks noChangeArrowheads="1"/>
          </p:cNvSpPr>
          <p:nvPr/>
        </p:nvSpPr>
        <p:spPr bwMode="auto">
          <a:xfrm>
            <a:off x="395286" y="1408460"/>
            <a:ext cx="8351837" cy="1156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215900" indent="-215900"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>
              <a:lnSpc>
                <a:spcPct val="100000"/>
              </a:lnSpc>
              <a:buFont typeface="Arial" charset="0"/>
              <a:buChar char="•"/>
            </a:pPr>
            <a:r>
              <a:rPr lang="en-GB" altLang="en-US" sz="3200" dirty="0" smtClean="0">
                <a:solidFill>
                  <a:srgbClr val="000000"/>
                </a:solidFill>
                <a:latin typeface="Calibri" pitchFamily="34" charset="0"/>
              </a:rPr>
              <a:t>Variables added to the loops by using special </a:t>
            </a:r>
            <a:r>
              <a:rPr lang="en-GB" altLang="en-US" sz="3200" dirty="0" err="1" smtClean="0">
                <a:solidFill>
                  <a:srgbClr val="000000"/>
                </a:solidFill>
                <a:latin typeface="Calibri" pitchFamily="34" charset="0"/>
              </a:rPr>
              <a:t>Asyn</a:t>
            </a:r>
            <a:r>
              <a:rPr lang="en-GB" altLang="en-US" sz="3200" dirty="0" smtClean="0">
                <a:solidFill>
                  <a:srgbClr val="000000"/>
                </a:solidFill>
                <a:latin typeface="Calibri" pitchFamily="34" charset="0"/>
              </a:rPr>
              <a:t> parameter names in record database</a:t>
            </a:r>
          </a:p>
          <a:p>
            <a:pPr eaLnBrk="1">
              <a:lnSpc>
                <a:spcPct val="100000"/>
              </a:lnSpc>
              <a:buFont typeface="Arial" charset="0"/>
              <a:buChar char="•"/>
            </a:pPr>
            <a:endParaRPr lang="en-GB" altLang="en-US" sz="3200" dirty="0" smtClean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428" y="2852936"/>
            <a:ext cx="3857143" cy="942857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47685" y="3933056"/>
            <a:ext cx="8351837" cy="1156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215900" indent="-215900"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marL="0" indent="0" eaLnBrk="1">
              <a:lnSpc>
                <a:spcPct val="100000"/>
              </a:lnSpc>
            </a:pPr>
            <a:r>
              <a:rPr lang="en-GB" altLang="en-US" sz="2000" dirty="0" smtClean="0">
                <a:solidFill>
                  <a:srgbClr val="000000"/>
                </a:solidFill>
                <a:latin typeface="Calibri" pitchFamily="34" charset="0"/>
              </a:rPr>
              <a:t>PMAC_VDF_   Variable (V) of double (D) type added to the fast (F) loop</a:t>
            </a:r>
          </a:p>
          <a:p>
            <a:pPr marL="0" indent="0" eaLnBrk="1">
              <a:lnSpc>
                <a:spcPct val="100000"/>
              </a:lnSpc>
            </a:pPr>
            <a:r>
              <a:rPr lang="en-GB" altLang="en-US" sz="2000" dirty="0" smtClean="0">
                <a:solidFill>
                  <a:srgbClr val="000000"/>
                </a:solidFill>
                <a:latin typeface="Calibri" pitchFamily="34" charset="0"/>
              </a:rPr>
              <a:t>PMAC_VIM_   Variable (V) of integer (I) type added to the medium (M) loop</a:t>
            </a:r>
          </a:p>
          <a:p>
            <a:pPr marL="0" indent="0" eaLnBrk="1">
              <a:lnSpc>
                <a:spcPct val="100000"/>
              </a:lnSpc>
            </a:pPr>
            <a:r>
              <a:rPr lang="en-GB" altLang="en-US" sz="2000" dirty="0" smtClean="0">
                <a:solidFill>
                  <a:srgbClr val="000000"/>
                </a:solidFill>
                <a:latin typeface="Calibri" pitchFamily="34" charset="0"/>
              </a:rPr>
              <a:t>PMAC_VHS_   Variable (V) of hex (H) type added to the slow (S) loop</a:t>
            </a:r>
          </a:p>
        </p:txBody>
      </p:sp>
    </p:spTree>
    <p:extLst>
      <p:ext uri="{BB962C8B-B14F-4D97-AF65-F5344CB8AC3E}">
        <p14:creationId xmlns:p14="http://schemas.microsoft.com/office/powerpoint/2010/main" val="32629802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1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algn="ctr" eaLnBrk="1">
              <a:lnSpc>
                <a:spcPct val="100000"/>
              </a:lnSpc>
            </a:pPr>
            <a:r>
              <a:rPr lang="en-GB" altLang="en-US" sz="4400" dirty="0" smtClean="0">
                <a:solidFill>
                  <a:srgbClr val="000000"/>
                </a:solidFill>
                <a:latin typeface="Calibri" pitchFamily="34" charset="0"/>
              </a:rPr>
              <a:t>Features: Message Broker (3/5)</a:t>
            </a:r>
            <a:endParaRPr lang="en-GB" altLang="en-US" sz="44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9220" name="Rectangle 2"/>
          <p:cNvSpPr>
            <a:spLocks noChangeArrowheads="1"/>
          </p:cNvSpPr>
          <p:nvPr/>
        </p:nvSpPr>
        <p:spPr bwMode="auto">
          <a:xfrm>
            <a:off x="395287" y="1417638"/>
            <a:ext cx="8351837" cy="4459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215900" indent="-215900"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DejaVu Sans" charset="0"/>
                <a:cs typeface="DejaVu Sans" charset="0"/>
              </a:defRPr>
            </a:lvl9pPr>
          </a:lstStyle>
          <a:p>
            <a:pPr eaLnBrk="1">
              <a:lnSpc>
                <a:spcPct val="100000"/>
              </a:lnSpc>
              <a:buFont typeface="Arial" charset="0"/>
              <a:buChar char="•"/>
            </a:pPr>
            <a:r>
              <a:rPr lang="en-GB" altLang="en-US" sz="3200" dirty="0" smtClean="0">
                <a:solidFill>
                  <a:srgbClr val="000000"/>
                </a:solidFill>
                <a:latin typeface="Calibri" pitchFamily="34" charset="0"/>
              </a:rPr>
              <a:t>Interested classes register for </a:t>
            </a:r>
            <a:r>
              <a:rPr lang="en-GB" altLang="en-US" sz="3200" dirty="0" err="1" smtClean="0">
                <a:solidFill>
                  <a:srgbClr val="000000"/>
                </a:solidFill>
                <a:latin typeface="Calibri" pitchFamily="34" charset="0"/>
              </a:rPr>
              <a:t>callbacks</a:t>
            </a:r>
            <a:endParaRPr lang="en-GB" altLang="en-US" sz="32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lvl="1" eaLnBrk="1">
              <a:lnSpc>
                <a:spcPct val="100000"/>
              </a:lnSpc>
              <a:buFont typeface="Arial" charset="0"/>
              <a:buChar char="•"/>
            </a:pPr>
            <a:r>
              <a:rPr lang="en-GB" altLang="en-US" sz="3200" dirty="0" err="1" smtClean="0">
                <a:solidFill>
                  <a:srgbClr val="000000"/>
                </a:solidFill>
                <a:latin typeface="Calibri" pitchFamily="34" charset="0"/>
              </a:rPr>
              <a:t>pmacController</a:t>
            </a:r>
            <a:endParaRPr lang="en-GB" altLang="en-US" sz="32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lvl="1" eaLnBrk="1">
              <a:lnSpc>
                <a:spcPct val="100000"/>
              </a:lnSpc>
              <a:buFont typeface="Arial" charset="0"/>
              <a:buChar char="•"/>
            </a:pPr>
            <a:r>
              <a:rPr lang="en-GB" altLang="en-US" sz="3200" dirty="0" err="1" smtClean="0">
                <a:solidFill>
                  <a:srgbClr val="000000"/>
                </a:solidFill>
                <a:latin typeface="Calibri" pitchFamily="34" charset="0"/>
              </a:rPr>
              <a:t>pmacCSController</a:t>
            </a:r>
            <a:endParaRPr lang="en-GB" altLang="en-US" sz="32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lvl="1" eaLnBrk="1">
              <a:lnSpc>
                <a:spcPct val="100000"/>
              </a:lnSpc>
              <a:buFont typeface="Arial" charset="0"/>
              <a:buChar char="•"/>
            </a:pPr>
            <a:r>
              <a:rPr lang="en-GB" altLang="en-US" sz="3200" dirty="0" err="1" smtClean="0">
                <a:solidFill>
                  <a:srgbClr val="000000"/>
                </a:solidFill>
                <a:latin typeface="Calibri" pitchFamily="34" charset="0"/>
              </a:rPr>
              <a:t>pmacAxis</a:t>
            </a:r>
            <a:endParaRPr lang="en-GB" altLang="en-US" sz="32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lvl="1" eaLnBrk="1">
              <a:lnSpc>
                <a:spcPct val="100000"/>
              </a:lnSpc>
              <a:buFont typeface="Arial" charset="0"/>
              <a:buChar char="•"/>
            </a:pPr>
            <a:r>
              <a:rPr lang="en-GB" altLang="en-US" sz="3200" dirty="0" err="1" smtClean="0">
                <a:solidFill>
                  <a:srgbClr val="000000"/>
                </a:solidFill>
                <a:latin typeface="Calibri" pitchFamily="34" charset="0"/>
              </a:rPr>
              <a:t>pmacCSAxis</a:t>
            </a:r>
            <a:endParaRPr lang="en-GB" altLang="en-US" sz="3200" dirty="0" smtClean="0">
              <a:solidFill>
                <a:srgbClr val="000000"/>
              </a:solidFill>
              <a:latin typeface="Calibri" pitchFamily="34" charset="0"/>
            </a:endParaRPr>
          </a:p>
          <a:p>
            <a:pPr eaLnBrk="1">
              <a:lnSpc>
                <a:spcPct val="100000"/>
              </a:lnSpc>
              <a:buFont typeface="Arial" charset="0"/>
              <a:buChar char="•"/>
            </a:pPr>
            <a:r>
              <a:rPr lang="en-GB" altLang="en-US" sz="3200" dirty="0" smtClean="0">
                <a:solidFill>
                  <a:srgbClr val="000000"/>
                </a:solidFill>
                <a:latin typeface="Calibri" pitchFamily="34" charset="0"/>
              </a:rPr>
              <a:t>Reduces number of threads and provides better control of message sending to the PMAC</a:t>
            </a:r>
          </a:p>
          <a:p>
            <a:pPr marL="457200" lvl="1" indent="0" eaLnBrk="1">
              <a:lnSpc>
                <a:spcPct val="100000"/>
              </a:lnSpc>
            </a:pPr>
            <a:endParaRPr lang="en-GB" altLang="en-US" sz="3200" dirty="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43231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12402</TotalTime>
  <Words>777</Words>
  <Application>Microsoft Macintosh PowerPoint</Application>
  <PresentationFormat>On-screen Show (4:3)</PresentationFormat>
  <Paragraphs>113</Paragraphs>
  <Slides>24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Features: Coordinate Systems </vt:lpstr>
      <vt:lpstr>Features: Coordinate System Configuration (WIP)</vt:lpstr>
      <vt:lpstr>Features: Trajectory Scan (1/10)</vt:lpstr>
      <vt:lpstr>Features: Trajectory Scan (2/10)</vt:lpstr>
      <vt:lpstr>Features: Trajectory Scan (3/10)</vt:lpstr>
      <vt:lpstr>Features: Trajectory Scan (4/10)</vt:lpstr>
      <vt:lpstr>Features: Trajectory Scan (5/10)</vt:lpstr>
      <vt:lpstr>Features: Trajectory Scan (6/10)</vt:lpstr>
      <vt:lpstr>Features: Trajectory Scan (7/10)</vt:lpstr>
      <vt:lpstr>Features: Trajectory Scan (8/10)</vt:lpstr>
      <vt:lpstr>Features: Trajectory Scan (9/10)</vt:lpstr>
      <vt:lpstr>Features: Trajectory Scan (10/10)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Greer, Alan (OBS,RAL,DIA)</dc:creator>
  <cp:lastModifiedBy>Torsten Bögershausen</cp:lastModifiedBy>
  <cp:revision>140</cp:revision>
  <cp:lastPrinted>1601-01-01T00:00:00Z</cp:lastPrinted>
  <dcterms:created xsi:type="dcterms:W3CDTF">1601-01-01T00:00:00Z</dcterms:created>
  <dcterms:modified xsi:type="dcterms:W3CDTF">2016-05-25T09:17:56Z</dcterms:modified>
</cp:coreProperties>
</file>