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3" r:id="rId11"/>
    <p:sldId id="266" r:id="rId12"/>
    <p:sldId id="267" r:id="rId13"/>
    <p:sldId id="268" r:id="rId14"/>
    <p:sldId id="269" r:id="rId15"/>
    <p:sldId id="270" r:id="rId16"/>
    <p:sldId id="291" r:id="rId17"/>
    <p:sldId id="29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C29"/>
    <a:srgbClr val="7F7F7F"/>
    <a:srgbClr val="5F5F5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33"/>
  </p:normalViewPr>
  <p:slideViewPr>
    <p:cSldViewPr>
      <p:cViewPr varScale="1">
        <p:scale>
          <a:sx n="108" d="100"/>
          <a:sy n="108" d="100"/>
        </p:scale>
        <p:origin x="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524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302BDD-7608-47CB-B2E2-11B9F7E891C9}" type="datetime1">
              <a:rPr lang="en-US"/>
              <a:pPr>
                <a:defRPr/>
              </a:pPr>
              <a:t>4/13/24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62000" y="8610600"/>
            <a:ext cx="480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8685213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0F6D2E-4FA7-4FB5-B2E7-AD1A3B71A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4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224F9F0-3525-4D81-A9DE-18ECA72F2485}" type="datetime1">
              <a:rPr lang="en-US"/>
              <a:pPr>
                <a:defRPr/>
              </a:pPr>
              <a:t>4/13/24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AC7927-7BC4-453F-BFBB-6C419FFE3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9pPr>
          </a:lstStyle>
          <a:p>
            <a:pPr eaLnBrk="1" hangingPunct="1"/>
            <a:r>
              <a:rPr lang="en-US" altLang="en-US" dirty="0">
                <a:latin typeface="Arial" charset="0"/>
              </a:rPr>
              <a:t>Go to "View | Header and Footer" to add your organization, sponsor, meeting name here; then, click "Apply to All"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9pPr>
          </a:lstStyle>
          <a:p>
            <a:pPr eaLnBrk="1" hangingPunct="1"/>
            <a:fld id="{992EEF9B-2216-444E-9CB7-65E6C0FA84EC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73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1F0F3B-2CA2-49D2-BA00-E094CF34A483}" type="slidenum">
              <a:rPr lang="en-US" altLang="en-US" b="0">
                <a:solidFill>
                  <a:srgbClr val="000000"/>
                </a:solidFill>
              </a:rPr>
              <a:pPr/>
              <a:t>10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02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520455-48FB-40E4-8046-373B3D7D4D37}" type="slidenum">
              <a:rPr lang="en-US" altLang="en-US" b="0">
                <a:solidFill>
                  <a:srgbClr val="000000"/>
                </a:solidFill>
              </a:rPr>
              <a:pPr/>
              <a:t>11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3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E3A52-2510-40B0-9545-9C5048805E4D}" type="slidenum">
              <a:rPr lang="en-US" altLang="en-US" b="0"/>
              <a:pPr/>
              <a:t>14</a:t>
            </a:fld>
            <a:endParaRPr lang="en-US" altLang="en-US" b="0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2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0E44F-3B21-4560-9E11-9C0EA13B4810}" type="slidenum">
              <a:rPr lang="en-US" altLang="en-US" b="0">
                <a:solidFill>
                  <a:srgbClr val="000000"/>
                </a:solidFill>
              </a:rPr>
              <a:pPr/>
              <a:t>15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7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EC71E2-5FA3-4043-991D-9DA983462325}" type="slidenum">
              <a:rPr lang="en-US" altLang="en-US" b="0">
                <a:solidFill>
                  <a:srgbClr val="000000"/>
                </a:solidFill>
              </a:rPr>
              <a:pPr/>
              <a:t>16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9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0E44F-3B21-4560-9E11-9C0EA13B4810}" type="slidenum">
              <a:rPr lang="en-US" altLang="en-US" b="0">
                <a:solidFill>
                  <a:srgbClr val="000000"/>
                </a:solidFill>
              </a:rPr>
              <a:pPr/>
              <a:t>17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2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EC71E2-5FA3-4043-991D-9DA983462325}" type="slidenum">
              <a:rPr lang="en-US" altLang="en-US" b="0">
                <a:solidFill>
                  <a:srgbClr val="000000"/>
                </a:solidFill>
              </a:rPr>
              <a:pPr/>
              <a:t>18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69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82244C-6968-46A6-A1A8-6528F6D5683B}" type="slidenum">
              <a:rPr lang="en-US" altLang="en-US" b="0">
                <a:solidFill>
                  <a:srgbClr val="000000"/>
                </a:solidFill>
              </a:rPr>
              <a:pPr/>
              <a:t>19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D1908C-8DAB-4037-8ED1-852477E5B41E}" type="slidenum">
              <a:rPr lang="en-US" altLang="en-US" b="0">
                <a:solidFill>
                  <a:srgbClr val="000000"/>
                </a:solidFill>
              </a:rPr>
              <a:pPr/>
              <a:t>20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64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ABBF19-7C6D-4485-8200-C610F34628F4}" type="slidenum">
              <a:rPr lang="en-US" altLang="en-US" b="0">
                <a:solidFill>
                  <a:srgbClr val="000000"/>
                </a:solidFill>
              </a:rPr>
              <a:pPr/>
              <a:t>21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0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427BD0-68CE-414A-8E7D-6735D6FB29D8}" type="slidenum">
              <a:rPr lang="en-US" altLang="en-US" b="0"/>
              <a:pPr/>
              <a:t>2</a:t>
            </a:fld>
            <a:endParaRPr lang="en-US" altLang="en-US" b="0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34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368432-5E50-4979-B65E-FA24FE8CD417}" type="slidenum">
              <a:rPr lang="en-US" altLang="en-US" b="0"/>
              <a:pPr/>
              <a:t>22</a:t>
            </a:fld>
            <a:endParaRPr lang="en-US" altLang="en-US" b="0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96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E02B3D-3226-458C-B900-F68E53E8BF6B}" type="slidenum">
              <a:rPr lang="en-US" altLang="en-US" b="0"/>
              <a:pPr/>
              <a:t>23</a:t>
            </a:fld>
            <a:endParaRPr lang="en-US" altLang="en-US" b="0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6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5E2217-BB24-4D03-A6DE-C3E95490CC21}" type="slidenum">
              <a:rPr lang="en-US" altLang="en-US" b="0"/>
              <a:pPr/>
              <a:t>24</a:t>
            </a:fld>
            <a:endParaRPr lang="en-US" altLang="en-US" b="0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663CBC-F39F-4369-87B5-19FE10CFD27F}" type="slidenum">
              <a:rPr lang="en-US" altLang="en-US" b="0"/>
              <a:pPr/>
              <a:t>25</a:t>
            </a:fld>
            <a:endParaRPr lang="en-US" altLang="en-US" b="0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72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C18FDD-1BCD-49A3-BA6A-D851C59C8E73}" type="slidenum">
              <a:rPr lang="en-US" altLang="en-US" b="0"/>
              <a:pPr/>
              <a:t>26</a:t>
            </a:fld>
            <a:endParaRPr lang="en-US" altLang="en-US" b="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33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B4BB61-FF8C-4BA3-831D-1A1B0C51E2D7}" type="slidenum">
              <a:rPr lang="en-US" altLang="en-US" b="0"/>
              <a:pPr/>
              <a:t>27</a:t>
            </a:fld>
            <a:endParaRPr lang="en-US" altLang="en-US" b="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71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60B7F4-07E2-4A7C-A3EA-FA2D93A0A43F}" type="slidenum">
              <a:rPr lang="en-US" altLang="en-US" b="0">
                <a:solidFill>
                  <a:srgbClr val="000000"/>
                </a:solidFill>
              </a:rPr>
              <a:pPr/>
              <a:t>29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71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24B8FB-23F0-47AA-84C5-2EDF3C0E7C6D}" type="slidenum">
              <a:rPr lang="en-US" altLang="en-US" b="0">
                <a:solidFill>
                  <a:srgbClr val="000000"/>
                </a:solidFill>
              </a:rPr>
              <a:pPr/>
              <a:t>36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8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8431E9-2D24-43B2-A44B-DE3BA0370104}" type="slidenum">
              <a:rPr lang="en-US" altLang="en-US" b="0"/>
              <a:pPr/>
              <a:t>37</a:t>
            </a:fld>
            <a:endParaRPr lang="en-US" altLang="en-US" b="0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817" y="4345587"/>
            <a:ext cx="5022367" cy="4109803"/>
          </a:xfrm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20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8431E9-2D24-43B2-A44B-DE3BA0370104}" type="slidenum">
              <a:rPr lang="en-US" altLang="en-US" b="0"/>
              <a:pPr/>
              <a:t>38</a:t>
            </a:fld>
            <a:endParaRPr lang="en-US" altLang="en-US" b="0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817" y="4345587"/>
            <a:ext cx="5022367" cy="4109803"/>
          </a:xfrm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6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3442AC4-DD83-4DCA-B4A0-2FC30A10417B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C7927-7BC4-453F-BFBB-6C419FFE37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C7927-7BC4-453F-BFBB-6C419FFE37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C7927-7BC4-453F-BFBB-6C419FFE37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CED464-B592-4F24-A4B7-F1D7FECA7A5F}" type="slidenum">
              <a:rPr lang="en-US" altLang="en-US" b="0"/>
              <a:pPr/>
              <a:t>7</a:t>
            </a:fld>
            <a:endParaRPr lang="en-US" altLang="en-US" b="0" dirty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4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87F6526-9DDA-45A1-A41E-5852BF14FA9C}" type="slidenum">
              <a:rPr lang="en-US" altLang="en-US" b="0"/>
              <a:pPr/>
              <a:t>8</a:t>
            </a:fld>
            <a:endParaRPr lang="en-US" altLang="en-US" b="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4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1F0F3B-2CA2-49D2-BA00-E094CF34A483}" type="slidenum">
              <a:rPr lang="en-US" altLang="en-US" b="0">
                <a:solidFill>
                  <a:srgbClr val="000000"/>
                </a:solidFill>
              </a:rPr>
              <a:pPr/>
              <a:t>9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title footer_Blue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400800"/>
            <a:ext cx="160178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2400" y="65659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06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199DF-D842-4386-8FED-9728F79BE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A5789-C505-4EB7-93F1-8A7D03416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477838"/>
            <a:ext cx="8761412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460500"/>
            <a:ext cx="4019550" cy="1887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0450" y="1460500"/>
            <a:ext cx="4019550" cy="1887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4F979-A3A0-436F-9B57-2D298EAB97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/>
              <a:t>Using Motors, Ron L. </a:t>
            </a:r>
            <a:r>
              <a:rPr lang="en-US" sz="800" dirty="0" err="1"/>
              <a:t>Suilter</a:t>
            </a:r>
            <a:r>
              <a:rPr lang="en-US" sz="800" dirty="0"/>
              <a:t>; Torsten </a:t>
            </a:r>
            <a:r>
              <a:rPr lang="en-US" sz="800" dirty="0" err="1"/>
              <a:t>Bögershausen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4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477838"/>
            <a:ext cx="8761412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460500"/>
            <a:ext cx="4019550" cy="1887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0450" y="1460500"/>
            <a:ext cx="4019550" cy="86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0450" y="2479675"/>
            <a:ext cx="4019550" cy="86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E0D13-C855-42C9-BE88-F5C63E745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/>
              <a:t>Using Motors, Ron L. </a:t>
            </a:r>
            <a:r>
              <a:rPr lang="en-US" sz="800" dirty="0" err="1"/>
              <a:t>Suilter</a:t>
            </a:r>
            <a:r>
              <a:rPr lang="en-US" sz="800" dirty="0"/>
              <a:t>; Torsten </a:t>
            </a:r>
            <a:r>
              <a:rPr lang="en-US" sz="800" dirty="0" err="1"/>
              <a:t>Bögershausen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3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/>
              <a:t>Using Motors, Ron L. </a:t>
            </a:r>
            <a:r>
              <a:rPr lang="en-US" sz="800" dirty="0" err="1"/>
              <a:t>Suilter</a:t>
            </a:r>
            <a:r>
              <a:rPr lang="en-US" sz="800" dirty="0"/>
              <a:t>; Torsten </a:t>
            </a:r>
            <a:r>
              <a:rPr lang="en-US" sz="800" dirty="0" err="1"/>
              <a:t>Bögershausen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3C07-0863-4CFD-877F-1DCE96B9F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3FB62-37B3-4D45-8FAF-09E3A6BF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849AD-D4FD-4619-9775-55514B22C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/>
              <a:t>Using Motors, Ron L. </a:t>
            </a:r>
            <a:r>
              <a:rPr lang="en-US" sz="800" dirty="0" err="1"/>
              <a:t>Suilter</a:t>
            </a:r>
            <a:r>
              <a:rPr lang="en-US" sz="800" dirty="0"/>
              <a:t>; Torsten </a:t>
            </a:r>
            <a:r>
              <a:rPr lang="en-US" sz="800" dirty="0" err="1"/>
              <a:t>Bögershausen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3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0648D-3698-4DFD-ADE1-F544B6858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DE162-74A6-420F-AD29-5CCC1C2C5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/>
              <a:t>Using Motors, Ron L. </a:t>
            </a:r>
            <a:r>
              <a:rPr lang="en-US" sz="800" dirty="0" err="1"/>
              <a:t>Suilter</a:t>
            </a:r>
            <a:r>
              <a:rPr lang="en-US" sz="800" dirty="0"/>
              <a:t>; Torsten </a:t>
            </a:r>
            <a:r>
              <a:rPr lang="en-US" sz="800" dirty="0" err="1"/>
              <a:t>Bögershausen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B5A8A-1FF3-4846-B8DE-6C39546E6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C8EBE-FB34-4944-8061-85B5D928A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55E51-6749-4C0E-8EF3-917EAFB4F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24600"/>
            <a:ext cx="772477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dirty="0" smtClean="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en-US" dirty="0"/>
              <a:t>Using Motors, Ron L. </a:t>
            </a:r>
            <a:r>
              <a:rPr lang="en-US" dirty="0" err="1"/>
              <a:t>Suilter</a:t>
            </a:r>
            <a:r>
              <a:rPr lang="en-US" dirty="0"/>
              <a:t>; Torsten </a:t>
            </a:r>
            <a:r>
              <a:rPr lang="en-US" dirty="0" err="1"/>
              <a:t>Bögershausen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26B6DA27-96BC-41D4-8185-F8EFB604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-128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s.anl.gov/epics/modules/manufacturerhttps:/github.com/EuropeanSpallationSource/m-epics-ethercatm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s.anl.gov/epics/tech-talk/index.php" TargetMode="External"/><Relationship Id="rId5" Type="http://schemas.openxmlformats.org/officeDocument/2006/relationships/hyperlink" Target="http://www.aps.anl.gov/epics/modules/manufacturer.php" TargetMode="External"/><Relationship Id="rId4" Type="http://schemas.openxmlformats.org/officeDocument/2006/relationships/hyperlink" Target="https://github.com/pcdshub/lcls-twincat-mo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cs-modules/motor/blob/master/docs/trajectoryScan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s.anl.gov/bcda/synApps/motor/index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ropeanSpallationSource/motor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uropeanSpallationSource/EuropeanSpallationSource/m-epics-ethercatmc/blob/master/README.md/" TargetMode="External"/><Relationship Id="rId4" Type="http://schemas.openxmlformats.org/officeDocument/2006/relationships/hyperlink" Target="https://github.com/EuropeanSpallationSource/MCAG_setupMotionDemo%2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xray.aps.anl.gov/synApps/motor/trunk/documentation/motorDeviceDriv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/motorRecor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s.anl.gov/epics/tech-talk/index.php" TargetMode="External"/><Relationship Id="rId4" Type="http://schemas.openxmlformats.org/officeDocument/2006/relationships/hyperlink" Target="http://www.aps.anl.gov/epics/modules/manufacturer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EPICS Training 2024</a:t>
            </a:r>
            <a:br>
              <a:rPr lang="en-US" altLang="en-US" dirty="0"/>
            </a:br>
            <a:r>
              <a:rPr lang="en-US" sz="2400" i="1" dirty="0"/>
              <a:t>Using Motors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Torsten </a:t>
            </a:r>
            <a:r>
              <a:rPr lang="en-US" altLang="en-US" i="1" dirty="0" err="1"/>
              <a:t>Bögershausen</a:t>
            </a:r>
            <a:r>
              <a:rPr lang="en-US" altLang="en-US" i="1" dirty="0"/>
              <a:t>,</a:t>
            </a:r>
          </a:p>
          <a:p>
            <a:r>
              <a:rPr lang="en-US" altLang="en-US" i="1" dirty="0"/>
              <a:t>Originally Ronald L. </a:t>
            </a:r>
            <a:r>
              <a:rPr lang="en-US" altLang="en-US" i="1" dirty="0" err="1"/>
              <a:t>Sluiter</a:t>
            </a:r>
            <a:r>
              <a:rPr lang="en-US" altLang="en-US" i="1" dirty="0"/>
              <a:t> </a:t>
            </a:r>
            <a:r>
              <a:rPr lang="en-US" altLang="en-US" dirty="0"/>
              <a:t>2015-02-16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57150"/>
            <a:ext cx="8761412" cy="877888"/>
          </a:xfrm>
        </p:spPr>
        <p:txBody>
          <a:bodyPr/>
          <a:lstStyle/>
          <a:p>
            <a:pPr algn="ctr"/>
            <a:r>
              <a:rPr lang="en-US" altLang="en-US" dirty="0"/>
              <a:t>More model 3 drivers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460500"/>
            <a:ext cx="8191500" cy="4559300"/>
          </a:xfrm>
        </p:spPr>
        <p:txBody>
          <a:bodyPr/>
          <a:lstStyle/>
          <a:p>
            <a:r>
              <a:rPr lang="en-US" altLang="en-US" dirty="0"/>
              <a:t>Beckhoff, TwinCAT</a:t>
            </a:r>
            <a:endParaRPr lang="en-US" altLang="en-US" sz="1400" dirty="0"/>
          </a:p>
          <a:p>
            <a:pPr lvl="1">
              <a:buFont typeface="Arial" charset="0"/>
              <a:buChar char="•"/>
            </a:pPr>
            <a:r>
              <a:rPr lang="en-US" altLang="en-US" sz="1400" dirty="0"/>
              <a:t>ADS driver:</a:t>
            </a:r>
            <a:endParaRPr lang="en-US" altLang="en-US" sz="1200" dirty="0"/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hlinkClick r:id="rId3"/>
              </a:rPr>
              <a:t>https://github.com/EuropeanSpallationSource/epics-twincat-ads</a:t>
            </a:r>
            <a:endParaRPr lang="en-US" altLang="en-US" sz="1400" dirty="0"/>
          </a:p>
          <a:p>
            <a:pPr lvl="1">
              <a:buFont typeface="Arial" charset="0"/>
              <a:buChar char="•"/>
            </a:pPr>
            <a:r>
              <a:rPr lang="en-US" altLang="en-US" sz="1400" dirty="0"/>
              <a:t>ESS, EPICS:</a:t>
            </a:r>
            <a:endParaRPr lang="en-US" altLang="en-US" sz="1200" dirty="0"/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hlinkClick r:id="rId3"/>
              </a:rPr>
              <a:t>https://github.com/EuropeanSpallationSource/m-epics-ethercatmc</a:t>
            </a:r>
            <a:endParaRPr lang="en-US" altLang="en-US" sz="1400" dirty="0"/>
          </a:p>
          <a:p>
            <a:pPr lvl="1">
              <a:buFont typeface="Arial" charset="0"/>
              <a:buChar char="•"/>
            </a:pPr>
            <a:r>
              <a:rPr lang="en-US" altLang="en-US" dirty="0"/>
              <a:t>SLAC: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hlinkClick r:id="rId4"/>
              </a:rPr>
              <a:t>https://github.com/pcdshub/ethercatmc</a:t>
            </a:r>
            <a:endParaRPr lang="en-US" altLang="en-US" sz="1400" dirty="0"/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hlinkClick r:id="rId5"/>
              </a:rPr>
              <a:t>https://github.com/pcdshub/lcls-twincat-motion</a:t>
            </a:r>
            <a:endParaRPr lang="en-US" altLang="en-US" dirty="0"/>
          </a:p>
          <a:p>
            <a:r>
              <a:rPr lang="en-US" altLang="en-US" dirty="0"/>
              <a:t>EPICS Hardware Support: by Manufacturer</a:t>
            </a:r>
            <a:endParaRPr lang="en-US" altLang="en-US" sz="1400" b="0" dirty="0"/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hlinkClick r:id="rId5"/>
              </a:rPr>
              <a:t>http://www.aps.anl.gov/epics/modules/manufacturer.php</a:t>
            </a:r>
            <a:endParaRPr lang="en-US" altLang="en-US" sz="1400" dirty="0"/>
          </a:p>
          <a:p>
            <a:pPr lvl="1">
              <a:buFont typeface="Arial" charset="0"/>
              <a:buChar char="•"/>
            </a:pPr>
            <a:r>
              <a:rPr lang="en-US" altLang="en-US" sz="1400" dirty="0"/>
              <a:t>Not all controller support is distributed in the MM; </a:t>
            </a:r>
            <a:br>
              <a:rPr lang="en-US" altLang="en-US" sz="1400" dirty="0"/>
            </a:br>
            <a:r>
              <a:rPr lang="en-US" altLang="en-US" sz="1400" dirty="0"/>
              <a:t>e.g. Beckhoff, </a:t>
            </a:r>
            <a:r>
              <a:rPr lang="en-US" altLang="en-US" sz="1400" dirty="0" err="1"/>
              <a:t>DeltaTau</a:t>
            </a:r>
            <a:r>
              <a:rPr lang="en-US" altLang="en-US" sz="1400" dirty="0"/>
              <a:t> Power PMAC, </a:t>
            </a:r>
            <a:r>
              <a:rPr lang="en-US" altLang="en-US" dirty="0"/>
              <a:t>Galil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EPICS tech-talk </a:t>
            </a:r>
            <a:r>
              <a:rPr lang="en-US" altLang="en-US" sz="1400" b="0" dirty="0">
                <a:solidFill>
                  <a:srgbClr val="000000"/>
                </a:solidFill>
              </a:rPr>
              <a:t>(search - ask)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hlinkClick r:id="rId6"/>
              </a:rPr>
              <a:t>http://www.aps.anl.gov/epics/tech-talk/index.php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 - scope 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349250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The scope of the MR is limited to single axis, non-coordinated, point to point moves.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For multi-axis coordinated motion and trajectory scans see…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>
                <a:hlinkClick r:id="rId3"/>
              </a:rPr>
              <a:t>https://github.com/epics-modules/motor/blob/master/docs/trajectoryScan.html</a:t>
            </a:r>
            <a:br>
              <a:rPr lang="en-US" altLang="en-US" sz="1400" dirty="0"/>
            </a:br>
            <a:endParaRPr lang="en-US" altLang="en-US" sz="1400" dirty="0"/>
          </a:p>
          <a:p>
            <a:pPr>
              <a:buFont typeface="Symbol" pitchFamily="18" charset="2"/>
              <a:buChar char="·"/>
            </a:pPr>
            <a:r>
              <a:rPr lang="en-US" altLang="en-US" sz="1600" dirty="0"/>
              <a:t>Coordinated axes can be realized by virtual axes: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/>
              <a:t>Slit system: Gap and Center vs Left and Right Blade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 err="1"/>
              <a:t>Softmotor</a:t>
            </a:r>
            <a:r>
              <a:rPr lang="en-US" altLang="en-US" sz="1400" dirty="0"/>
              <a:t>: </a:t>
            </a:r>
            <a:r>
              <a:rPr lang="en-US" altLang="en-US" sz="1400" dirty="0" err="1"/>
              <a:t>softmotor</a:t>
            </a:r>
            <a:r>
              <a:rPr lang="en-US" altLang="en-US" sz="1400" dirty="0"/>
              <a:t> + calc/transform + </a:t>
            </a:r>
            <a:r>
              <a:rPr lang="en-US" altLang="en-US" sz="1400" dirty="0" err="1"/>
              <a:t>hardmotor</a:t>
            </a:r>
            <a:r>
              <a:rPr lang="en-US" altLang="en-US" sz="1400" dirty="0"/>
              <a:t>(s)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67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77838"/>
            <a:ext cx="8761413" cy="457200"/>
          </a:xfrm>
        </p:spPr>
        <p:txBody>
          <a:bodyPr/>
          <a:lstStyle/>
          <a:p>
            <a:r>
              <a:rPr lang="en-US" altLang="en-US" dirty="0"/>
              <a:t>Features - coordinate systems.</a:t>
            </a:r>
          </a:p>
        </p:txBody>
      </p:sp>
      <p:grpSp>
        <p:nvGrpSpPr>
          <p:cNvPr id="21507" name="Group 1082"/>
          <p:cNvGrpSpPr>
            <a:grpSpLocks/>
          </p:cNvGrpSpPr>
          <p:nvPr/>
        </p:nvGrpSpPr>
        <p:grpSpPr bwMode="auto">
          <a:xfrm>
            <a:off x="2206625" y="1095375"/>
            <a:ext cx="3738563" cy="4922838"/>
            <a:chOff x="1271" y="673"/>
            <a:chExt cx="2355" cy="3092"/>
          </a:xfrm>
        </p:grpSpPr>
        <p:sp>
          <p:nvSpPr>
            <p:cNvPr id="21516" name="Oval 1057"/>
            <p:cNvSpPr>
              <a:spLocks noChangeArrowheads="1"/>
            </p:cNvSpPr>
            <p:nvPr/>
          </p:nvSpPr>
          <p:spPr bwMode="auto">
            <a:xfrm>
              <a:off x="2408" y="1153"/>
              <a:ext cx="335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X</a:t>
              </a:r>
            </a:p>
          </p:txBody>
        </p:sp>
        <p:sp>
          <p:nvSpPr>
            <p:cNvPr id="21517" name="Rectangle 1058"/>
            <p:cNvSpPr>
              <a:spLocks noChangeArrowheads="1"/>
            </p:cNvSpPr>
            <p:nvPr/>
          </p:nvSpPr>
          <p:spPr bwMode="auto">
            <a:xfrm>
              <a:off x="2344" y="673"/>
              <a:ext cx="472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RVAL</a:t>
              </a:r>
            </a:p>
          </p:txBody>
        </p:sp>
        <p:sp>
          <p:nvSpPr>
            <p:cNvPr id="21518" name="Rectangle 1060"/>
            <p:cNvSpPr>
              <a:spLocks noChangeArrowheads="1"/>
            </p:cNvSpPr>
            <p:nvPr/>
          </p:nvSpPr>
          <p:spPr bwMode="auto">
            <a:xfrm>
              <a:off x="1419" y="1204"/>
              <a:ext cx="494" cy="2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MRES</a:t>
              </a:r>
            </a:p>
          </p:txBody>
        </p:sp>
        <p:sp>
          <p:nvSpPr>
            <p:cNvPr id="21519" name="Rectangle 1061"/>
            <p:cNvSpPr>
              <a:spLocks noChangeArrowheads="1"/>
            </p:cNvSpPr>
            <p:nvPr/>
          </p:nvSpPr>
          <p:spPr bwMode="auto">
            <a:xfrm>
              <a:off x="1271" y="2335"/>
              <a:ext cx="789" cy="2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DIR: +/- 1</a:t>
              </a:r>
            </a:p>
          </p:txBody>
        </p:sp>
        <p:sp>
          <p:nvSpPr>
            <p:cNvPr id="21520" name="Rectangle 1063"/>
            <p:cNvSpPr>
              <a:spLocks noChangeArrowheads="1"/>
            </p:cNvSpPr>
            <p:nvPr/>
          </p:nvSpPr>
          <p:spPr bwMode="auto">
            <a:xfrm>
              <a:off x="3246" y="2936"/>
              <a:ext cx="380" cy="2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OFF</a:t>
              </a:r>
            </a:p>
          </p:txBody>
        </p:sp>
        <p:sp>
          <p:nvSpPr>
            <p:cNvPr id="21521" name="Oval 1070"/>
            <p:cNvSpPr>
              <a:spLocks noChangeArrowheads="1"/>
            </p:cNvSpPr>
            <p:nvPr/>
          </p:nvSpPr>
          <p:spPr bwMode="auto">
            <a:xfrm>
              <a:off x="2408" y="2287"/>
              <a:ext cx="335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X</a:t>
              </a:r>
            </a:p>
          </p:txBody>
        </p:sp>
        <p:sp>
          <p:nvSpPr>
            <p:cNvPr id="21522" name="Rectangle 1071"/>
            <p:cNvSpPr>
              <a:spLocks noChangeArrowheads="1"/>
            </p:cNvSpPr>
            <p:nvPr/>
          </p:nvSpPr>
          <p:spPr bwMode="auto">
            <a:xfrm>
              <a:off x="2341" y="1762"/>
              <a:ext cx="472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DVAL</a:t>
              </a:r>
            </a:p>
          </p:txBody>
        </p:sp>
        <p:sp>
          <p:nvSpPr>
            <p:cNvPr id="21523" name="Rectangle 1072"/>
            <p:cNvSpPr>
              <a:spLocks noChangeArrowheads="1"/>
            </p:cNvSpPr>
            <p:nvPr/>
          </p:nvSpPr>
          <p:spPr bwMode="auto">
            <a:xfrm>
              <a:off x="2395" y="3546"/>
              <a:ext cx="380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VAL</a:t>
              </a:r>
            </a:p>
          </p:txBody>
        </p:sp>
        <p:sp>
          <p:nvSpPr>
            <p:cNvPr id="21524" name="Oval 1073"/>
            <p:cNvSpPr>
              <a:spLocks noChangeArrowheads="1"/>
            </p:cNvSpPr>
            <p:nvPr/>
          </p:nvSpPr>
          <p:spPr bwMode="auto">
            <a:xfrm>
              <a:off x="2447" y="2898"/>
              <a:ext cx="287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cxnSp>
          <p:nvCxnSpPr>
            <p:cNvPr id="21525" name="AutoShape 1074"/>
            <p:cNvCxnSpPr>
              <a:cxnSpLocks noChangeShapeType="1"/>
              <a:stCxn id="21517" idx="2"/>
              <a:endCxn id="21516" idx="0"/>
            </p:cNvCxnSpPr>
            <p:nvPr/>
          </p:nvCxnSpPr>
          <p:spPr bwMode="auto">
            <a:xfrm flipH="1">
              <a:off x="2576" y="893"/>
              <a:ext cx="4" cy="2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1075"/>
            <p:cNvCxnSpPr>
              <a:cxnSpLocks noChangeShapeType="1"/>
              <a:endCxn id="21516" idx="2"/>
            </p:cNvCxnSpPr>
            <p:nvPr/>
          </p:nvCxnSpPr>
          <p:spPr bwMode="auto">
            <a:xfrm flipV="1">
              <a:off x="1950" y="1308"/>
              <a:ext cx="458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1076"/>
            <p:cNvCxnSpPr>
              <a:cxnSpLocks noChangeShapeType="1"/>
              <a:stCxn id="21516" idx="4"/>
              <a:endCxn id="21522" idx="0"/>
            </p:cNvCxnSpPr>
            <p:nvPr/>
          </p:nvCxnSpPr>
          <p:spPr bwMode="auto">
            <a:xfrm>
              <a:off x="2576" y="1463"/>
              <a:ext cx="1" cy="2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1077"/>
            <p:cNvCxnSpPr>
              <a:cxnSpLocks noChangeShapeType="1"/>
              <a:stCxn id="21522" idx="2"/>
              <a:endCxn id="21521" idx="0"/>
            </p:cNvCxnSpPr>
            <p:nvPr/>
          </p:nvCxnSpPr>
          <p:spPr bwMode="auto">
            <a:xfrm flipH="1">
              <a:off x="2576" y="1982"/>
              <a:ext cx="1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9" name="AutoShape 1078"/>
            <p:cNvCxnSpPr>
              <a:cxnSpLocks noChangeShapeType="1"/>
              <a:stCxn id="21519" idx="3"/>
              <a:endCxn id="21521" idx="2"/>
            </p:cNvCxnSpPr>
            <p:nvPr/>
          </p:nvCxnSpPr>
          <p:spPr bwMode="auto">
            <a:xfrm>
              <a:off x="2060" y="2442"/>
              <a:ext cx="3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0" name="AutoShape 1079"/>
            <p:cNvCxnSpPr>
              <a:cxnSpLocks noChangeShapeType="1"/>
            </p:cNvCxnSpPr>
            <p:nvPr/>
          </p:nvCxnSpPr>
          <p:spPr bwMode="auto">
            <a:xfrm>
              <a:off x="2591" y="2616"/>
              <a:ext cx="8" cy="2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1" name="AutoShape 1080"/>
            <p:cNvCxnSpPr>
              <a:cxnSpLocks noChangeShapeType="1"/>
              <a:stCxn id="21520" idx="1"/>
              <a:endCxn id="21524" idx="6"/>
            </p:cNvCxnSpPr>
            <p:nvPr/>
          </p:nvCxnSpPr>
          <p:spPr bwMode="auto">
            <a:xfrm flipH="1">
              <a:off x="2734" y="3046"/>
              <a:ext cx="512" cy="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2" name="AutoShape 1081"/>
            <p:cNvCxnSpPr>
              <a:cxnSpLocks noChangeShapeType="1"/>
              <a:stCxn id="21524" idx="4"/>
              <a:endCxn id="21523" idx="0"/>
            </p:cNvCxnSpPr>
            <p:nvPr/>
          </p:nvCxnSpPr>
          <p:spPr bwMode="auto">
            <a:xfrm flipH="1">
              <a:off x="2585" y="3208"/>
              <a:ext cx="6" cy="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08" name="Text Box 1083"/>
          <p:cNvSpPr txBox="1">
            <a:spLocks noChangeArrowheads="1"/>
          </p:cNvSpPr>
          <p:nvPr/>
        </p:nvSpPr>
        <p:spPr bwMode="auto">
          <a:xfrm>
            <a:off x="6537325" y="1095375"/>
            <a:ext cx="719138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Raw</a:t>
            </a:r>
          </a:p>
        </p:txBody>
      </p:sp>
      <p:sp>
        <p:nvSpPr>
          <p:cNvPr id="21509" name="Text Box 1084"/>
          <p:cNvSpPr txBox="1">
            <a:spLocks noChangeArrowheads="1"/>
          </p:cNvSpPr>
          <p:nvPr/>
        </p:nvSpPr>
        <p:spPr bwMode="auto">
          <a:xfrm>
            <a:off x="6537325" y="2809875"/>
            <a:ext cx="661988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Dial</a:t>
            </a:r>
          </a:p>
        </p:txBody>
      </p:sp>
      <p:sp>
        <p:nvSpPr>
          <p:cNvPr id="21510" name="Text Box 1085"/>
          <p:cNvSpPr txBox="1">
            <a:spLocks noChangeArrowheads="1"/>
          </p:cNvSpPr>
          <p:nvPr/>
        </p:nvSpPr>
        <p:spPr bwMode="auto">
          <a:xfrm>
            <a:off x="6516688" y="5588000"/>
            <a:ext cx="762000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User</a:t>
            </a:r>
          </a:p>
        </p:txBody>
      </p:sp>
      <p:sp>
        <p:nvSpPr>
          <p:cNvPr id="21511" name="AutoShape 1086"/>
          <p:cNvSpPr>
            <a:spLocks noChangeArrowheads="1"/>
          </p:cNvSpPr>
          <p:nvPr/>
        </p:nvSpPr>
        <p:spPr bwMode="auto">
          <a:xfrm rot="5400000">
            <a:off x="6373019" y="187721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1512" name="AutoShape 1087"/>
          <p:cNvSpPr>
            <a:spLocks noChangeArrowheads="1"/>
          </p:cNvSpPr>
          <p:nvPr/>
        </p:nvSpPr>
        <p:spPr bwMode="auto">
          <a:xfrm rot="5400000">
            <a:off x="6373020" y="4133056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1513" name="Text Box 1088"/>
          <p:cNvSpPr txBox="1">
            <a:spLocks noChangeArrowheads="1"/>
          </p:cNvSpPr>
          <p:nvPr/>
        </p:nvSpPr>
        <p:spPr bwMode="auto">
          <a:xfrm>
            <a:off x="563563" y="2746375"/>
            <a:ext cx="1012825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EGU’s</a:t>
            </a:r>
          </a:p>
        </p:txBody>
      </p:sp>
      <p:sp>
        <p:nvSpPr>
          <p:cNvPr id="21514" name="Text Box 1089"/>
          <p:cNvSpPr txBox="1">
            <a:spLocks noChangeArrowheads="1"/>
          </p:cNvSpPr>
          <p:nvPr/>
        </p:nvSpPr>
        <p:spPr bwMode="auto">
          <a:xfrm>
            <a:off x="114300" y="1046163"/>
            <a:ext cx="1830388" cy="40005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steps or ticks</a:t>
            </a:r>
          </a:p>
        </p:txBody>
      </p:sp>
      <p:sp>
        <p:nvSpPr>
          <p:cNvPr id="21515" name="AutoShape 1090"/>
          <p:cNvSpPr>
            <a:spLocks noChangeArrowheads="1"/>
          </p:cNvSpPr>
          <p:nvPr/>
        </p:nvSpPr>
        <p:spPr bwMode="auto">
          <a:xfrm rot="5400000">
            <a:off x="598488" y="1849438"/>
            <a:ext cx="854075" cy="485775"/>
          </a:xfrm>
          <a:prstGeom prst="rightArrow">
            <a:avLst>
              <a:gd name="adj1" fmla="val 50000"/>
              <a:gd name="adj2" fmla="val 43954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A849AD-D4FD-4619-9775-55514B22CA1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1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 - coordinate systems.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8509000" cy="5016500"/>
          </a:xfrm>
        </p:spPr>
        <p:txBody>
          <a:bodyPr/>
          <a:lstStyle/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/>
              <a:t>Some controllers use raw units to communicate.</a:t>
            </a:r>
          </a:p>
          <a:p>
            <a:pPr marL="78105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dirty="0"/>
              <a:t>The MR communicates to device support in raw units. </a:t>
            </a:r>
          </a:p>
          <a:p>
            <a:pPr marL="78105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dirty="0"/>
              <a:t>Position, velocity and acceleration MR commands to device support are in steps, steps/sec and steps/sec^2.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/>
              <a:t>Other controllers communicate in engineering units (EGU’s); e.g., inch, mm, degrees. Device support handles the conversion.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 err="1"/>
              <a:t>motorRecord</a:t>
            </a:r>
            <a:r>
              <a:rPr lang="en-US" altLang="en-US" dirty="0"/>
              <a:t> of </a:t>
            </a:r>
            <a:r>
              <a:rPr lang="en-US" altLang="en-US" dirty="0" err="1"/>
              <a:t>ess</a:t>
            </a:r>
            <a:r>
              <a:rPr lang="en-US" altLang="en-US" dirty="0"/>
              <a:t>-master can be configured to use EGU’s)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/>
              <a:t>Motor resolution field (MRES) converts raw values to dial values.</a:t>
            </a:r>
          </a:p>
          <a:p>
            <a:pPr marL="83820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b="1" dirty="0"/>
              <a:t>Convert raw target position (RVAL) to dial target (DVAL):</a:t>
            </a:r>
          </a:p>
          <a:p>
            <a:pPr marL="1295400" lvl="2" indent="-381000">
              <a:buFont typeface="Symbol" panose="05050102010706020507" pitchFamily="18" charset="2"/>
              <a:buNone/>
              <a:defRPr/>
            </a:pPr>
            <a:r>
              <a:rPr lang="en-US" altLang="en-US" b="1" i="0" dirty="0"/>
              <a:t>DVAL [EGU’s] = RVAL [steps] * MRES [EGU’s/step]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/>
              <a:t>User units are based on dial units, the User Direction field (DIR) and the User Offset field (OFF)</a:t>
            </a:r>
          </a:p>
          <a:p>
            <a:pPr marL="83820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b="1" dirty="0"/>
              <a:t>Convert dial target position (DVAL) to user target (VAL):</a:t>
            </a:r>
          </a:p>
          <a:p>
            <a:pPr marL="1295400" lvl="2" indent="-381000">
              <a:buFont typeface="Symbol" panose="05050102010706020507" pitchFamily="18" charset="2"/>
              <a:buNone/>
              <a:defRPr/>
            </a:pPr>
            <a:r>
              <a:rPr lang="en-US" altLang="en-US" b="1" i="0" dirty="0"/>
              <a:t>VAL = (DVAL * DIR) + OFF; where DIR = +/- 1.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 – Move types 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0779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Absolute </a:t>
            </a:r>
            <a:r>
              <a:rPr lang="en-US" altLang="en-US" sz="1400" dirty="0"/>
              <a:t>(VAL, DVAL, RVAL)</a:t>
            </a: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Relative </a:t>
            </a:r>
            <a:r>
              <a:rPr lang="en-US" altLang="en-US" sz="1400" dirty="0"/>
              <a:t>(RLV)</a:t>
            </a: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Incremental </a:t>
            </a:r>
            <a:r>
              <a:rPr lang="en-US" altLang="en-US" sz="1400" dirty="0"/>
              <a:t>(TWF, TWR, TWV)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68500"/>
            <a:ext cx="8470900" cy="769938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Symbol" panose="05050102010706020507" pitchFamily="18" charset="2"/>
              <a:buChar char="·"/>
              <a:defRPr/>
            </a:pPr>
            <a:endParaRPr lang="en-US" altLang="en-US" dirty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Oval 15"/>
          <p:cNvSpPr>
            <a:spLocks noChangeArrowheads="1"/>
          </p:cNvSpPr>
          <p:nvPr/>
        </p:nvSpPr>
        <p:spPr bwMode="auto">
          <a:xfrm>
            <a:off x="1263650" y="288925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VAL</a:t>
            </a:r>
          </a:p>
        </p:txBody>
      </p:sp>
      <p:sp>
        <p:nvSpPr>
          <p:cNvPr id="25605" name="Oval 15"/>
          <p:cNvSpPr>
            <a:spLocks noChangeArrowheads="1"/>
          </p:cNvSpPr>
          <p:nvPr/>
        </p:nvSpPr>
        <p:spPr bwMode="auto">
          <a:xfrm>
            <a:off x="6713538" y="10969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DVAL</a:t>
            </a:r>
          </a:p>
        </p:txBody>
      </p:sp>
      <p:sp>
        <p:nvSpPr>
          <p:cNvPr id="25606" name="Oval 15"/>
          <p:cNvSpPr>
            <a:spLocks noChangeArrowheads="1"/>
          </p:cNvSpPr>
          <p:nvPr/>
        </p:nvSpPr>
        <p:spPr bwMode="auto">
          <a:xfrm>
            <a:off x="6699250" y="357188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RVAL</a:t>
            </a:r>
          </a:p>
        </p:txBody>
      </p:sp>
      <p:sp>
        <p:nvSpPr>
          <p:cNvPr id="25607" name="Oval 15"/>
          <p:cNvSpPr>
            <a:spLocks noChangeArrowheads="1"/>
          </p:cNvSpPr>
          <p:nvPr/>
        </p:nvSpPr>
        <p:spPr bwMode="auto">
          <a:xfrm>
            <a:off x="1160463" y="1957388"/>
            <a:ext cx="1011237" cy="736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TWF/TWR</a:t>
            </a:r>
          </a:p>
        </p:txBody>
      </p:sp>
      <p:sp>
        <p:nvSpPr>
          <p:cNvPr id="25608" name="Oval 15"/>
          <p:cNvSpPr>
            <a:spLocks noChangeArrowheads="1"/>
          </p:cNvSpPr>
          <p:nvPr/>
        </p:nvSpPr>
        <p:spPr bwMode="auto">
          <a:xfrm>
            <a:off x="1189038" y="12112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RLV</a:t>
            </a:r>
          </a:p>
        </p:txBody>
      </p:sp>
      <p:sp>
        <p:nvSpPr>
          <p:cNvPr id="25609" name="Oval 15"/>
          <p:cNvSpPr>
            <a:spLocks noChangeArrowheads="1"/>
          </p:cNvSpPr>
          <p:nvPr/>
        </p:nvSpPr>
        <p:spPr bwMode="auto">
          <a:xfrm>
            <a:off x="1784350" y="283210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TWV</a:t>
            </a:r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>
            <a:off x="2171700" y="1427163"/>
            <a:ext cx="13462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1" name="Line 18"/>
          <p:cNvSpPr>
            <a:spLocks noChangeShapeType="1"/>
          </p:cNvSpPr>
          <p:nvPr/>
        </p:nvSpPr>
        <p:spPr bwMode="auto">
          <a:xfrm>
            <a:off x="2259013" y="522288"/>
            <a:ext cx="1258887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2" name="Line 18"/>
          <p:cNvSpPr>
            <a:spLocks noChangeShapeType="1"/>
          </p:cNvSpPr>
          <p:nvPr/>
        </p:nvSpPr>
        <p:spPr bwMode="auto">
          <a:xfrm flipV="1">
            <a:off x="2171700" y="1798638"/>
            <a:ext cx="1296988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 flipV="1">
            <a:off x="2500313" y="1854200"/>
            <a:ext cx="1314450" cy="99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4" name="Line 11"/>
          <p:cNvSpPr>
            <a:spLocks noChangeShapeType="1"/>
          </p:cNvSpPr>
          <p:nvPr/>
        </p:nvSpPr>
        <p:spPr bwMode="auto">
          <a:xfrm flipH="1">
            <a:off x="5848350" y="563563"/>
            <a:ext cx="8509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5" name="Line 11"/>
          <p:cNvSpPr>
            <a:spLocks noChangeShapeType="1"/>
          </p:cNvSpPr>
          <p:nvPr/>
        </p:nvSpPr>
        <p:spPr bwMode="auto">
          <a:xfrm flipH="1" flipV="1">
            <a:off x="4992688" y="1106488"/>
            <a:ext cx="1720850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/>
              <a:t>Features – Velocity and Acceleration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8780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Maximum Velocity </a:t>
            </a:r>
            <a:r>
              <a:rPr lang="en-US" altLang="en-US" sz="1400" dirty="0">
                <a:solidFill>
                  <a:srgbClr val="000000"/>
                </a:solidFill>
              </a:rPr>
              <a:t>(VMAX)</a:t>
            </a:r>
            <a:r>
              <a:rPr lang="en-US" altLang="en-US" dirty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Slew Velocity </a:t>
            </a:r>
            <a:r>
              <a:rPr lang="en-US" altLang="en-US" sz="1400" dirty="0">
                <a:solidFill>
                  <a:srgbClr val="000000"/>
                </a:solidFill>
              </a:rPr>
              <a:t>(VELO)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Base Velocity </a:t>
            </a:r>
            <a:r>
              <a:rPr lang="en-US" altLang="en-US" sz="1400" dirty="0">
                <a:solidFill>
                  <a:srgbClr val="000000"/>
                </a:solidFill>
              </a:rPr>
              <a:t>(VBAS) </a:t>
            </a:r>
            <a:r>
              <a:rPr lang="en-US" altLang="en-US" dirty="0">
                <a:solidFill>
                  <a:srgbClr val="000000"/>
                </a:solidFill>
              </a:rPr>
              <a:t>– for stepper motors only to minimize resonance.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Slew Acceleration time </a:t>
            </a:r>
            <a:r>
              <a:rPr lang="en-US" altLang="en-US" sz="1400" dirty="0">
                <a:solidFill>
                  <a:srgbClr val="000000"/>
                </a:solidFill>
              </a:rPr>
              <a:t>(ACCL [sec])</a:t>
            </a:r>
            <a:r>
              <a:rPr lang="en-US" altLang="en-US" dirty="0">
                <a:solidFill>
                  <a:srgbClr val="000000"/>
                </a:solidFill>
              </a:rPr>
              <a:t> – </a:t>
            </a:r>
            <a:r>
              <a:rPr lang="da-DK" altLang="en-US" dirty="0">
                <a:solidFill>
                  <a:srgbClr val="000000"/>
                </a:solidFill>
              </a:rPr>
              <a:t>acc. rate [step/s^2] = (VELO - VBAS) / ACCL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28022"/>
            <a:ext cx="8470900" cy="769938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Symbol" panose="05050102010706020507" pitchFamily="18" charset="2"/>
              <a:buChar char="·"/>
              <a:defRPr/>
            </a:pPr>
            <a:endParaRPr lang="en-US" altLang="en-US" dirty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Oval 15"/>
          <p:cNvSpPr>
            <a:spLocks noChangeArrowheads="1"/>
          </p:cNvSpPr>
          <p:nvPr/>
        </p:nvSpPr>
        <p:spPr bwMode="auto">
          <a:xfrm>
            <a:off x="1185069" y="1748389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404040"/>
                </a:solidFill>
              </a:rPr>
              <a:t>VMAX</a:t>
            </a:r>
          </a:p>
        </p:txBody>
      </p:sp>
      <p:sp>
        <p:nvSpPr>
          <p:cNvPr id="25605" name="Oval 15"/>
          <p:cNvSpPr>
            <a:spLocks noChangeArrowheads="1"/>
          </p:cNvSpPr>
          <p:nvPr/>
        </p:nvSpPr>
        <p:spPr bwMode="auto">
          <a:xfrm>
            <a:off x="1219156" y="3981696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404040"/>
                </a:solidFill>
              </a:rPr>
              <a:t>ACCL</a:t>
            </a:r>
          </a:p>
        </p:txBody>
      </p:sp>
      <p:sp>
        <p:nvSpPr>
          <p:cNvPr id="25608" name="Oval 15"/>
          <p:cNvSpPr>
            <a:spLocks noChangeArrowheads="1"/>
          </p:cNvSpPr>
          <p:nvPr/>
        </p:nvSpPr>
        <p:spPr bwMode="auto">
          <a:xfrm>
            <a:off x="1185069" y="2569277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404040"/>
                </a:solidFill>
              </a:rPr>
              <a:t>VELO</a:t>
            </a:r>
          </a:p>
        </p:txBody>
      </p:sp>
      <p:sp>
        <p:nvSpPr>
          <p:cNvPr id="25609" name="Oval 15"/>
          <p:cNvSpPr>
            <a:spLocks noChangeArrowheads="1"/>
          </p:cNvSpPr>
          <p:nvPr/>
        </p:nvSpPr>
        <p:spPr bwMode="auto">
          <a:xfrm>
            <a:off x="1185069" y="3212604"/>
            <a:ext cx="1011238" cy="43279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404040"/>
                </a:solidFill>
              </a:rPr>
              <a:t>VBAS</a:t>
            </a:r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>
            <a:off x="2185255" y="2825674"/>
            <a:ext cx="13462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5611" name="Line 18"/>
          <p:cNvSpPr>
            <a:spLocks noChangeShapeType="1"/>
          </p:cNvSpPr>
          <p:nvPr/>
        </p:nvSpPr>
        <p:spPr bwMode="auto">
          <a:xfrm>
            <a:off x="2185255" y="1979827"/>
            <a:ext cx="1396145" cy="6416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 flipV="1">
            <a:off x="2209798" y="3124199"/>
            <a:ext cx="1371601" cy="3295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2230393" y="3353512"/>
            <a:ext cx="1364497" cy="7929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/>
              <a:t>Features – Homing, Jogging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8780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Home search </a:t>
            </a:r>
            <a:r>
              <a:rPr lang="en-US" altLang="en-US" sz="1400" dirty="0">
                <a:solidFill>
                  <a:srgbClr val="000000"/>
                </a:solidFill>
              </a:rPr>
              <a:t>(HOMF, HOMR, HVEL)</a:t>
            </a:r>
            <a:r>
              <a:rPr lang="en-US" altLang="en-US" dirty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Jogging </a:t>
            </a:r>
            <a:r>
              <a:rPr lang="en-US" altLang="en-US" sz="1400" dirty="0">
                <a:solidFill>
                  <a:srgbClr val="000000"/>
                </a:solidFill>
              </a:rPr>
              <a:t>(JOGF, JOGR, JVEL, JAR)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Safety issues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>
                <a:solidFill>
                  <a:srgbClr val="000000"/>
                </a:solidFill>
              </a:rPr>
              <a:t>Commissioning a stage? Check hardware limit switches 1</a:t>
            </a:r>
            <a:r>
              <a:rPr lang="en-US" altLang="en-US" sz="1400" baseline="30000" dirty="0">
                <a:solidFill>
                  <a:srgbClr val="000000"/>
                </a:solidFill>
              </a:rPr>
              <a:t>st</a:t>
            </a:r>
            <a:r>
              <a:rPr lang="en-US" altLang="en-US" sz="1400" dirty="0">
                <a:solidFill>
                  <a:srgbClr val="000000"/>
                </a:solidFill>
              </a:rPr>
              <a:t>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>
                <a:solidFill>
                  <a:srgbClr val="000000"/>
                </a:solidFill>
              </a:rPr>
              <a:t>pinch hazards, remote operation, servo systems</a:t>
            </a:r>
          </a:p>
          <a:p>
            <a:pPr>
              <a:buFont typeface="Symbol" pitchFamily="18" charset="2"/>
              <a:buChar char="·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Oval 15"/>
          <p:cNvSpPr>
            <a:spLocks noChangeArrowheads="1"/>
          </p:cNvSpPr>
          <p:nvPr/>
        </p:nvSpPr>
        <p:spPr bwMode="auto">
          <a:xfrm>
            <a:off x="6711950" y="3319463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JAR</a:t>
            </a:r>
          </a:p>
        </p:txBody>
      </p:sp>
      <p:sp>
        <p:nvSpPr>
          <p:cNvPr id="29700" name="Line 11"/>
          <p:cNvSpPr>
            <a:spLocks noChangeShapeType="1"/>
          </p:cNvSpPr>
          <p:nvPr/>
        </p:nvSpPr>
        <p:spPr bwMode="auto">
          <a:xfrm flipH="1">
            <a:off x="5789613" y="2809875"/>
            <a:ext cx="922337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1" name="Line 11"/>
          <p:cNvSpPr>
            <a:spLocks noChangeShapeType="1"/>
          </p:cNvSpPr>
          <p:nvPr/>
        </p:nvSpPr>
        <p:spPr bwMode="auto">
          <a:xfrm flipH="1" flipV="1">
            <a:off x="5789613" y="3311525"/>
            <a:ext cx="922337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2" name="Oval 15"/>
          <p:cNvSpPr>
            <a:spLocks noChangeArrowheads="1"/>
          </p:cNvSpPr>
          <p:nvPr/>
        </p:nvSpPr>
        <p:spPr bwMode="auto">
          <a:xfrm>
            <a:off x="6796088" y="1157288"/>
            <a:ext cx="186690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JOGF/JOGR</a:t>
            </a:r>
          </a:p>
        </p:txBody>
      </p:sp>
      <p:sp>
        <p:nvSpPr>
          <p:cNvPr id="29703" name="Line 18"/>
          <p:cNvSpPr>
            <a:spLocks noChangeShapeType="1"/>
          </p:cNvSpPr>
          <p:nvPr/>
        </p:nvSpPr>
        <p:spPr bwMode="auto">
          <a:xfrm>
            <a:off x="2562225" y="1528763"/>
            <a:ext cx="17621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4" name="Oval 15"/>
          <p:cNvSpPr>
            <a:spLocks noChangeArrowheads="1"/>
          </p:cNvSpPr>
          <p:nvPr/>
        </p:nvSpPr>
        <p:spPr bwMode="auto">
          <a:xfrm>
            <a:off x="709613" y="1296988"/>
            <a:ext cx="185420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HOMF/HOMR</a:t>
            </a:r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 flipH="1">
            <a:off x="5057775" y="1366838"/>
            <a:ext cx="1738313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6" name="Oval 15"/>
          <p:cNvSpPr>
            <a:spLocks noChangeArrowheads="1"/>
          </p:cNvSpPr>
          <p:nvPr/>
        </p:nvSpPr>
        <p:spPr bwMode="auto">
          <a:xfrm>
            <a:off x="6711950" y="257175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2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61325" cy="4737100"/>
          </a:xfrm>
        </p:spPr>
        <p:txBody>
          <a:bodyPr/>
          <a:lstStyle/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/>
              <a:t>Acknowledgements.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/>
              <a:t>What’s in the EPICS motor module and what’s it for?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/>
              <a:t>Supported motor controller Manufacturers and models.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/>
              <a:t>Motor record features.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/>
              <a:t>Configuration example.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/>
              <a:t>Feedback.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/>
              <a:t>Retries.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/>
              <a:t>Backlash Correction.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/>
              <a:t>Distribution.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en-US" altLang="en-US" dirty="0"/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en-US" dirty="0"/>
              <a:t>Note: All of following refers to R6-9 of the motor distribution.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7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 – Set position, soft travel limits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138238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Define current position </a:t>
            </a:r>
            <a:r>
              <a:rPr lang="en-US" altLang="en-US" sz="1400" dirty="0"/>
              <a:t>(SET, FOFF)</a:t>
            </a:r>
            <a:r>
              <a:rPr lang="en-US" altLang="en-US" dirty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Software travel limits </a:t>
            </a:r>
            <a:r>
              <a:rPr lang="en-US" altLang="en-US" sz="1400" dirty="0"/>
              <a:t>(HLM, LLM, DHLM, DLLM) (disabled if  DHLM = DLLM = 0)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8382000" cy="34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Oval 15"/>
          <p:cNvSpPr>
            <a:spLocks noChangeArrowheads="1"/>
          </p:cNvSpPr>
          <p:nvPr/>
        </p:nvSpPr>
        <p:spPr bwMode="auto">
          <a:xfrm>
            <a:off x="1516063" y="2462213"/>
            <a:ext cx="84455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33796" name="Line 18"/>
          <p:cNvSpPr>
            <a:spLocks noChangeShapeType="1"/>
          </p:cNvSpPr>
          <p:nvPr/>
        </p:nvSpPr>
        <p:spPr bwMode="auto">
          <a:xfrm flipV="1">
            <a:off x="2360613" y="2322513"/>
            <a:ext cx="76200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797" name="Oval 15"/>
          <p:cNvSpPr>
            <a:spLocks noChangeArrowheads="1"/>
          </p:cNvSpPr>
          <p:nvPr/>
        </p:nvSpPr>
        <p:spPr bwMode="auto">
          <a:xfrm>
            <a:off x="485775" y="406400"/>
            <a:ext cx="1874838" cy="43338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HLM/LLM</a:t>
            </a:r>
          </a:p>
        </p:txBody>
      </p:sp>
      <p:sp>
        <p:nvSpPr>
          <p:cNvPr id="33798" name="Line 18"/>
          <p:cNvSpPr>
            <a:spLocks noChangeShapeType="1"/>
          </p:cNvSpPr>
          <p:nvPr/>
        </p:nvSpPr>
        <p:spPr bwMode="auto">
          <a:xfrm>
            <a:off x="2360613" y="625475"/>
            <a:ext cx="1116012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799" name="Oval 15"/>
          <p:cNvSpPr>
            <a:spLocks noChangeArrowheads="1"/>
          </p:cNvSpPr>
          <p:nvPr/>
        </p:nvSpPr>
        <p:spPr bwMode="auto">
          <a:xfrm>
            <a:off x="6783388" y="966788"/>
            <a:ext cx="189865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DHLM/DLLM</a:t>
            </a:r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 flipH="1">
            <a:off x="5083175" y="1198563"/>
            <a:ext cx="1700213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1" name="Oval 15"/>
          <p:cNvSpPr>
            <a:spLocks noChangeArrowheads="1"/>
          </p:cNvSpPr>
          <p:nvPr/>
        </p:nvSpPr>
        <p:spPr bwMode="auto">
          <a:xfrm>
            <a:off x="6783388" y="1857375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FOFF</a:t>
            </a:r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H="1" flipV="1">
            <a:off x="5083175" y="2027238"/>
            <a:ext cx="1700213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3" name="Line 18"/>
          <p:cNvSpPr>
            <a:spLocks noChangeShapeType="1"/>
          </p:cNvSpPr>
          <p:nvPr/>
        </p:nvSpPr>
        <p:spPr bwMode="auto">
          <a:xfrm>
            <a:off x="2360613" y="625475"/>
            <a:ext cx="1116012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 flipV="1">
            <a:off x="5016500" y="684213"/>
            <a:ext cx="1766888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2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Features</a:t>
            </a:r>
            <a:endParaRPr lang="en-US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460500"/>
            <a:ext cx="8470900" cy="3908425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Send motor controller command primitives at initialization, pre-move and post-move; </a:t>
            </a:r>
            <a:r>
              <a:rPr lang="en-US" altLang="en-US" sz="1400" b="0" dirty="0"/>
              <a:t>(INIT, PREM, POST)</a:t>
            </a:r>
            <a:r>
              <a:rPr lang="en-US" altLang="en-US" dirty="0"/>
              <a:t>. (Not model 3)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Drive Power Monitoring and Motor Synchronized DB Puts via Device Directives.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User initiated updates via the Status Update field </a:t>
            </a:r>
            <a:r>
              <a:rPr lang="en-US" altLang="en-US" sz="1400" b="0" dirty="0"/>
              <a:t>(STUP)</a:t>
            </a:r>
            <a:r>
              <a:rPr lang="en-US" altLang="en-US" dirty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A few fields are motor type specific;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PID parameters </a:t>
            </a:r>
            <a:r>
              <a:rPr lang="en-US" altLang="en-US" sz="1400" dirty="0">
                <a:solidFill>
                  <a:srgbClr val="000000"/>
                </a:solidFill>
              </a:rPr>
              <a:t>(PCOF/ICOF/DCOF)</a:t>
            </a:r>
            <a:r>
              <a:rPr lang="en-US" altLang="en-US" dirty="0">
                <a:solidFill>
                  <a:srgbClr val="000000"/>
                </a:solidFill>
              </a:rPr>
              <a:t> for servo motors </a:t>
            </a:r>
            <a:r>
              <a:rPr lang="en-US" altLang="en-US" sz="1400" dirty="0">
                <a:solidFill>
                  <a:srgbClr val="000000"/>
                </a:solidFill>
              </a:rPr>
              <a:t>(normalized to 0 -&gt; 1)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Velocity base </a:t>
            </a:r>
            <a:r>
              <a:rPr lang="en-US" altLang="en-US" sz="1400" dirty="0">
                <a:solidFill>
                  <a:srgbClr val="000000"/>
                </a:solidFill>
              </a:rPr>
              <a:t>(VBAS)</a:t>
            </a:r>
            <a:r>
              <a:rPr lang="en-US" altLang="en-US" dirty="0">
                <a:solidFill>
                  <a:srgbClr val="000000"/>
                </a:solidFill>
              </a:rPr>
              <a:t> for stepper motors.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Done Moving Input Link </a:t>
            </a:r>
            <a:r>
              <a:rPr lang="en-US" altLang="en-US" sz="1400" dirty="0">
                <a:solidFill>
                  <a:srgbClr val="000000"/>
                </a:solidFill>
              </a:rPr>
              <a:t>(DINP)</a:t>
            </a:r>
            <a:r>
              <a:rPr lang="en-US" altLang="en-US" dirty="0">
                <a:solidFill>
                  <a:srgbClr val="000000"/>
                </a:solidFill>
              </a:rPr>
              <a:t> for Soft Channel.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Position feedback from either a EPICS PV link or a motor controller.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Configuration example</a:t>
            </a:r>
          </a:p>
        </p:txBody>
      </p:sp>
      <p:pic>
        <p:nvPicPr>
          <p:cNvPr id="37891" name="Picture 4" descr="ma4006b_4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90600"/>
            <a:ext cx="5257800" cy="333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09600" y="4267200"/>
            <a:ext cx="80010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Symbol" pitchFamily="18" charset="2"/>
              <a:buChar char="·"/>
            </a:pPr>
            <a:r>
              <a:rPr lang="en-US" altLang="en-US" dirty="0"/>
              <a:t>Set the engineering units field (EGU); inch, mm, degrees 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Set the motor resolution (MRES) field which is in units of …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b="0" dirty="0"/>
              <a:t>(EGU’s / motor step) for stepper motors.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b="0" dirty="0"/>
              <a:t>(EGU’s / encoder tick) for servo motors.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Cont'd  Configuration example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607300" cy="996950"/>
          </a:xfrm>
          <a:noFill/>
        </p:spPr>
        <p:txBody>
          <a:bodyPr/>
          <a:lstStyle/>
          <a:p>
            <a:pPr marL="412750" indent="-412750">
              <a:buFont typeface="Symbol" pitchFamily="18" charset="2"/>
              <a:buChar char="·"/>
            </a:pPr>
            <a:r>
              <a:rPr lang="en-US" altLang="en-US" sz="1800" dirty="0"/>
              <a:t>What should MRES be set to?</a:t>
            </a:r>
          </a:p>
          <a:p>
            <a:pPr marL="412750" indent="-412750">
              <a:buFont typeface="Symbol" pitchFamily="18" charset="2"/>
              <a:buChar char="·"/>
            </a:pPr>
            <a:r>
              <a:rPr lang="en-US" altLang="en-US" sz="1800" dirty="0"/>
              <a:t>For a simple linear stage with a leadscrew directly driven by a stepper motor.</a:t>
            </a:r>
          </a:p>
        </p:txBody>
      </p:sp>
      <p:sp>
        <p:nvSpPr>
          <p:cNvPr id="39940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601663" y="4876800"/>
          <a:ext cx="56340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7800" imgH="457200" progId="Equation.3">
                  <p:embed/>
                </p:oleObj>
              </mc:Choice>
              <mc:Fallback>
                <p:oleObj name="Equation" r:id="rId3" imgW="271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876800"/>
                        <a:ext cx="56340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8" name="Picture 16" descr="ma4006b_4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392363"/>
            <a:ext cx="2860675" cy="2146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6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Cont'd  Configuration example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1475" y="1525588"/>
            <a:ext cx="8191500" cy="2497137"/>
          </a:xfrm>
        </p:spPr>
        <p:txBody>
          <a:bodyPr/>
          <a:lstStyle/>
          <a:p>
            <a:pPr marL="381000" indent="-381000">
              <a:buFont typeface="Symbol" pitchFamily="18" charset="2"/>
              <a:buChar char="·"/>
            </a:pPr>
            <a:r>
              <a:rPr lang="en-US" altLang="en-US" dirty="0"/>
              <a:t>UREV = EGU’s / 1 leadscrew rev.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/>
              <a:t>SREV = motor steps / 1 motor rev. &gt; 0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/>
              <a:t>MRES = UREV / SREV</a:t>
            </a:r>
            <a:endParaRPr lang="en-US" altLang="en-US" b="0" i="1" dirty="0"/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/>
              <a:t>MRES and UREV allow negative values so that the record’s coordinate system can be configured to the opposite polarity of the motor controller's.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/>
              <a:t>Never change MRES while the motor is moving.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Cont'd  Configuration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1208088"/>
            <a:ext cx="6642100" cy="184785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/>
              <a:t>Gear box example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b="1" dirty="0"/>
              <a:t>Gear ratio definition; “The ratio of the powered gear of a gear train to that of the final or driven gear.”  Hence, a 3:1 gear ratio means that the motor makes 3 revolutions per 1 revolution of the lead screw </a:t>
            </a:r>
          </a:p>
          <a:p>
            <a:endParaRPr lang="en-US" altLang="en-US" sz="1800" dirty="0"/>
          </a:p>
        </p:txBody>
      </p:sp>
      <p:pic>
        <p:nvPicPr>
          <p:cNvPr id="44036" name="Picture 4" descr="_1xul3ak[1]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7900" y="1336675"/>
            <a:ext cx="1114425" cy="866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387350" y="3046413"/>
            <a:ext cx="8269288" cy="1385887"/>
            <a:chOff x="225" y="2879"/>
            <a:chExt cx="5209" cy="873"/>
          </a:xfrm>
        </p:grpSpPr>
        <p:graphicFrame>
          <p:nvGraphicFramePr>
            <p:cNvPr id="44039" name="Object 6"/>
            <p:cNvGraphicFramePr>
              <a:graphicFrameLocks noChangeAspect="1"/>
            </p:cNvGraphicFramePr>
            <p:nvPr/>
          </p:nvGraphicFramePr>
          <p:xfrm>
            <a:off x="225" y="3003"/>
            <a:ext cx="5209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49700" imgH="457200" progId="Equation.3">
                    <p:embed/>
                  </p:oleObj>
                </mc:Choice>
                <mc:Fallback>
                  <p:oleObj name="Equation" r:id="rId4" imgW="3949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" y="3003"/>
                          <a:ext cx="5209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419" y="2879"/>
              <a:ext cx="1901" cy="87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 dirty="0"/>
            </a:p>
          </p:txBody>
        </p:sp>
      </p:grp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539750" y="5092700"/>
            <a:ext cx="74041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Symbol" pitchFamily="18" charset="2"/>
              <a:buChar char="·"/>
            </a:pPr>
            <a:r>
              <a:rPr lang="en-US" altLang="en-US" sz="1800" dirty="0"/>
              <a:t>For a servo motor with a motor mounted encoder, change </a:t>
            </a:r>
            <a:r>
              <a:rPr lang="en-US" altLang="en-US" sz="1800" i="1" dirty="0"/>
              <a:t>motor steps </a:t>
            </a:r>
            <a:r>
              <a:rPr lang="en-US" altLang="en-US" sz="1800" dirty="0"/>
              <a:t>to </a:t>
            </a:r>
            <a:r>
              <a:rPr lang="en-US" altLang="en-US" sz="1800" i="1" dirty="0"/>
              <a:t>encoder ticks</a:t>
            </a:r>
            <a:r>
              <a:rPr lang="en-US" altLang="en-US" sz="1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0D13-C855-42C9-BE88-F5C63E745D6A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123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Feedback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046163"/>
            <a:ext cx="8102600" cy="4841875"/>
          </a:xfrm>
        </p:spPr>
        <p:txBody>
          <a:bodyPr/>
          <a:lstStyle/>
          <a:p>
            <a:pPr marL="381000" indent="-381000">
              <a:buFont typeface="Symbol" pitchFamily="18" charset="2"/>
              <a:buChar char="·"/>
            </a:pPr>
            <a:r>
              <a:rPr lang="en-US" altLang="en-US" dirty="0"/>
              <a:t>Two ways to input position feedback to the motor record:</a:t>
            </a:r>
          </a:p>
          <a:p>
            <a:pPr marL="838200" lvl="1" indent="-381000">
              <a:buFont typeface="Times"/>
              <a:buAutoNum type="arabicPeriod"/>
            </a:pPr>
            <a:r>
              <a:rPr lang="en-US" altLang="en-US" dirty="0"/>
              <a:t>From driver support, via the motor controller.</a:t>
            </a:r>
          </a:p>
          <a:p>
            <a:pPr marL="838200" lvl="1" indent="-381000">
              <a:buFont typeface="Times"/>
              <a:buAutoNum type="arabicPeriod"/>
            </a:pPr>
            <a:r>
              <a:rPr lang="en-US" altLang="en-US" dirty="0"/>
              <a:t>From an EPICS PV, via a stand-alone, feedback device, 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/>
              <a:t>For feedback from driver support: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/>
              <a:t>Driver level code sets the </a:t>
            </a:r>
            <a:r>
              <a:rPr lang="en-US" altLang="en-US" i="1" dirty="0"/>
              <a:t>Encoder is Present </a:t>
            </a:r>
            <a:r>
              <a:rPr lang="en-US" altLang="en-US" dirty="0"/>
              <a:t>bit (EA_PRESENT) in the Motor Status field (MSTA) to True at initialization.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/>
              <a:t>The Raw Encoder Position field (REP) has the motor controllers’ raw encoder value [ticks].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/>
              <a:t>Configuring feedback from driver support: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/>
              <a:t>Set the Encoder Resolution field (ERES) to convert encoder ticks to EGU’s.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/>
              <a:t>The Use Encoder If Present field (UEIP) determines if the REP is used [Yes/No].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Cont'd  Feedback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460500"/>
            <a:ext cx="8191500" cy="4446588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Configuring feedback from an EPICS PV: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Set Readback PV link (RDBL).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Set the Readback Resolution (RRES) to convert the RDBL PV units to EGU’s.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The Use Readback If Present field (URIP) determines if the RDBL PV link is used [Yes/No].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Raw Motor Position (RMP) is the current commanded position read from the motor controller.  If motor record closed-loop control is off (UEIP &amp; URIP both set to </a:t>
            </a:r>
            <a:r>
              <a:rPr lang="en-US" altLang="en-US" i="1" dirty="0"/>
              <a:t>No</a:t>
            </a:r>
            <a:r>
              <a:rPr lang="en-US" altLang="en-US" dirty="0"/>
              <a:t>), then RVAL = RMP after every move.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Raw Readback Value field (RRBV) can be in units of either steps or ticks.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Oval 15"/>
          <p:cNvSpPr>
            <a:spLocks noChangeArrowheads="1"/>
          </p:cNvSpPr>
          <p:nvPr/>
        </p:nvSpPr>
        <p:spPr bwMode="auto">
          <a:xfrm>
            <a:off x="1296988" y="5456238"/>
            <a:ext cx="106362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RDBL</a:t>
            </a:r>
          </a:p>
        </p:txBody>
      </p:sp>
      <p:sp>
        <p:nvSpPr>
          <p:cNvPr id="49156" name="Line 18"/>
          <p:cNvSpPr>
            <a:spLocks noChangeShapeType="1"/>
          </p:cNvSpPr>
          <p:nvPr/>
        </p:nvSpPr>
        <p:spPr bwMode="auto">
          <a:xfrm>
            <a:off x="2360613" y="5680075"/>
            <a:ext cx="12033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9157" name="Oval 15"/>
          <p:cNvSpPr>
            <a:spLocks noChangeArrowheads="1"/>
          </p:cNvSpPr>
          <p:nvPr/>
        </p:nvSpPr>
        <p:spPr bwMode="auto">
          <a:xfrm>
            <a:off x="1176338" y="4071938"/>
            <a:ext cx="118427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RRES</a:t>
            </a:r>
          </a:p>
        </p:txBody>
      </p:sp>
      <p:sp>
        <p:nvSpPr>
          <p:cNvPr id="49158" name="Oval 15"/>
          <p:cNvSpPr>
            <a:spLocks noChangeArrowheads="1"/>
          </p:cNvSpPr>
          <p:nvPr/>
        </p:nvSpPr>
        <p:spPr bwMode="auto">
          <a:xfrm>
            <a:off x="6486525" y="4287838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URIP</a:t>
            </a:r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 flipH="1">
            <a:off x="4572000" y="4505325"/>
            <a:ext cx="1914525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9160" name="Line 18"/>
          <p:cNvSpPr>
            <a:spLocks noChangeShapeType="1"/>
          </p:cNvSpPr>
          <p:nvPr/>
        </p:nvSpPr>
        <p:spPr bwMode="auto">
          <a:xfrm>
            <a:off x="2360613" y="4368800"/>
            <a:ext cx="1484312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9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Acknowledgments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460500"/>
            <a:ext cx="8093075" cy="303530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Jim </a:t>
            </a:r>
            <a:r>
              <a:rPr lang="en-US" altLang="en-US" dirty="0" err="1"/>
              <a:t>Kowalkowski</a:t>
            </a:r>
            <a:r>
              <a:rPr lang="en-US" altLang="en-US" dirty="0"/>
              <a:t> - original author, until…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Tim Mooney and Joe Sullivan, until…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Ron </a:t>
            </a:r>
            <a:r>
              <a:rPr lang="en-US" altLang="en-US" dirty="0" err="1"/>
              <a:t>Sluiter</a:t>
            </a:r>
            <a:r>
              <a:rPr lang="en-US" altLang="en-US" dirty="0"/>
              <a:t>, since 1998/9, until retirement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Kevin Peterson is the current “module owner”.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Many contributors to the motor module.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/>
              <a:t>Mark, BCDA, Diamond Light Source, vendors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Fork of motor module used at 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83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0562"/>
            <a:ext cx="8229600" cy="1143000"/>
          </a:xfrm>
        </p:spPr>
        <p:txBody>
          <a:bodyPr/>
          <a:lstStyle/>
          <a:p>
            <a:r>
              <a:rPr lang="en-US" altLang="en-US" dirty="0"/>
              <a:t>Feedback data flow</a:t>
            </a:r>
          </a:p>
        </p:txBody>
      </p:sp>
      <p:sp>
        <p:nvSpPr>
          <p:cNvPr id="51203" name="Oval 5"/>
          <p:cNvSpPr>
            <a:spLocks noChangeArrowheads="1"/>
          </p:cNvSpPr>
          <p:nvPr/>
        </p:nvSpPr>
        <p:spPr bwMode="auto">
          <a:xfrm>
            <a:off x="6244324" y="3159235"/>
            <a:ext cx="632725" cy="47607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 </a:t>
            </a:r>
          </a:p>
        </p:txBody>
      </p:sp>
      <p:sp>
        <p:nvSpPr>
          <p:cNvPr id="51204" name="Rectangle 12"/>
          <p:cNvSpPr>
            <a:spLocks noChangeArrowheads="1"/>
          </p:cNvSpPr>
          <p:nvPr/>
        </p:nvSpPr>
        <p:spPr bwMode="auto">
          <a:xfrm>
            <a:off x="8083039" y="3238521"/>
            <a:ext cx="709612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RBV</a:t>
            </a:r>
          </a:p>
        </p:txBody>
      </p:sp>
      <p:sp>
        <p:nvSpPr>
          <p:cNvPr id="51205" name="Rectangle 73"/>
          <p:cNvSpPr>
            <a:spLocks noChangeArrowheads="1"/>
          </p:cNvSpPr>
          <p:nvPr/>
        </p:nvSpPr>
        <p:spPr bwMode="auto">
          <a:xfrm>
            <a:off x="7201975" y="4259628"/>
            <a:ext cx="684213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OFF</a:t>
            </a:r>
          </a:p>
        </p:txBody>
      </p:sp>
      <p:sp>
        <p:nvSpPr>
          <p:cNvPr id="51206" name="Rectangle 74"/>
          <p:cNvSpPr>
            <a:spLocks noChangeArrowheads="1"/>
          </p:cNvSpPr>
          <p:nvPr/>
        </p:nvSpPr>
        <p:spPr bwMode="auto">
          <a:xfrm>
            <a:off x="6038686" y="2169281"/>
            <a:ext cx="1071562" cy="307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DIR: +/- 1</a:t>
            </a:r>
          </a:p>
        </p:txBody>
      </p:sp>
      <p:cxnSp>
        <p:nvCxnSpPr>
          <p:cNvPr id="51207" name="AutoShape 76"/>
          <p:cNvCxnSpPr>
            <a:cxnSpLocks noChangeShapeType="1"/>
            <a:stCxn id="51206" idx="2"/>
            <a:endCxn id="51203" idx="0"/>
          </p:cNvCxnSpPr>
          <p:nvPr/>
        </p:nvCxnSpPr>
        <p:spPr bwMode="auto">
          <a:xfrm flipH="1">
            <a:off x="6560687" y="2477256"/>
            <a:ext cx="13780" cy="6819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AutoShape 77"/>
          <p:cNvCxnSpPr>
            <a:cxnSpLocks noChangeShapeType="1"/>
          </p:cNvCxnSpPr>
          <p:nvPr/>
        </p:nvCxnSpPr>
        <p:spPr bwMode="auto">
          <a:xfrm flipV="1">
            <a:off x="7513540" y="3668065"/>
            <a:ext cx="0" cy="5799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9" name="AutoShape 100"/>
          <p:cNvCxnSpPr>
            <a:cxnSpLocks noChangeShapeType="1"/>
            <a:stCxn id="51203" idx="6"/>
            <a:endCxn id="76" idx="2"/>
          </p:cNvCxnSpPr>
          <p:nvPr/>
        </p:nvCxnSpPr>
        <p:spPr bwMode="auto">
          <a:xfrm>
            <a:off x="6877049" y="3397271"/>
            <a:ext cx="286632" cy="111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0" name="Rectangle 7"/>
          <p:cNvSpPr>
            <a:spLocks noChangeArrowheads="1"/>
          </p:cNvSpPr>
          <p:nvPr/>
        </p:nvSpPr>
        <p:spPr bwMode="auto">
          <a:xfrm>
            <a:off x="159492" y="3238289"/>
            <a:ext cx="6508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REP</a:t>
            </a:r>
          </a:p>
        </p:txBody>
      </p:sp>
      <p:sp>
        <p:nvSpPr>
          <p:cNvPr id="51211" name="Rectangle 8"/>
          <p:cNvSpPr>
            <a:spLocks noChangeArrowheads="1"/>
          </p:cNvSpPr>
          <p:nvPr/>
        </p:nvSpPr>
        <p:spPr bwMode="auto">
          <a:xfrm>
            <a:off x="159492" y="1986581"/>
            <a:ext cx="6508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RMP</a:t>
            </a:r>
          </a:p>
        </p:txBody>
      </p:sp>
      <p:sp>
        <p:nvSpPr>
          <p:cNvPr id="51212" name="Oval 10"/>
          <p:cNvSpPr>
            <a:spLocks noChangeArrowheads="1"/>
          </p:cNvSpPr>
          <p:nvPr/>
        </p:nvSpPr>
        <p:spPr bwMode="auto">
          <a:xfrm>
            <a:off x="4005606" y="3180556"/>
            <a:ext cx="495300" cy="4508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</a:t>
            </a:r>
          </a:p>
        </p:txBody>
      </p:sp>
      <p:sp>
        <p:nvSpPr>
          <p:cNvPr id="51213" name="Rectangle 11"/>
          <p:cNvSpPr>
            <a:spLocks noChangeArrowheads="1"/>
          </p:cNvSpPr>
          <p:nvPr/>
        </p:nvSpPr>
        <p:spPr bwMode="auto">
          <a:xfrm>
            <a:off x="2797175" y="3233738"/>
            <a:ext cx="82708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RRBV</a:t>
            </a:r>
          </a:p>
        </p:txBody>
      </p:sp>
      <p:sp>
        <p:nvSpPr>
          <p:cNvPr id="51214" name="Oval 40"/>
          <p:cNvSpPr>
            <a:spLocks noChangeArrowheads="1"/>
          </p:cNvSpPr>
          <p:nvPr/>
        </p:nvSpPr>
        <p:spPr bwMode="auto">
          <a:xfrm>
            <a:off x="2190750" y="3336131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15" name="AutoShape 48"/>
          <p:cNvCxnSpPr>
            <a:cxnSpLocks noChangeShapeType="1"/>
            <a:endCxn id="51214" idx="2"/>
          </p:cNvCxnSpPr>
          <p:nvPr/>
        </p:nvCxnSpPr>
        <p:spPr bwMode="auto">
          <a:xfrm flipV="1">
            <a:off x="811343" y="3407569"/>
            <a:ext cx="1379407" cy="961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6" name="AutoShape 49"/>
          <p:cNvCxnSpPr>
            <a:cxnSpLocks noChangeShapeType="1"/>
            <a:stCxn id="51213" idx="1"/>
            <a:endCxn id="51214" idx="6"/>
          </p:cNvCxnSpPr>
          <p:nvPr/>
        </p:nvCxnSpPr>
        <p:spPr bwMode="auto">
          <a:xfrm flipH="1" flipV="1">
            <a:off x="2333625" y="3407569"/>
            <a:ext cx="463550" cy="7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7" name="Rectangle 51"/>
          <p:cNvSpPr>
            <a:spLocks noChangeArrowheads="1"/>
          </p:cNvSpPr>
          <p:nvPr/>
        </p:nvSpPr>
        <p:spPr bwMode="auto">
          <a:xfrm>
            <a:off x="4321175" y="1433513"/>
            <a:ext cx="8921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ERES</a:t>
            </a:r>
          </a:p>
        </p:txBody>
      </p:sp>
      <p:cxnSp>
        <p:nvCxnSpPr>
          <p:cNvPr id="51218" name="AutoShape 52"/>
          <p:cNvCxnSpPr>
            <a:cxnSpLocks noChangeShapeType="1"/>
            <a:stCxn id="51213" idx="3"/>
            <a:endCxn id="51212" idx="2"/>
          </p:cNvCxnSpPr>
          <p:nvPr/>
        </p:nvCxnSpPr>
        <p:spPr bwMode="auto">
          <a:xfrm flipV="1">
            <a:off x="3624263" y="3405981"/>
            <a:ext cx="381343" cy="23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9" name="Rectangle 6"/>
          <p:cNvSpPr>
            <a:spLocks noChangeArrowheads="1"/>
          </p:cNvSpPr>
          <p:nvPr/>
        </p:nvSpPr>
        <p:spPr bwMode="auto">
          <a:xfrm>
            <a:off x="154448" y="5185435"/>
            <a:ext cx="851569" cy="6064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RDBL Link</a:t>
            </a:r>
          </a:p>
        </p:txBody>
      </p:sp>
      <p:sp>
        <p:nvSpPr>
          <p:cNvPr id="51220" name="Oval 57"/>
          <p:cNvSpPr>
            <a:spLocks noChangeArrowheads="1"/>
          </p:cNvSpPr>
          <p:nvPr/>
        </p:nvSpPr>
        <p:spPr bwMode="auto">
          <a:xfrm>
            <a:off x="1413526" y="5263223"/>
            <a:ext cx="487363" cy="4508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</a:t>
            </a:r>
          </a:p>
        </p:txBody>
      </p:sp>
      <p:sp>
        <p:nvSpPr>
          <p:cNvPr id="51221" name="Rectangle 58"/>
          <p:cNvSpPr>
            <a:spLocks noChangeArrowheads="1"/>
          </p:cNvSpPr>
          <p:nvPr/>
        </p:nvSpPr>
        <p:spPr bwMode="auto">
          <a:xfrm>
            <a:off x="2309510" y="4625736"/>
            <a:ext cx="820738" cy="33855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MRES</a:t>
            </a:r>
          </a:p>
        </p:txBody>
      </p:sp>
      <p:cxnSp>
        <p:nvCxnSpPr>
          <p:cNvPr id="51222" name="AutoShape 59"/>
          <p:cNvCxnSpPr>
            <a:cxnSpLocks noChangeShapeType="1"/>
            <a:stCxn id="51219" idx="3"/>
            <a:endCxn id="51220" idx="2"/>
          </p:cNvCxnSpPr>
          <p:nvPr/>
        </p:nvCxnSpPr>
        <p:spPr bwMode="auto">
          <a:xfrm>
            <a:off x="1006017" y="5488648"/>
            <a:ext cx="40750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3" name="AutoShape 61"/>
          <p:cNvCxnSpPr>
            <a:cxnSpLocks noChangeShapeType="1"/>
            <a:endCxn id="51220" idx="4"/>
          </p:cNvCxnSpPr>
          <p:nvPr/>
        </p:nvCxnSpPr>
        <p:spPr bwMode="auto">
          <a:xfrm flipV="1">
            <a:off x="1657207" y="5714073"/>
            <a:ext cx="1" cy="1853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7" name="Rectangle 72"/>
          <p:cNvSpPr>
            <a:spLocks noChangeArrowheads="1"/>
          </p:cNvSpPr>
          <p:nvPr/>
        </p:nvSpPr>
        <p:spPr bwMode="auto">
          <a:xfrm>
            <a:off x="5133631" y="3222646"/>
            <a:ext cx="774700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DRBV</a:t>
            </a:r>
          </a:p>
        </p:txBody>
      </p:sp>
      <p:sp>
        <p:nvSpPr>
          <p:cNvPr id="51228" name="Rectangle 86"/>
          <p:cNvSpPr>
            <a:spLocks noChangeArrowheads="1"/>
          </p:cNvSpPr>
          <p:nvPr/>
        </p:nvSpPr>
        <p:spPr bwMode="auto">
          <a:xfrm>
            <a:off x="3378200" y="1447800"/>
            <a:ext cx="793750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MRES</a:t>
            </a:r>
          </a:p>
        </p:txBody>
      </p:sp>
      <p:sp>
        <p:nvSpPr>
          <p:cNvPr id="51229" name="Oval 90"/>
          <p:cNvSpPr>
            <a:spLocks noChangeArrowheads="1"/>
          </p:cNvSpPr>
          <p:nvPr/>
        </p:nvSpPr>
        <p:spPr bwMode="auto">
          <a:xfrm>
            <a:off x="4176713" y="2698750"/>
            <a:ext cx="173037" cy="1952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30" name="AutoShape 91"/>
          <p:cNvCxnSpPr>
            <a:cxnSpLocks noChangeShapeType="1"/>
            <a:stCxn id="51212" idx="0"/>
            <a:endCxn id="51229" idx="4"/>
          </p:cNvCxnSpPr>
          <p:nvPr/>
        </p:nvCxnSpPr>
        <p:spPr bwMode="auto">
          <a:xfrm flipV="1">
            <a:off x="4253256" y="2894013"/>
            <a:ext cx="9976" cy="2865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1" name="AutoShape 99"/>
          <p:cNvCxnSpPr>
            <a:cxnSpLocks noChangeShapeType="1"/>
            <a:stCxn id="51245" idx="4"/>
            <a:endCxn id="51229" idx="7"/>
          </p:cNvCxnSpPr>
          <p:nvPr/>
        </p:nvCxnSpPr>
        <p:spPr bwMode="auto">
          <a:xfrm flipH="1">
            <a:off x="4324409" y="2140687"/>
            <a:ext cx="442853" cy="5866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3" name="Oval 134"/>
          <p:cNvSpPr>
            <a:spLocks noChangeArrowheads="1"/>
          </p:cNvSpPr>
          <p:nvPr/>
        </p:nvSpPr>
        <p:spPr bwMode="auto">
          <a:xfrm>
            <a:off x="3690937" y="2017852"/>
            <a:ext cx="168275" cy="1301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1245" name="Oval 136"/>
          <p:cNvSpPr>
            <a:spLocks noChangeArrowheads="1"/>
          </p:cNvSpPr>
          <p:nvPr/>
        </p:nvSpPr>
        <p:spPr bwMode="auto">
          <a:xfrm>
            <a:off x="4695824" y="1997812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49" name="AutoShape 140"/>
          <p:cNvCxnSpPr>
            <a:cxnSpLocks noChangeShapeType="1"/>
            <a:stCxn id="51211" idx="3"/>
            <a:endCxn id="51214" idx="0"/>
          </p:cNvCxnSpPr>
          <p:nvPr/>
        </p:nvCxnSpPr>
        <p:spPr bwMode="auto">
          <a:xfrm>
            <a:off x="810367" y="2161206"/>
            <a:ext cx="1451821" cy="11749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0" name="AutoShape 141"/>
          <p:cNvCxnSpPr>
            <a:cxnSpLocks noChangeShapeType="1"/>
            <a:stCxn id="51228" idx="2"/>
            <a:endCxn id="51243" idx="0"/>
          </p:cNvCxnSpPr>
          <p:nvPr/>
        </p:nvCxnSpPr>
        <p:spPr bwMode="auto">
          <a:xfrm>
            <a:off x="3775075" y="1797050"/>
            <a:ext cx="0" cy="2208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1" name="AutoShape 142"/>
          <p:cNvCxnSpPr>
            <a:cxnSpLocks noChangeShapeType="1"/>
            <a:stCxn id="51217" idx="2"/>
            <a:endCxn id="51245" idx="0"/>
          </p:cNvCxnSpPr>
          <p:nvPr/>
        </p:nvCxnSpPr>
        <p:spPr bwMode="auto">
          <a:xfrm flipH="1">
            <a:off x="4767262" y="1782763"/>
            <a:ext cx="1" cy="2150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2" name="AutoShape 143"/>
          <p:cNvCxnSpPr>
            <a:cxnSpLocks noChangeShapeType="1"/>
            <a:stCxn id="51212" idx="6"/>
            <a:endCxn id="51227" idx="1"/>
          </p:cNvCxnSpPr>
          <p:nvPr/>
        </p:nvCxnSpPr>
        <p:spPr bwMode="auto">
          <a:xfrm flipV="1">
            <a:off x="4500906" y="3397271"/>
            <a:ext cx="632725" cy="87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4" name="AutoShape 146"/>
          <p:cNvCxnSpPr>
            <a:cxnSpLocks noChangeShapeType="1"/>
            <a:stCxn id="51227" idx="3"/>
            <a:endCxn id="51203" idx="2"/>
          </p:cNvCxnSpPr>
          <p:nvPr/>
        </p:nvCxnSpPr>
        <p:spPr bwMode="auto">
          <a:xfrm>
            <a:off x="5908331" y="3397271"/>
            <a:ext cx="33599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cxnSp>
        <p:nvCxnSpPr>
          <p:cNvPr id="74" name="AutoShape 48"/>
          <p:cNvCxnSpPr>
            <a:cxnSpLocks noChangeShapeType="1"/>
            <a:stCxn id="93" idx="0"/>
            <a:endCxn id="51214" idx="3"/>
          </p:cNvCxnSpPr>
          <p:nvPr/>
        </p:nvCxnSpPr>
        <p:spPr bwMode="auto">
          <a:xfrm flipV="1">
            <a:off x="1657208" y="3458082"/>
            <a:ext cx="554466" cy="1091886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>
          <a:xfrm>
            <a:off x="1039232" y="3150940"/>
            <a:ext cx="86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200" dirty="0">
                <a:solidFill>
                  <a:srgbClr val="404040"/>
                </a:solidFill>
              </a:rPr>
              <a:t>UEIP = Yes </a:t>
            </a:r>
          </a:p>
        </p:txBody>
      </p:sp>
      <p:sp>
        <p:nvSpPr>
          <p:cNvPr id="25" name="Rectangle 24"/>
          <p:cNvSpPr/>
          <p:nvPr/>
        </p:nvSpPr>
        <p:spPr>
          <a:xfrm rot="2329195">
            <a:off x="1009044" y="2431737"/>
            <a:ext cx="1254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/>
              <a:t>UEIP = URIP = No</a:t>
            </a:r>
            <a:endParaRPr lang="en-US" sz="1200" dirty="0"/>
          </a:p>
        </p:txBody>
      </p:sp>
      <p:sp>
        <p:nvSpPr>
          <p:cNvPr id="100" name="Rectangle 99"/>
          <p:cNvSpPr/>
          <p:nvPr/>
        </p:nvSpPr>
        <p:spPr>
          <a:xfrm rot="17669196">
            <a:off x="1340317" y="3833037"/>
            <a:ext cx="870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200" dirty="0">
                <a:solidFill>
                  <a:srgbClr val="404040"/>
                </a:solidFill>
              </a:rPr>
              <a:t>URIP = Yes </a:t>
            </a:r>
          </a:p>
        </p:txBody>
      </p:sp>
      <p:cxnSp>
        <p:nvCxnSpPr>
          <p:cNvPr id="113" name="AutoShape 99"/>
          <p:cNvCxnSpPr>
            <a:cxnSpLocks noChangeShapeType="1"/>
            <a:stCxn id="51243" idx="4"/>
            <a:endCxn id="51229" idx="1"/>
          </p:cNvCxnSpPr>
          <p:nvPr/>
        </p:nvCxnSpPr>
        <p:spPr bwMode="auto">
          <a:xfrm>
            <a:off x="3775075" y="2148027"/>
            <a:ext cx="426979" cy="57931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Rectangle 94"/>
          <p:cNvSpPr/>
          <p:nvPr/>
        </p:nvSpPr>
        <p:spPr>
          <a:xfrm>
            <a:off x="4545835" y="2338757"/>
            <a:ext cx="86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200" dirty="0">
                <a:solidFill>
                  <a:srgbClr val="404040"/>
                </a:solidFill>
              </a:rPr>
              <a:t>UEIP = Yes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326585" y="2268171"/>
            <a:ext cx="155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200" dirty="0">
                <a:solidFill>
                  <a:srgbClr val="404040"/>
                </a:solidFill>
              </a:rPr>
              <a:t>UEIP = URIP = No, OR,</a:t>
            </a:r>
          </a:p>
          <a:p>
            <a:pPr lvl="0"/>
            <a:r>
              <a:rPr lang="en-US" altLang="en-US" sz="1200" dirty="0">
                <a:solidFill>
                  <a:srgbClr val="404040"/>
                </a:solidFill>
              </a:rPr>
              <a:t>URIP = Yes </a:t>
            </a:r>
          </a:p>
        </p:txBody>
      </p:sp>
      <p:sp>
        <p:nvSpPr>
          <p:cNvPr id="76" name="Oval 5"/>
          <p:cNvSpPr>
            <a:spLocks noChangeArrowheads="1"/>
          </p:cNvSpPr>
          <p:nvPr/>
        </p:nvSpPr>
        <p:spPr bwMode="auto">
          <a:xfrm>
            <a:off x="7163681" y="3148714"/>
            <a:ext cx="632725" cy="51935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+</a:t>
            </a:r>
          </a:p>
        </p:txBody>
      </p:sp>
      <p:cxnSp>
        <p:nvCxnSpPr>
          <p:cNvPr id="83" name="AutoShape 100"/>
          <p:cNvCxnSpPr>
            <a:cxnSpLocks noChangeShapeType="1"/>
            <a:stCxn id="76" idx="6"/>
          </p:cNvCxnSpPr>
          <p:nvPr/>
        </p:nvCxnSpPr>
        <p:spPr bwMode="auto">
          <a:xfrm>
            <a:off x="7796406" y="3408390"/>
            <a:ext cx="302443" cy="3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1225719" y="5899439"/>
            <a:ext cx="820738" cy="33855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RRES</a:t>
            </a:r>
          </a:p>
        </p:txBody>
      </p:sp>
      <p:sp>
        <p:nvSpPr>
          <p:cNvPr id="93" name="Oval 57"/>
          <p:cNvSpPr>
            <a:spLocks noChangeArrowheads="1"/>
          </p:cNvSpPr>
          <p:nvPr/>
        </p:nvSpPr>
        <p:spPr bwMode="auto">
          <a:xfrm>
            <a:off x="1413526" y="4549968"/>
            <a:ext cx="487363" cy="47607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÷</a:t>
            </a:r>
          </a:p>
        </p:txBody>
      </p:sp>
      <p:cxnSp>
        <p:nvCxnSpPr>
          <p:cNvPr id="97" name="AutoShape 61"/>
          <p:cNvCxnSpPr>
            <a:cxnSpLocks noChangeShapeType="1"/>
            <a:endCxn id="93" idx="4"/>
          </p:cNvCxnSpPr>
          <p:nvPr/>
        </p:nvCxnSpPr>
        <p:spPr bwMode="auto">
          <a:xfrm flipV="1">
            <a:off x="1657206" y="5026039"/>
            <a:ext cx="2" cy="237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59"/>
          <p:cNvCxnSpPr>
            <a:cxnSpLocks noChangeShapeType="1"/>
            <a:stCxn id="51221" idx="1"/>
            <a:endCxn id="93" idx="6"/>
          </p:cNvCxnSpPr>
          <p:nvPr/>
        </p:nvCxnSpPr>
        <p:spPr bwMode="auto">
          <a:xfrm flipH="1" flipV="1">
            <a:off x="1900889" y="4788004"/>
            <a:ext cx="408621" cy="70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5375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0"/>
            <a:ext cx="4184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Oval 6"/>
          <p:cNvSpPr>
            <a:spLocks noChangeArrowheads="1"/>
          </p:cNvSpPr>
          <p:nvPr/>
        </p:nvSpPr>
        <p:spPr bwMode="auto">
          <a:xfrm>
            <a:off x="7078663" y="5170488"/>
            <a:ext cx="114458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REP</a:t>
            </a:r>
          </a:p>
        </p:txBody>
      </p:sp>
      <p:sp>
        <p:nvSpPr>
          <p:cNvPr id="52228" name="Oval 7"/>
          <p:cNvSpPr>
            <a:spLocks noChangeArrowheads="1"/>
          </p:cNvSpPr>
          <p:nvPr/>
        </p:nvSpPr>
        <p:spPr bwMode="auto">
          <a:xfrm>
            <a:off x="7081838" y="4518025"/>
            <a:ext cx="9096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RMP</a:t>
            </a:r>
          </a:p>
        </p:txBody>
      </p:sp>
      <p:sp>
        <p:nvSpPr>
          <p:cNvPr id="52229" name="Oval 8"/>
          <p:cNvSpPr>
            <a:spLocks noChangeArrowheads="1"/>
          </p:cNvSpPr>
          <p:nvPr/>
        </p:nvSpPr>
        <p:spPr bwMode="auto">
          <a:xfrm>
            <a:off x="7224713" y="358775"/>
            <a:ext cx="99853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RRBV</a:t>
            </a:r>
          </a:p>
        </p:txBody>
      </p:sp>
      <p:sp>
        <p:nvSpPr>
          <p:cNvPr id="52230" name="Line 11"/>
          <p:cNvSpPr>
            <a:spLocks noChangeShapeType="1"/>
          </p:cNvSpPr>
          <p:nvPr/>
        </p:nvSpPr>
        <p:spPr bwMode="auto">
          <a:xfrm flipH="1">
            <a:off x="5770563" y="555625"/>
            <a:ext cx="1408112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1" name="Line 12"/>
          <p:cNvSpPr>
            <a:spLocks noChangeShapeType="1"/>
          </p:cNvSpPr>
          <p:nvPr/>
        </p:nvSpPr>
        <p:spPr bwMode="auto">
          <a:xfrm flipH="1">
            <a:off x="5786438" y="4779963"/>
            <a:ext cx="130016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2" name="Line 13"/>
          <p:cNvSpPr>
            <a:spLocks noChangeShapeType="1"/>
          </p:cNvSpPr>
          <p:nvPr/>
        </p:nvSpPr>
        <p:spPr bwMode="auto">
          <a:xfrm flipH="1" flipV="1">
            <a:off x="5751513" y="5329238"/>
            <a:ext cx="1335087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3" name="Oval 15"/>
          <p:cNvSpPr>
            <a:spLocks noChangeArrowheads="1"/>
          </p:cNvSpPr>
          <p:nvPr/>
        </p:nvSpPr>
        <p:spPr bwMode="auto">
          <a:xfrm>
            <a:off x="1020763" y="36845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RRES</a:t>
            </a:r>
          </a:p>
        </p:txBody>
      </p:sp>
      <p:sp>
        <p:nvSpPr>
          <p:cNvPr id="52234" name="Oval 16"/>
          <p:cNvSpPr>
            <a:spLocks noChangeArrowheads="1"/>
          </p:cNvSpPr>
          <p:nvPr/>
        </p:nvSpPr>
        <p:spPr bwMode="auto">
          <a:xfrm>
            <a:off x="693738" y="5743575"/>
            <a:ext cx="1025525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RDBL</a:t>
            </a:r>
          </a:p>
        </p:txBody>
      </p:sp>
      <p:sp>
        <p:nvSpPr>
          <p:cNvPr id="52235" name="Line 17"/>
          <p:cNvSpPr>
            <a:spLocks noChangeShapeType="1"/>
          </p:cNvSpPr>
          <p:nvPr/>
        </p:nvSpPr>
        <p:spPr bwMode="auto">
          <a:xfrm>
            <a:off x="1714500" y="5956300"/>
            <a:ext cx="14986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>
            <a:off x="2006600" y="3924300"/>
            <a:ext cx="16764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7" name="Oval 19"/>
          <p:cNvSpPr>
            <a:spLocks noChangeArrowheads="1"/>
          </p:cNvSpPr>
          <p:nvPr/>
        </p:nvSpPr>
        <p:spPr bwMode="auto">
          <a:xfrm>
            <a:off x="7161213" y="3576638"/>
            <a:ext cx="977900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STUP</a:t>
            </a:r>
          </a:p>
        </p:txBody>
      </p:sp>
      <p:sp>
        <p:nvSpPr>
          <p:cNvPr id="52238" name="Line 20"/>
          <p:cNvSpPr>
            <a:spLocks noChangeShapeType="1"/>
          </p:cNvSpPr>
          <p:nvPr/>
        </p:nvSpPr>
        <p:spPr bwMode="auto">
          <a:xfrm flipH="1">
            <a:off x="5499100" y="3789363"/>
            <a:ext cx="1658938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9" name="Oval 21"/>
          <p:cNvSpPr>
            <a:spLocks noChangeArrowheads="1"/>
          </p:cNvSpPr>
          <p:nvPr/>
        </p:nvSpPr>
        <p:spPr bwMode="auto">
          <a:xfrm>
            <a:off x="7288213" y="1133475"/>
            <a:ext cx="99853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RVAL</a:t>
            </a:r>
          </a:p>
        </p:txBody>
      </p:sp>
      <p:sp>
        <p:nvSpPr>
          <p:cNvPr id="52240" name="Line 22"/>
          <p:cNvSpPr>
            <a:spLocks noChangeShapeType="1"/>
          </p:cNvSpPr>
          <p:nvPr/>
        </p:nvSpPr>
        <p:spPr bwMode="auto">
          <a:xfrm flipH="1" flipV="1">
            <a:off x="6477000" y="1206500"/>
            <a:ext cx="7620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41" name="Oval 23"/>
          <p:cNvSpPr>
            <a:spLocks noChangeArrowheads="1"/>
          </p:cNvSpPr>
          <p:nvPr/>
        </p:nvSpPr>
        <p:spPr bwMode="auto">
          <a:xfrm>
            <a:off x="874713" y="4492625"/>
            <a:ext cx="92868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UEIP</a:t>
            </a:r>
          </a:p>
        </p:txBody>
      </p:sp>
      <p:sp>
        <p:nvSpPr>
          <p:cNvPr id="52242" name="Oval 24"/>
          <p:cNvSpPr>
            <a:spLocks noChangeArrowheads="1"/>
          </p:cNvSpPr>
          <p:nvPr/>
        </p:nvSpPr>
        <p:spPr bwMode="auto">
          <a:xfrm>
            <a:off x="849313" y="5114925"/>
            <a:ext cx="92868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URIP</a:t>
            </a:r>
          </a:p>
        </p:txBody>
      </p:sp>
      <p:sp>
        <p:nvSpPr>
          <p:cNvPr id="52243" name="Line 26"/>
          <p:cNvSpPr>
            <a:spLocks noChangeShapeType="1"/>
          </p:cNvSpPr>
          <p:nvPr/>
        </p:nvSpPr>
        <p:spPr bwMode="auto">
          <a:xfrm>
            <a:off x="1803400" y="46863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44" name="Line 27"/>
          <p:cNvSpPr>
            <a:spLocks noChangeShapeType="1"/>
          </p:cNvSpPr>
          <p:nvPr/>
        </p:nvSpPr>
        <p:spPr bwMode="auto">
          <a:xfrm>
            <a:off x="1739900" y="5308600"/>
            <a:ext cx="22352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150938"/>
            <a:ext cx="8404225" cy="464820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What it isn’t.  Retries are not continuous, dynamic loop closure.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What it is.  Retries try to eliminate dial position error </a:t>
            </a:r>
            <a:r>
              <a:rPr lang="en-US" altLang="en-US" sz="1400" b="0" dirty="0"/>
              <a:t>(DIFF) </a:t>
            </a:r>
            <a:r>
              <a:rPr lang="en-US" altLang="en-US" dirty="0"/>
              <a:t>by making, consecutive, </a:t>
            </a:r>
            <a:r>
              <a:rPr lang="en-US" altLang="en-US" u="sng" dirty="0"/>
              <a:t>relative moves</a:t>
            </a:r>
            <a:r>
              <a:rPr lang="en-US" altLang="en-US" dirty="0"/>
              <a:t> based on the DIFF field.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DIFF = DVAL – DRBV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If [RTRY !=0, AND, ((EA_PRESENT = True, AND, UEIP == Yes), OR, URIP == Yes)] is True, then all motor record moves are relative moves.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Configuring retries: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Usually set UEIP == No for a servo motor.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Set Retry Deadband </a:t>
            </a:r>
            <a:r>
              <a:rPr lang="en-US" altLang="en-US" sz="1400" dirty="0"/>
              <a:t>(RDBD)</a:t>
            </a:r>
            <a:r>
              <a:rPr lang="en-US" altLang="en-US" dirty="0"/>
              <a:t>; retry if (DIFF &gt; RDBD).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Set Max Retry Count </a:t>
            </a:r>
            <a:r>
              <a:rPr lang="en-US" altLang="en-US" sz="1400" dirty="0"/>
              <a:t>(RTRY)</a:t>
            </a:r>
            <a:r>
              <a:rPr lang="en-US" altLang="en-US" dirty="0"/>
              <a:t> - maximum number of retries.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Current Retry Count </a:t>
            </a:r>
            <a:r>
              <a:rPr lang="en-US" altLang="en-US" sz="1400" dirty="0"/>
              <a:t>(RCNT)</a:t>
            </a:r>
            <a:r>
              <a:rPr lang="en-US" altLang="en-US" dirty="0"/>
              <a:t> – cleared at the start of every move.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-11113"/>
            <a:ext cx="418465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Oval 6"/>
          <p:cNvSpPr>
            <a:spLocks noChangeArrowheads="1"/>
          </p:cNvSpPr>
          <p:nvPr/>
        </p:nvSpPr>
        <p:spPr bwMode="auto">
          <a:xfrm>
            <a:off x="7078663" y="5170488"/>
            <a:ext cx="114458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DIFF</a:t>
            </a:r>
          </a:p>
        </p:txBody>
      </p:sp>
      <p:sp>
        <p:nvSpPr>
          <p:cNvPr id="54276" name="Line 13"/>
          <p:cNvSpPr>
            <a:spLocks noChangeShapeType="1"/>
          </p:cNvSpPr>
          <p:nvPr/>
        </p:nvSpPr>
        <p:spPr bwMode="auto">
          <a:xfrm flipH="1">
            <a:off x="6199188" y="5402263"/>
            <a:ext cx="811212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77" name="Oval 15"/>
          <p:cNvSpPr>
            <a:spLocks noChangeArrowheads="1"/>
          </p:cNvSpPr>
          <p:nvPr/>
        </p:nvSpPr>
        <p:spPr bwMode="auto">
          <a:xfrm>
            <a:off x="1020763" y="36845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RDBD</a:t>
            </a:r>
          </a:p>
        </p:txBody>
      </p:sp>
      <p:sp>
        <p:nvSpPr>
          <p:cNvPr id="54278" name="Oval 16"/>
          <p:cNvSpPr>
            <a:spLocks noChangeArrowheads="1"/>
          </p:cNvSpPr>
          <p:nvPr/>
        </p:nvSpPr>
        <p:spPr bwMode="auto">
          <a:xfrm>
            <a:off x="693738" y="5730875"/>
            <a:ext cx="1025525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RTRY</a:t>
            </a:r>
          </a:p>
        </p:txBody>
      </p:sp>
      <p:sp>
        <p:nvSpPr>
          <p:cNvPr id="54279" name="Line 17"/>
          <p:cNvSpPr>
            <a:spLocks noChangeShapeType="1"/>
          </p:cNvSpPr>
          <p:nvPr/>
        </p:nvSpPr>
        <p:spPr bwMode="auto">
          <a:xfrm flipV="1">
            <a:off x="1714500" y="5402263"/>
            <a:ext cx="2298700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80" name="Line 18"/>
          <p:cNvSpPr>
            <a:spLocks noChangeShapeType="1"/>
          </p:cNvSpPr>
          <p:nvPr/>
        </p:nvSpPr>
        <p:spPr bwMode="auto">
          <a:xfrm>
            <a:off x="2006600" y="3924300"/>
            <a:ext cx="1687513" cy="1147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81" name="Oval 23"/>
          <p:cNvSpPr>
            <a:spLocks noChangeArrowheads="1"/>
          </p:cNvSpPr>
          <p:nvPr/>
        </p:nvSpPr>
        <p:spPr bwMode="auto">
          <a:xfrm>
            <a:off x="758825" y="4706938"/>
            <a:ext cx="104457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RCNT</a:t>
            </a:r>
          </a:p>
        </p:txBody>
      </p:sp>
      <p:sp>
        <p:nvSpPr>
          <p:cNvPr id="54282" name="Line 26"/>
          <p:cNvSpPr>
            <a:spLocks noChangeShapeType="1"/>
          </p:cNvSpPr>
          <p:nvPr/>
        </p:nvSpPr>
        <p:spPr bwMode="auto">
          <a:xfrm>
            <a:off x="1768475" y="4918075"/>
            <a:ext cx="1303338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96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Backlash Correction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31963"/>
            <a:ext cx="8191500" cy="3897312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Backlash - lost motion due to mechanical imperfections.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Backlash configuration: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Backlash distance </a:t>
            </a:r>
            <a:r>
              <a:rPr lang="en-US" altLang="en-US" sz="1400" dirty="0"/>
              <a:t>(BDST)</a:t>
            </a:r>
            <a:r>
              <a:rPr lang="en-US" altLang="en-US" dirty="0"/>
              <a:t> determines the magnitude and direction of the backlash move.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The backlash has its’ own velocity (BVEL) and acceleration (BACC) parameters.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Backlash correction algorithm: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Preferred direction - the sign of BDST.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Slew parameters - slew velocity (VELO) and acceleration (ACCL).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/>
              <a:t>Backlash parameters - BVEL and BACC.</a:t>
            </a:r>
          </a:p>
        </p:txBody>
      </p:sp>
      <p:pic>
        <p:nvPicPr>
          <p:cNvPr id="55300" name="Picture 4" descr="twogea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09550"/>
            <a:ext cx="1333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Backlash Correction Logic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181100"/>
            <a:ext cx="8191500" cy="48117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/>
              <a:t>Given a move to a position called Target:</a:t>
            </a:r>
          </a:p>
          <a:p>
            <a:pPr>
              <a:buFont typeface="Symbol" pitchFamily="18" charset="2"/>
              <a:buNone/>
            </a:pPr>
            <a:r>
              <a:rPr lang="en-US" altLang="en-US" dirty="0"/>
              <a:t>IF backlash is disabled (0 = |BDST| &lt; |MRES|), OR, (move is in the preferred direction, AND, backlash parameters == slew parameters).</a:t>
            </a:r>
          </a:p>
          <a:p>
            <a:pPr lvl="1">
              <a:buFont typeface="Symbol" pitchFamily="18" charset="2"/>
              <a:buNone/>
            </a:pPr>
            <a:r>
              <a:rPr lang="en-US" altLang="en-US" dirty="0"/>
              <a:t>THEN, skip backlash, move to Target using slew parameters.</a:t>
            </a:r>
          </a:p>
          <a:p>
            <a:pPr>
              <a:buFont typeface="Times"/>
              <a:buNone/>
            </a:pPr>
            <a:r>
              <a:rPr lang="en-US" altLang="en-US" dirty="0"/>
              <a:t>ELSE IF the incremental distance &gt; |BDST|, OR, the move is Not in the preferred direction.</a:t>
            </a:r>
          </a:p>
          <a:p>
            <a:pPr lvl="1">
              <a:buFontTx/>
              <a:buNone/>
            </a:pPr>
            <a:r>
              <a:rPr lang="en-US" altLang="en-US" dirty="0"/>
              <a:t>THEN, move to position (Target - BDST) using slew parameters, then move to Target using backlash parameters.</a:t>
            </a:r>
          </a:p>
          <a:p>
            <a:pPr>
              <a:buFont typeface="Times"/>
              <a:buNone/>
            </a:pPr>
            <a:r>
              <a:rPr lang="en-US" altLang="en-US" dirty="0"/>
              <a:t>ELSE IF the incremental distance &lt;= |BDST|, AND, the move is in the preferred direction.</a:t>
            </a:r>
          </a:p>
          <a:p>
            <a:pPr lvl="1">
              <a:buFontTx/>
              <a:buNone/>
            </a:pPr>
            <a:r>
              <a:rPr lang="en-US" altLang="en-US" dirty="0"/>
              <a:t>THEN, backlash is assumed to have been taken out; move to Target using backlash parameters.</a:t>
            </a:r>
          </a:p>
          <a:p>
            <a:pPr>
              <a:buFont typeface="Times"/>
              <a:buNone/>
            </a:pPr>
            <a:r>
              <a:rPr lang="en-US" altLang="en-US" dirty="0"/>
              <a:t>ENDIF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83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Oval 15"/>
          <p:cNvSpPr>
            <a:spLocks noChangeArrowheads="1"/>
          </p:cNvSpPr>
          <p:nvPr/>
        </p:nvSpPr>
        <p:spPr bwMode="auto">
          <a:xfrm>
            <a:off x="1204913" y="29733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BACC</a:t>
            </a:r>
          </a:p>
        </p:txBody>
      </p:sp>
      <p:sp>
        <p:nvSpPr>
          <p:cNvPr id="57348" name="Oval 15"/>
          <p:cNvSpPr>
            <a:spLocks noChangeArrowheads="1"/>
          </p:cNvSpPr>
          <p:nvPr/>
        </p:nvSpPr>
        <p:spPr bwMode="auto">
          <a:xfrm>
            <a:off x="1235075" y="362585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BDST</a:t>
            </a:r>
          </a:p>
        </p:txBody>
      </p:sp>
      <p:sp>
        <p:nvSpPr>
          <p:cNvPr id="57349" name="Line 18"/>
          <p:cNvSpPr>
            <a:spLocks noChangeShapeType="1"/>
          </p:cNvSpPr>
          <p:nvPr/>
        </p:nvSpPr>
        <p:spPr bwMode="auto">
          <a:xfrm flipV="1">
            <a:off x="2260600" y="3527425"/>
            <a:ext cx="217170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0" name="Line 18"/>
          <p:cNvSpPr>
            <a:spLocks noChangeShapeType="1"/>
          </p:cNvSpPr>
          <p:nvPr/>
        </p:nvSpPr>
        <p:spPr bwMode="auto">
          <a:xfrm>
            <a:off x="2260600" y="2571750"/>
            <a:ext cx="2171700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1" name="Line 18"/>
          <p:cNvSpPr>
            <a:spLocks noChangeShapeType="1"/>
          </p:cNvSpPr>
          <p:nvPr/>
        </p:nvSpPr>
        <p:spPr bwMode="auto">
          <a:xfrm>
            <a:off x="2211388" y="3171825"/>
            <a:ext cx="2220912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2" name="Oval 15"/>
          <p:cNvSpPr>
            <a:spLocks noChangeArrowheads="1"/>
          </p:cNvSpPr>
          <p:nvPr/>
        </p:nvSpPr>
        <p:spPr bwMode="auto">
          <a:xfrm>
            <a:off x="1235075" y="2316163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BVEL</a:t>
            </a:r>
          </a:p>
        </p:txBody>
      </p:sp>
      <p:sp>
        <p:nvSpPr>
          <p:cNvPr id="57353" name="Oval 16"/>
          <p:cNvSpPr>
            <a:spLocks noChangeArrowheads="1"/>
          </p:cNvSpPr>
          <p:nvPr/>
        </p:nvSpPr>
        <p:spPr bwMode="auto">
          <a:xfrm>
            <a:off x="1249363" y="23161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1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Motor module distribution and build customization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68400"/>
            <a:ext cx="8191500" cy="5022850"/>
          </a:xfrm>
        </p:spPr>
        <p:txBody>
          <a:bodyPr/>
          <a:lstStyle/>
          <a:p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Motor module web page.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hlinkClick r:id="rId3"/>
              </a:rPr>
              <a:t>https://github.com/epics-modules/motor/</a:t>
            </a:r>
            <a:endParaRPr lang="en-US" altLang="en-US" dirty="0"/>
          </a:p>
          <a:p>
            <a:pPr lvl="0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Motor module build customization.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To build examples; uncomment  three lines in &lt;motor&gt;/Makefile that begin with “#!”.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&lt;motor&gt;/configure/RELEASE:</a:t>
            </a:r>
          </a:p>
          <a:p>
            <a:pPr lvl="2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If only EPICS_BASE is defined, only OMS and Soft Channel model #1 device/drivers are built.</a:t>
            </a:r>
          </a:p>
          <a:p>
            <a:pPr lvl="2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ASYN is required for everything else.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&lt;motor&gt;/motorApp/Makefile: Define which device/driver modules to build.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Motor module with modern controllers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68400"/>
            <a:ext cx="8191500" cy="5022850"/>
          </a:xfrm>
        </p:spPr>
        <p:txBody>
          <a:bodyPr/>
          <a:lstStyle/>
          <a:p>
            <a:r>
              <a:rPr lang="en-US" altLang="en-US" dirty="0"/>
              <a:t>Modern controllers:  All low level configuration is typically done outside the </a:t>
            </a:r>
            <a:r>
              <a:rPr lang="en-US" altLang="en-US" dirty="0" err="1"/>
              <a:t>motorRecord</a:t>
            </a:r>
            <a:r>
              <a:rPr lang="en-US" altLang="en-US" dirty="0"/>
              <a:t>. Use the vendor-specific development tool/IDE.</a:t>
            </a:r>
          </a:p>
          <a:p>
            <a:r>
              <a:rPr lang="en-US" altLang="en-US" dirty="0"/>
              <a:t>Especially: Homing, Velocities, Acceleration, Soft Limits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ESS fork of motor module: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hlinkClick r:id="rId3"/>
              </a:rPr>
              <a:t>https://github.com/EuropeanSpallationSource/motor/</a:t>
            </a:r>
            <a:endParaRPr lang="en-US" altLang="en-US" dirty="0">
              <a:solidFill>
                <a:srgbClr val="404040"/>
              </a:solidFill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Example to install everything:</a:t>
            </a:r>
            <a:endParaRPr lang="en-US" altLang="en-US" dirty="0"/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hlinkClick r:id="rId4"/>
              </a:rPr>
              <a:t>https://github.com/EuropeanSpallationSource/MCAG_setupMotionDemo 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hlinkClick r:id="rId5"/>
              </a:rPr>
              <a:t>https://github.com/EuropeanSpallationSource/EuropeanSpallationSource/m-epics-ethercatmc/blob/master/README.md/</a:t>
            </a:r>
            <a:endParaRPr lang="en-US" altLang="en-US" dirty="0"/>
          </a:p>
          <a:p>
            <a:pPr lvl="1">
              <a:buFont typeface="Symbol" pitchFamily="18" charset="2"/>
              <a:buChar char="·"/>
            </a:pPr>
            <a:endParaRPr lang="en-US" altLang="en-US" dirty="0">
              <a:solidFill>
                <a:srgbClr val="404040"/>
              </a:solidFill>
            </a:endParaRPr>
          </a:p>
          <a:p>
            <a:pPr lvl="1">
              <a:buFont typeface="Symbol" pitchFamily="18" charset="2"/>
              <a:buChar char="·"/>
            </a:pPr>
            <a:endParaRPr lang="en-US" alt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460500"/>
            <a:ext cx="7791450" cy="334010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>
                <a:solidFill>
                  <a:srgbClr val="000000"/>
                </a:solidFill>
                <a:sym typeface="Wingdings" pitchFamily="2" charset="2"/>
              </a:rPr>
              <a:t>MM  Motor Module distribution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sz="1800" dirty="0">
                <a:solidFill>
                  <a:srgbClr val="000000"/>
                </a:solidFill>
              </a:rPr>
              <a:t>MR </a:t>
            </a:r>
            <a:r>
              <a:rPr lang="en-US" altLang="en-US" sz="1800" dirty="0">
                <a:solidFill>
                  <a:srgbClr val="000000"/>
                </a:solidFill>
                <a:sym typeface="Wingdings" pitchFamily="2" charset="2"/>
              </a:rPr>
              <a:t> Motor Record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EGU  Engineering Units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RPS Revolutions Per Second</a:t>
            </a:r>
            <a:endParaRPr lang="en-US" altLang="en-US" sz="1800" dirty="0">
              <a:solidFill>
                <a:srgbClr val="000000"/>
              </a:solidFill>
              <a:sym typeface="Wingdings" pitchFamily="2" charset="2"/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sz="1800" dirty="0"/>
              <a:t>Stepper motors </a:t>
            </a:r>
            <a:r>
              <a:rPr lang="en-US" altLang="en-US" sz="1800" i="1" u="sng" dirty="0"/>
              <a:t>step</a:t>
            </a:r>
            <a:r>
              <a:rPr lang="en-US" altLang="en-US" sz="1800" i="1" dirty="0"/>
              <a:t> and e</a:t>
            </a:r>
            <a:r>
              <a:rPr lang="en-US" altLang="en-US" sz="1800" dirty="0"/>
              <a:t>ncoders </a:t>
            </a:r>
            <a:r>
              <a:rPr lang="en-US" altLang="en-US" sz="1800" i="1" u="sng" dirty="0"/>
              <a:t>tick.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dirty="0"/>
              <a:t>Readback </a:t>
            </a:r>
            <a:r>
              <a:rPr lang="en-US" altLang="en-US" sz="1800" dirty="0">
                <a:sym typeface="Wingdings" pitchFamily="2" charset="2"/>
              </a:rPr>
              <a:t> </a:t>
            </a:r>
            <a:r>
              <a:rPr lang="en-US" altLang="en-US" sz="1800" dirty="0"/>
              <a:t>Feedback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i="1" u="sng" dirty="0"/>
              <a:t>target position</a:t>
            </a:r>
            <a:r>
              <a:rPr lang="en-US" altLang="en-US" sz="1800" dirty="0"/>
              <a:t> - a user requested, static, absolute position </a:t>
            </a:r>
            <a:r>
              <a:rPr lang="en-US" altLang="en-US" sz="1400" b="0" dirty="0"/>
              <a:t>(VAL)</a:t>
            </a:r>
            <a:r>
              <a:rPr lang="en-US" altLang="en-US" sz="1800" dirty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i="1" u="sng" dirty="0"/>
              <a:t>commanded position</a:t>
            </a:r>
            <a:r>
              <a:rPr lang="en-US" altLang="en-US" sz="1800" dirty="0"/>
              <a:t> – the motor controller’s current, dynamic, absolute reference position </a:t>
            </a:r>
            <a:r>
              <a:rPr lang="en-US" altLang="en-US" sz="1400" b="0" dirty="0"/>
              <a:t>(RMP)</a:t>
            </a:r>
            <a:r>
              <a:rPr lang="en-US" altLang="en-US" sz="1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28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/>
              <a:t>What’s in the Motor module?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6563" y="1427163"/>
            <a:ext cx="8313737" cy="6507162"/>
          </a:xfrm>
        </p:spPr>
        <p:txBody>
          <a:bodyPr/>
          <a:lstStyle/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>
                <a:solidFill>
                  <a:srgbClr val="000000"/>
                </a:solidFill>
              </a:rPr>
              <a:t>User displays - medm, CSS/Boy, caQtDm </a:t>
            </a:r>
            <a:r>
              <a:rPr lang="en-US" altLang="en-US" sz="1400" b="0" dirty="0">
                <a:solidFill>
                  <a:srgbClr val="000000"/>
                </a:solidFill>
              </a:rPr>
              <a:t>(mostly commissioning, some application specific; e.g., fly scanning) (Location: &lt;motor&gt;/motorApp/op/*)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>
                <a:solidFill>
                  <a:srgbClr val="000000"/>
                </a:solidFill>
              </a:rPr>
              <a:t>Databases – </a:t>
            </a:r>
            <a:r>
              <a:rPr lang="en-US" altLang="en-US" sz="1400" b="0" dirty="0">
                <a:solidFill>
                  <a:srgbClr val="000000"/>
                </a:solidFill>
              </a:rPr>
              <a:t>(templates referenced by *.substitution files)</a:t>
            </a:r>
            <a:r>
              <a:rPr lang="en-US" altLang="en-US" b="0" dirty="0">
                <a:solidFill>
                  <a:srgbClr val="000000"/>
                </a:solidFill>
              </a:rPr>
              <a:t> </a:t>
            </a:r>
            <a:r>
              <a:rPr lang="en-US" altLang="en-US" sz="1400" b="0" dirty="0">
                <a:solidFill>
                  <a:srgbClr val="000000"/>
                </a:solidFill>
              </a:rPr>
              <a:t>(Location: &lt;motor&gt;/motorApp/Db)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>
                <a:solidFill>
                  <a:srgbClr val="000000"/>
                </a:solidFill>
              </a:rPr>
              <a:t>The MR </a:t>
            </a:r>
            <a:r>
              <a:rPr lang="en-US" altLang="en-US" sz="1400" b="0" dirty="0">
                <a:solidFill>
                  <a:srgbClr val="000000"/>
                </a:solidFill>
              </a:rPr>
              <a:t>(*.dbd and 4,000+ *.cc)</a:t>
            </a:r>
            <a:r>
              <a:rPr lang="en-US" altLang="en-US" sz="1400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and common device/driver code shared by all device/drivers </a:t>
            </a:r>
            <a:r>
              <a:rPr lang="en-US" altLang="en-US" sz="1400" b="0" dirty="0">
                <a:solidFill>
                  <a:srgbClr val="000000"/>
                </a:solidFill>
              </a:rPr>
              <a:t>(Location: &lt;motor&gt;/motorApp/MotorSrc)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altLang="en-US" dirty="0">
                <a:solidFill>
                  <a:srgbClr val="000000"/>
                </a:solidFill>
              </a:rPr>
              <a:t>3 different motor module device/driver </a:t>
            </a:r>
            <a:r>
              <a:rPr lang="en-US" dirty="0">
                <a:solidFill>
                  <a:srgbClr val="000000"/>
                </a:solidFill>
              </a:rPr>
              <a:t>architectures.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dirty="0">
                <a:solidFill>
                  <a:srgbClr val="000000"/>
                </a:solidFill>
              </a:rPr>
              <a:t>Model 1 </a:t>
            </a:r>
            <a:r>
              <a:rPr lang="en-US" sz="1400" dirty="0">
                <a:solidFill>
                  <a:srgbClr val="000000"/>
                </a:solidFill>
              </a:rPr>
              <a:t>(unique device, used asyn for comm.), </a:t>
            </a:r>
            <a:r>
              <a:rPr lang="en-US" dirty="0">
                <a:solidFill>
                  <a:srgbClr val="000000"/>
                </a:solidFill>
              </a:rPr>
              <a:t>Model 2 &amp; 3 </a:t>
            </a:r>
            <a:r>
              <a:rPr lang="en-US" sz="1400" dirty="0">
                <a:solidFill>
                  <a:srgbClr val="000000"/>
                </a:solidFill>
              </a:rPr>
              <a:t>(common device, using asyn)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altLang="en-US" sz="1200" dirty="0">
                <a:solidFill>
                  <a:srgbClr val="000000"/>
                </a:solidFill>
                <a:hlinkClick r:id="rId3"/>
              </a:rPr>
              <a:t>https://github.com/epics-modules/motor/blob/master/docs/motorDeviceDriver.html</a:t>
            </a:r>
            <a:endParaRPr lang="en-US" altLang="en-US" sz="12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>
                <a:solidFill>
                  <a:srgbClr val="000000"/>
                </a:solidFill>
              </a:rPr>
              <a:t>Vendor specific directories, device/driver code and *.dbd </a:t>
            </a:r>
            <a:r>
              <a:rPr lang="en-US" altLang="en-US" sz="1400" b="0" dirty="0">
                <a:solidFill>
                  <a:srgbClr val="000000"/>
                </a:solidFill>
              </a:rPr>
              <a:t>(README docs) (Location: &lt;motor&gt;/motorApp/&lt;vendor-name&gt;Src)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>
                <a:solidFill>
                  <a:srgbClr val="000000"/>
                </a:solidFill>
              </a:rPr>
              <a:t>Save/restore *.req files </a:t>
            </a:r>
            <a:r>
              <a:rPr lang="en-US" altLang="en-US" sz="1400" b="0" dirty="0">
                <a:solidFill>
                  <a:srgbClr val="000000"/>
                </a:solidFill>
              </a:rPr>
              <a:t>(Location: &lt;motor&gt;/motorApp/Db)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Font typeface="Times" panose="02020603050405020304" pitchFamily="18" charset="0"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Times" panose="02020603050405020304" pitchFamily="18" charset="0"/>
              <a:buChar char="•"/>
              <a:defRPr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/>
              <a:t>What’s in the Motor module?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98500" y="1460500"/>
            <a:ext cx="8191500" cy="3733800"/>
          </a:xfrm>
        </p:spPr>
        <p:txBody>
          <a:bodyPr/>
          <a:lstStyle/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>
                <a:solidFill>
                  <a:srgbClr val="000000"/>
                </a:solidFill>
              </a:rPr>
              <a:t>Two IOC build examples </a:t>
            </a:r>
            <a:r>
              <a:rPr lang="en-US" altLang="en-US" sz="1400" b="0" dirty="0">
                <a:solidFill>
                  <a:srgbClr val="000000"/>
                </a:solidFill>
              </a:rPr>
              <a:t>(w/ and w/o Asyn)</a:t>
            </a:r>
            <a:r>
              <a:rPr lang="en-US" altLang="en-US" sz="1400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with motor device/drivers </a:t>
            </a:r>
            <a:r>
              <a:rPr lang="en-US" altLang="en-US" sz="1400" b="0" dirty="0">
                <a:solidFill>
                  <a:srgbClr val="000000"/>
                </a:solidFill>
              </a:rPr>
              <a:t>(build option) (Location: &lt;motor&gt;/motorExApp)</a:t>
            </a:r>
            <a:endParaRPr lang="en-US" altLang="en-US" b="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>
                <a:solidFill>
                  <a:srgbClr val="000000"/>
                </a:solidFill>
              </a:rPr>
              <a:t>iocBoot examples </a:t>
            </a:r>
            <a:r>
              <a:rPr lang="en-US" altLang="en-US" sz="1400" b="0" dirty="0">
                <a:solidFill>
                  <a:srgbClr val="000000"/>
                </a:solidFill>
              </a:rPr>
              <a:t>(controller specific st.cmd and supporting *.cmd files) (build option) (Location: &lt;motor&gt;/iocBoot/*)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>
                <a:solidFill>
                  <a:srgbClr val="000000"/>
                </a:solidFill>
              </a:rPr>
              <a:t>Documentation </a:t>
            </a:r>
            <a:r>
              <a:rPr lang="en-US" altLang="en-US" sz="1400" b="0" dirty="0">
                <a:solidFill>
                  <a:srgbClr val="000000"/>
                </a:solidFill>
              </a:rPr>
              <a:t>(release notes, motor record and device/driver info) (Location: &lt;motor&gt;/documentation)</a:t>
            </a:r>
            <a:endParaRPr lang="en-US" altLang="en-US" b="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What’s the Motor module for?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8064500" cy="103346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/>
              <a:t>Device independence – motor hardware is transparent to users.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dirty="0"/>
              <a:t>Same user displays and motor motion behavior, for all devices.</a:t>
            </a:r>
          </a:p>
          <a:p>
            <a:pPr lvl="1">
              <a:buFontTx/>
              <a:buNone/>
            </a:pPr>
            <a:endParaRPr lang="en-US" altLang="en-US" sz="1800" dirty="0"/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762000" y="5181600"/>
            <a:ext cx="7102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609600" y="4953000"/>
            <a:ext cx="80645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0858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4287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7716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2288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6860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1432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004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 typeface="Symbol" pitchFamily="18" charset="2"/>
              <a:buChar char="·"/>
            </a:pPr>
            <a:r>
              <a:rPr lang="en-US" altLang="en-US" sz="1800" b="0" dirty="0"/>
              <a:t>Common device and driver level software for all supported controllers.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b="0" dirty="0"/>
              <a:t>Unsupported MR features are handled at the device/driver level; typically, by ignoring the request </a:t>
            </a:r>
            <a:r>
              <a:rPr lang="en-US" altLang="en-US" sz="1400" b="0" dirty="0"/>
              <a:t>(the price - LCD motor record features).</a:t>
            </a:r>
            <a:endParaRPr lang="en-US" altLang="en-US" sz="1800" b="0" dirty="0"/>
          </a:p>
        </p:txBody>
      </p:sp>
      <p:pic>
        <p:nvPicPr>
          <p:cNvPr id="58383" name="Picture 15" descr="motorx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286000"/>
            <a:ext cx="1357313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5715000" y="3259138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3429000" y="2514600"/>
            <a:ext cx="4876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 b="1"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 b="1"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 b="1"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/>
              <a:t>Available operations from this display;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Make absolute or incremental moves.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Define the current position.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Stop the current move.</a:t>
            </a:r>
          </a:p>
          <a:p>
            <a:pPr>
              <a:spcBef>
                <a:spcPct val="50000"/>
              </a:spcBef>
            </a:pPr>
            <a:r>
              <a:rPr lang="en-US" altLang="en-US" sz="1600" b="0" dirty="0"/>
              <a:t>without any controller specific information.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59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1" grpId="0" autoUpdateAnimBg="0"/>
      <p:bldP spid="583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/>
              <a:t>Supported Manufacturers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10665"/>
          </a:xfrm>
        </p:spPr>
        <p:txBody>
          <a:bodyPr numCol="2"/>
          <a:lstStyle/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Pro-Dex (OMS)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Newport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Schneider Electric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Advanced Control Systems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Mclennan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Physik Instrumente (PI)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MicroMo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Micos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 Faulhaber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Parker Hannifin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New Focus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ACS Motion Control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Spectra-Physics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Thorlabs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Animatics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piezosystem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Kohzu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attocube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Aerotech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Hytec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nPoint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dirty="0"/>
              <a:t> Micronix </a:t>
            </a:r>
            <a:endParaRPr lang="en-US" altLang="en-US" dirty="0"/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SmarAct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/>
              <a:t> Phytron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57150"/>
            <a:ext cx="8761412" cy="877888"/>
          </a:xfrm>
        </p:spPr>
        <p:txBody>
          <a:bodyPr/>
          <a:lstStyle/>
          <a:p>
            <a:pPr algn="ctr"/>
            <a:r>
              <a:rPr lang="en-US" altLang="en-US" dirty="0"/>
              <a:t>Does motor controller XYZ have EPICS support?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460500"/>
            <a:ext cx="8191500" cy="3317875"/>
          </a:xfrm>
        </p:spPr>
        <p:txBody>
          <a:bodyPr/>
          <a:lstStyle/>
          <a:p>
            <a:r>
              <a:rPr lang="en-US" altLang="en-US" dirty="0"/>
              <a:t>Motor record document.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hlinkClick r:id="rId3"/>
              </a:rPr>
              <a:t>https://github.com/epics-modules/motor/blob/master/docs/motorRecord.html</a:t>
            </a:r>
            <a:endParaRPr lang="en-US" altLang="en-US" sz="1400" dirty="0"/>
          </a:p>
          <a:p>
            <a:pPr lvl="1">
              <a:buFont typeface="Arial" charset="0"/>
              <a:buChar char="•"/>
            </a:pPr>
            <a:r>
              <a:rPr lang="en-US" altLang="en-US" sz="1400" dirty="0"/>
              <a:t>MM location: &lt;motor&gt;/documentation/motorRecord.html</a:t>
            </a:r>
          </a:p>
          <a:p>
            <a:r>
              <a:rPr lang="en-US" altLang="en-US" dirty="0"/>
              <a:t>EPICS Hardware Support: by Manufacturer</a:t>
            </a:r>
            <a:endParaRPr lang="en-US" altLang="en-US" sz="1400" b="0" dirty="0"/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hlinkClick r:id="rId4"/>
              </a:rPr>
              <a:t>http://www.aps.anl.gov/epics/modules/manufacturer.php</a:t>
            </a:r>
            <a:endParaRPr lang="en-US" altLang="en-US" sz="1400" dirty="0"/>
          </a:p>
          <a:p>
            <a:pPr lvl="1">
              <a:buFont typeface="Arial" charset="0"/>
              <a:buChar char="•"/>
            </a:pPr>
            <a:r>
              <a:rPr lang="en-US" altLang="en-US" sz="1400" dirty="0"/>
              <a:t>Not all controller support is distributed in the MM; e.g., Galil</a:t>
            </a:r>
            <a:endParaRPr lang="en-US" altLang="en-US" dirty="0"/>
          </a:p>
          <a:p>
            <a:r>
              <a:rPr lang="en-US" altLang="en-US" dirty="0">
                <a:solidFill>
                  <a:srgbClr val="000000"/>
                </a:solidFill>
              </a:rPr>
              <a:t>EPICS tech-talk </a:t>
            </a:r>
            <a:r>
              <a:rPr lang="en-US" altLang="en-US" sz="1400" b="0" dirty="0">
                <a:solidFill>
                  <a:srgbClr val="000000"/>
                </a:solidFill>
              </a:rPr>
              <a:t>(search - ask)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hlinkClick r:id="rId5"/>
              </a:rPr>
              <a:t>http://www.aps.anl.gov/epics/tech-talk/index.php</a:t>
            </a:r>
            <a:endParaRPr lang="en-US" altLang="en-US" sz="1400" dirty="0">
              <a:solidFill>
                <a:srgbClr val="000000"/>
              </a:solidFill>
            </a:endParaRPr>
          </a:p>
          <a:p>
            <a:r>
              <a:rPr lang="en-US" altLang="en-US"/>
              <a:t>Support </a:t>
            </a:r>
            <a:r>
              <a:rPr lang="en-US" altLang="en-US" dirty="0"/>
              <a:t>for stepper, servo, piezo</a:t>
            </a:r>
            <a:r>
              <a:rPr lang="en-US" altLang="en-US" b="0" dirty="0"/>
              <a:t> </a:t>
            </a:r>
            <a:r>
              <a:rPr lang="en-US" altLang="en-US" sz="1400" b="0" dirty="0"/>
              <a:t>(deflection and slip-stick)</a:t>
            </a:r>
            <a:r>
              <a:rPr lang="en-US" altLang="en-US" b="0" dirty="0"/>
              <a:t> </a:t>
            </a:r>
            <a:r>
              <a:rPr lang="en-US" altLang="en-US" dirty="0"/>
              <a:t>motors</a:t>
            </a:r>
            <a:r>
              <a:rPr lang="en-US" altLang="en-US" b="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theme/theme1.xml><?xml version="1.0" encoding="utf-8"?>
<a:theme xmlns:a="http://schemas.openxmlformats.org/drawingml/2006/main" name="10_10_APS_Presentation tmplt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Office Theme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-128" charset="0"/>
          </a:defRPr>
        </a:defPPr>
      </a:lstStyle>
    </a:lnDef>
  </a:objectDefaults>
  <a:extraClrSchemeLst>
    <a:extraClrScheme>
      <a:clrScheme name="Office Theme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5C0426"/>
      </a:accent1>
      <a:accent2>
        <a:srgbClr val="9D7D9E"/>
      </a:accent2>
      <a:accent3>
        <a:srgbClr val="FFFFFF"/>
      </a:accent3>
      <a:accent4>
        <a:srgbClr val="525252"/>
      </a:accent4>
      <a:accent5>
        <a:srgbClr val="B5AAAC"/>
      </a:accent5>
      <a:accent6>
        <a:srgbClr val="8E718F"/>
      </a:accent6>
      <a:hlink>
        <a:srgbClr val="253D51"/>
      </a:hlink>
      <a:folHlink>
        <a:srgbClr val="0D20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10_10_APS_Presentation tmplt</Template>
  <TotalTime>7364</TotalTime>
  <Words>2652</Words>
  <Application>Microsoft Macintosh PowerPoint</Application>
  <PresentationFormat>On-screen Show (4:3)</PresentationFormat>
  <Paragraphs>383</Paragraphs>
  <Slides>38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Symbol</vt:lpstr>
      <vt:lpstr>Times</vt:lpstr>
      <vt:lpstr>Trebuchet MS</vt:lpstr>
      <vt:lpstr>Wingdings</vt:lpstr>
      <vt:lpstr>10_10_APS_Presentation tmplt</vt:lpstr>
      <vt:lpstr>Equation</vt:lpstr>
      <vt:lpstr>EPICS Training 2024 Using Motors </vt:lpstr>
      <vt:lpstr>Overview</vt:lpstr>
      <vt:lpstr>Acknowledgments</vt:lpstr>
      <vt:lpstr>Terminology</vt:lpstr>
      <vt:lpstr>What’s in the Motor module?</vt:lpstr>
      <vt:lpstr>What’s in the Motor module?</vt:lpstr>
      <vt:lpstr>What’s the Motor module for?</vt:lpstr>
      <vt:lpstr>Supported Manufacturers</vt:lpstr>
      <vt:lpstr>Does motor controller XYZ have EPICS support?</vt:lpstr>
      <vt:lpstr>More model 3 drivers</vt:lpstr>
      <vt:lpstr>Features - scope </vt:lpstr>
      <vt:lpstr>Features - coordinate systems.</vt:lpstr>
      <vt:lpstr>Features - coordinate systems.</vt:lpstr>
      <vt:lpstr>Features – Move types </vt:lpstr>
      <vt:lpstr>PowerPoint Presentation</vt:lpstr>
      <vt:lpstr>Features – Velocity and Acceleration</vt:lpstr>
      <vt:lpstr>PowerPoint Presentation</vt:lpstr>
      <vt:lpstr>Features – Homing, Jogging</vt:lpstr>
      <vt:lpstr>PowerPoint Presentation</vt:lpstr>
      <vt:lpstr>Features – Set position, soft travel limits</vt:lpstr>
      <vt:lpstr>PowerPoint Presentation</vt:lpstr>
      <vt:lpstr>Features</vt:lpstr>
      <vt:lpstr>Configuration example</vt:lpstr>
      <vt:lpstr>Cont'd  Configuration example</vt:lpstr>
      <vt:lpstr>Cont'd  Configuration example</vt:lpstr>
      <vt:lpstr>Cont'd  Configuration example</vt:lpstr>
      <vt:lpstr>Feedback</vt:lpstr>
      <vt:lpstr>Cont'd  Feedback</vt:lpstr>
      <vt:lpstr>PowerPoint Presentation</vt:lpstr>
      <vt:lpstr>Feedback data flow</vt:lpstr>
      <vt:lpstr>PowerPoint Presentation</vt:lpstr>
      <vt:lpstr>Retries</vt:lpstr>
      <vt:lpstr>PowerPoint Presentation</vt:lpstr>
      <vt:lpstr>Backlash Correction</vt:lpstr>
      <vt:lpstr>Backlash Correction Logic</vt:lpstr>
      <vt:lpstr>PowerPoint Presentation</vt:lpstr>
      <vt:lpstr>Motor module distribution and build customization</vt:lpstr>
      <vt:lpstr>Motor module with modern controllers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EPICS Training 2027Using Motors </dc:title>
  <dc:subject/>
  <dc:creator/>
  <cp:keywords/>
  <dc:description/>
  <cp:lastModifiedBy>Microsoft Office User</cp:lastModifiedBy>
  <cp:revision>60</cp:revision>
  <dcterms:created xsi:type="dcterms:W3CDTF">2015-02-12T21:39:21Z</dcterms:created>
  <dcterms:modified xsi:type="dcterms:W3CDTF">2024-04-13T09:39:26Z</dcterms:modified>
  <cp:category/>
</cp:coreProperties>
</file>