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5" r:id="rId2"/>
    <p:sldId id="399" r:id="rId3"/>
    <p:sldId id="400" r:id="rId4"/>
    <p:sldId id="401" r:id="rId5"/>
    <p:sldId id="403" r:id="rId6"/>
    <p:sldId id="40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F079"/>
    <a:srgbClr val="333598"/>
    <a:srgbClr val="376092"/>
    <a:srgbClr val="333596"/>
    <a:srgbClr val="33359A"/>
    <a:srgbClr val="33359D"/>
    <a:srgbClr val="3335A0"/>
    <a:srgbClr val="3335A3"/>
    <a:srgbClr val="3638A7"/>
    <a:srgbClr val="333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6671" autoAdjust="0"/>
  </p:normalViewPr>
  <p:slideViewPr>
    <p:cSldViewPr snapToGrid="0" snapToObjects="1">
      <p:cViewPr varScale="1">
        <p:scale>
          <a:sx n="86" d="100"/>
          <a:sy n="86" d="100"/>
        </p:scale>
        <p:origin x="4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381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E3D0-233B-4CA1-A890-5E584ED7983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7880B-3277-48C8-86FA-F0410D31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8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89CA-D03D-4DD3-8C90-9B850F8C1D67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72B-3D01-46D0-A727-27DEC898D4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u="none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8199-1716-C44D-B7BE-191DFCC2B5D2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077-3101-C549-BE4A-CFD136CD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73038" indent="-173038">
              <a:spcBef>
                <a:spcPts val="24"/>
              </a:spcBef>
              <a:defRPr/>
            </a:lvl1pPr>
            <a:lvl2pPr marL="342900" indent="-171450">
              <a:buClr>
                <a:schemeClr val="tx2"/>
              </a:buClr>
              <a:defRPr/>
            </a:lvl2pPr>
            <a:lvl3pPr marL="571500" indent="-171450">
              <a:tabLst/>
              <a:defRPr/>
            </a:lvl3pPr>
            <a:lvl4pPr marL="742950" indent="-17145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6"/>
          <p:cNvGrpSpPr>
            <a:grpSpLocks/>
          </p:cNvGrpSpPr>
          <p:nvPr userDrawn="1"/>
        </p:nvGrpSpPr>
        <p:grpSpPr bwMode="auto">
          <a:xfrm>
            <a:off x="369404" y="1364415"/>
            <a:ext cx="8503036" cy="104915"/>
            <a:chOff x="0" y="0"/>
            <a:chExt cx="15424" cy="122"/>
          </a:xfrm>
        </p:grpSpPr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60" y="60"/>
              <a:ext cx="15304" cy="2"/>
              <a:chOff x="60" y="60"/>
              <a:chExt cx="15304" cy="2"/>
            </a:xfrm>
          </p:grpSpPr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60" y="60"/>
                <a:ext cx="15304" cy="2"/>
              </a:xfrm>
              <a:custGeom>
                <a:avLst/>
                <a:gdLst>
                  <a:gd name="T0" fmla="+- 0 15363 60"/>
                  <a:gd name="T1" fmla="*/ T0 w 15304"/>
                  <a:gd name="T2" fmla="+- 0 60 60"/>
                  <a:gd name="T3" fmla="*/ 60 h 2"/>
                  <a:gd name="T4" fmla="+- 0 60 60"/>
                  <a:gd name="T5" fmla="*/ T4 w 15304"/>
                  <a:gd name="T6" fmla="+- 0 62 60"/>
                  <a:gd name="T7" fmla="*/ 62 h 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304" h="2">
                    <a:moveTo>
                      <a:pt x="15303" y="0"/>
                    </a:moveTo>
                    <a:lnTo>
                      <a:pt x="0" y="2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15363" y="60"/>
              <a:ext cx="2" cy="2"/>
              <a:chOff x="15363" y="60"/>
              <a:chExt cx="2" cy="2"/>
            </a:xfrm>
          </p:grpSpPr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363" y="60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60" y="62"/>
              <a:ext cx="2" cy="2"/>
              <a:chOff x="60" y="62"/>
              <a:chExt cx="2" cy="2"/>
            </a:xfrm>
          </p:grpSpPr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60" y="62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6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u="none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8199-1716-C44D-B7BE-191DFCC2B5D2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077-3101-C549-BE4A-CFD136CD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73038" indent="-173038">
              <a:spcBef>
                <a:spcPts val="24"/>
              </a:spcBef>
              <a:defRPr/>
            </a:lvl1pPr>
            <a:lvl2pPr marL="342900" indent="-171450">
              <a:buClr>
                <a:schemeClr val="tx2"/>
              </a:buClr>
              <a:defRPr/>
            </a:lvl2pPr>
            <a:lvl3pPr marL="571500" indent="-171450">
              <a:tabLst/>
              <a:defRPr/>
            </a:lvl3pPr>
            <a:lvl4pPr marL="742950" indent="-17145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6"/>
          <p:cNvGrpSpPr>
            <a:grpSpLocks/>
          </p:cNvGrpSpPr>
          <p:nvPr userDrawn="1"/>
        </p:nvGrpSpPr>
        <p:grpSpPr bwMode="auto">
          <a:xfrm>
            <a:off x="369404" y="1364415"/>
            <a:ext cx="8503036" cy="104915"/>
            <a:chOff x="0" y="0"/>
            <a:chExt cx="15424" cy="122"/>
          </a:xfrm>
        </p:grpSpPr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60" y="60"/>
              <a:ext cx="15304" cy="2"/>
              <a:chOff x="60" y="60"/>
              <a:chExt cx="15304" cy="2"/>
            </a:xfrm>
          </p:grpSpPr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60" y="60"/>
                <a:ext cx="15304" cy="2"/>
              </a:xfrm>
              <a:custGeom>
                <a:avLst/>
                <a:gdLst>
                  <a:gd name="T0" fmla="+- 0 15363 60"/>
                  <a:gd name="T1" fmla="*/ T0 w 15304"/>
                  <a:gd name="T2" fmla="+- 0 60 60"/>
                  <a:gd name="T3" fmla="*/ 60 h 2"/>
                  <a:gd name="T4" fmla="+- 0 60 60"/>
                  <a:gd name="T5" fmla="*/ T4 w 15304"/>
                  <a:gd name="T6" fmla="+- 0 62 60"/>
                  <a:gd name="T7" fmla="*/ 62 h 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304" h="2">
                    <a:moveTo>
                      <a:pt x="15303" y="0"/>
                    </a:moveTo>
                    <a:lnTo>
                      <a:pt x="0" y="2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15363" y="60"/>
              <a:ext cx="2" cy="2"/>
              <a:chOff x="15363" y="60"/>
              <a:chExt cx="2" cy="2"/>
            </a:xfrm>
          </p:grpSpPr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363" y="60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60" y="62"/>
              <a:ext cx="2" cy="2"/>
              <a:chOff x="60" y="62"/>
              <a:chExt cx="2" cy="2"/>
            </a:xfrm>
          </p:grpSpPr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60" y="62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89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5" y="274638"/>
            <a:ext cx="8212015" cy="1143000"/>
          </a:xfrm>
        </p:spPr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4200" y="64306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4B9DEA-D37F-6747-A0C3-C8AC2004C2A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6"/>
          <p:cNvGrpSpPr>
            <a:grpSpLocks/>
          </p:cNvGrpSpPr>
          <p:nvPr userDrawn="1"/>
        </p:nvGrpSpPr>
        <p:grpSpPr bwMode="auto">
          <a:xfrm>
            <a:off x="369404" y="1364415"/>
            <a:ext cx="8503036" cy="104915"/>
            <a:chOff x="0" y="0"/>
            <a:chExt cx="15424" cy="122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" y="60"/>
              <a:ext cx="15304" cy="2"/>
              <a:chOff x="60" y="60"/>
              <a:chExt cx="15304" cy="2"/>
            </a:xfrm>
          </p:grpSpPr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60" y="60"/>
                <a:ext cx="15304" cy="2"/>
              </a:xfrm>
              <a:custGeom>
                <a:avLst/>
                <a:gdLst>
                  <a:gd name="T0" fmla="+- 0 15363 60"/>
                  <a:gd name="T1" fmla="*/ T0 w 15304"/>
                  <a:gd name="T2" fmla="+- 0 60 60"/>
                  <a:gd name="T3" fmla="*/ 60 h 2"/>
                  <a:gd name="T4" fmla="+- 0 60 60"/>
                  <a:gd name="T5" fmla="*/ T4 w 15304"/>
                  <a:gd name="T6" fmla="+- 0 62 60"/>
                  <a:gd name="T7" fmla="*/ 62 h 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304" h="2">
                    <a:moveTo>
                      <a:pt x="15303" y="0"/>
                    </a:moveTo>
                    <a:lnTo>
                      <a:pt x="0" y="2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15363" y="60"/>
              <a:ext cx="2" cy="2"/>
              <a:chOff x="15363" y="60"/>
              <a:chExt cx="2" cy="2"/>
            </a:xfrm>
          </p:grpSpPr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15363" y="60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60" y="62"/>
              <a:ext cx="2" cy="2"/>
              <a:chOff x="60" y="62"/>
              <a:chExt cx="2" cy="2"/>
            </a:xfrm>
          </p:grpSpPr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60" y="62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17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8199-1716-C44D-B7BE-191DFCC2B5D2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8E077-3101-C549-BE4A-CFD136CD1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6"/>
          <p:cNvGrpSpPr>
            <a:grpSpLocks/>
          </p:cNvGrpSpPr>
          <p:nvPr userDrawn="1"/>
        </p:nvGrpSpPr>
        <p:grpSpPr bwMode="auto">
          <a:xfrm>
            <a:off x="369404" y="1364415"/>
            <a:ext cx="8503036" cy="104915"/>
            <a:chOff x="0" y="0"/>
            <a:chExt cx="15424" cy="122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" y="60"/>
              <a:ext cx="15304" cy="2"/>
              <a:chOff x="60" y="60"/>
              <a:chExt cx="15304" cy="2"/>
            </a:xfrm>
          </p:grpSpPr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60" y="60"/>
                <a:ext cx="15304" cy="2"/>
              </a:xfrm>
              <a:custGeom>
                <a:avLst/>
                <a:gdLst>
                  <a:gd name="T0" fmla="+- 0 15363 60"/>
                  <a:gd name="T1" fmla="*/ T0 w 15304"/>
                  <a:gd name="T2" fmla="+- 0 60 60"/>
                  <a:gd name="T3" fmla="*/ 60 h 2"/>
                  <a:gd name="T4" fmla="+- 0 60 60"/>
                  <a:gd name="T5" fmla="*/ T4 w 15304"/>
                  <a:gd name="T6" fmla="+- 0 62 60"/>
                  <a:gd name="T7" fmla="*/ 62 h 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304" h="2">
                    <a:moveTo>
                      <a:pt x="15303" y="0"/>
                    </a:moveTo>
                    <a:lnTo>
                      <a:pt x="0" y="2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15363" y="60"/>
              <a:ext cx="2" cy="2"/>
              <a:chOff x="15363" y="60"/>
              <a:chExt cx="2" cy="2"/>
            </a:xfrm>
          </p:grpSpPr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15363" y="60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60" y="62"/>
              <a:ext cx="2" cy="2"/>
              <a:chOff x="60" y="62"/>
              <a:chExt cx="2" cy="2"/>
            </a:xfrm>
          </p:grpSpPr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60" y="62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89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6"/>
          <p:cNvGrpSpPr>
            <a:grpSpLocks/>
          </p:cNvGrpSpPr>
          <p:nvPr userDrawn="1"/>
        </p:nvGrpSpPr>
        <p:grpSpPr bwMode="auto">
          <a:xfrm>
            <a:off x="369404" y="1364415"/>
            <a:ext cx="8503036" cy="104915"/>
            <a:chOff x="0" y="0"/>
            <a:chExt cx="15424" cy="122"/>
          </a:xfrm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60" y="60"/>
              <a:ext cx="15304" cy="2"/>
              <a:chOff x="60" y="60"/>
              <a:chExt cx="15304" cy="2"/>
            </a:xfrm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60" y="60"/>
                <a:ext cx="15304" cy="2"/>
              </a:xfrm>
              <a:custGeom>
                <a:avLst/>
                <a:gdLst>
                  <a:gd name="T0" fmla="+- 0 15363 60"/>
                  <a:gd name="T1" fmla="*/ T0 w 15304"/>
                  <a:gd name="T2" fmla="+- 0 60 60"/>
                  <a:gd name="T3" fmla="*/ 60 h 2"/>
                  <a:gd name="T4" fmla="+- 0 60 60"/>
                  <a:gd name="T5" fmla="*/ T4 w 15304"/>
                  <a:gd name="T6" fmla="+- 0 62 60"/>
                  <a:gd name="T7" fmla="*/ 62 h 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304" h="2">
                    <a:moveTo>
                      <a:pt x="15303" y="0"/>
                    </a:moveTo>
                    <a:lnTo>
                      <a:pt x="0" y="2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15363" y="60"/>
              <a:ext cx="2" cy="2"/>
              <a:chOff x="15363" y="60"/>
              <a:chExt cx="2" cy="2"/>
            </a:xfrm>
          </p:grpSpPr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15363" y="60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60" y="62"/>
              <a:ext cx="2" cy="2"/>
              <a:chOff x="60" y="62"/>
              <a:chExt cx="2" cy="2"/>
            </a:xfrm>
          </p:grpSpPr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60" y="62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ED20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8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8199-1716-C44D-B7BE-191DFCC2B5D2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077-3101-C549-BE4A-CFD136CD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993431" y="992643"/>
            <a:ext cx="5343386" cy="12116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000" u="sng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pPr algn="r"/>
            <a:endParaRPr lang="en-US" sz="33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36017" y="2204266"/>
            <a:ext cx="6400800" cy="1752600"/>
          </a:xfrm>
        </p:spPr>
        <p:txBody>
          <a:bodyPr>
            <a:normAutofit/>
          </a:bodyPr>
          <a:lstStyle>
            <a:lvl1pPr marL="0" indent="0">
              <a:buNone/>
              <a:defRPr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438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8199-1716-C44D-B7BE-191DFCC2B5D2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E077-3101-C549-BE4A-CFD136CD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124200" y="64306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4B9DEA-D37F-6747-A0C3-C8AC2004C2A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51" r:id="rId3"/>
    <p:sldLayoutId id="2147483669" r:id="rId4"/>
    <p:sldLayoutId id="2147483657" r:id="rId5"/>
    <p:sldLayoutId id="2147483668" r:id="rId6"/>
    <p:sldLayoutId id="214748364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000" u="sng" kern="1200">
          <a:solidFill>
            <a:srgbClr val="376092"/>
          </a:solidFill>
          <a:latin typeface="Arial"/>
          <a:ea typeface="+mj-ea"/>
          <a:cs typeface="Arial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tabLst>
          <a:tab pos="173038" algn="l"/>
        </a:tabLst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14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sls-ii.github.io/bluesky/" TargetMode="External"/><Relationship Id="rId2" Type="http://schemas.openxmlformats.org/officeDocument/2006/relationships/hyperlink" Target="https://github.com/epicsdeb/pmacasy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730" y="2352041"/>
            <a:ext cx="8346558" cy="1076959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b="1" u="none" dirty="0"/>
              <a:t>NSLS2 </a:t>
            </a:r>
            <a:r>
              <a:rPr lang="en-US" b="1" u="none" dirty="0" err="1"/>
              <a:t>Motorcontrollers</a:t>
            </a:r>
            <a:r>
              <a:rPr lang="en-US" b="1" u="none" dirty="0"/>
              <a:t> and motion applications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730" y="5749595"/>
            <a:ext cx="79753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457200"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1pPr>
            <a:lvl2pPr marL="742950" indent="-285750" defTabSz="457200"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2pPr>
            <a:lvl3pPr marL="1143000" indent="-228600" defTabSz="457200"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3pPr>
            <a:lvl4pPr marL="1600200" indent="-228600" defTabSz="457200"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4pPr>
            <a:lvl5pPr marL="2057400" indent="-228600" defTabSz="457200"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35000"/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35000"/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35000"/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35000"/>
              <a:tabLst>
                <a:tab pos="2286000" algn="l"/>
              </a:tabLst>
              <a:defRPr>
                <a:solidFill>
                  <a:schemeClr val="tx1"/>
                </a:solidFill>
                <a:latin typeface="Arial Narrow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b="1" i="1" dirty="0">
                <a:solidFill>
                  <a:srgbClr val="376092"/>
                </a:solidFill>
              </a:rPr>
              <a:t>Oksana Ivashkevych, 3 June 2019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16942" y="4185372"/>
            <a:ext cx="5626833" cy="1500239"/>
          </a:xfrm>
        </p:spPr>
        <p:txBody>
          <a:bodyPr/>
          <a:lstStyle/>
          <a:p>
            <a:r>
              <a:rPr lang="en-US" b="1" dirty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Standards and 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56"/>
            <a:ext cx="8229600" cy="44315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NSLS2 standardizes on </a:t>
            </a:r>
            <a:r>
              <a:rPr lang="en-US" dirty="0" err="1"/>
              <a:t>Geobrick</a:t>
            </a:r>
            <a:r>
              <a:rPr lang="en-US" dirty="0"/>
              <a:t>-LV-NSLS-II.</a:t>
            </a:r>
          </a:p>
          <a:p>
            <a:pPr lvl="2"/>
            <a:r>
              <a:rPr lang="en-US" dirty="0"/>
              <a:t>Units in production since 2012, low failure rates</a:t>
            </a:r>
          </a:p>
          <a:p>
            <a:pPr lvl="2"/>
            <a:r>
              <a:rPr lang="en-US" dirty="0"/>
              <a:t>Maintenance performed: changed air filters. </a:t>
            </a:r>
          </a:p>
          <a:p>
            <a:pPr lvl="2"/>
            <a:r>
              <a:rPr lang="en-US" dirty="0"/>
              <a:t>Newer units with hardware changes and possibly new components fails noticeably more.</a:t>
            </a:r>
          </a:p>
          <a:p>
            <a:endParaRPr lang="en-US" dirty="0"/>
          </a:p>
          <a:p>
            <a:r>
              <a:rPr lang="en-US" dirty="0"/>
              <a:t>Several Power </a:t>
            </a:r>
            <a:r>
              <a:rPr lang="en-US" dirty="0" err="1"/>
              <a:t>Pmacs</a:t>
            </a:r>
            <a:r>
              <a:rPr lang="en-US" dirty="0"/>
              <a:t> (custom fly scan, controlling AC motor with custom interface)</a:t>
            </a:r>
          </a:p>
          <a:p>
            <a:endParaRPr lang="en-US" dirty="0"/>
          </a:p>
          <a:p>
            <a:r>
              <a:rPr lang="en-US" dirty="0"/>
              <a:t>few Newport XPS, vendor insisted, and beamline scientist brought from NSLS. </a:t>
            </a:r>
          </a:p>
          <a:p>
            <a:r>
              <a:rPr lang="en-US" dirty="0"/>
              <a:t>Couple dozen FMB MCS-8, partner beamlines delivered in full by FMB, adopted old NSLS controllers.</a:t>
            </a:r>
          </a:p>
          <a:p>
            <a:pPr lvl="2"/>
            <a:endParaRPr lang="en-US" dirty="0"/>
          </a:p>
          <a:p>
            <a:r>
              <a:rPr lang="en-US" dirty="0"/>
              <a:t> Piezo controllers: </a:t>
            </a:r>
            <a:r>
              <a:rPr lang="en-US" dirty="0" err="1"/>
              <a:t>SmarAct</a:t>
            </a:r>
            <a:r>
              <a:rPr lang="en-US" dirty="0"/>
              <a:t> MSC, </a:t>
            </a:r>
            <a:r>
              <a:rPr lang="en-US" dirty="0" err="1"/>
              <a:t>Smarpod</a:t>
            </a:r>
            <a:r>
              <a:rPr lang="en-US" dirty="0"/>
              <a:t>, PI (E621, E625, E712, E517, ECC100, E873), </a:t>
            </a:r>
            <a:r>
              <a:rPr lang="en-US" dirty="0" err="1"/>
              <a:t>Autocube</a:t>
            </a:r>
            <a:r>
              <a:rPr lang="en-US" dirty="0"/>
              <a:t>, </a:t>
            </a:r>
            <a:r>
              <a:rPr lang="en-US" dirty="0" err="1"/>
              <a:t>Newfocus</a:t>
            </a:r>
            <a:r>
              <a:rPr lang="en-US" dirty="0"/>
              <a:t> </a:t>
            </a:r>
            <a:r>
              <a:rPr lang="en-US" dirty="0" err="1"/>
              <a:t>picomotors</a:t>
            </a:r>
            <a:r>
              <a:rPr lang="en-US" dirty="0"/>
              <a:t> </a:t>
            </a:r>
            <a:r>
              <a:rPr lang="en-US" dirty="0" err="1"/>
              <a:t>Npoint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76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41C5-4B15-4B81-A624-248937E6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650E-2E70-42F7-B0F4-07D68BA1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600" dirty="0"/>
              <a:t>EZ4 AXIS from All Motion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the compact size, in a tight space end station.</a:t>
            </a:r>
          </a:p>
          <a:p>
            <a:pPr lvl="2"/>
            <a:endParaRPr lang="en-US" dirty="0"/>
          </a:p>
          <a:p>
            <a:r>
              <a:rPr lang="en-US" sz="2600" dirty="0"/>
              <a:t>Schneider </a:t>
            </a:r>
            <a:r>
              <a:rPr lang="en-US" sz="2600" dirty="0" err="1"/>
              <a:t>Lexium</a:t>
            </a:r>
            <a:r>
              <a:rPr lang="en-US" sz="2600" dirty="0"/>
              <a:t> integrated drive </a:t>
            </a:r>
          </a:p>
          <a:p>
            <a:pPr marL="0" indent="0">
              <a:buNone/>
            </a:pPr>
            <a:r>
              <a:rPr lang="en-US" sz="2600" dirty="0"/>
              <a:t>    (controller on motor), </a:t>
            </a:r>
          </a:p>
          <a:p>
            <a:endParaRPr lang="en-US" sz="2600" dirty="0"/>
          </a:p>
          <a:p>
            <a:endParaRPr lang="en-US" sz="2600" dirty="0"/>
          </a:p>
          <a:p>
            <a:pPr lvl="2"/>
            <a:r>
              <a:rPr lang="en-US" dirty="0"/>
              <a:t>mandated by beamline controls review in 2018 to introduce a simple </a:t>
            </a:r>
            <a:r>
              <a:rPr lang="en-US" dirty="0" err="1"/>
              <a:t>motorcontroller</a:t>
            </a:r>
            <a:r>
              <a:rPr lang="en-US" dirty="0"/>
              <a:t> solution.  </a:t>
            </a:r>
          </a:p>
          <a:p>
            <a:pPr lvl="2"/>
            <a:r>
              <a:rPr lang="en-US" dirty="0"/>
              <a:t>intend to gather enough operational reliability data before making it an alternate standard.</a:t>
            </a:r>
          </a:p>
          <a:p>
            <a:pPr lvl="2"/>
            <a:r>
              <a:rPr lang="en-US" dirty="0"/>
              <a:t>for small &lt;~ 2 A motors</a:t>
            </a:r>
          </a:p>
          <a:p>
            <a:pPr marL="400050" lvl="2" indent="0">
              <a:buNone/>
            </a:pPr>
            <a:r>
              <a:rPr lang="en-US" dirty="0"/>
              <a:t>  </a:t>
            </a:r>
          </a:p>
          <a:p>
            <a:pPr lvl="2"/>
            <a:endParaRPr lang="en-US" dirty="0"/>
          </a:p>
        </p:txBody>
      </p:sp>
      <p:pic>
        <p:nvPicPr>
          <p:cNvPr id="1030" name="Picture 6" descr="4 AXIS Stepper Driver Controller">
            <a:extLst>
              <a:ext uri="{FF2B5EF4-FFF2-40B4-BE49-F238E27FC236}">
                <a16:creationId xmlns:a16="http://schemas.microsoft.com/office/drawing/2014/main" id="{A9D4ECC6-DFB0-40CE-9946-E53566A2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91" y="1789835"/>
            <a:ext cx="1154282" cy="8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32415BA7-623A-4AD2-A582-BAC9D4AB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22" y="3144220"/>
            <a:ext cx="761229" cy="8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4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30B3-2B2F-444E-A0F3-23AE23D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, EPICS IOCs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700-B5E3-4C32-80CF-EEFAE10F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on Debian 7</a:t>
            </a:r>
          </a:p>
          <a:p>
            <a:r>
              <a:rPr lang="en-US" dirty="0"/>
              <a:t>Built using Debian packages</a:t>
            </a:r>
          </a:p>
          <a:p>
            <a:pPr lvl="2"/>
            <a:r>
              <a:rPr lang="en-US" dirty="0"/>
              <a:t>Base 3.14</a:t>
            </a:r>
          </a:p>
          <a:p>
            <a:r>
              <a:rPr lang="en-US" dirty="0"/>
              <a:t>Model 3 driver</a:t>
            </a:r>
          </a:p>
          <a:p>
            <a:r>
              <a:rPr lang="en-US" dirty="0"/>
              <a:t>Older version of </a:t>
            </a:r>
            <a:r>
              <a:rPr lang="en-US" dirty="0" err="1"/>
              <a:t>pmac</a:t>
            </a:r>
            <a:r>
              <a:rPr lang="en-US" dirty="0"/>
              <a:t> from </a:t>
            </a:r>
            <a:r>
              <a:rPr lang="en-US" sz="2400" dirty="0">
                <a:hlinkClick r:id="rId2"/>
              </a:rPr>
              <a:t>https://github.com/epicsdeb/pmacasyn</a:t>
            </a:r>
            <a:r>
              <a:rPr lang="en-US" sz="2400" dirty="0"/>
              <a:t> [</a:t>
            </a:r>
            <a:r>
              <a:rPr lang="en-US" sz="2400" dirty="0" err="1"/>
              <a:t>pmacutil</a:t>
            </a:r>
            <a:r>
              <a:rPr lang="en-US" sz="2400" dirty="0"/>
              <a:t>, </a:t>
            </a:r>
            <a:r>
              <a:rPr lang="en-US" sz="2400" dirty="0" err="1"/>
              <a:t>pmaccoord</a:t>
            </a:r>
            <a:r>
              <a:rPr lang="en-US" sz="2400" dirty="0"/>
              <a:t>]</a:t>
            </a:r>
          </a:p>
          <a:p>
            <a:pPr lvl="2"/>
            <a:r>
              <a:rPr lang="en-US" dirty="0"/>
              <a:t>This version is not in sync with </a:t>
            </a:r>
            <a:r>
              <a:rPr lang="en-US" dirty="0" err="1"/>
              <a:t>pmac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There is a new </a:t>
            </a:r>
            <a:r>
              <a:rPr lang="en-US" dirty="0" err="1"/>
              <a:t>pmac</a:t>
            </a:r>
            <a:r>
              <a:rPr lang="en-US" dirty="0"/>
              <a:t> from Diamond</a:t>
            </a:r>
          </a:p>
          <a:p>
            <a:r>
              <a:rPr lang="en-US" dirty="0"/>
              <a:t>CSS GUI</a:t>
            </a:r>
          </a:p>
          <a:p>
            <a:r>
              <a:rPr lang="en-US" dirty="0" err="1"/>
              <a:t>Bluesky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https://nsls-ii.github.io/bluesky/</a:t>
            </a:r>
            <a:r>
              <a:rPr lang="en-US" sz="2400" dirty="0"/>
              <a:t>)</a:t>
            </a:r>
            <a:r>
              <a:rPr lang="en-US" dirty="0"/>
              <a:t> data collection interface.</a:t>
            </a:r>
          </a:p>
        </p:txBody>
      </p:sp>
    </p:spTree>
    <p:extLst>
      <p:ext uri="{BB962C8B-B14F-4D97-AF65-F5344CB8AC3E}">
        <p14:creationId xmlns:p14="http://schemas.microsoft.com/office/powerpoint/2010/main" val="124642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188-C9FD-41D0-B871-390EFD84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F5B2-5746-426B-8A19-688B42E2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Step scan is done via </a:t>
            </a:r>
            <a:r>
              <a:rPr lang="en-US" dirty="0" err="1"/>
              <a:t>bluesky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Move motor, </a:t>
            </a:r>
          </a:p>
          <a:p>
            <a:pPr lvl="2"/>
            <a:r>
              <a:rPr lang="en-US" dirty="0"/>
              <a:t>wait till the move is done DMOV</a:t>
            </a:r>
          </a:p>
          <a:p>
            <a:pPr lvl="2"/>
            <a:r>
              <a:rPr lang="en-US" dirty="0"/>
              <a:t>Trigger detector</a:t>
            </a:r>
          </a:p>
          <a:p>
            <a:pPr lvl="2"/>
            <a:endParaRPr lang="en-US" dirty="0"/>
          </a:p>
          <a:p>
            <a:r>
              <a:rPr lang="en-US" dirty="0" err="1"/>
              <a:t>Flyscans</a:t>
            </a:r>
            <a:r>
              <a:rPr lang="en-US" dirty="0"/>
              <a:t> also handled from </a:t>
            </a:r>
            <a:r>
              <a:rPr lang="en-US" dirty="0" err="1"/>
              <a:t>bluesky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There is no uniform hardware and software </a:t>
            </a:r>
            <a:r>
              <a:rPr lang="en-US" dirty="0" err="1"/>
              <a:t>impleentaion</a:t>
            </a:r>
            <a:endParaRPr lang="en-US" dirty="0"/>
          </a:p>
          <a:p>
            <a:pPr lvl="2"/>
            <a:r>
              <a:rPr lang="en-US" dirty="0"/>
              <a:t>No difference from </a:t>
            </a:r>
            <a:r>
              <a:rPr lang="en-US" dirty="0" err="1"/>
              <a:t>bluesky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780-4CBF-4515-930C-5A6F9BA7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F920-275A-498A-80F1-182D976B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standard</a:t>
            </a:r>
          </a:p>
          <a:p>
            <a:r>
              <a:rPr lang="en-US" dirty="0"/>
              <a:t>Strong interest from beamlines.</a:t>
            </a:r>
          </a:p>
          <a:p>
            <a:endParaRPr lang="en-US" dirty="0"/>
          </a:p>
          <a:p>
            <a:r>
              <a:rPr lang="en-US" dirty="0"/>
              <a:t>One custom solution with Power </a:t>
            </a:r>
            <a:r>
              <a:rPr lang="en-US" dirty="0" err="1"/>
              <a:t>Pmac</a:t>
            </a:r>
            <a:r>
              <a:rPr lang="en-US" dirty="0"/>
              <a:t>, piezo stack, and customized electronics.</a:t>
            </a:r>
          </a:p>
          <a:p>
            <a:r>
              <a:rPr lang="en-US" dirty="0"/>
              <a:t>Using Zebra for triggering detectors and encoder capture</a:t>
            </a:r>
          </a:p>
          <a:p>
            <a:endParaRPr lang="en-US" dirty="0"/>
          </a:p>
          <a:p>
            <a:r>
              <a:rPr lang="en-US" dirty="0"/>
              <a:t> Interested to know other sites solutions.</a:t>
            </a:r>
          </a:p>
        </p:txBody>
      </p:sp>
    </p:spTree>
    <p:extLst>
      <p:ext uri="{BB962C8B-B14F-4D97-AF65-F5344CB8AC3E}">
        <p14:creationId xmlns:p14="http://schemas.microsoft.com/office/powerpoint/2010/main" val="342281225"/>
      </p:ext>
    </p:extLst>
  </p:cSld>
  <p:clrMapOvr>
    <a:masterClrMapping/>
  </p:clrMapOvr>
</p:sld>
</file>

<file path=ppt/theme/theme1.xml><?xml version="1.0" encoding="utf-8"?>
<a:theme xmlns:a="http://schemas.openxmlformats.org/drawingml/2006/main" name="NSLS-II with Log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20854</TotalTime>
  <Words>335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Osaka</vt:lpstr>
      <vt:lpstr>NSLS-II with Logos</vt:lpstr>
      <vt:lpstr>NSLS2 Motorcontrollers and motion applications</vt:lpstr>
      <vt:lpstr>Standards and deviations</vt:lpstr>
      <vt:lpstr>Recent Additions</vt:lpstr>
      <vt:lpstr>Software , EPICS IOCs</vt:lpstr>
      <vt:lpstr>Scans</vt:lpstr>
      <vt:lpstr>Fly scans</vt:lpstr>
    </vt:vector>
  </TitlesOfParts>
  <Company>Brookhaven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Belyavina</dc:creator>
  <cp:lastModifiedBy>Ivashkevych, Oksana</cp:lastModifiedBy>
  <cp:revision>1082</cp:revision>
  <dcterms:created xsi:type="dcterms:W3CDTF">2016-03-10T01:22:40Z</dcterms:created>
  <dcterms:modified xsi:type="dcterms:W3CDTF">2019-06-03T09:59:06Z</dcterms:modified>
</cp:coreProperties>
</file>