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2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9948-B705-4EB7-9D0B-50C93C51ECB1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ICScotland/Broadwick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Use the </a:t>
            </a:r>
            <a:r>
              <a:rPr lang="en-GB" dirty="0" err="1" smtClean="0"/>
              <a:t>Broadwick</a:t>
            </a:r>
            <a:r>
              <a:rPr lang="en-GB" dirty="0" smtClean="0"/>
              <a:t> Framework to write a simple model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Quick Start Notes</a:t>
            </a:r>
          </a:p>
          <a:p>
            <a:r>
              <a:rPr lang="en-GB" dirty="0" smtClean="0"/>
              <a:t>S. J. Lycett</a:t>
            </a:r>
          </a:p>
          <a:p>
            <a:r>
              <a:rPr lang="en-GB" dirty="0" smtClean="0"/>
              <a:t>19 </a:t>
            </a:r>
            <a:r>
              <a:rPr lang="en-GB" dirty="0" smtClean="0"/>
              <a:t>June 2014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677133"/>
            <a:ext cx="2053660" cy="920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5" y="5862285"/>
            <a:ext cx="5794666" cy="5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Decide on parameter names and create a configuration XML file</a:t>
            </a:r>
          </a:p>
          <a:p>
            <a:r>
              <a:rPr lang="en-GB" dirty="0" smtClean="0"/>
              <a:t>Write specific classes for your model, implementing interfaces:</a:t>
            </a:r>
          </a:p>
          <a:p>
            <a:pPr lvl="1"/>
            <a:r>
              <a:rPr lang="en-GB" dirty="0" smtClean="0"/>
              <a:t>Amount Manager</a:t>
            </a:r>
          </a:p>
          <a:p>
            <a:pPr lvl="1"/>
            <a:r>
              <a:rPr lang="en-GB" dirty="0" smtClean="0"/>
              <a:t>Simulator Controller</a:t>
            </a:r>
          </a:p>
          <a:p>
            <a:pPr lvl="1"/>
            <a:r>
              <a:rPr lang="en-GB" dirty="0" smtClean="0"/>
              <a:t>Simulation State</a:t>
            </a:r>
          </a:p>
          <a:p>
            <a:r>
              <a:rPr lang="en-GB" dirty="0" smtClean="0"/>
              <a:t>Extend the Observer class to make suitable model output files</a:t>
            </a:r>
          </a:p>
          <a:p>
            <a:r>
              <a:rPr lang="en-GB" dirty="0" smtClean="0"/>
              <a:t>Extend the Model class</a:t>
            </a:r>
          </a:p>
          <a:p>
            <a:pPr lvl="1"/>
            <a:r>
              <a:rPr lang="en-GB" dirty="0" smtClean="0"/>
              <a:t>Override </a:t>
            </a:r>
            <a:r>
              <a:rPr lang="en-GB" dirty="0" err="1" smtClean="0"/>
              <a:t>init</a:t>
            </a:r>
            <a:r>
              <a:rPr lang="en-GB" dirty="0" smtClean="0"/>
              <a:t>, run, and finalise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GB" dirty="0" err="1" smtClean="0"/>
              <a:t>BroadwickExamples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Autofit/>
          </a:bodyPr>
          <a:lstStyle/>
          <a:p>
            <a:r>
              <a:rPr lang="en-GB" sz="2400" dirty="0" smtClean="0"/>
              <a:t>See simple examples at : </a:t>
            </a:r>
            <a:r>
              <a:rPr lang="en-GB" sz="2400" dirty="0" smtClean="0">
                <a:hlinkClick r:id="rId2"/>
              </a:rPr>
              <a:t>https://github.com/EPICScotland/BroadwickExamples</a:t>
            </a:r>
            <a:r>
              <a:rPr lang="en-GB" sz="2400" dirty="0" smtClean="0"/>
              <a:t> </a:t>
            </a:r>
          </a:p>
          <a:p>
            <a:endParaRPr lang="en-GB" sz="2400" dirty="0" smtClean="0"/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epic.broadwickExamples</a:t>
            </a:r>
            <a:endParaRPr lang="en-GB" sz="2000" dirty="0" smtClean="0"/>
          </a:p>
          <a:p>
            <a:pPr lvl="1"/>
            <a:r>
              <a:rPr lang="en-GB" sz="2000" dirty="0" smtClean="0"/>
              <a:t>Contains </a:t>
            </a:r>
            <a:r>
              <a:rPr lang="en-GB" sz="2000" dirty="0" err="1" smtClean="0"/>
              <a:t>BlankModel</a:t>
            </a:r>
            <a:r>
              <a:rPr lang="en-GB" sz="2000" dirty="0" smtClean="0"/>
              <a:t> (just writes to screen) and </a:t>
            </a:r>
            <a:r>
              <a:rPr lang="en-GB" sz="2000" dirty="0" err="1" smtClean="0"/>
              <a:t>DummyModel</a:t>
            </a:r>
            <a:r>
              <a:rPr lang="en-GB" sz="2000" dirty="0" smtClean="0"/>
              <a:t> (reads parameters from XML and writes to screen only).</a:t>
            </a:r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epic.basic</a:t>
            </a:r>
            <a:r>
              <a:rPr lang="en-GB" sz="2000" dirty="0" smtClean="0"/>
              <a:t>, </a:t>
            </a:r>
            <a:r>
              <a:rPr lang="en-GB" sz="2000" dirty="0" err="1" smtClean="0"/>
              <a:t>BasicSIRModel</a:t>
            </a:r>
            <a:endParaRPr lang="en-GB" sz="2000" dirty="0"/>
          </a:p>
          <a:p>
            <a:pPr lvl="1"/>
            <a:r>
              <a:rPr lang="en-GB" sz="2000" dirty="0" smtClean="0"/>
              <a:t>Stochastic SIR compartmental model, outputs numbers of S, I, and R over time</a:t>
            </a:r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epic.sir</a:t>
            </a:r>
            <a:r>
              <a:rPr lang="en-GB" sz="2000" dirty="0" smtClean="0"/>
              <a:t>, </a:t>
            </a:r>
            <a:r>
              <a:rPr lang="en-GB" sz="2000" dirty="0" err="1" smtClean="0"/>
              <a:t>IndividualSIRModel</a:t>
            </a:r>
            <a:endParaRPr lang="en-GB" sz="2000" dirty="0" smtClean="0"/>
          </a:p>
          <a:p>
            <a:pPr lvl="1"/>
            <a:r>
              <a:rPr lang="en-GB" sz="2000" dirty="0" smtClean="0"/>
              <a:t>Individual based SIR type stochastic compartmental model, also outputs who infected whom</a:t>
            </a:r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epic.network</a:t>
            </a:r>
            <a:r>
              <a:rPr lang="en-GB" sz="2000" dirty="0" smtClean="0"/>
              <a:t>, </a:t>
            </a:r>
            <a:r>
              <a:rPr lang="en-GB" sz="2000" dirty="0" err="1" smtClean="0"/>
              <a:t>NetworkSIRModel</a:t>
            </a:r>
            <a:endParaRPr lang="en-GB" sz="2000" dirty="0" smtClean="0"/>
          </a:p>
          <a:p>
            <a:pPr lvl="1"/>
            <a:r>
              <a:rPr lang="en-GB" sz="2000" dirty="0" smtClean="0"/>
              <a:t>extends the individual stochastic SIR model above to only allow infections over a network (example network included)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0470" y="980728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Note: </a:t>
            </a:r>
            <a:r>
              <a:rPr lang="en-GB" dirty="0" err="1" smtClean="0">
                <a:solidFill>
                  <a:srgbClr val="FF0000"/>
                </a:solidFill>
              </a:rPr>
              <a:t>Netbeans</a:t>
            </a:r>
            <a:r>
              <a:rPr lang="en-GB" dirty="0" smtClean="0">
                <a:solidFill>
                  <a:srgbClr val="FF0000"/>
                </a:solidFill>
              </a:rPr>
              <a:t> directory structure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</a:t>
            </a:r>
            <a:r>
              <a:rPr lang="en-GB" dirty="0" err="1" smtClean="0"/>
              <a:t>Init</a:t>
            </a:r>
            <a:r>
              <a:rPr lang="en-GB" dirty="0" smtClean="0"/>
              <a:t>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 fontScale="92500"/>
          </a:bodyPr>
          <a:lstStyle/>
          <a:p>
            <a:r>
              <a:rPr lang="en-GB" sz="2400" dirty="0" smtClean="0"/>
              <a:t>This method initialises the Model within the </a:t>
            </a:r>
            <a:r>
              <a:rPr lang="en-GB" sz="2400" dirty="0" err="1" smtClean="0"/>
              <a:t>Broadwick</a:t>
            </a:r>
            <a:r>
              <a:rPr lang="en-GB" sz="2400" dirty="0" smtClean="0"/>
              <a:t> framework</a:t>
            </a:r>
          </a:p>
          <a:p>
            <a:r>
              <a:rPr lang="en-GB" sz="2400" dirty="0" smtClean="0"/>
              <a:t>It should include reading the parameters from XML configuration file</a:t>
            </a:r>
          </a:p>
          <a:p>
            <a:r>
              <a:rPr lang="en-GB" sz="2400" dirty="0" smtClean="0"/>
              <a:t>The objects below need to be initialised, either within the </a:t>
            </a:r>
            <a:r>
              <a:rPr lang="en-GB" sz="2400" dirty="0" err="1" smtClean="0"/>
              <a:t>init</a:t>
            </a:r>
            <a:r>
              <a:rPr lang="en-GB" sz="2400" dirty="0" smtClean="0"/>
              <a:t> method (as in the examples here), or at the start of the run method (depending on other requirements such as multi-threading)</a:t>
            </a:r>
            <a:endParaRPr lang="en-GB" sz="2400" dirty="0"/>
          </a:p>
          <a:p>
            <a:pPr lvl="1"/>
            <a:r>
              <a:rPr lang="en-GB" sz="2400" dirty="0" smtClean="0"/>
              <a:t>Initialise Transition </a:t>
            </a:r>
            <a:r>
              <a:rPr lang="en-GB" sz="2400" dirty="0" smtClean="0"/>
              <a:t>Kernel</a:t>
            </a:r>
          </a:p>
          <a:p>
            <a:pPr lvl="1"/>
            <a:r>
              <a:rPr lang="en-GB" sz="2400" dirty="0" smtClean="0"/>
              <a:t>Initialise Amount </a:t>
            </a:r>
            <a:r>
              <a:rPr lang="en-GB" sz="2400" dirty="0" smtClean="0"/>
              <a:t>Manager</a:t>
            </a:r>
          </a:p>
          <a:p>
            <a:pPr lvl="1"/>
            <a:r>
              <a:rPr lang="en-GB" sz="2400" dirty="0" smtClean="0"/>
              <a:t>Initialise Simulator </a:t>
            </a:r>
            <a:r>
              <a:rPr lang="en-GB" sz="2400" dirty="0" smtClean="0"/>
              <a:t>(simulation engine) with Transition Kernel and Amount Manger</a:t>
            </a:r>
          </a:p>
          <a:p>
            <a:pPr lvl="1"/>
            <a:r>
              <a:rPr lang="en-GB" sz="2400" dirty="0" smtClean="0"/>
              <a:t>Initialise Controller (stops simulations with conditions)</a:t>
            </a:r>
          </a:p>
          <a:p>
            <a:pPr lvl="1"/>
            <a:r>
              <a:rPr lang="en-GB" sz="2400" dirty="0" smtClean="0"/>
              <a:t>Initialise Observer (generates output files)</a:t>
            </a:r>
          </a:p>
          <a:p>
            <a:pPr lvl="1"/>
            <a:r>
              <a:rPr lang="en-GB" sz="2400" dirty="0" smtClean="0"/>
              <a:t>Register Observer with Simulator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40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Run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Actually runs the simulation by performing events</a:t>
            </a:r>
          </a:p>
          <a:p>
            <a:r>
              <a:rPr lang="en-GB" dirty="0" smtClean="0"/>
              <a:t>The Stochastic Simulator classes provided in </a:t>
            </a:r>
            <a:r>
              <a:rPr lang="en-GB" dirty="0" err="1" smtClean="0"/>
              <a:t>Broadwick</a:t>
            </a:r>
            <a:r>
              <a:rPr lang="en-GB" dirty="0" smtClean="0"/>
              <a:t> already provide a run method:</a:t>
            </a:r>
          </a:p>
          <a:p>
            <a:pPr lvl="1"/>
            <a:r>
              <a:rPr lang="en-GB" dirty="0" smtClean="0"/>
              <a:t>The Gillespie Algorithm</a:t>
            </a:r>
          </a:p>
          <a:p>
            <a:pPr lvl="1"/>
            <a:r>
              <a:rPr lang="en-GB" dirty="0" smtClean="0"/>
              <a:t>The Fixed Step Tau Leap Algorithm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The run method implemented in </a:t>
            </a:r>
            <a:r>
              <a:rPr lang="en-GB" dirty="0" smtClean="0"/>
              <a:t>the examples is </a:t>
            </a:r>
            <a:r>
              <a:rPr lang="en-GB" dirty="0" smtClean="0"/>
              <a:t>just this: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@Override</a:t>
            </a:r>
          </a:p>
          <a:p>
            <a:pPr marL="0" indent="0">
              <a:buNone/>
            </a:pPr>
            <a:r>
              <a:rPr lang="en-GB" dirty="0" smtClean="0"/>
              <a:t>		public void run() {</a:t>
            </a:r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 err="1" smtClean="0"/>
              <a:t>simulator.run</a:t>
            </a:r>
            <a:r>
              <a:rPr lang="en-GB" dirty="0" smtClean="0"/>
              <a:t>();    </a:t>
            </a:r>
          </a:p>
          <a:p>
            <a:pPr marL="0" indent="0">
              <a:buNone/>
            </a:pPr>
            <a:r>
              <a:rPr lang="en-GB" dirty="0" smtClean="0"/>
              <a:t>    	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8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Finalise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method is called at the end of the simulation</a:t>
            </a:r>
          </a:p>
          <a:p>
            <a:r>
              <a:rPr lang="en-GB" dirty="0" smtClean="0"/>
              <a:t>You might like to make a final model state output</a:t>
            </a:r>
          </a:p>
          <a:p>
            <a:endParaRPr lang="en-GB" dirty="0" smtClean="0"/>
          </a:p>
          <a:p>
            <a:r>
              <a:rPr lang="en-GB" dirty="0" smtClean="0"/>
              <a:t>Or maybe just write a message to the log file: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sz="2600" dirty="0" smtClean="0"/>
              <a:t>@Override</a:t>
            </a:r>
          </a:p>
          <a:p>
            <a:pPr marL="0" indent="0">
              <a:buNone/>
            </a:pPr>
            <a:r>
              <a:rPr lang="en-GB" sz="2600" dirty="0" smtClean="0"/>
              <a:t>    	public void finalise() {</a:t>
            </a:r>
          </a:p>
          <a:p>
            <a:pPr marL="0" indent="0">
              <a:buNone/>
            </a:pPr>
            <a:r>
              <a:rPr lang="en-GB" sz="2600" dirty="0" smtClean="0"/>
              <a:t>        		</a:t>
            </a:r>
            <a:r>
              <a:rPr lang="en-GB" sz="1900" dirty="0" smtClean="0"/>
              <a:t>log.info(“Final simulation time ="+</a:t>
            </a:r>
            <a:r>
              <a:rPr lang="en-GB" sz="1900" dirty="0" err="1" smtClean="0"/>
              <a:t>simulator.getCurrentTime</a:t>
            </a:r>
            <a:r>
              <a:rPr lang="en-GB" sz="1900" dirty="0" smtClean="0"/>
              <a:t>());</a:t>
            </a:r>
          </a:p>
          <a:p>
            <a:pPr marL="0" indent="0">
              <a:buNone/>
            </a:pPr>
            <a:r>
              <a:rPr lang="en-GB" sz="1900" dirty="0" smtClean="0"/>
              <a:t>        		log.info(“Final model state ="+</a:t>
            </a:r>
            <a:r>
              <a:rPr lang="en-GB" sz="1900" dirty="0" err="1" smtClean="0"/>
              <a:t>amountManager.toVerboseString</a:t>
            </a:r>
            <a:r>
              <a:rPr lang="en-GB" sz="1900" dirty="0" smtClean="0"/>
              <a:t>());</a:t>
            </a:r>
          </a:p>
          <a:p>
            <a:pPr marL="0" indent="0">
              <a:buNone/>
            </a:pPr>
            <a:r>
              <a:rPr lang="en-GB" sz="2600" dirty="0" smtClean="0"/>
              <a:t>    	}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1459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GB" dirty="0" smtClean="0"/>
              <a:t>Summary of Classes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99835"/>
              </p:ext>
            </p:extLst>
          </p:nvPr>
        </p:nvGraphicFramePr>
        <p:xfrm>
          <a:off x="467544" y="1340767"/>
          <a:ext cx="8280920" cy="518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192688"/>
              </a:tblGrid>
              <a:tr h="411765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452332">
                <a:tc>
                  <a:txBody>
                    <a:bodyPr/>
                    <a:lstStyle/>
                    <a:p>
                      <a:r>
                        <a:rPr lang="en-GB" dirty="0" smtClean="0"/>
                        <a:t>Transition Kernel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Contains simulation events to be</a:t>
                      </a:r>
                      <a:r>
                        <a:rPr lang="en-GB" baseline="0" dirty="0" smtClean="0"/>
                        <a:t> performed, e.g. one individual becomes infected.</a:t>
                      </a:r>
                      <a:endParaRPr lang="en-GB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en-GB" dirty="0" smtClean="0"/>
                        <a:t>Amount Manager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This</a:t>
                      </a:r>
                      <a:r>
                        <a:rPr lang="en-GB" baseline="0" dirty="0" smtClean="0"/>
                        <a:t> is the class which implements the epidemiological model.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It has the </a:t>
                      </a:r>
                      <a:r>
                        <a:rPr lang="en-GB" dirty="0" err="1" smtClean="0"/>
                        <a:t>performEvent</a:t>
                      </a:r>
                      <a:r>
                        <a:rPr lang="en-GB" dirty="0" smtClean="0"/>
                        <a:t> method, which updates</a:t>
                      </a:r>
                      <a:r>
                        <a:rPr lang="en-GB" baseline="0" dirty="0" smtClean="0"/>
                        <a:t> the model state and generates the next set of simulation events which are added to the Transition Kernel.</a:t>
                      </a:r>
                      <a:endParaRPr lang="en-GB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GB" dirty="0" smtClean="0"/>
                        <a:t>Stochastic Simulator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Chooses which of the events will be performed next from the Transition</a:t>
                      </a:r>
                      <a:r>
                        <a:rPr lang="en-GB" baseline="0" dirty="0" smtClean="0"/>
                        <a:t> Kernel</a:t>
                      </a:r>
                      <a:r>
                        <a:rPr lang="en-GB" dirty="0" smtClean="0"/>
                        <a:t>, and requests the Amount Manager to actually perform the chosen event.</a:t>
                      </a:r>
                      <a:endParaRPr lang="en-GB" dirty="0"/>
                    </a:p>
                  </a:txBody>
                  <a:tcPr/>
                </a:tc>
              </a:tr>
              <a:tr h="411765">
                <a:tc>
                  <a:txBody>
                    <a:bodyPr/>
                    <a:lstStyle/>
                    <a:p>
                      <a:r>
                        <a:rPr lang="en-GB" dirty="0" smtClean="0"/>
                        <a:t>Observer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Has</a:t>
                      </a:r>
                      <a:r>
                        <a:rPr lang="en-GB" baseline="0" dirty="0" smtClean="0"/>
                        <a:t> methods to record the model state just before and after an event is performed – typically this class generates the output files.</a:t>
                      </a:r>
                      <a:endParaRPr lang="en-GB" dirty="0"/>
                    </a:p>
                  </a:txBody>
                  <a:tcPr/>
                </a:tc>
              </a:tr>
              <a:tr h="411765">
                <a:tc>
                  <a:txBody>
                    <a:bodyPr/>
                    <a:lstStyle/>
                    <a:p>
                      <a:r>
                        <a:rPr lang="en-GB" dirty="0" smtClean="0"/>
                        <a:t>Controller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Has</a:t>
                      </a:r>
                      <a:r>
                        <a:rPr lang="en-GB" baseline="0" dirty="0" smtClean="0"/>
                        <a:t> the </a:t>
                      </a:r>
                      <a:r>
                        <a:rPr lang="en-GB" baseline="0" dirty="0" err="1" smtClean="0"/>
                        <a:t>goOn</a:t>
                      </a:r>
                      <a:r>
                        <a:rPr lang="en-GB" baseline="0" dirty="0" smtClean="0"/>
                        <a:t> method, which returns true to continue with the next step of the simulation, or false to terminate.  For example the simulation is stopped if a maximum time is reached.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493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to Use the Broadwick Framework to write a simple model</vt:lpstr>
      <vt:lpstr>To do list</vt:lpstr>
      <vt:lpstr>BroadwickExamples</vt:lpstr>
      <vt:lpstr>Model Init Method</vt:lpstr>
      <vt:lpstr>Model Run Method</vt:lpstr>
      <vt:lpstr>Model Finalise Method</vt:lpstr>
      <vt:lpstr>Summary of Classes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Lycett</dc:creator>
  <cp:lastModifiedBy>Samantha Lycett</cp:lastModifiedBy>
  <cp:revision>70</cp:revision>
  <dcterms:created xsi:type="dcterms:W3CDTF">2014-06-16T09:20:31Z</dcterms:created>
  <dcterms:modified xsi:type="dcterms:W3CDTF">2014-06-19T11:19:05Z</dcterms:modified>
</cp:coreProperties>
</file>