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1"/>
  </p:normalViewPr>
  <p:slideViewPr>
    <p:cSldViewPr snapToGrid="0" snapToObjects="1">
      <p:cViewPr>
        <p:scale>
          <a:sx n="107" d="100"/>
          <a:sy n="107"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080A0-B60C-4550-8DBF-1E048F7F8CFC}"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CE5D628-22F6-4D0F-AA4D-8D97CB22F651}">
      <dgm:prSet custT="1"/>
      <dgm:spPr/>
      <dgm:t>
        <a:bodyPr/>
        <a:lstStyle/>
        <a:p>
          <a:pPr algn="just"/>
          <a:r>
            <a:rPr lang="en-US" sz="1500" dirty="0">
              <a:latin typeface="Times New Roman" panose="02020603050405020304" pitchFamily="18" charset="0"/>
              <a:cs typeface="Times New Roman" panose="02020603050405020304" pitchFamily="18" charset="0"/>
            </a:rPr>
            <a:t>Travel during the year 2022 evidently shows the trend of decline from Q2 to Q4.</a:t>
          </a:r>
        </a:p>
      </dgm:t>
    </dgm:pt>
    <dgm:pt modelId="{65B19F48-981F-418A-B8A0-CFCF049D6AC6}" type="parTrans" cxnId="{B7BB7719-7C4F-4DA3-9147-80D35C48F1DB}">
      <dgm:prSet/>
      <dgm:spPr/>
      <dgm:t>
        <a:bodyPr/>
        <a:lstStyle/>
        <a:p>
          <a:endParaRPr lang="en-US"/>
        </a:p>
      </dgm:t>
    </dgm:pt>
    <dgm:pt modelId="{95EDABF8-9093-4CC2-A467-C7BE8E16B5CB}" type="sibTrans" cxnId="{B7BB7719-7C4F-4DA3-9147-80D35C48F1DB}">
      <dgm:prSet/>
      <dgm:spPr/>
      <dgm:t>
        <a:bodyPr/>
        <a:lstStyle/>
        <a:p>
          <a:endParaRPr lang="en-US"/>
        </a:p>
      </dgm:t>
    </dgm:pt>
    <dgm:pt modelId="{6EF3ED49-4672-480D-B7F4-357C830D11F4}">
      <dgm:prSet custT="1"/>
      <dgm:spPr/>
      <dgm:t>
        <a:bodyPr/>
        <a:lstStyle/>
        <a:p>
          <a:pPr algn="just"/>
          <a:r>
            <a:rPr lang="en-US" sz="1500" dirty="0">
              <a:latin typeface="Times New Roman" panose="02020603050405020304" pitchFamily="18" charset="0"/>
              <a:cs typeface="Times New Roman" panose="02020603050405020304" pitchFamily="18" charset="0"/>
            </a:rPr>
            <a:t>Users wishes to finalize their booking in an average period of 100 days before their travel.</a:t>
          </a:r>
        </a:p>
      </dgm:t>
    </dgm:pt>
    <dgm:pt modelId="{273E0B08-FF7C-4545-B13F-E57437C88A2C}" type="parTrans" cxnId="{063C008E-DE0B-4EB7-9F6A-12BF9498DCE3}">
      <dgm:prSet/>
      <dgm:spPr/>
      <dgm:t>
        <a:bodyPr/>
        <a:lstStyle/>
        <a:p>
          <a:endParaRPr lang="en-US"/>
        </a:p>
      </dgm:t>
    </dgm:pt>
    <dgm:pt modelId="{3FEE951B-F67A-4E5F-AB9C-E9207F7598A4}" type="sibTrans" cxnId="{063C008E-DE0B-4EB7-9F6A-12BF9498DCE3}">
      <dgm:prSet/>
      <dgm:spPr/>
      <dgm:t>
        <a:bodyPr/>
        <a:lstStyle/>
        <a:p>
          <a:endParaRPr lang="en-US"/>
        </a:p>
      </dgm:t>
    </dgm:pt>
    <dgm:pt modelId="{D13CB3D5-1975-48B0-A9DE-7B152BABB503}">
      <dgm:prSet custT="1"/>
      <dgm:spPr/>
      <dgm:t>
        <a:bodyPr/>
        <a:lstStyle/>
        <a:p>
          <a:pPr algn="just"/>
          <a:r>
            <a:rPr lang="en-US" sz="1500" dirty="0">
              <a:latin typeface="Times New Roman" panose="02020603050405020304" pitchFamily="18" charset="0"/>
              <a:cs typeface="Times New Roman" panose="02020603050405020304" pitchFamily="18" charset="0"/>
            </a:rPr>
            <a:t>Comparing 2021, The number of users traveled during 2022 March higher than 2021 so the travel forecast for year 2022 should depict increase in trend for Summer and Christmas 2022</a:t>
          </a:r>
        </a:p>
      </dgm:t>
    </dgm:pt>
    <dgm:pt modelId="{3B866262-2CF8-4F99-9E70-02E0DE948E00}" type="parTrans" cxnId="{7727A538-0B43-46A4-BD09-BE8AB73B9764}">
      <dgm:prSet/>
      <dgm:spPr/>
      <dgm:t>
        <a:bodyPr/>
        <a:lstStyle/>
        <a:p>
          <a:endParaRPr lang="en-US"/>
        </a:p>
      </dgm:t>
    </dgm:pt>
    <dgm:pt modelId="{F69ECA57-9CC9-49DB-897A-9E3D7E18C3F1}" type="sibTrans" cxnId="{7727A538-0B43-46A4-BD09-BE8AB73B9764}">
      <dgm:prSet/>
      <dgm:spPr/>
      <dgm:t>
        <a:bodyPr/>
        <a:lstStyle/>
        <a:p>
          <a:endParaRPr lang="en-US"/>
        </a:p>
      </dgm:t>
    </dgm:pt>
    <dgm:pt modelId="{5D475ECA-8685-4E97-99C7-E9FD6CE3F62C}">
      <dgm:prSet custT="1"/>
      <dgm:spPr/>
      <dgm:t>
        <a:bodyPr/>
        <a:lstStyle/>
        <a:p>
          <a:pPr algn="just"/>
          <a:r>
            <a:rPr lang="en-US" sz="1500">
              <a:latin typeface="Times New Roman" panose="02020603050405020304" pitchFamily="18" charset="0"/>
              <a:cs typeface="Times New Roman" panose="02020603050405020304" pitchFamily="18" charset="0"/>
            </a:rPr>
            <a:t>15 to 20% users are searching various travel queries till June 2022, as they are mainly checking best places to visit during bank holidays, looking for best hotels and price of airlines.</a:t>
          </a:r>
        </a:p>
      </dgm:t>
    </dgm:pt>
    <dgm:pt modelId="{22EC09C5-5893-4D3A-8E6D-810CDFE39B75}" type="parTrans" cxnId="{32AB23F4-D1DD-4605-972C-6D0B3ACE6111}">
      <dgm:prSet/>
      <dgm:spPr/>
      <dgm:t>
        <a:bodyPr/>
        <a:lstStyle/>
        <a:p>
          <a:endParaRPr lang="en-US"/>
        </a:p>
      </dgm:t>
    </dgm:pt>
    <dgm:pt modelId="{C90F32B6-6A19-4006-B6C9-1602ECF39045}" type="sibTrans" cxnId="{32AB23F4-D1DD-4605-972C-6D0B3ACE6111}">
      <dgm:prSet/>
      <dgm:spPr/>
      <dgm:t>
        <a:bodyPr/>
        <a:lstStyle/>
        <a:p>
          <a:endParaRPr lang="en-US"/>
        </a:p>
      </dgm:t>
    </dgm:pt>
    <dgm:pt modelId="{5B5AC380-615E-4E5D-8C84-C0C2835D04B8}">
      <dgm:prSet custT="1"/>
      <dgm:spPr/>
      <dgm:t>
        <a:bodyPr/>
        <a:lstStyle/>
        <a:p>
          <a:pPr algn="just"/>
          <a:r>
            <a:rPr lang="en-US" sz="1500">
              <a:latin typeface="Times New Roman" panose="02020603050405020304" pitchFamily="18" charset="0"/>
              <a:cs typeface="Times New Roman" panose="02020603050405020304" pitchFamily="18" charset="0"/>
            </a:rPr>
            <a:t>This shows huge potential of increase in travel during Summer and Christmas of year 2022.</a:t>
          </a:r>
        </a:p>
      </dgm:t>
    </dgm:pt>
    <dgm:pt modelId="{5C6F99E6-A4D3-4C26-A1C9-19CF0D8733D4}" type="parTrans" cxnId="{3B7F3A89-E9FD-46F3-A3CE-34C2DCE09090}">
      <dgm:prSet/>
      <dgm:spPr/>
      <dgm:t>
        <a:bodyPr/>
        <a:lstStyle/>
        <a:p>
          <a:endParaRPr lang="en-US"/>
        </a:p>
      </dgm:t>
    </dgm:pt>
    <dgm:pt modelId="{DD8C710F-F86A-46E6-AAEF-AA48DC9C1800}" type="sibTrans" cxnId="{3B7F3A89-E9FD-46F3-A3CE-34C2DCE09090}">
      <dgm:prSet/>
      <dgm:spPr/>
      <dgm:t>
        <a:bodyPr/>
        <a:lstStyle/>
        <a:p>
          <a:endParaRPr lang="en-US"/>
        </a:p>
      </dgm:t>
    </dgm:pt>
    <dgm:pt modelId="{A9BBF832-1FEE-470A-9B2E-1C0D1E2832F7}">
      <dgm:prSet custT="1"/>
      <dgm:spPr/>
      <dgm:t>
        <a:bodyPr/>
        <a:lstStyle/>
        <a:p>
          <a:pPr algn="just"/>
          <a:r>
            <a:rPr lang="en-US" sz="1500" dirty="0">
              <a:latin typeface="Times New Roman" panose="02020603050405020304" pitchFamily="18" charset="0"/>
              <a:cs typeface="Times New Roman" panose="02020603050405020304" pitchFamily="18" charset="0"/>
            </a:rPr>
            <a:t>Based on age wise category search, we can offer the customers belter deals in terms of flight fares and whole stay packages based on their search preferences. This can leverage the customer market for the company. </a:t>
          </a:r>
        </a:p>
      </dgm:t>
    </dgm:pt>
    <dgm:pt modelId="{08B0ECB2-9553-432F-BD5C-47D08FCC9F76}" type="parTrans" cxnId="{191CF189-20DC-4E19-BA98-D2841C9C51A1}">
      <dgm:prSet/>
      <dgm:spPr/>
      <dgm:t>
        <a:bodyPr/>
        <a:lstStyle/>
        <a:p>
          <a:endParaRPr lang="en-US"/>
        </a:p>
      </dgm:t>
    </dgm:pt>
    <dgm:pt modelId="{815C2ACA-488F-4D6A-ABB7-C0F6D55AAF54}" type="sibTrans" cxnId="{191CF189-20DC-4E19-BA98-D2841C9C51A1}">
      <dgm:prSet/>
      <dgm:spPr/>
      <dgm:t>
        <a:bodyPr/>
        <a:lstStyle/>
        <a:p>
          <a:endParaRPr lang="en-US"/>
        </a:p>
      </dgm:t>
    </dgm:pt>
    <dgm:pt modelId="{6B5A9E66-1513-41E8-9744-C7776420C34B}">
      <dgm:prSet custT="1"/>
      <dgm:spPr/>
      <dgm:t>
        <a:bodyPr/>
        <a:lstStyle/>
        <a:p>
          <a:pPr algn="just"/>
          <a:r>
            <a:rPr lang="en-US" sz="1500" dirty="0">
              <a:latin typeface="Times New Roman" panose="02020603050405020304" pitchFamily="18" charset="0"/>
              <a:cs typeface="Times New Roman" panose="02020603050405020304" pitchFamily="18" charset="0"/>
            </a:rPr>
            <a:t>Create a mobile application where users can search all their required travel details and notified with latest offers and travel deals.</a:t>
          </a:r>
        </a:p>
      </dgm:t>
    </dgm:pt>
    <dgm:pt modelId="{C082AFC4-D74F-4B33-8896-0569780B7CE3}" type="parTrans" cxnId="{476FBCC2-9FFA-4109-A8F1-454DA6D119E6}">
      <dgm:prSet/>
      <dgm:spPr/>
      <dgm:t>
        <a:bodyPr/>
        <a:lstStyle/>
        <a:p>
          <a:endParaRPr lang="en-US"/>
        </a:p>
      </dgm:t>
    </dgm:pt>
    <dgm:pt modelId="{6457CDA6-2025-4EBA-A796-45855E9690DC}" type="sibTrans" cxnId="{476FBCC2-9FFA-4109-A8F1-454DA6D119E6}">
      <dgm:prSet/>
      <dgm:spPr/>
      <dgm:t>
        <a:bodyPr/>
        <a:lstStyle/>
        <a:p>
          <a:endParaRPr lang="en-US"/>
        </a:p>
      </dgm:t>
    </dgm:pt>
    <dgm:pt modelId="{2F919C6E-B1C6-A940-9041-7C8A80DF6F2D}" type="pres">
      <dgm:prSet presAssocID="{3F1080A0-B60C-4550-8DBF-1E048F7F8CFC}" presName="vert0" presStyleCnt="0">
        <dgm:presLayoutVars>
          <dgm:dir/>
          <dgm:animOne val="branch"/>
          <dgm:animLvl val="lvl"/>
        </dgm:presLayoutVars>
      </dgm:prSet>
      <dgm:spPr/>
    </dgm:pt>
    <dgm:pt modelId="{3E1EE32A-B48F-6D45-9414-A6625A685F02}" type="pres">
      <dgm:prSet presAssocID="{ACE5D628-22F6-4D0F-AA4D-8D97CB22F651}" presName="thickLine" presStyleLbl="alignNode1" presStyleIdx="0" presStyleCnt="7"/>
      <dgm:spPr/>
    </dgm:pt>
    <dgm:pt modelId="{70B01964-1FAB-F542-AB74-375AEE53826B}" type="pres">
      <dgm:prSet presAssocID="{ACE5D628-22F6-4D0F-AA4D-8D97CB22F651}" presName="horz1" presStyleCnt="0"/>
      <dgm:spPr/>
    </dgm:pt>
    <dgm:pt modelId="{6C161CB5-1944-244A-8FD3-B4CE91B01A7A}" type="pres">
      <dgm:prSet presAssocID="{ACE5D628-22F6-4D0F-AA4D-8D97CB22F651}" presName="tx1" presStyleLbl="revTx" presStyleIdx="0" presStyleCnt="7"/>
      <dgm:spPr/>
    </dgm:pt>
    <dgm:pt modelId="{C6397A32-C131-C749-B095-118BDF0689CA}" type="pres">
      <dgm:prSet presAssocID="{ACE5D628-22F6-4D0F-AA4D-8D97CB22F651}" presName="vert1" presStyleCnt="0"/>
      <dgm:spPr/>
    </dgm:pt>
    <dgm:pt modelId="{D8DCDB91-FCDB-FE46-8B2B-0F8E886072F1}" type="pres">
      <dgm:prSet presAssocID="{6EF3ED49-4672-480D-B7F4-357C830D11F4}" presName="thickLine" presStyleLbl="alignNode1" presStyleIdx="1" presStyleCnt="7"/>
      <dgm:spPr/>
    </dgm:pt>
    <dgm:pt modelId="{20D02104-ED7D-664F-9545-EB6355362D19}" type="pres">
      <dgm:prSet presAssocID="{6EF3ED49-4672-480D-B7F4-357C830D11F4}" presName="horz1" presStyleCnt="0"/>
      <dgm:spPr/>
    </dgm:pt>
    <dgm:pt modelId="{E8D746C3-95BA-C349-82F3-64384635B704}" type="pres">
      <dgm:prSet presAssocID="{6EF3ED49-4672-480D-B7F4-357C830D11F4}" presName="tx1" presStyleLbl="revTx" presStyleIdx="1" presStyleCnt="7"/>
      <dgm:spPr/>
    </dgm:pt>
    <dgm:pt modelId="{017C38E8-2247-9E4B-95B3-4D046E9AF83F}" type="pres">
      <dgm:prSet presAssocID="{6EF3ED49-4672-480D-B7F4-357C830D11F4}" presName="vert1" presStyleCnt="0"/>
      <dgm:spPr/>
    </dgm:pt>
    <dgm:pt modelId="{53316298-E8D4-4F4D-B6BA-40EC1985DFCE}" type="pres">
      <dgm:prSet presAssocID="{D13CB3D5-1975-48B0-A9DE-7B152BABB503}" presName="thickLine" presStyleLbl="alignNode1" presStyleIdx="2" presStyleCnt="7"/>
      <dgm:spPr/>
    </dgm:pt>
    <dgm:pt modelId="{22ADFB50-B8E3-A94A-AF86-CD74C97CE1B1}" type="pres">
      <dgm:prSet presAssocID="{D13CB3D5-1975-48B0-A9DE-7B152BABB503}" presName="horz1" presStyleCnt="0"/>
      <dgm:spPr/>
    </dgm:pt>
    <dgm:pt modelId="{5DE26BA5-1D2B-024B-8450-8DD064D999B5}" type="pres">
      <dgm:prSet presAssocID="{D13CB3D5-1975-48B0-A9DE-7B152BABB503}" presName="tx1" presStyleLbl="revTx" presStyleIdx="2" presStyleCnt="7"/>
      <dgm:spPr/>
    </dgm:pt>
    <dgm:pt modelId="{4EABBFC2-5520-7341-A29B-C99DC1C0BDF9}" type="pres">
      <dgm:prSet presAssocID="{D13CB3D5-1975-48B0-A9DE-7B152BABB503}" presName="vert1" presStyleCnt="0"/>
      <dgm:spPr/>
    </dgm:pt>
    <dgm:pt modelId="{985D0A54-94F4-8C48-8D77-8DF68BC961A4}" type="pres">
      <dgm:prSet presAssocID="{5D475ECA-8685-4E97-99C7-E9FD6CE3F62C}" presName="thickLine" presStyleLbl="alignNode1" presStyleIdx="3" presStyleCnt="7"/>
      <dgm:spPr/>
    </dgm:pt>
    <dgm:pt modelId="{E7E2AB68-BE66-4540-A0FF-E7E0A629162A}" type="pres">
      <dgm:prSet presAssocID="{5D475ECA-8685-4E97-99C7-E9FD6CE3F62C}" presName="horz1" presStyleCnt="0"/>
      <dgm:spPr/>
    </dgm:pt>
    <dgm:pt modelId="{C46292D9-164C-C449-9A55-D2333EBD95E9}" type="pres">
      <dgm:prSet presAssocID="{5D475ECA-8685-4E97-99C7-E9FD6CE3F62C}" presName="tx1" presStyleLbl="revTx" presStyleIdx="3" presStyleCnt="7"/>
      <dgm:spPr/>
    </dgm:pt>
    <dgm:pt modelId="{4D3D2A76-A709-D744-A64A-AEDFD3C1E5EA}" type="pres">
      <dgm:prSet presAssocID="{5D475ECA-8685-4E97-99C7-E9FD6CE3F62C}" presName="vert1" presStyleCnt="0"/>
      <dgm:spPr/>
    </dgm:pt>
    <dgm:pt modelId="{6157E49C-CA3E-094B-9F4D-68FD5CD12AA4}" type="pres">
      <dgm:prSet presAssocID="{5B5AC380-615E-4E5D-8C84-C0C2835D04B8}" presName="thickLine" presStyleLbl="alignNode1" presStyleIdx="4" presStyleCnt="7"/>
      <dgm:spPr/>
    </dgm:pt>
    <dgm:pt modelId="{F9BECF4A-AF33-A84F-8E28-DA7DE34210D6}" type="pres">
      <dgm:prSet presAssocID="{5B5AC380-615E-4E5D-8C84-C0C2835D04B8}" presName="horz1" presStyleCnt="0"/>
      <dgm:spPr/>
    </dgm:pt>
    <dgm:pt modelId="{ACB6A227-BA8F-1B4E-9ABA-2248BF9FA916}" type="pres">
      <dgm:prSet presAssocID="{5B5AC380-615E-4E5D-8C84-C0C2835D04B8}" presName="tx1" presStyleLbl="revTx" presStyleIdx="4" presStyleCnt="7"/>
      <dgm:spPr/>
    </dgm:pt>
    <dgm:pt modelId="{E6EB7A59-0207-864C-9843-E15205AA2AEE}" type="pres">
      <dgm:prSet presAssocID="{5B5AC380-615E-4E5D-8C84-C0C2835D04B8}" presName="vert1" presStyleCnt="0"/>
      <dgm:spPr/>
    </dgm:pt>
    <dgm:pt modelId="{C75C9263-D2B9-714F-862A-ABF5DF1137D9}" type="pres">
      <dgm:prSet presAssocID="{A9BBF832-1FEE-470A-9B2E-1C0D1E2832F7}" presName="thickLine" presStyleLbl="alignNode1" presStyleIdx="5" presStyleCnt="7"/>
      <dgm:spPr/>
    </dgm:pt>
    <dgm:pt modelId="{B0633BB3-FA0E-0F4B-B97A-F22C550BD2D9}" type="pres">
      <dgm:prSet presAssocID="{A9BBF832-1FEE-470A-9B2E-1C0D1E2832F7}" presName="horz1" presStyleCnt="0"/>
      <dgm:spPr/>
    </dgm:pt>
    <dgm:pt modelId="{15BFCDA1-790C-0942-BC4C-DCCE4B0027D3}" type="pres">
      <dgm:prSet presAssocID="{A9BBF832-1FEE-470A-9B2E-1C0D1E2832F7}" presName="tx1" presStyleLbl="revTx" presStyleIdx="5" presStyleCnt="7"/>
      <dgm:spPr/>
    </dgm:pt>
    <dgm:pt modelId="{A867D6D4-FE84-E34F-A37F-7A6D65F62B9E}" type="pres">
      <dgm:prSet presAssocID="{A9BBF832-1FEE-470A-9B2E-1C0D1E2832F7}" presName="vert1" presStyleCnt="0"/>
      <dgm:spPr/>
    </dgm:pt>
    <dgm:pt modelId="{371BBDF0-B4D4-F842-9393-68114D00C05D}" type="pres">
      <dgm:prSet presAssocID="{6B5A9E66-1513-41E8-9744-C7776420C34B}" presName="thickLine" presStyleLbl="alignNode1" presStyleIdx="6" presStyleCnt="7"/>
      <dgm:spPr/>
    </dgm:pt>
    <dgm:pt modelId="{8B50A3B2-3A4F-8249-BB9F-E7783E974E88}" type="pres">
      <dgm:prSet presAssocID="{6B5A9E66-1513-41E8-9744-C7776420C34B}" presName="horz1" presStyleCnt="0"/>
      <dgm:spPr/>
    </dgm:pt>
    <dgm:pt modelId="{7B9A35E5-3D06-A846-B173-353FE987C7F8}" type="pres">
      <dgm:prSet presAssocID="{6B5A9E66-1513-41E8-9744-C7776420C34B}" presName="tx1" presStyleLbl="revTx" presStyleIdx="6" presStyleCnt="7"/>
      <dgm:spPr/>
    </dgm:pt>
    <dgm:pt modelId="{A92738F4-6D06-734B-9702-054655D2ADE6}" type="pres">
      <dgm:prSet presAssocID="{6B5A9E66-1513-41E8-9744-C7776420C34B}" presName="vert1" presStyleCnt="0"/>
      <dgm:spPr/>
    </dgm:pt>
  </dgm:ptLst>
  <dgm:cxnLst>
    <dgm:cxn modelId="{790F0111-CFCB-2542-88BB-AB4CF6E2A614}" type="presOf" srcId="{5B5AC380-615E-4E5D-8C84-C0C2835D04B8}" destId="{ACB6A227-BA8F-1B4E-9ABA-2248BF9FA916}" srcOrd="0" destOrd="0" presId="urn:microsoft.com/office/officeart/2008/layout/LinedList"/>
    <dgm:cxn modelId="{B7BB7719-7C4F-4DA3-9147-80D35C48F1DB}" srcId="{3F1080A0-B60C-4550-8DBF-1E048F7F8CFC}" destId="{ACE5D628-22F6-4D0F-AA4D-8D97CB22F651}" srcOrd="0" destOrd="0" parTransId="{65B19F48-981F-418A-B8A0-CFCF049D6AC6}" sibTransId="{95EDABF8-9093-4CC2-A467-C7BE8E16B5CB}"/>
    <dgm:cxn modelId="{C6CC1024-F1B0-F449-A746-7899DC20EA5E}" type="presOf" srcId="{5D475ECA-8685-4E97-99C7-E9FD6CE3F62C}" destId="{C46292D9-164C-C449-9A55-D2333EBD95E9}" srcOrd="0" destOrd="0" presId="urn:microsoft.com/office/officeart/2008/layout/LinedList"/>
    <dgm:cxn modelId="{7727A538-0B43-46A4-BD09-BE8AB73B9764}" srcId="{3F1080A0-B60C-4550-8DBF-1E048F7F8CFC}" destId="{D13CB3D5-1975-48B0-A9DE-7B152BABB503}" srcOrd="2" destOrd="0" parTransId="{3B866262-2CF8-4F99-9E70-02E0DE948E00}" sibTransId="{F69ECA57-9CC9-49DB-897A-9E3D7E18C3F1}"/>
    <dgm:cxn modelId="{3B7F3A89-E9FD-46F3-A3CE-34C2DCE09090}" srcId="{3F1080A0-B60C-4550-8DBF-1E048F7F8CFC}" destId="{5B5AC380-615E-4E5D-8C84-C0C2835D04B8}" srcOrd="4" destOrd="0" parTransId="{5C6F99E6-A4D3-4C26-A1C9-19CF0D8733D4}" sibTransId="{DD8C710F-F86A-46E6-AAEF-AA48DC9C1800}"/>
    <dgm:cxn modelId="{191CF189-20DC-4E19-BA98-D2841C9C51A1}" srcId="{3F1080A0-B60C-4550-8DBF-1E048F7F8CFC}" destId="{A9BBF832-1FEE-470A-9B2E-1C0D1E2832F7}" srcOrd="5" destOrd="0" parTransId="{08B0ECB2-9553-432F-BD5C-47D08FCC9F76}" sibTransId="{815C2ACA-488F-4D6A-ABB7-C0F6D55AAF54}"/>
    <dgm:cxn modelId="{D9C7748C-4C0D-5649-B9D0-AF86E2D2A801}" type="presOf" srcId="{A9BBF832-1FEE-470A-9B2E-1C0D1E2832F7}" destId="{15BFCDA1-790C-0942-BC4C-DCCE4B0027D3}" srcOrd="0" destOrd="0" presId="urn:microsoft.com/office/officeart/2008/layout/LinedList"/>
    <dgm:cxn modelId="{063C008E-DE0B-4EB7-9F6A-12BF9498DCE3}" srcId="{3F1080A0-B60C-4550-8DBF-1E048F7F8CFC}" destId="{6EF3ED49-4672-480D-B7F4-357C830D11F4}" srcOrd="1" destOrd="0" parTransId="{273E0B08-FF7C-4545-B13F-E57437C88A2C}" sibTransId="{3FEE951B-F67A-4E5F-AB9C-E9207F7598A4}"/>
    <dgm:cxn modelId="{6B8C63A7-FCCB-8141-8B60-D6F06E4A1BB8}" type="presOf" srcId="{3F1080A0-B60C-4550-8DBF-1E048F7F8CFC}" destId="{2F919C6E-B1C6-A940-9041-7C8A80DF6F2D}" srcOrd="0" destOrd="0" presId="urn:microsoft.com/office/officeart/2008/layout/LinedList"/>
    <dgm:cxn modelId="{F9B903AF-C66E-414A-B4B1-018AB80BA8EB}" type="presOf" srcId="{6B5A9E66-1513-41E8-9744-C7776420C34B}" destId="{7B9A35E5-3D06-A846-B173-353FE987C7F8}" srcOrd="0" destOrd="0" presId="urn:microsoft.com/office/officeart/2008/layout/LinedList"/>
    <dgm:cxn modelId="{476FBCC2-9FFA-4109-A8F1-454DA6D119E6}" srcId="{3F1080A0-B60C-4550-8DBF-1E048F7F8CFC}" destId="{6B5A9E66-1513-41E8-9744-C7776420C34B}" srcOrd="6" destOrd="0" parTransId="{C082AFC4-D74F-4B33-8896-0569780B7CE3}" sibTransId="{6457CDA6-2025-4EBA-A796-45855E9690DC}"/>
    <dgm:cxn modelId="{8016F6C6-73ED-9841-8AB7-88E34FAF677A}" type="presOf" srcId="{6EF3ED49-4672-480D-B7F4-357C830D11F4}" destId="{E8D746C3-95BA-C349-82F3-64384635B704}" srcOrd="0" destOrd="0" presId="urn:microsoft.com/office/officeart/2008/layout/LinedList"/>
    <dgm:cxn modelId="{8270B2D9-1A94-154E-935D-CCAFDA48FD17}" type="presOf" srcId="{D13CB3D5-1975-48B0-A9DE-7B152BABB503}" destId="{5DE26BA5-1D2B-024B-8450-8DD064D999B5}" srcOrd="0" destOrd="0" presId="urn:microsoft.com/office/officeart/2008/layout/LinedList"/>
    <dgm:cxn modelId="{CEDF0BEC-FEC1-3842-B825-BDB0C84E35A6}" type="presOf" srcId="{ACE5D628-22F6-4D0F-AA4D-8D97CB22F651}" destId="{6C161CB5-1944-244A-8FD3-B4CE91B01A7A}" srcOrd="0" destOrd="0" presId="urn:microsoft.com/office/officeart/2008/layout/LinedList"/>
    <dgm:cxn modelId="{32AB23F4-D1DD-4605-972C-6D0B3ACE6111}" srcId="{3F1080A0-B60C-4550-8DBF-1E048F7F8CFC}" destId="{5D475ECA-8685-4E97-99C7-E9FD6CE3F62C}" srcOrd="3" destOrd="0" parTransId="{22EC09C5-5893-4D3A-8E6D-810CDFE39B75}" sibTransId="{C90F32B6-6A19-4006-B6C9-1602ECF39045}"/>
    <dgm:cxn modelId="{B33E1E5A-B6E8-624F-943C-74D705DFDFB9}" type="presParOf" srcId="{2F919C6E-B1C6-A940-9041-7C8A80DF6F2D}" destId="{3E1EE32A-B48F-6D45-9414-A6625A685F02}" srcOrd="0" destOrd="0" presId="urn:microsoft.com/office/officeart/2008/layout/LinedList"/>
    <dgm:cxn modelId="{21685D4C-AF2C-FC47-8AA9-E472A781333F}" type="presParOf" srcId="{2F919C6E-B1C6-A940-9041-7C8A80DF6F2D}" destId="{70B01964-1FAB-F542-AB74-375AEE53826B}" srcOrd="1" destOrd="0" presId="urn:microsoft.com/office/officeart/2008/layout/LinedList"/>
    <dgm:cxn modelId="{905A2877-A39E-164D-BFC7-78A5260934BF}" type="presParOf" srcId="{70B01964-1FAB-F542-AB74-375AEE53826B}" destId="{6C161CB5-1944-244A-8FD3-B4CE91B01A7A}" srcOrd="0" destOrd="0" presId="urn:microsoft.com/office/officeart/2008/layout/LinedList"/>
    <dgm:cxn modelId="{EEC4FDB9-9E6A-0B42-8594-F2A7095CC76F}" type="presParOf" srcId="{70B01964-1FAB-F542-AB74-375AEE53826B}" destId="{C6397A32-C131-C749-B095-118BDF0689CA}" srcOrd="1" destOrd="0" presId="urn:microsoft.com/office/officeart/2008/layout/LinedList"/>
    <dgm:cxn modelId="{00380DBB-022F-D84D-8A91-C23390B77977}" type="presParOf" srcId="{2F919C6E-B1C6-A940-9041-7C8A80DF6F2D}" destId="{D8DCDB91-FCDB-FE46-8B2B-0F8E886072F1}" srcOrd="2" destOrd="0" presId="urn:microsoft.com/office/officeart/2008/layout/LinedList"/>
    <dgm:cxn modelId="{D16CD19F-859B-1C40-BE3F-269ECD4BE3AE}" type="presParOf" srcId="{2F919C6E-B1C6-A940-9041-7C8A80DF6F2D}" destId="{20D02104-ED7D-664F-9545-EB6355362D19}" srcOrd="3" destOrd="0" presId="urn:microsoft.com/office/officeart/2008/layout/LinedList"/>
    <dgm:cxn modelId="{B078DC5A-F826-3449-B0B3-5409E9C85997}" type="presParOf" srcId="{20D02104-ED7D-664F-9545-EB6355362D19}" destId="{E8D746C3-95BA-C349-82F3-64384635B704}" srcOrd="0" destOrd="0" presId="urn:microsoft.com/office/officeart/2008/layout/LinedList"/>
    <dgm:cxn modelId="{014F4CE4-B6F0-AA4D-BB57-417E592AEA5A}" type="presParOf" srcId="{20D02104-ED7D-664F-9545-EB6355362D19}" destId="{017C38E8-2247-9E4B-95B3-4D046E9AF83F}" srcOrd="1" destOrd="0" presId="urn:microsoft.com/office/officeart/2008/layout/LinedList"/>
    <dgm:cxn modelId="{8BE1DA00-F385-414E-83DE-C77E463A2529}" type="presParOf" srcId="{2F919C6E-B1C6-A940-9041-7C8A80DF6F2D}" destId="{53316298-E8D4-4F4D-B6BA-40EC1985DFCE}" srcOrd="4" destOrd="0" presId="urn:microsoft.com/office/officeart/2008/layout/LinedList"/>
    <dgm:cxn modelId="{BCF7B501-4482-7C4A-9A09-6C617E31BFCB}" type="presParOf" srcId="{2F919C6E-B1C6-A940-9041-7C8A80DF6F2D}" destId="{22ADFB50-B8E3-A94A-AF86-CD74C97CE1B1}" srcOrd="5" destOrd="0" presId="urn:microsoft.com/office/officeart/2008/layout/LinedList"/>
    <dgm:cxn modelId="{94C6BA70-B4D4-C44F-A8E7-C034AE07A99E}" type="presParOf" srcId="{22ADFB50-B8E3-A94A-AF86-CD74C97CE1B1}" destId="{5DE26BA5-1D2B-024B-8450-8DD064D999B5}" srcOrd="0" destOrd="0" presId="urn:microsoft.com/office/officeart/2008/layout/LinedList"/>
    <dgm:cxn modelId="{ACF0B104-AC5D-A748-8CCB-E13436BFF877}" type="presParOf" srcId="{22ADFB50-B8E3-A94A-AF86-CD74C97CE1B1}" destId="{4EABBFC2-5520-7341-A29B-C99DC1C0BDF9}" srcOrd="1" destOrd="0" presId="urn:microsoft.com/office/officeart/2008/layout/LinedList"/>
    <dgm:cxn modelId="{E116EB09-6D96-C043-A0B0-A83D691A4C50}" type="presParOf" srcId="{2F919C6E-B1C6-A940-9041-7C8A80DF6F2D}" destId="{985D0A54-94F4-8C48-8D77-8DF68BC961A4}" srcOrd="6" destOrd="0" presId="urn:microsoft.com/office/officeart/2008/layout/LinedList"/>
    <dgm:cxn modelId="{B1540770-D171-6244-89E0-CC1AA3B11EAD}" type="presParOf" srcId="{2F919C6E-B1C6-A940-9041-7C8A80DF6F2D}" destId="{E7E2AB68-BE66-4540-A0FF-E7E0A629162A}" srcOrd="7" destOrd="0" presId="urn:microsoft.com/office/officeart/2008/layout/LinedList"/>
    <dgm:cxn modelId="{DDB9D875-61AF-CF43-83EE-664272D9D7A5}" type="presParOf" srcId="{E7E2AB68-BE66-4540-A0FF-E7E0A629162A}" destId="{C46292D9-164C-C449-9A55-D2333EBD95E9}" srcOrd="0" destOrd="0" presId="urn:microsoft.com/office/officeart/2008/layout/LinedList"/>
    <dgm:cxn modelId="{611B9231-E2C8-5049-9820-91A91A080BF3}" type="presParOf" srcId="{E7E2AB68-BE66-4540-A0FF-E7E0A629162A}" destId="{4D3D2A76-A709-D744-A64A-AEDFD3C1E5EA}" srcOrd="1" destOrd="0" presId="urn:microsoft.com/office/officeart/2008/layout/LinedList"/>
    <dgm:cxn modelId="{0CC3B2F5-97C9-4B4B-BCE5-31AD2245A991}" type="presParOf" srcId="{2F919C6E-B1C6-A940-9041-7C8A80DF6F2D}" destId="{6157E49C-CA3E-094B-9F4D-68FD5CD12AA4}" srcOrd="8" destOrd="0" presId="urn:microsoft.com/office/officeart/2008/layout/LinedList"/>
    <dgm:cxn modelId="{D14B33D3-5EBB-EA4C-AA1F-9A7FB621EDB7}" type="presParOf" srcId="{2F919C6E-B1C6-A940-9041-7C8A80DF6F2D}" destId="{F9BECF4A-AF33-A84F-8E28-DA7DE34210D6}" srcOrd="9" destOrd="0" presId="urn:microsoft.com/office/officeart/2008/layout/LinedList"/>
    <dgm:cxn modelId="{4EC0B04E-2B2E-624A-9A03-3212BB9247B6}" type="presParOf" srcId="{F9BECF4A-AF33-A84F-8E28-DA7DE34210D6}" destId="{ACB6A227-BA8F-1B4E-9ABA-2248BF9FA916}" srcOrd="0" destOrd="0" presId="urn:microsoft.com/office/officeart/2008/layout/LinedList"/>
    <dgm:cxn modelId="{8CCDFC13-98C1-0E45-8BD1-1AD881E7E426}" type="presParOf" srcId="{F9BECF4A-AF33-A84F-8E28-DA7DE34210D6}" destId="{E6EB7A59-0207-864C-9843-E15205AA2AEE}" srcOrd="1" destOrd="0" presId="urn:microsoft.com/office/officeart/2008/layout/LinedList"/>
    <dgm:cxn modelId="{F7E21A3E-216C-B74A-8F2B-1A26E9CD32FE}" type="presParOf" srcId="{2F919C6E-B1C6-A940-9041-7C8A80DF6F2D}" destId="{C75C9263-D2B9-714F-862A-ABF5DF1137D9}" srcOrd="10" destOrd="0" presId="urn:microsoft.com/office/officeart/2008/layout/LinedList"/>
    <dgm:cxn modelId="{61D69B40-87FD-0F47-9AA7-1836AE9806FC}" type="presParOf" srcId="{2F919C6E-B1C6-A940-9041-7C8A80DF6F2D}" destId="{B0633BB3-FA0E-0F4B-B97A-F22C550BD2D9}" srcOrd="11" destOrd="0" presId="urn:microsoft.com/office/officeart/2008/layout/LinedList"/>
    <dgm:cxn modelId="{28A3CD4B-AC9A-2E4C-82E6-2B1CEFAEADFA}" type="presParOf" srcId="{B0633BB3-FA0E-0F4B-B97A-F22C550BD2D9}" destId="{15BFCDA1-790C-0942-BC4C-DCCE4B0027D3}" srcOrd="0" destOrd="0" presId="urn:microsoft.com/office/officeart/2008/layout/LinedList"/>
    <dgm:cxn modelId="{31C0D0BB-777F-9D47-9CB3-A566FC47EBAC}" type="presParOf" srcId="{B0633BB3-FA0E-0F4B-B97A-F22C550BD2D9}" destId="{A867D6D4-FE84-E34F-A37F-7A6D65F62B9E}" srcOrd="1" destOrd="0" presId="urn:microsoft.com/office/officeart/2008/layout/LinedList"/>
    <dgm:cxn modelId="{CA041402-A08F-574C-A842-307C8F305F60}" type="presParOf" srcId="{2F919C6E-B1C6-A940-9041-7C8A80DF6F2D}" destId="{371BBDF0-B4D4-F842-9393-68114D00C05D}" srcOrd="12" destOrd="0" presId="urn:microsoft.com/office/officeart/2008/layout/LinedList"/>
    <dgm:cxn modelId="{9F88C96D-1862-424E-91EF-4ADC90801414}" type="presParOf" srcId="{2F919C6E-B1C6-A940-9041-7C8A80DF6F2D}" destId="{8B50A3B2-3A4F-8249-BB9F-E7783E974E88}" srcOrd="13" destOrd="0" presId="urn:microsoft.com/office/officeart/2008/layout/LinedList"/>
    <dgm:cxn modelId="{1D5F7A90-828E-944B-AC55-873B8B51737C}" type="presParOf" srcId="{8B50A3B2-3A4F-8249-BB9F-E7783E974E88}" destId="{7B9A35E5-3D06-A846-B173-353FE987C7F8}" srcOrd="0" destOrd="0" presId="urn:microsoft.com/office/officeart/2008/layout/LinedList"/>
    <dgm:cxn modelId="{F2F04152-08D3-9F46-B942-9C7F35446FD9}" type="presParOf" srcId="{8B50A3B2-3A4F-8249-BB9F-E7783E974E88}" destId="{A92738F4-6D06-734B-9702-054655D2ADE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EE32A-B48F-6D45-9414-A6625A685F02}">
      <dsp:nvSpPr>
        <dsp:cNvPr id="0" name=""/>
        <dsp:cNvSpPr/>
      </dsp:nvSpPr>
      <dsp:spPr>
        <a:xfrm>
          <a:off x="0" y="713"/>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61CB5-1944-244A-8FD3-B4CE91B01A7A}">
      <dsp:nvSpPr>
        <dsp:cNvPr id="0" name=""/>
        <dsp:cNvSpPr/>
      </dsp:nvSpPr>
      <dsp:spPr>
        <a:xfrm>
          <a:off x="0" y="713"/>
          <a:ext cx="6173409" cy="834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Travel during the year 2022 evidently shows the trend of decline from Q2 to Q4.</a:t>
          </a:r>
        </a:p>
      </dsp:txBody>
      <dsp:txXfrm>
        <a:off x="0" y="713"/>
        <a:ext cx="6173409" cy="834577"/>
      </dsp:txXfrm>
    </dsp:sp>
    <dsp:sp modelId="{D8DCDB91-FCDB-FE46-8B2B-0F8E886072F1}">
      <dsp:nvSpPr>
        <dsp:cNvPr id="0" name=""/>
        <dsp:cNvSpPr/>
      </dsp:nvSpPr>
      <dsp:spPr>
        <a:xfrm>
          <a:off x="0" y="835290"/>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746C3-95BA-C349-82F3-64384635B704}">
      <dsp:nvSpPr>
        <dsp:cNvPr id="0" name=""/>
        <dsp:cNvSpPr/>
      </dsp:nvSpPr>
      <dsp:spPr>
        <a:xfrm>
          <a:off x="0" y="835290"/>
          <a:ext cx="6173409" cy="834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Users wishes to finalize their booking in an average period of 100 days before their travel.</a:t>
          </a:r>
        </a:p>
      </dsp:txBody>
      <dsp:txXfrm>
        <a:off x="0" y="835290"/>
        <a:ext cx="6173409" cy="834577"/>
      </dsp:txXfrm>
    </dsp:sp>
    <dsp:sp modelId="{53316298-E8D4-4F4D-B6BA-40EC1985DFCE}">
      <dsp:nvSpPr>
        <dsp:cNvPr id="0" name=""/>
        <dsp:cNvSpPr/>
      </dsp:nvSpPr>
      <dsp:spPr>
        <a:xfrm>
          <a:off x="0" y="1669868"/>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26BA5-1D2B-024B-8450-8DD064D999B5}">
      <dsp:nvSpPr>
        <dsp:cNvPr id="0" name=""/>
        <dsp:cNvSpPr/>
      </dsp:nvSpPr>
      <dsp:spPr>
        <a:xfrm>
          <a:off x="0" y="1669868"/>
          <a:ext cx="6173409" cy="834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Comparing 2021, The number of users traveled during 2022 March higher than 2021 so the travel forecast for year 2022 should depict increase in trend for Summer and Christmas 2022</a:t>
          </a:r>
        </a:p>
      </dsp:txBody>
      <dsp:txXfrm>
        <a:off x="0" y="1669868"/>
        <a:ext cx="6173409" cy="834577"/>
      </dsp:txXfrm>
    </dsp:sp>
    <dsp:sp modelId="{985D0A54-94F4-8C48-8D77-8DF68BC961A4}">
      <dsp:nvSpPr>
        <dsp:cNvPr id="0" name=""/>
        <dsp:cNvSpPr/>
      </dsp:nvSpPr>
      <dsp:spPr>
        <a:xfrm>
          <a:off x="0" y="2504445"/>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292D9-164C-C449-9A55-D2333EBD95E9}">
      <dsp:nvSpPr>
        <dsp:cNvPr id="0" name=""/>
        <dsp:cNvSpPr/>
      </dsp:nvSpPr>
      <dsp:spPr>
        <a:xfrm>
          <a:off x="0" y="2504445"/>
          <a:ext cx="6173409" cy="834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15 to 20% users are searching various travel queries till June 2022, as they are mainly checking best places to visit during bank holidays, looking for best hotels and price of airlines.</a:t>
          </a:r>
        </a:p>
      </dsp:txBody>
      <dsp:txXfrm>
        <a:off x="0" y="2504445"/>
        <a:ext cx="6173409" cy="834577"/>
      </dsp:txXfrm>
    </dsp:sp>
    <dsp:sp modelId="{6157E49C-CA3E-094B-9F4D-68FD5CD12AA4}">
      <dsp:nvSpPr>
        <dsp:cNvPr id="0" name=""/>
        <dsp:cNvSpPr/>
      </dsp:nvSpPr>
      <dsp:spPr>
        <a:xfrm>
          <a:off x="0" y="3339023"/>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6A227-BA8F-1B4E-9ABA-2248BF9FA916}">
      <dsp:nvSpPr>
        <dsp:cNvPr id="0" name=""/>
        <dsp:cNvSpPr/>
      </dsp:nvSpPr>
      <dsp:spPr>
        <a:xfrm>
          <a:off x="0" y="3339023"/>
          <a:ext cx="6173409" cy="834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This shows huge potential of increase in travel during Summer and Christmas of year 2022.</a:t>
          </a:r>
        </a:p>
      </dsp:txBody>
      <dsp:txXfrm>
        <a:off x="0" y="3339023"/>
        <a:ext cx="6173409" cy="834577"/>
      </dsp:txXfrm>
    </dsp:sp>
    <dsp:sp modelId="{C75C9263-D2B9-714F-862A-ABF5DF1137D9}">
      <dsp:nvSpPr>
        <dsp:cNvPr id="0" name=""/>
        <dsp:cNvSpPr/>
      </dsp:nvSpPr>
      <dsp:spPr>
        <a:xfrm>
          <a:off x="0" y="4173600"/>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BFCDA1-790C-0942-BC4C-DCCE4B0027D3}">
      <dsp:nvSpPr>
        <dsp:cNvPr id="0" name=""/>
        <dsp:cNvSpPr/>
      </dsp:nvSpPr>
      <dsp:spPr>
        <a:xfrm>
          <a:off x="0" y="4173600"/>
          <a:ext cx="6173409" cy="834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Based on age wise category search, we can offer the customers belter deals in terms of flight fares and whole stay packages based on their search preferences. This can leverage the customer market for the company. </a:t>
          </a:r>
        </a:p>
      </dsp:txBody>
      <dsp:txXfrm>
        <a:off x="0" y="4173600"/>
        <a:ext cx="6173409" cy="834577"/>
      </dsp:txXfrm>
    </dsp:sp>
    <dsp:sp modelId="{371BBDF0-B4D4-F842-9393-68114D00C05D}">
      <dsp:nvSpPr>
        <dsp:cNvPr id="0" name=""/>
        <dsp:cNvSpPr/>
      </dsp:nvSpPr>
      <dsp:spPr>
        <a:xfrm>
          <a:off x="0" y="5008178"/>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9A35E5-3D06-A846-B173-353FE987C7F8}">
      <dsp:nvSpPr>
        <dsp:cNvPr id="0" name=""/>
        <dsp:cNvSpPr/>
      </dsp:nvSpPr>
      <dsp:spPr>
        <a:xfrm>
          <a:off x="0" y="5008178"/>
          <a:ext cx="6173409" cy="834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Create a mobile application where users can search all their required travel details and notified with latest offers and travel deals.</a:t>
          </a:r>
        </a:p>
      </dsp:txBody>
      <dsp:txXfrm>
        <a:off x="0" y="5008178"/>
        <a:ext cx="6173409" cy="8345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6/26/22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525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625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906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441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61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791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884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247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35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017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6/26/22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2444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6/26/22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781970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Person pointing on a map">
            <a:extLst>
              <a:ext uri="{FF2B5EF4-FFF2-40B4-BE49-F238E27FC236}">
                <a16:creationId xmlns:a16="http://schemas.microsoft.com/office/drawing/2014/main" id="{6200DD8F-DD50-B631-6759-B6D4C581F827}"/>
              </a:ext>
            </a:extLst>
          </p:cNvPr>
          <p:cNvPicPr>
            <a:picLocks noChangeAspect="1"/>
          </p:cNvPicPr>
          <p:nvPr/>
        </p:nvPicPr>
        <p:blipFill rotWithShape="1">
          <a:blip r:embed="rId2">
            <a:alphaModFix/>
          </a:blip>
          <a:srcRect r="-1" b="15725"/>
          <a:stretch/>
        </p:blipFill>
        <p:spPr>
          <a:xfrm>
            <a:off x="20" y="10"/>
            <a:ext cx="12188932" cy="6856614"/>
          </a:xfrm>
          <a:prstGeom prst="rect">
            <a:avLst/>
          </a:prstGeom>
        </p:spPr>
      </p:pic>
      <p:sp>
        <p:nvSpPr>
          <p:cNvPr id="81" name="Rectangle 80">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Top Left">
            <a:extLst>
              <a:ext uri="{FF2B5EF4-FFF2-40B4-BE49-F238E27FC236}">
                <a16:creationId xmlns:a16="http://schemas.microsoft.com/office/drawing/2014/main" id="{76A80126-9AD6-4B06-A2B4-E80D49DCB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84" name="Freeform: Shape 83">
              <a:extLst>
                <a:ext uri="{FF2B5EF4-FFF2-40B4-BE49-F238E27FC236}">
                  <a16:creationId xmlns:a16="http://schemas.microsoft.com/office/drawing/2014/main" id="{C91CE592-76CC-4C5D-B63C-C492B204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6D0FD994-79C9-4249-8397-92B364FFB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A7E996B0-03B6-46BD-9AC7-CE895EBB6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12E495D8-E01F-4637-87AA-317C325B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07A6E288-B6A5-43F5-948E-F0074B662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10E73585-6FEF-450D-ACF4-43753B261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90" name="Freeform: Shape 89">
              <a:extLst>
                <a:ext uri="{FF2B5EF4-FFF2-40B4-BE49-F238E27FC236}">
                  <a16:creationId xmlns:a16="http://schemas.microsoft.com/office/drawing/2014/main" id="{1C001581-36A8-4337-9483-F4EF7D8A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C23005D3-3504-414B-8CCE-FB24909FB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A32D3363-EEDD-4E2A-99C2-02CC29F56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F3320B91-B7AF-4A1C-9AA7-A88877468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C4D9CB6C-49EF-4AB1-AA5D-DAF414CAD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41D14721-69D1-49E6-97E1-7C1B7E896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96" name="Freeform: Shape 95">
              <a:extLst>
                <a:ext uri="{FF2B5EF4-FFF2-40B4-BE49-F238E27FC236}">
                  <a16:creationId xmlns:a16="http://schemas.microsoft.com/office/drawing/2014/main" id="{EA32776C-ED61-40AC-AAE2-946D61FB0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ACE9D8A5-BB4F-469A-A640-C4A2EB64F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C0F8B594-AC47-4890-AA31-D4C753E4E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D4896A88-C10D-4F92-A493-9B42C4509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84CF5861-DFA7-40AE-A060-0B06C6A1A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EE6C36D3-E647-4682-BD08-FFD920926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5468E2D8-F0C6-49FA-BEA1-F2B4B7F0E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2455C4A6-2BD1-4862-B843-1C21691DB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F2A7A9CF-F794-4E88-84C1-9C3D3BD62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E6165D29-B803-4DC8-89DE-8DF7B5346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AFF8557F-8C51-4431-A149-896D24BDC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DCA02EEE-CFE2-4F57-9101-07A45870D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71C8BEC-1DEE-0F4B-82FE-8B4CDE18F97E}"/>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Yahoo Users Travel Insights</a:t>
            </a:r>
          </a:p>
        </p:txBody>
      </p:sp>
      <p:sp>
        <p:nvSpPr>
          <p:cNvPr id="3" name="Subtitle 2">
            <a:extLst>
              <a:ext uri="{FF2B5EF4-FFF2-40B4-BE49-F238E27FC236}">
                <a16:creationId xmlns:a16="http://schemas.microsoft.com/office/drawing/2014/main" id="{7AEEABEF-57DE-F341-A454-915E5E5504D4}"/>
              </a:ext>
            </a:extLst>
          </p:cNvPr>
          <p:cNvSpPr>
            <a:spLocks noGrp="1"/>
          </p:cNvSpPr>
          <p:nvPr>
            <p:ph type="subTitle" idx="1"/>
          </p:nvPr>
        </p:nvSpPr>
        <p:spPr>
          <a:xfrm>
            <a:off x="1218708" y="4069780"/>
            <a:ext cx="9781327" cy="2056617"/>
          </a:xfrm>
        </p:spPr>
        <p:txBody>
          <a:bodyPr anchor="t">
            <a:normAutofit/>
          </a:bodyPr>
          <a:lstStyle/>
          <a:p>
            <a:r>
              <a:rPr lang="en-US" sz="2200">
                <a:solidFill>
                  <a:srgbClr val="FFFFFF"/>
                </a:solidFill>
              </a:rPr>
              <a:t>Presented By,</a:t>
            </a:r>
          </a:p>
          <a:p>
            <a:r>
              <a:rPr lang="en-US" sz="2200">
                <a:solidFill>
                  <a:srgbClr val="FFFFFF"/>
                </a:solidFill>
              </a:rPr>
              <a:t>Eldhose Paulose Kunnel</a:t>
            </a:r>
          </a:p>
        </p:txBody>
      </p:sp>
      <p:grpSp>
        <p:nvGrpSpPr>
          <p:cNvPr id="10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0"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2" name="Freeform: Shape 111">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11" name="Freeform: Shape 110">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428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Top Corners Rounded 50">
            <a:extLst>
              <a:ext uri="{FF2B5EF4-FFF2-40B4-BE49-F238E27FC236}">
                <a16:creationId xmlns:a16="http://schemas.microsoft.com/office/drawing/2014/main" id="{A06622B5-0D3E-459F-977C-302B9D998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314" y="195830"/>
            <a:ext cx="2932144" cy="3860771"/>
          </a:xfrm>
          <a:prstGeom prst="round2SameRect">
            <a:avLst>
              <a:gd name="adj1" fmla="val 4735"/>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Freeform: Shape 52">
            <a:extLst>
              <a:ext uri="{FF2B5EF4-FFF2-40B4-BE49-F238E27FC236}">
                <a16:creationId xmlns:a16="http://schemas.microsoft.com/office/drawing/2014/main" id="{A8C57116-FF6E-4139-8821-B2C87DACD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3196"/>
            <a:ext cx="3694176" cy="2606040"/>
          </a:xfrm>
          <a:custGeom>
            <a:avLst/>
            <a:gdLst>
              <a:gd name="connsiteX0" fmla="*/ 0 w 3694176"/>
              <a:gd name="connsiteY0" fmla="*/ 0 h 2606040"/>
              <a:gd name="connsiteX1" fmla="*/ 3578728 w 3694176"/>
              <a:gd name="connsiteY1" fmla="*/ 0 h 2606040"/>
              <a:gd name="connsiteX2" fmla="*/ 3694176 w 3694176"/>
              <a:gd name="connsiteY2" fmla="*/ 115448 h 2606040"/>
              <a:gd name="connsiteX3" fmla="*/ 3694176 w 3694176"/>
              <a:gd name="connsiteY3" fmla="*/ 2490592 h 2606040"/>
              <a:gd name="connsiteX4" fmla="*/ 3578728 w 3694176"/>
              <a:gd name="connsiteY4" fmla="*/ 2606040 h 2606040"/>
              <a:gd name="connsiteX5" fmla="*/ 0 w 3694176"/>
              <a:gd name="connsiteY5" fmla="*/ 2606040 h 260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4176" h="2606040">
                <a:moveTo>
                  <a:pt x="0" y="0"/>
                </a:moveTo>
                <a:lnTo>
                  <a:pt x="3578728" y="0"/>
                </a:lnTo>
                <a:cubicBezTo>
                  <a:pt x="3642488" y="0"/>
                  <a:pt x="3694176" y="51688"/>
                  <a:pt x="3694176" y="115448"/>
                </a:cubicBezTo>
                <a:lnTo>
                  <a:pt x="3694176" y="2490592"/>
                </a:lnTo>
                <a:cubicBezTo>
                  <a:pt x="3694176" y="2554352"/>
                  <a:pt x="3642488" y="2606040"/>
                  <a:pt x="3578728" y="2606040"/>
                </a:cubicBezTo>
                <a:lnTo>
                  <a:pt x="0" y="26060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8F3500BB-7A79-AB4A-9FE3-68221BE89055}"/>
              </a:ext>
            </a:extLst>
          </p:cNvPr>
          <p:cNvPicPr>
            <a:picLocks noChangeAspect="1"/>
          </p:cNvPicPr>
          <p:nvPr/>
        </p:nvPicPr>
        <p:blipFill>
          <a:blip r:embed="rId2"/>
          <a:stretch>
            <a:fillRect/>
          </a:stretch>
        </p:blipFill>
        <p:spPr>
          <a:xfrm>
            <a:off x="238421" y="1568188"/>
            <a:ext cx="3050689" cy="1146212"/>
          </a:xfrm>
          <a:prstGeom prst="rect">
            <a:avLst/>
          </a:prstGeom>
        </p:spPr>
      </p:pic>
      <p:sp>
        <p:nvSpPr>
          <p:cNvPr id="55" name="Rectangle: Top Corners Rounded 54">
            <a:extLst>
              <a:ext uri="{FF2B5EF4-FFF2-40B4-BE49-F238E27FC236}">
                <a16:creationId xmlns:a16="http://schemas.microsoft.com/office/drawing/2014/main" id="{B22EB6A2-EE25-4D0A-B8F7-560339BF7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157157" y="-1"/>
            <a:ext cx="4332545" cy="3130998"/>
          </a:xfrm>
          <a:prstGeom prst="round2SameRect">
            <a:avLst>
              <a:gd name="adj1" fmla="val 3211"/>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Freeform: Shape 56">
            <a:extLst>
              <a:ext uri="{FF2B5EF4-FFF2-40B4-BE49-F238E27FC236}">
                <a16:creationId xmlns:a16="http://schemas.microsoft.com/office/drawing/2014/main" id="{D2C3104C-4206-4F13-AC1B-BD1A0833E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0893" y="1"/>
            <a:ext cx="4005072" cy="2962656"/>
          </a:xfrm>
          <a:custGeom>
            <a:avLst/>
            <a:gdLst>
              <a:gd name="connsiteX0" fmla="*/ 0 w 4005072"/>
              <a:gd name="connsiteY0" fmla="*/ 0 h 2962656"/>
              <a:gd name="connsiteX1" fmla="*/ 4005072 w 4005072"/>
              <a:gd name="connsiteY1" fmla="*/ 0 h 2962656"/>
              <a:gd name="connsiteX2" fmla="*/ 4005072 w 4005072"/>
              <a:gd name="connsiteY2" fmla="*/ 2867525 h 2962656"/>
              <a:gd name="connsiteX3" fmla="*/ 3909941 w 4005072"/>
              <a:gd name="connsiteY3" fmla="*/ 2962656 h 2962656"/>
              <a:gd name="connsiteX4" fmla="*/ 95131 w 4005072"/>
              <a:gd name="connsiteY4" fmla="*/ 2962656 h 2962656"/>
              <a:gd name="connsiteX5" fmla="*/ 0 w 4005072"/>
              <a:gd name="connsiteY5" fmla="*/ 2867525 h 296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5072" h="2962656">
                <a:moveTo>
                  <a:pt x="0" y="0"/>
                </a:moveTo>
                <a:lnTo>
                  <a:pt x="4005072" y="0"/>
                </a:lnTo>
                <a:lnTo>
                  <a:pt x="4005072" y="2867525"/>
                </a:lnTo>
                <a:cubicBezTo>
                  <a:pt x="4005072" y="2920064"/>
                  <a:pt x="3962480" y="2962656"/>
                  <a:pt x="3909941" y="2962656"/>
                </a:cubicBezTo>
                <a:lnTo>
                  <a:pt x="95131" y="2962656"/>
                </a:lnTo>
                <a:cubicBezTo>
                  <a:pt x="42592" y="2962656"/>
                  <a:pt x="0" y="2920064"/>
                  <a:pt x="0" y="28675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Rectangle: Top Corners Rounded 58">
            <a:extLst>
              <a:ext uri="{FF2B5EF4-FFF2-40B4-BE49-F238E27FC236}">
                <a16:creationId xmlns:a16="http://schemas.microsoft.com/office/drawing/2014/main" id="{E075FF7B-260C-401F-825B-033879C5E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157156" y="3506700"/>
            <a:ext cx="4332545" cy="3351300"/>
          </a:xfrm>
          <a:prstGeom prst="round2SameRect">
            <a:avLst>
              <a:gd name="adj1" fmla="val 3211"/>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60">
            <a:extLst>
              <a:ext uri="{FF2B5EF4-FFF2-40B4-BE49-F238E27FC236}">
                <a16:creationId xmlns:a16="http://schemas.microsoft.com/office/drawing/2014/main" id="{1D5037CA-A2EE-4AB1-869B-76219B61E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20893" y="3675040"/>
            <a:ext cx="4005072" cy="3182960"/>
          </a:xfrm>
          <a:custGeom>
            <a:avLst/>
            <a:gdLst>
              <a:gd name="connsiteX0" fmla="*/ 0 w 4005072"/>
              <a:gd name="connsiteY0" fmla="*/ 0 h 2962656"/>
              <a:gd name="connsiteX1" fmla="*/ 4005072 w 4005072"/>
              <a:gd name="connsiteY1" fmla="*/ 0 h 2962656"/>
              <a:gd name="connsiteX2" fmla="*/ 4005072 w 4005072"/>
              <a:gd name="connsiteY2" fmla="*/ 2867525 h 2962656"/>
              <a:gd name="connsiteX3" fmla="*/ 3909941 w 4005072"/>
              <a:gd name="connsiteY3" fmla="*/ 2962656 h 2962656"/>
              <a:gd name="connsiteX4" fmla="*/ 95131 w 4005072"/>
              <a:gd name="connsiteY4" fmla="*/ 2962656 h 2962656"/>
              <a:gd name="connsiteX5" fmla="*/ 0 w 4005072"/>
              <a:gd name="connsiteY5" fmla="*/ 2867525 h 296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5072" h="2962656">
                <a:moveTo>
                  <a:pt x="0" y="0"/>
                </a:moveTo>
                <a:lnTo>
                  <a:pt x="4005072" y="0"/>
                </a:lnTo>
                <a:lnTo>
                  <a:pt x="4005072" y="2867525"/>
                </a:lnTo>
                <a:cubicBezTo>
                  <a:pt x="4005072" y="2920064"/>
                  <a:pt x="3962480" y="2962656"/>
                  <a:pt x="3909941" y="2962656"/>
                </a:cubicBezTo>
                <a:lnTo>
                  <a:pt x="95131" y="2962656"/>
                </a:lnTo>
                <a:cubicBezTo>
                  <a:pt x="42592" y="2962656"/>
                  <a:pt x="0" y="2920064"/>
                  <a:pt x="0" y="28675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Rectangle: Top Corners Rounded 62">
            <a:extLst>
              <a:ext uri="{FF2B5EF4-FFF2-40B4-BE49-F238E27FC236}">
                <a16:creationId xmlns:a16="http://schemas.microsoft.com/office/drawing/2014/main" id="{03EE06E7-68E3-478C-8B9B-551876F1B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57692" y="1480693"/>
            <a:ext cx="5054856" cy="3413760"/>
          </a:xfrm>
          <a:prstGeom prst="round2SameRect">
            <a:avLst>
              <a:gd name="adj1" fmla="val 3803"/>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Freeform: Shape 64">
            <a:extLst>
              <a:ext uri="{FF2B5EF4-FFF2-40B4-BE49-F238E27FC236}">
                <a16:creationId xmlns:a16="http://schemas.microsoft.com/office/drawing/2014/main" id="{34533210-0571-49A3-9F72-A917C934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5880" y="823849"/>
            <a:ext cx="3246120" cy="4727448"/>
          </a:xfrm>
          <a:custGeom>
            <a:avLst/>
            <a:gdLst>
              <a:gd name="connsiteX0" fmla="*/ 75732 w 3246120"/>
              <a:gd name="connsiteY0" fmla="*/ 0 h 4727448"/>
              <a:gd name="connsiteX1" fmla="*/ 3246120 w 3246120"/>
              <a:gd name="connsiteY1" fmla="*/ 0 h 4727448"/>
              <a:gd name="connsiteX2" fmla="*/ 3246120 w 3246120"/>
              <a:gd name="connsiteY2" fmla="*/ 4727448 h 4727448"/>
              <a:gd name="connsiteX3" fmla="*/ 75732 w 3246120"/>
              <a:gd name="connsiteY3" fmla="*/ 4727448 h 4727448"/>
              <a:gd name="connsiteX4" fmla="*/ 0 w 3246120"/>
              <a:gd name="connsiteY4" fmla="*/ 4651716 h 4727448"/>
              <a:gd name="connsiteX5" fmla="*/ 0 w 3246120"/>
              <a:gd name="connsiteY5" fmla="*/ 75732 h 4727448"/>
              <a:gd name="connsiteX6" fmla="*/ 75732 w 3246120"/>
              <a:gd name="connsiteY6" fmla="*/ 0 h 472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6120" h="4727448">
                <a:moveTo>
                  <a:pt x="75732" y="0"/>
                </a:moveTo>
                <a:lnTo>
                  <a:pt x="3246120" y="0"/>
                </a:lnTo>
                <a:lnTo>
                  <a:pt x="3246120" y="4727448"/>
                </a:lnTo>
                <a:lnTo>
                  <a:pt x="75732" y="4727448"/>
                </a:lnTo>
                <a:cubicBezTo>
                  <a:pt x="33906" y="4727448"/>
                  <a:pt x="0" y="4693542"/>
                  <a:pt x="0" y="4651716"/>
                </a:cubicBezTo>
                <a:lnTo>
                  <a:pt x="0" y="75732"/>
                </a:lnTo>
                <a:cubicBezTo>
                  <a:pt x="0" y="33906"/>
                  <a:pt x="33906" y="0"/>
                  <a:pt x="7573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TextBox 16">
            <a:extLst>
              <a:ext uri="{FF2B5EF4-FFF2-40B4-BE49-F238E27FC236}">
                <a16:creationId xmlns:a16="http://schemas.microsoft.com/office/drawing/2014/main" id="{8D02F6EE-2FFD-7648-9C86-95AE6A10BBBF}"/>
              </a:ext>
            </a:extLst>
          </p:cNvPr>
          <p:cNvSpPr txBox="1"/>
          <p:nvPr/>
        </p:nvSpPr>
        <p:spPr>
          <a:xfrm>
            <a:off x="91859" y="3618777"/>
            <a:ext cx="3732183"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Since the outbreak in 2020, there has been a steady rise of tourists once travel ban reduces; in the summer of 2021, about 20% of people travelled and during Christmas about 10%.</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35 percent of travelers select London airports as their primary departure airport, with Manchester coming in second.</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majority of traveler's final destinations were diverse locations across Europe.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 the other hand, a large fall in travel occurred in 2022, with 10% of passengers choosing to go in the spring.</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E73DB392-9DB6-344A-A29E-A69D243410BD}"/>
              </a:ext>
            </a:extLst>
          </p:cNvPr>
          <p:cNvPicPr>
            <a:picLocks noChangeAspect="1"/>
          </p:cNvPicPr>
          <p:nvPr/>
        </p:nvPicPr>
        <p:blipFill>
          <a:blip r:embed="rId3"/>
          <a:stretch>
            <a:fillRect/>
          </a:stretch>
        </p:blipFill>
        <p:spPr>
          <a:xfrm>
            <a:off x="4666078" y="339947"/>
            <a:ext cx="3314700" cy="2451100"/>
          </a:xfrm>
          <a:prstGeom prst="rect">
            <a:avLst/>
          </a:prstGeom>
        </p:spPr>
      </p:pic>
      <p:pic>
        <p:nvPicPr>
          <p:cNvPr id="29" name="Picture 28">
            <a:extLst>
              <a:ext uri="{FF2B5EF4-FFF2-40B4-BE49-F238E27FC236}">
                <a16:creationId xmlns:a16="http://schemas.microsoft.com/office/drawing/2014/main" id="{E7EAA4CF-40EE-4447-8F56-6DFA8FF30D33}"/>
              </a:ext>
            </a:extLst>
          </p:cNvPr>
          <p:cNvPicPr>
            <a:picLocks noChangeAspect="1"/>
          </p:cNvPicPr>
          <p:nvPr/>
        </p:nvPicPr>
        <p:blipFill>
          <a:blip r:embed="rId4"/>
          <a:stretch>
            <a:fillRect/>
          </a:stretch>
        </p:blipFill>
        <p:spPr>
          <a:xfrm>
            <a:off x="4666078" y="4068026"/>
            <a:ext cx="3314700" cy="2515620"/>
          </a:xfrm>
          <a:prstGeom prst="rect">
            <a:avLst/>
          </a:prstGeom>
        </p:spPr>
      </p:pic>
      <p:pic>
        <p:nvPicPr>
          <p:cNvPr id="31" name="Picture 30">
            <a:extLst>
              <a:ext uri="{FF2B5EF4-FFF2-40B4-BE49-F238E27FC236}">
                <a16:creationId xmlns:a16="http://schemas.microsoft.com/office/drawing/2014/main" id="{ADB2D5AB-0020-7D41-AF4A-4A56C29DEAED}"/>
              </a:ext>
            </a:extLst>
          </p:cNvPr>
          <p:cNvPicPr>
            <a:picLocks noChangeAspect="1"/>
          </p:cNvPicPr>
          <p:nvPr/>
        </p:nvPicPr>
        <p:blipFill>
          <a:blip r:embed="rId5"/>
          <a:stretch>
            <a:fillRect/>
          </a:stretch>
        </p:blipFill>
        <p:spPr>
          <a:xfrm>
            <a:off x="9690263" y="837888"/>
            <a:ext cx="1816925" cy="4586217"/>
          </a:xfrm>
          <a:prstGeom prst="rect">
            <a:avLst/>
          </a:prstGeom>
        </p:spPr>
      </p:pic>
      <p:sp>
        <p:nvSpPr>
          <p:cNvPr id="33" name="TextBox 32">
            <a:extLst>
              <a:ext uri="{FF2B5EF4-FFF2-40B4-BE49-F238E27FC236}">
                <a16:creationId xmlns:a16="http://schemas.microsoft.com/office/drawing/2014/main" id="{7E47360D-5D31-6B44-B215-E99D43E75C8B}"/>
              </a:ext>
            </a:extLst>
          </p:cNvPr>
          <p:cNvSpPr txBox="1"/>
          <p:nvPr/>
        </p:nvSpPr>
        <p:spPr>
          <a:xfrm>
            <a:off x="178590" y="944591"/>
            <a:ext cx="386077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Traveler Journey Insights</a:t>
            </a:r>
          </a:p>
        </p:txBody>
      </p:sp>
    </p:spTree>
    <p:extLst>
      <p:ext uri="{BB962C8B-B14F-4D97-AF65-F5344CB8AC3E}">
        <p14:creationId xmlns:p14="http://schemas.microsoft.com/office/powerpoint/2010/main" val="307117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9C4A1E0-B30B-4F81-873C-F7771033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Freeform: Shape 32">
            <a:extLst>
              <a:ext uri="{FF2B5EF4-FFF2-40B4-BE49-F238E27FC236}">
                <a16:creationId xmlns:a16="http://schemas.microsoft.com/office/drawing/2014/main" id="{2884BC28-8C65-4886-B01A-667342EB7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0FC820FD-F8C0-4426-A38A-5B80A2E5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Freeform: Shape 36">
            <a:extLst>
              <a:ext uri="{FF2B5EF4-FFF2-40B4-BE49-F238E27FC236}">
                <a16:creationId xmlns:a16="http://schemas.microsoft.com/office/drawing/2014/main" id="{E1DAA296-54E3-4547-B36F-E8B35335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8"/>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C076F7C9-30D6-F246-8C75-242C6DEE7BA5}"/>
              </a:ext>
            </a:extLst>
          </p:cNvPr>
          <p:cNvPicPr>
            <a:picLocks noChangeAspect="1"/>
          </p:cNvPicPr>
          <p:nvPr/>
        </p:nvPicPr>
        <p:blipFill>
          <a:blip r:embed="rId2"/>
          <a:stretch>
            <a:fillRect/>
          </a:stretch>
        </p:blipFill>
        <p:spPr>
          <a:xfrm>
            <a:off x="5767518" y="2333685"/>
            <a:ext cx="5390502" cy="3068448"/>
          </a:xfrm>
          <a:prstGeom prst="rect">
            <a:avLst/>
          </a:prstGeom>
        </p:spPr>
      </p:pic>
      <p:pic>
        <p:nvPicPr>
          <p:cNvPr id="8" name="Picture 7">
            <a:extLst>
              <a:ext uri="{FF2B5EF4-FFF2-40B4-BE49-F238E27FC236}">
                <a16:creationId xmlns:a16="http://schemas.microsoft.com/office/drawing/2014/main" id="{84D3125C-9800-344A-8DF4-34887F06023F}"/>
              </a:ext>
            </a:extLst>
          </p:cNvPr>
          <p:cNvPicPr>
            <a:picLocks noChangeAspect="1"/>
          </p:cNvPicPr>
          <p:nvPr/>
        </p:nvPicPr>
        <p:blipFill>
          <a:blip r:embed="rId3"/>
          <a:stretch>
            <a:fillRect/>
          </a:stretch>
        </p:blipFill>
        <p:spPr>
          <a:xfrm>
            <a:off x="1255180" y="4507260"/>
            <a:ext cx="3188760" cy="2249333"/>
          </a:xfrm>
          <a:prstGeom prst="rect">
            <a:avLst/>
          </a:prstGeom>
        </p:spPr>
      </p:pic>
      <p:sp>
        <p:nvSpPr>
          <p:cNvPr id="12" name="TextBox 11">
            <a:extLst>
              <a:ext uri="{FF2B5EF4-FFF2-40B4-BE49-F238E27FC236}">
                <a16:creationId xmlns:a16="http://schemas.microsoft.com/office/drawing/2014/main" id="{A97EECD4-71C4-2048-91AC-BBED432464FC}"/>
              </a:ext>
            </a:extLst>
          </p:cNvPr>
          <p:cNvSpPr txBox="1"/>
          <p:nvPr/>
        </p:nvSpPr>
        <p:spPr>
          <a:xfrm>
            <a:off x="5767518" y="322414"/>
            <a:ext cx="6297812"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Most age groups prefer to book their travel around 100 days timeline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Travelers expect to stay in the destination place around 14 to 15 days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Five percent of passengers carried swimsuit during the summer since the primary destination has many beaches, and ten percent of travelers brought new bags after they began </a:t>
            </a:r>
            <a:r>
              <a:rPr lang="en-US" sz="1400" dirty="0" err="1">
                <a:latin typeface="Times New Roman" panose="02020603050405020304" pitchFamily="18" charset="0"/>
                <a:cs typeface="Times New Roman" panose="02020603050405020304" pitchFamily="18" charset="0"/>
              </a:rPr>
              <a:t>organising</a:t>
            </a:r>
            <a:r>
              <a:rPr lang="en-US" sz="1400" dirty="0">
                <a:latin typeface="Times New Roman" panose="02020603050405020304" pitchFamily="18" charset="0"/>
                <a:cs typeface="Times New Roman" panose="02020603050405020304" pitchFamily="18" charset="0"/>
              </a:rPr>
              <a:t> their trip.</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majority of passengers looked for the best hotels and flights to their destinations. Travel occurred after the pandemic, and everyone made sure to practice proper travel guidelines.</a:t>
            </a:r>
          </a:p>
        </p:txBody>
      </p:sp>
      <p:pic>
        <p:nvPicPr>
          <p:cNvPr id="25" name="Picture 24">
            <a:extLst>
              <a:ext uri="{FF2B5EF4-FFF2-40B4-BE49-F238E27FC236}">
                <a16:creationId xmlns:a16="http://schemas.microsoft.com/office/drawing/2014/main" id="{1FBB3F4F-3CE2-554A-9F43-575E2F9CD01E}"/>
              </a:ext>
            </a:extLst>
          </p:cNvPr>
          <p:cNvPicPr>
            <a:picLocks noChangeAspect="1"/>
          </p:cNvPicPr>
          <p:nvPr/>
        </p:nvPicPr>
        <p:blipFill>
          <a:blip r:embed="rId4"/>
          <a:stretch>
            <a:fillRect/>
          </a:stretch>
        </p:blipFill>
        <p:spPr>
          <a:xfrm>
            <a:off x="1255179" y="115063"/>
            <a:ext cx="3649329" cy="3493534"/>
          </a:xfrm>
          <a:prstGeom prst="rect">
            <a:avLst/>
          </a:prstGeom>
        </p:spPr>
      </p:pic>
    </p:spTree>
    <p:extLst>
      <p:ext uri="{BB962C8B-B14F-4D97-AF65-F5344CB8AC3E}">
        <p14:creationId xmlns:p14="http://schemas.microsoft.com/office/powerpoint/2010/main" val="18104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A06622B5-0D3E-459F-977C-302B9D998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314" y="195830"/>
            <a:ext cx="2932144" cy="3860771"/>
          </a:xfrm>
          <a:prstGeom prst="round2SameRect">
            <a:avLst>
              <a:gd name="adj1" fmla="val 4735"/>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A8C57116-FF6E-4139-8821-B2C87DACD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3196"/>
            <a:ext cx="3694176" cy="2606040"/>
          </a:xfrm>
          <a:custGeom>
            <a:avLst/>
            <a:gdLst>
              <a:gd name="connsiteX0" fmla="*/ 0 w 3694176"/>
              <a:gd name="connsiteY0" fmla="*/ 0 h 2606040"/>
              <a:gd name="connsiteX1" fmla="*/ 3578728 w 3694176"/>
              <a:gd name="connsiteY1" fmla="*/ 0 h 2606040"/>
              <a:gd name="connsiteX2" fmla="*/ 3694176 w 3694176"/>
              <a:gd name="connsiteY2" fmla="*/ 115448 h 2606040"/>
              <a:gd name="connsiteX3" fmla="*/ 3694176 w 3694176"/>
              <a:gd name="connsiteY3" fmla="*/ 2490592 h 2606040"/>
              <a:gd name="connsiteX4" fmla="*/ 3578728 w 3694176"/>
              <a:gd name="connsiteY4" fmla="*/ 2606040 h 2606040"/>
              <a:gd name="connsiteX5" fmla="*/ 0 w 3694176"/>
              <a:gd name="connsiteY5" fmla="*/ 2606040 h 260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4176" h="2606040">
                <a:moveTo>
                  <a:pt x="0" y="0"/>
                </a:moveTo>
                <a:lnTo>
                  <a:pt x="3578728" y="0"/>
                </a:lnTo>
                <a:cubicBezTo>
                  <a:pt x="3642488" y="0"/>
                  <a:pt x="3694176" y="51688"/>
                  <a:pt x="3694176" y="115448"/>
                </a:cubicBezTo>
                <a:lnTo>
                  <a:pt x="3694176" y="2490592"/>
                </a:lnTo>
                <a:cubicBezTo>
                  <a:pt x="3694176" y="2554352"/>
                  <a:pt x="3642488" y="2606040"/>
                  <a:pt x="3578728" y="2606040"/>
                </a:cubicBezTo>
                <a:lnTo>
                  <a:pt x="0" y="26060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31814230-04E1-9642-9998-DA801E607EB5}"/>
              </a:ext>
            </a:extLst>
          </p:cNvPr>
          <p:cNvPicPr>
            <a:picLocks noChangeAspect="1"/>
          </p:cNvPicPr>
          <p:nvPr/>
        </p:nvPicPr>
        <p:blipFill>
          <a:blip r:embed="rId2"/>
          <a:stretch>
            <a:fillRect/>
          </a:stretch>
        </p:blipFill>
        <p:spPr>
          <a:xfrm>
            <a:off x="118672" y="1701228"/>
            <a:ext cx="3456831" cy="1261429"/>
          </a:xfrm>
          <a:prstGeom prst="rect">
            <a:avLst/>
          </a:prstGeom>
        </p:spPr>
      </p:pic>
      <p:sp>
        <p:nvSpPr>
          <p:cNvPr id="14" name="Rectangle: Top Corners Rounded 13">
            <a:extLst>
              <a:ext uri="{FF2B5EF4-FFF2-40B4-BE49-F238E27FC236}">
                <a16:creationId xmlns:a16="http://schemas.microsoft.com/office/drawing/2014/main" id="{B22EB6A2-EE25-4D0A-B8F7-560339BF7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157157" y="-1"/>
            <a:ext cx="4332545" cy="3130998"/>
          </a:xfrm>
          <a:prstGeom prst="round2SameRect">
            <a:avLst>
              <a:gd name="adj1" fmla="val 3211"/>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D2C3104C-4206-4F13-AC1B-BD1A0833E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0893" y="1"/>
            <a:ext cx="4005072" cy="2962656"/>
          </a:xfrm>
          <a:custGeom>
            <a:avLst/>
            <a:gdLst>
              <a:gd name="connsiteX0" fmla="*/ 0 w 4005072"/>
              <a:gd name="connsiteY0" fmla="*/ 0 h 2962656"/>
              <a:gd name="connsiteX1" fmla="*/ 4005072 w 4005072"/>
              <a:gd name="connsiteY1" fmla="*/ 0 h 2962656"/>
              <a:gd name="connsiteX2" fmla="*/ 4005072 w 4005072"/>
              <a:gd name="connsiteY2" fmla="*/ 2867525 h 2962656"/>
              <a:gd name="connsiteX3" fmla="*/ 3909941 w 4005072"/>
              <a:gd name="connsiteY3" fmla="*/ 2962656 h 2962656"/>
              <a:gd name="connsiteX4" fmla="*/ 95131 w 4005072"/>
              <a:gd name="connsiteY4" fmla="*/ 2962656 h 2962656"/>
              <a:gd name="connsiteX5" fmla="*/ 0 w 4005072"/>
              <a:gd name="connsiteY5" fmla="*/ 2867525 h 296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5072" h="2962656">
                <a:moveTo>
                  <a:pt x="0" y="0"/>
                </a:moveTo>
                <a:lnTo>
                  <a:pt x="4005072" y="0"/>
                </a:lnTo>
                <a:lnTo>
                  <a:pt x="4005072" y="2867525"/>
                </a:lnTo>
                <a:cubicBezTo>
                  <a:pt x="4005072" y="2920064"/>
                  <a:pt x="3962480" y="2962656"/>
                  <a:pt x="3909941" y="2962656"/>
                </a:cubicBezTo>
                <a:lnTo>
                  <a:pt x="95131" y="2962656"/>
                </a:lnTo>
                <a:cubicBezTo>
                  <a:pt x="42592" y="2962656"/>
                  <a:pt x="0" y="2920064"/>
                  <a:pt x="0" y="28675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AB9DB975-6A20-6D44-BBFB-C4135F1B3C3B}"/>
              </a:ext>
            </a:extLst>
          </p:cNvPr>
          <p:cNvPicPr>
            <a:picLocks noChangeAspect="1"/>
          </p:cNvPicPr>
          <p:nvPr/>
        </p:nvPicPr>
        <p:blipFill>
          <a:blip r:embed="rId3"/>
          <a:stretch>
            <a:fillRect/>
          </a:stretch>
        </p:blipFill>
        <p:spPr>
          <a:xfrm>
            <a:off x="4342455" y="314325"/>
            <a:ext cx="3827179" cy="2400300"/>
          </a:xfrm>
          <a:prstGeom prst="rect">
            <a:avLst/>
          </a:prstGeom>
        </p:spPr>
      </p:pic>
      <p:sp>
        <p:nvSpPr>
          <p:cNvPr id="18" name="Rectangle: Top Corners Rounded 17">
            <a:extLst>
              <a:ext uri="{FF2B5EF4-FFF2-40B4-BE49-F238E27FC236}">
                <a16:creationId xmlns:a16="http://schemas.microsoft.com/office/drawing/2014/main" id="{E075FF7B-260C-401F-825B-033879C5E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157156" y="3506700"/>
            <a:ext cx="4332545" cy="3351300"/>
          </a:xfrm>
          <a:prstGeom prst="round2SameRect">
            <a:avLst>
              <a:gd name="adj1" fmla="val 3211"/>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1D5037CA-A2EE-4AB1-869B-76219B61E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20893" y="3675040"/>
            <a:ext cx="4005072" cy="3182960"/>
          </a:xfrm>
          <a:custGeom>
            <a:avLst/>
            <a:gdLst>
              <a:gd name="connsiteX0" fmla="*/ 0 w 4005072"/>
              <a:gd name="connsiteY0" fmla="*/ 0 h 2962656"/>
              <a:gd name="connsiteX1" fmla="*/ 4005072 w 4005072"/>
              <a:gd name="connsiteY1" fmla="*/ 0 h 2962656"/>
              <a:gd name="connsiteX2" fmla="*/ 4005072 w 4005072"/>
              <a:gd name="connsiteY2" fmla="*/ 2867525 h 2962656"/>
              <a:gd name="connsiteX3" fmla="*/ 3909941 w 4005072"/>
              <a:gd name="connsiteY3" fmla="*/ 2962656 h 2962656"/>
              <a:gd name="connsiteX4" fmla="*/ 95131 w 4005072"/>
              <a:gd name="connsiteY4" fmla="*/ 2962656 h 2962656"/>
              <a:gd name="connsiteX5" fmla="*/ 0 w 4005072"/>
              <a:gd name="connsiteY5" fmla="*/ 2867525 h 296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5072" h="2962656">
                <a:moveTo>
                  <a:pt x="0" y="0"/>
                </a:moveTo>
                <a:lnTo>
                  <a:pt x="4005072" y="0"/>
                </a:lnTo>
                <a:lnTo>
                  <a:pt x="4005072" y="2867525"/>
                </a:lnTo>
                <a:cubicBezTo>
                  <a:pt x="4005072" y="2920064"/>
                  <a:pt x="3962480" y="2962656"/>
                  <a:pt x="3909941" y="2962656"/>
                </a:cubicBezTo>
                <a:lnTo>
                  <a:pt x="95131" y="2962656"/>
                </a:lnTo>
                <a:cubicBezTo>
                  <a:pt x="42592" y="2962656"/>
                  <a:pt x="0" y="2920064"/>
                  <a:pt x="0" y="28675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25320C5C-AD60-0242-AE9D-D5D095CCC92A}"/>
              </a:ext>
            </a:extLst>
          </p:cNvPr>
          <p:cNvPicPr>
            <a:picLocks noChangeAspect="1"/>
          </p:cNvPicPr>
          <p:nvPr/>
        </p:nvPicPr>
        <p:blipFill>
          <a:blip r:embed="rId4"/>
          <a:stretch>
            <a:fillRect/>
          </a:stretch>
        </p:blipFill>
        <p:spPr>
          <a:xfrm>
            <a:off x="4383437" y="3800104"/>
            <a:ext cx="3786197" cy="2850078"/>
          </a:xfrm>
          <a:prstGeom prst="rect">
            <a:avLst/>
          </a:prstGeom>
        </p:spPr>
      </p:pic>
      <p:sp>
        <p:nvSpPr>
          <p:cNvPr id="22" name="Rectangle: Top Corners Rounded 21">
            <a:extLst>
              <a:ext uri="{FF2B5EF4-FFF2-40B4-BE49-F238E27FC236}">
                <a16:creationId xmlns:a16="http://schemas.microsoft.com/office/drawing/2014/main" id="{03EE06E7-68E3-478C-8B9B-551876F1B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57692" y="1480693"/>
            <a:ext cx="5054856" cy="3413760"/>
          </a:xfrm>
          <a:prstGeom prst="round2SameRect">
            <a:avLst>
              <a:gd name="adj1" fmla="val 3803"/>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34533210-0571-49A3-9F72-A917C934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5880" y="823849"/>
            <a:ext cx="3246120" cy="4727448"/>
          </a:xfrm>
          <a:custGeom>
            <a:avLst/>
            <a:gdLst>
              <a:gd name="connsiteX0" fmla="*/ 75732 w 3246120"/>
              <a:gd name="connsiteY0" fmla="*/ 0 h 4727448"/>
              <a:gd name="connsiteX1" fmla="*/ 3246120 w 3246120"/>
              <a:gd name="connsiteY1" fmla="*/ 0 h 4727448"/>
              <a:gd name="connsiteX2" fmla="*/ 3246120 w 3246120"/>
              <a:gd name="connsiteY2" fmla="*/ 4727448 h 4727448"/>
              <a:gd name="connsiteX3" fmla="*/ 75732 w 3246120"/>
              <a:gd name="connsiteY3" fmla="*/ 4727448 h 4727448"/>
              <a:gd name="connsiteX4" fmla="*/ 0 w 3246120"/>
              <a:gd name="connsiteY4" fmla="*/ 4651716 h 4727448"/>
              <a:gd name="connsiteX5" fmla="*/ 0 w 3246120"/>
              <a:gd name="connsiteY5" fmla="*/ 75732 h 4727448"/>
              <a:gd name="connsiteX6" fmla="*/ 75732 w 3246120"/>
              <a:gd name="connsiteY6" fmla="*/ 0 h 472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6120" h="4727448">
                <a:moveTo>
                  <a:pt x="75732" y="0"/>
                </a:moveTo>
                <a:lnTo>
                  <a:pt x="3246120" y="0"/>
                </a:lnTo>
                <a:lnTo>
                  <a:pt x="3246120" y="4727448"/>
                </a:lnTo>
                <a:lnTo>
                  <a:pt x="75732" y="4727448"/>
                </a:lnTo>
                <a:cubicBezTo>
                  <a:pt x="33906" y="4727448"/>
                  <a:pt x="0" y="4693542"/>
                  <a:pt x="0" y="4651716"/>
                </a:cubicBezTo>
                <a:lnTo>
                  <a:pt x="0" y="75732"/>
                </a:lnTo>
                <a:cubicBezTo>
                  <a:pt x="0" y="33906"/>
                  <a:pt x="33906" y="0"/>
                  <a:pt x="7573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id="{DD097E85-7AD2-7F49-BD34-4481655745E8}"/>
              </a:ext>
            </a:extLst>
          </p:cNvPr>
          <p:cNvPicPr>
            <a:picLocks noChangeAspect="1"/>
          </p:cNvPicPr>
          <p:nvPr/>
        </p:nvPicPr>
        <p:blipFill>
          <a:blip r:embed="rId5"/>
          <a:stretch>
            <a:fillRect/>
          </a:stretch>
        </p:blipFill>
        <p:spPr>
          <a:xfrm>
            <a:off x="9060874" y="1057373"/>
            <a:ext cx="2892706" cy="4108305"/>
          </a:xfrm>
          <a:prstGeom prst="rect">
            <a:avLst/>
          </a:prstGeom>
        </p:spPr>
      </p:pic>
      <p:sp>
        <p:nvSpPr>
          <p:cNvPr id="6" name="TextBox 5">
            <a:extLst>
              <a:ext uri="{FF2B5EF4-FFF2-40B4-BE49-F238E27FC236}">
                <a16:creationId xmlns:a16="http://schemas.microsoft.com/office/drawing/2014/main" id="{1528997D-2D07-1D4E-9DF1-23C2F643AE9C}"/>
              </a:ext>
            </a:extLst>
          </p:cNvPr>
          <p:cNvSpPr txBox="1"/>
          <p:nvPr/>
        </p:nvSpPr>
        <p:spPr>
          <a:xfrm>
            <a:off x="131497" y="3755341"/>
            <a:ext cx="3869328"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Each month, around 10% of male and female users searched for information related to travel</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Users between the ages of 60 and 70 often browse various websites and make travel plans for upcoming travels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35% users logged  through windows OS and almost 15 percentage for both android and mac OS users who search about travel related queries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aids in determining how to build travel-related platforms that include all elements like booking and displaying suggested places to visit. top airlines, as well as travel-related merchandise</a:t>
            </a:r>
          </a:p>
        </p:txBody>
      </p:sp>
      <p:sp>
        <p:nvSpPr>
          <p:cNvPr id="7" name="Rectangle 6">
            <a:extLst>
              <a:ext uri="{FF2B5EF4-FFF2-40B4-BE49-F238E27FC236}">
                <a16:creationId xmlns:a16="http://schemas.microsoft.com/office/drawing/2014/main" id="{DCBFE904-7846-6149-A0FB-80A3D596B489}"/>
              </a:ext>
            </a:extLst>
          </p:cNvPr>
          <p:cNvSpPr/>
          <p:nvPr/>
        </p:nvSpPr>
        <p:spPr>
          <a:xfrm>
            <a:off x="192684" y="998369"/>
            <a:ext cx="254864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Traveler Query Insights</a:t>
            </a:r>
          </a:p>
        </p:txBody>
      </p:sp>
    </p:spTree>
    <p:extLst>
      <p:ext uri="{BB962C8B-B14F-4D97-AF65-F5344CB8AC3E}">
        <p14:creationId xmlns:p14="http://schemas.microsoft.com/office/powerpoint/2010/main" val="386737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2" descr="A picture containing text, newspaper&#10;&#10;Description automatically generated">
            <a:extLst>
              <a:ext uri="{FF2B5EF4-FFF2-40B4-BE49-F238E27FC236}">
                <a16:creationId xmlns:a16="http://schemas.microsoft.com/office/drawing/2014/main" id="{1568D84C-6594-334C-A43E-C91B9EB68808}"/>
              </a:ext>
            </a:extLst>
          </p:cNvPr>
          <p:cNvPicPr>
            <a:picLocks noChangeAspect="1"/>
          </p:cNvPicPr>
          <p:nvPr/>
        </p:nvPicPr>
        <p:blipFill>
          <a:blip r:embed="rId2"/>
          <a:stretch>
            <a:fillRect/>
          </a:stretch>
        </p:blipFill>
        <p:spPr>
          <a:xfrm>
            <a:off x="1266144" y="2505075"/>
            <a:ext cx="3684588" cy="3684588"/>
          </a:xfrm>
          <a:prstGeom prst="rect">
            <a:avLst/>
          </a:prstGeom>
        </p:spPr>
      </p:pic>
      <p:pic>
        <p:nvPicPr>
          <p:cNvPr id="3" name="Content Placeholder 14" descr="Text&#10;&#10;Description automatically generated with medium confidence">
            <a:extLst>
              <a:ext uri="{FF2B5EF4-FFF2-40B4-BE49-F238E27FC236}">
                <a16:creationId xmlns:a16="http://schemas.microsoft.com/office/drawing/2014/main" id="{6FCF5D1D-3EE4-0549-8326-BC2A43622068}"/>
              </a:ext>
            </a:extLst>
          </p:cNvPr>
          <p:cNvPicPr>
            <a:picLocks noChangeAspect="1"/>
          </p:cNvPicPr>
          <p:nvPr/>
        </p:nvPicPr>
        <p:blipFill>
          <a:blip r:embed="rId3"/>
          <a:stretch>
            <a:fillRect/>
          </a:stretch>
        </p:blipFill>
        <p:spPr>
          <a:xfrm>
            <a:off x="5306456" y="2505075"/>
            <a:ext cx="3684588" cy="3684588"/>
          </a:xfrm>
          <a:prstGeom prst="rect">
            <a:avLst/>
          </a:prstGeom>
        </p:spPr>
      </p:pic>
      <p:sp>
        <p:nvSpPr>
          <p:cNvPr id="6" name="TextBox 5">
            <a:extLst>
              <a:ext uri="{FF2B5EF4-FFF2-40B4-BE49-F238E27FC236}">
                <a16:creationId xmlns:a16="http://schemas.microsoft.com/office/drawing/2014/main" id="{84FAAB24-95FF-0948-9C4D-F10B3DF6DCCE}"/>
              </a:ext>
            </a:extLst>
          </p:cNvPr>
          <p:cNvSpPr txBox="1"/>
          <p:nvPr/>
        </p:nvSpPr>
        <p:spPr>
          <a:xfrm>
            <a:off x="2082305" y="993446"/>
            <a:ext cx="6448301"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website Tui, Jet2, which shows the best travel arrangements for each holiday and allows customers to book all of their necessary travel entitlements from a single platform, was being visited more frequently by male and female users.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Users searched for cheap vacations as well as cottages to stay in.</a:t>
            </a:r>
          </a:p>
        </p:txBody>
      </p:sp>
    </p:spTree>
    <p:extLst>
      <p:ext uri="{BB962C8B-B14F-4D97-AF65-F5344CB8AC3E}">
        <p14:creationId xmlns:p14="http://schemas.microsoft.com/office/powerpoint/2010/main" val="263579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5" name="Freeform: Shape 14">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3D2A339-8532-C844-A8AC-83FDD8A619B5}"/>
              </a:ext>
            </a:extLst>
          </p:cNvPr>
          <p:cNvSpPr>
            <a:spLocks noGrp="1"/>
          </p:cNvSpPr>
          <p:nvPr>
            <p:ph type="title"/>
          </p:nvPr>
        </p:nvSpPr>
        <p:spPr>
          <a:xfrm>
            <a:off x="1198182" y="559813"/>
            <a:ext cx="3980254" cy="5577934"/>
          </a:xfrm>
        </p:spPr>
        <p:txBody>
          <a:bodyPr>
            <a:normAutofit/>
          </a:bodyPr>
          <a:lstStyle/>
          <a:p>
            <a:r>
              <a:rPr lang="en-US" dirty="0"/>
              <a:t>Key Insights</a:t>
            </a:r>
          </a:p>
        </p:txBody>
      </p:sp>
      <p:grpSp>
        <p:nvGrpSpPr>
          <p:cNvPr id="24"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5"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7" name="Freeform: Shape 26">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6" name="Freeform: Shape 25">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3B3C6E76-AE44-244C-5591-E3E4529E2882}"/>
              </a:ext>
            </a:extLst>
          </p:cNvPr>
          <p:cNvGraphicFramePr>
            <a:graphicFrameLocks noGrp="1"/>
          </p:cNvGraphicFramePr>
          <p:nvPr>
            <p:ph idx="1"/>
            <p:extLst>
              <p:ext uri="{D42A27DB-BD31-4B8C-83A1-F6EECF244321}">
                <p14:modId xmlns:p14="http://schemas.microsoft.com/office/powerpoint/2010/main" val="4138895064"/>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32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019E22E7-A14F-465E-A704-1E81AFD8DF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6"/>
            <a:ext cx="4853749" cy="5127923"/>
            <a:chOff x="0" y="-3086"/>
            <a:chExt cx="4853749" cy="5127923"/>
          </a:xfrm>
        </p:grpSpPr>
        <p:sp>
          <p:nvSpPr>
            <p:cNvPr id="40" name="Freeform: Shape 39">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62" y="150592"/>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70994" y="210625"/>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1127" y="220663"/>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11647" y="267756"/>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22281" y="1625540"/>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0974" y="2432177"/>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5503" y="1886195"/>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72196" y="2084568"/>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47124" y="3225064"/>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2867" y="3402818"/>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35437" y="3593840"/>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85832" y="822034"/>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9044" y="900581"/>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23810" y="1056703"/>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12627" y="1178978"/>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26140" y="1242712"/>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352309" y="1349964"/>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86050" y="-679131"/>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65946" y="-514793"/>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248093" y="-430241"/>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65" name="Bottom Right">
            <a:extLst>
              <a:ext uri="{FF2B5EF4-FFF2-40B4-BE49-F238E27FC236}">
                <a16:creationId xmlns:a16="http://schemas.microsoft.com/office/drawing/2014/main" id="{44F880E8-D890-4B32-8082-A3337BF3D0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6" name="Freeform: Shape 65">
              <a:extLst>
                <a:ext uri="{FF2B5EF4-FFF2-40B4-BE49-F238E27FC236}">
                  <a16:creationId xmlns:a16="http://schemas.microsoft.com/office/drawing/2014/main" id="{E4961325-8EF4-4C7A-9833-FB20C4DD5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7" name="Graphic 157">
              <a:extLst>
                <a:ext uri="{FF2B5EF4-FFF2-40B4-BE49-F238E27FC236}">
                  <a16:creationId xmlns:a16="http://schemas.microsoft.com/office/drawing/2014/main" id="{AC3C1455-2522-4EFE-8D33-83807CF7814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9" name="Freeform: Shape 68">
                <a:extLst>
                  <a:ext uri="{FF2B5EF4-FFF2-40B4-BE49-F238E27FC236}">
                    <a16:creationId xmlns:a16="http://schemas.microsoft.com/office/drawing/2014/main" id="{537D90C7-3836-4178-B926-44AA5E3B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25161F7E-ABD4-4A6E-864C-5ED1DD8B5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444A5CB6-84AB-4A73-BB98-6D0482A90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8FCFD2D9-E87A-4C33-A158-63D4FFE0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362B6679-1B90-4CB1-AC3E-B8309C31B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1C024DDF-6017-463E-82DC-5D51B9750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6AE97FA4-4E41-47AD-A123-2F6EA202B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5DF185A-8061-4998-A019-A4FBA15F5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475CD103-1709-0448-A932-598A74A9F31F}"/>
              </a:ext>
            </a:extLst>
          </p:cNvPr>
          <p:cNvSpPr>
            <a:spLocks noGrp="1"/>
          </p:cNvSpPr>
          <p:nvPr>
            <p:ph type="title"/>
          </p:nvPr>
        </p:nvSpPr>
        <p:spPr>
          <a:xfrm>
            <a:off x="4000500" y="740211"/>
            <a:ext cx="7530685" cy="3163864"/>
          </a:xfrm>
        </p:spPr>
        <p:txBody>
          <a:bodyPr vert="horz" lIns="91440" tIns="45720" rIns="91440" bIns="45720" rtlCol="0" anchor="b">
            <a:normAutofit/>
          </a:bodyPr>
          <a:lstStyle/>
          <a:p>
            <a:r>
              <a:rPr lang="en-US" sz="5400" kern="1200" dirty="0">
                <a:solidFill>
                  <a:schemeClr val="tx2"/>
                </a:solidFill>
                <a:latin typeface="+mj-lt"/>
                <a:ea typeface="+mj-ea"/>
                <a:cs typeface="+mj-cs"/>
              </a:rPr>
              <a:t>Thank you</a:t>
            </a:r>
          </a:p>
        </p:txBody>
      </p:sp>
      <p:grpSp>
        <p:nvGrpSpPr>
          <p:cNvPr id="77" name="Cross">
            <a:extLst>
              <a:ext uri="{FF2B5EF4-FFF2-40B4-BE49-F238E27FC236}">
                <a16:creationId xmlns:a16="http://schemas.microsoft.com/office/drawing/2014/main" id="{7EA2E9ED-9579-480C-8036-C3FE412742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28991" y="4031354"/>
            <a:ext cx="118872" cy="118872"/>
            <a:chOff x="1175347" y="3733800"/>
            <a:chExt cx="118872" cy="118872"/>
          </a:xfrm>
        </p:grpSpPr>
        <p:cxnSp>
          <p:nvCxnSpPr>
            <p:cNvPr id="78" name="Straight Connector 77">
              <a:extLst>
                <a:ext uri="{FF2B5EF4-FFF2-40B4-BE49-F238E27FC236}">
                  <a16:creationId xmlns:a16="http://schemas.microsoft.com/office/drawing/2014/main" id="{46359521-A2E0-4F20-B7DA-9DA02BE493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FD51D877-AAD8-42E5-8DD7-4BFECAE462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67939506"/>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1155</TotalTime>
  <Words>526</Words>
  <Application>Microsoft Macintosh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Posterama</vt:lpstr>
      <vt:lpstr>Times New Roman</vt:lpstr>
      <vt:lpstr>ExploreVTI</vt:lpstr>
      <vt:lpstr>Yahoo Users Travel Insights</vt:lpstr>
      <vt:lpstr>PowerPoint Presentation</vt:lpstr>
      <vt:lpstr>PowerPoint Presentation</vt:lpstr>
      <vt:lpstr>PowerPoint Presentation</vt:lpstr>
      <vt:lpstr>PowerPoint Presentation</vt:lpstr>
      <vt:lpstr>Key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Yahoo Users Travel Insights</dc:title>
  <dc:creator>Eldhose Paulose Kunnel [bn20epk]</dc:creator>
  <cp:lastModifiedBy>Eldhose Paulose Kunnel [bn20epk]</cp:lastModifiedBy>
  <cp:revision>4</cp:revision>
  <dcterms:created xsi:type="dcterms:W3CDTF">2022-06-26T19:59:38Z</dcterms:created>
  <dcterms:modified xsi:type="dcterms:W3CDTF">2022-06-27T15:15:30Z</dcterms:modified>
</cp:coreProperties>
</file>