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D6B200"/>
    <a:srgbClr val="C4A300"/>
    <a:srgbClr val="FFD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6EFFA-49AE-4AAD-B502-973F00A39937}" v="102" dt="2022-04-18T18:55:0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94660"/>
  </p:normalViewPr>
  <p:slideViewPr>
    <p:cSldViewPr snapToGrid="0">
      <p:cViewPr varScale="1">
        <p:scale>
          <a:sx n="18" d="100"/>
          <a:sy n="18" d="100"/>
        </p:scale>
        <p:origin x="170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4938397"/>
            <a:ext cx="37307520"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486400" y="15848967"/>
            <a:ext cx="32918400"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0E9EC-2200-4E27-8C27-F00E1273CA0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394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0E9EC-2200-4E27-8C27-F00E1273CA0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147067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606550"/>
            <a:ext cx="9464040"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606550"/>
            <a:ext cx="27843480"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0E9EC-2200-4E27-8C27-F00E1273CA0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295754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0E9EC-2200-4E27-8C27-F00E1273CA0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205548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7522854"/>
            <a:ext cx="3785616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94662" y="20193644"/>
            <a:ext cx="3785616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0E9EC-2200-4E27-8C27-F00E1273CA0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33038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032750"/>
            <a:ext cx="1865376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032750"/>
            <a:ext cx="1865376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0E9EC-2200-4E27-8C27-F00E1273CA0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19950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606557"/>
            <a:ext cx="3785616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7397117"/>
            <a:ext cx="18568032"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3023242" y="11022330"/>
            <a:ext cx="18568032"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7397117"/>
            <a:ext cx="18659477"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2219922" y="11022330"/>
            <a:ext cx="18659477"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0E9EC-2200-4E27-8C27-F00E1273CA08}"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373042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0E9EC-2200-4E27-8C27-F00E1273CA08}"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305312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0E9EC-2200-4E27-8C27-F00E1273CA08}"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31056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11680"/>
            <a:ext cx="14156054"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659477" y="4344677"/>
            <a:ext cx="22219920"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052560"/>
            <a:ext cx="14156054"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2AA0E9EC-2200-4E27-8C27-F00E1273CA0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161861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11680"/>
            <a:ext cx="14156054"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344677"/>
            <a:ext cx="22219920"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3023237" y="9052560"/>
            <a:ext cx="14156054"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2AA0E9EC-2200-4E27-8C27-F00E1273CA0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78482-EB98-4C21-8207-CDAF6D2C8B73}" type="slidenum">
              <a:rPr lang="en-US" smtClean="0"/>
              <a:t>‹#›</a:t>
            </a:fld>
            <a:endParaRPr lang="en-US"/>
          </a:p>
        </p:txBody>
      </p:sp>
    </p:spTree>
    <p:extLst>
      <p:ext uri="{BB962C8B-B14F-4D97-AF65-F5344CB8AC3E}">
        <p14:creationId xmlns:p14="http://schemas.microsoft.com/office/powerpoint/2010/main" val="205280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606557"/>
            <a:ext cx="3785616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032750"/>
            <a:ext cx="37856160"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7967947"/>
            <a:ext cx="9875520"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2AA0E9EC-2200-4E27-8C27-F00E1273CA08}" type="datetimeFigureOut">
              <a:rPr lang="en-US" smtClean="0"/>
              <a:t>4/18/2022</a:t>
            </a:fld>
            <a:endParaRPr lang="en-US"/>
          </a:p>
        </p:txBody>
      </p:sp>
      <p:sp>
        <p:nvSpPr>
          <p:cNvPr id="5" name="Footer Placeholder 4"/>
          <p:cNvSpPr>
            <a:spLocks noGrp="1"/>
          </p:cNvSpPr>
          <p:nvPr>
            <p:ph type="ftr" sz="quarter" idx="3"/>
          </p:nvPr>
        </p:nvSpPr>
        <p:spPr>
          <a:xfrm>
            <a:off x="14538960" y="27967947"/>
            <a:ext cx="1481328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7967947"/>
            <a:ext cx="9875520"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71878482-EB98-4C21-8207-CDAF6D2C8B73}" type="slidenum">
              <a:rPr lang="en-US" smtClean="0"/>
              <a:t>‹#›</a:t>
            </a:fld>
            <a:endParaRPr lang="en-US"/>
          </a:p>
        </p:txBody>
      </p:sp>
    </p:spTree>
    <p:extLst>
      <p:ext uri="{BB962C8B-B14F-4D97-AF65-F5344CB8AC3E}">
        <p14:creationId xmlns:p14="http://schemas.microsoft.com/office/powerpoint/2010/main" val="290469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alpha val="69000"/>
              </a:srgbClr>
            </a:gs>
            <a:gs pos="100000">
              <a:srgbClr val="FFFF00">
                <a:alpha val="75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746219F-5351-492E-9AA9-1661358F7007}"/>
              </a:ext>
            </a:extLst>
          </p:cNvPr>
          <p:cNvSpPr/>
          <p:nvPr/>
        </p:nvSpPr>
        <p:spPr bwMode="invGray">
          <a:xfrm>
            <a:off x="8686801" y="914398"/>
            <a:ext cx="26517598" cy="4979127"/>
          </a:xfrm>
          <a:prstGeom prst="roundRect">
            <a:avLst>
              <a:gd name="adj" fmla="val 18600"/>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chemeClr val="tx1"/>
                </a:solidFill>
              </a:rPr>
              <a:t>Food Box Preferences: Ukrainians vs. Non-Ukrainians</a:t>
            </a:r>
          </a:p>
          <a:p>
            <a:pPr algn="ctr"/>
            <a:r>
              <a:rPr lang="en-US" sz="6600" b="1" dirty="0">
                <a:solidFill>
                  <a:srgbClr val="005BBB"/>
                </a:solidFill>
              </a:rPr>
              <a:t>Evan Parker</a:t>
            </a:r>
          </a:p>
          <a:p>
            <a:pPr algn="ctr"/>
            <a:r>
              <a:rPr lang="en-US" sz="5400" b="1" dirty="0">
                <a:solidFill>
                  <a:schemeClr val="tx1"/>
                </a:solidFill>
              </a:rPr>
              <a:t> </a:t>
            </a:r>
            <a:r>
              <a:rPr lang="en-US" sz="4400" b="1" dirty="0">
                <a:solidFill>
                  <a:schemeClr val="tx1"/>
                </a:solidFill>
              </a:rPr>
              <a:t>In collaboration with Professor Laura Pyott, the Jewish Relief Agency of Philadelphia</a:t>
            </a:r>
          </a:p>
          <a:p>
            <a:pPr algn="ctr"/>
            <a:r>
              <a:rPr lang="en-US" sz="4400" b="1" dirty="0">
                <a:solidFill>
                  <a:schemeClr val="tx1"/>
                </a:solidFill>
              </a:rPr>
              <a:t>Department of Mathematics, West Chester University of Pennsylvania</a:t>
            </a:r>
          </a:p>
        </p:txBody>
      </p:sp>
      <p:sp>
        <p:nvSpPr>
          <p:cNvPr id="3" name="Rectangle: Rounded Corners 2">
            <a:extLst>
              <a:ext uri="{FF2B5EF4-FFF2-40B4-BE49-F238E27FC236}">
                <a16:creationId xmlns:a16="http://schemas.microsoft.com/office/drawing/2014/main" id="{79594665-2EBB-4F4C-9A76-93FE70FE14EF}"/>
              </a:ext>
            </a:extLst>
          </p:cNvPr>
          <p:cNvSpPr/>
          <p:nvPr/>
        </p:nvSpPr>
        <p:spPr>
          <a:xfrm>
            <a:off x="8686800" y="6400799"/>
            <a:ext cx="26517599" cy="22860001"/>
          </a:xfrm>
          <a:prstGeom prst="roundRect">
            <a:avLst>
              <a:gd name="adj" fmla="val 4063"/>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Analysis</a:t>
            </a:r>
          </a:p>
          <a:p>
            <a:r>
              <a:rPr lang="en-US" sz="4400" b="1" dirty="0">
                <a:solidFill>
                  <a:srgbClr val="FF0000"/>
                </a:solidFill>
              </a:rPr>
              <a:t>Standard</a:t>
            </a:r>
          </a:p>
          <a:p>
            <a:r>
              <a:rPr lang="en-US" sz="3200" dirty="0">
                <a:solidFill>
                  <a:schemeClr val="tx1"/>
                </a:solidFill>
              </a:rPr>
              <a:t>The Standard JRA Food Box consists of numerous food items to feed the general public. </a:t>
            </a:r>
          </a:p>
          <a:p>
            <a:r>
              <a:rPr lang="en-US" sz="3200" dirty="0">
                <a:solidFill>
                  <a:schemeClr val="tx1"/>
                </a:solidFill>
              </a:rPr>
              <a:t>Within the Standard Box, recipients can receive Toilet Paper, Masks, Soap, Canned Tuna, </a:t>
            </a:r>
          </a:p>
          <a:p>
            <a:r>
              <a:rPr lang="en-US" sz="3200" dirty="0">
                <a:solidFill>
                  <a:schemeClr val="tx1"/>
                </a:solidFill>
              </a:rPr>
              <a:t>Canned Salmon, Oatmeal, Pasta, Canned Beans, Canned Fruit, Canned Vegetables, Soup </a:t>
            </a:r>
          </a:p>
          <a:p>
            <a:r>
              <a:rPr lang="en-US" sz="3200" dirty="0">
                <a:solidFill>
                  <a:schemeClr val="tx1"/>
                </a:solidFill>
              </a:rPr>
              <a:t>Mix, Cooking Oil, and Crackers. Of those who completed the feedback survey, 285 </a:t>
            </a:r>
          </a:p>
          <a:p>
            <a:r>
              <a:rPr lang="en-US" sz="3200" dirty="0">
                <a:solidFill>
                  <a:schemeClr val="tx1"/>
                </a:solidFill>
              </a:rPr>
              <a:t>Ukrainians chose their favorite items, and 816 non-Ukrainians chose theirs. Shown in the </a:t>
            </a:r>
          </a:p>
          <a:p>
            <a:r>
              <a:rPr lang="en-US" sz="3200" dirty="0">
                <a:solidFill>
                  <a:schemeClr val="tx1"/>
                </a:solidFill>
              </a:rPr>
              <a:t>graph to the right are the percentages of each item picked for both Ukrainians and </a:t>
            </a:r>
          </a:p>
          <a:p>
            <a:r>
              <a:rPr lang="en-US" sz="3200" dirty="0">
                <a:solidFill>
                  <a:schemeClr val="tx1"/>
                </a:solidFill>
              </a:rPr>
              <a:t>Non-Ukrainians. Omitted from the graph for both lack of difference and for ease of reading</a:t>
            </a:r>
          </a:p>
          <a:p>
            <a:r>
              <a:rPr lang="en-US" sz="3200" dirty="0">
                <a:solidFill>
                  <a:schemeClr val="tx1"/>
                </a:solidFill>
              </a:rPr>
              <a:t>are Masks, Soap, Canned Tuna, Canned Beans, and Oil. Ukrainians preferred Canned Salmon </a:t>
            </a:r>
          </a:p>
          <a:p>
            <a:r>
              <a:rPr lang="en-US" sz="3200" dirty="0">
                <a:solidFill>
                  <a:schemeClr val="tx1"/>
                </a:solidFill>
              </a:rPr>
              <a:t>and Oatmeal, while Non-Ukrainians preferred all other shown items.</a:t>
            </a:r>
          </a:p>
          <a:p>
            <a:endParaRPr lang="en-US" sz="3200" b="1" dirty="0">
              <a:solidFill>
                <a:schemeClr val="tx1"/>
              </a:solidFill>
            </a:endParaRPr>
          </a:p>
          <a:p>
            <a:endParaRPr lang="en-US" sz="3200" b="1" dirty="0">
              <a:solidFill>
                <a:schemeClr val="tx1"/>
              </a:solidFill>
            </a:endParaRPr>
          </a:p>
          <a:p>
            <a:endParaRPr lang="en-US" sz="3200" b="1" dirty="0">
              <a:solidFill>
                <a:schemeClr val="tx1"/>
              </a:solidFill>
            </a:endParaRPr>
          </a:p>
          <a:p>
            <a:r>
              <a:rPr lang="en-US" sz="4400" b="1" dirty="0">
                <a:solidFill>
                  <a:srgbClr val="00B050"/>
                </a:solidFill>
              </a:rPr>
              <a:t>Family Friendly</a:t>
            </a:r>
          </a:p>
          <a:p>
            <a:r>
              <a:rPr lang="en-US" sz="3200" dirty="0">
                <a:solidFill>
                  <a:prstClr val="black"/>
                </a:solidFill>
                <a:latin typeface="Calibri" panose="020F0502020204030204"/>
              </a:rPr>
              <a:t>The Family Friendly Food Box consists of food items that are made primarily for those with </a:t>
            </a:r>
          </a:p>
          <a:p>
            <a:r>
              <a:rPr lang="en-US" sz="3200" dirty="0">
                <a:solidFill>
                  <a:prstClr val="black"/>
                </a:solidFill>
                <a:latin typeface="Calibri" panose="020F0502020204030204"/>
              </a:rPr>
              <a:t>children to help fill their </a:t>
            </a:r>
            <a:r>
              <a:rPr lang="en-US" sz="3200">
                <a:solidFill>
                  <a:prstClr val="black"/>
                </a:solidFill>
                <a:latin typeface="Calibri" panose="020F0502020204030204"/>
              </a:rPr>
              <a:t>school lunchboxes</a:t>
            </a:r>
            <a:r>
              <a:rPr lang="en-US" sz="3200" dirty="0">
                <a:solidFill>
                  <a:prstClr val="black"/>
                </a:solidFill>
                <a:latin typeface="Calibri" panose="020F0502020204030204"/>
              </a:rPr>
              <a:t>. Within the Family Friendly Food Box, recipients </a:t>
            </a:r>
          </a:p>
          <a:p>
            <a:r>
              <a:rPr lang="en-US" sz="3200" dirty="0">
                <a:solidFill>
                  <a:prstClr val="black"/>
                </a:solidFill>
                <a:latin typeface="Calibri" panose="020F0502020204030204"/>
              </a:rPr>
              <a:t>can receive Peanut Butter, Jam/Jelly, Crackers, Pretzels, Fruit Cups, Granola Bars, and Instant </a:t>
            </a:r>
          </a:p>
          <a:p>
            <a:r>
              <a:rPr lang="en-US" sz="3200" dirty="0">
                <a:solidFill>
                  <a:prstClr val="black"/>
                </a:solidFill>
                <a:latin typeface="Calibri" panose="020F0502020204030204"/>
              </a:rPr>
              <a:t>Oatmeal. Of those who completed the feedback survey, 17 Ukrainians chose their favorite </a:t>
            </a:r>
          </a:p>
          <a:p>
            <a:r>
              <a:rPr lang="en-US" sz="3200" dirty="0">
                <a:solidFill>
                  <a:prstClr val="black"/>
                </a:solidFill>
                <a:latin typeface="Calibri" panose="020F0502020204030204"/>
              </a:rPr>
              <a:t>items, and 112 Non-Ukrainians chose theirs. </a:t>
            </a:r>
            <a:r>
              <a:rPr lang="en-US" sz="3200" dirty="0">
                <a:solidFill>
                  <a:schemeClr val="tx1"/>
                </a:solidFill>
              </a:rPr>
              <a:t>Shown in the graph to the right are the </a:t>
            </a:r>
          </a:p>
          <a:p>
            <a:r>
              <a:rPr lang="en-US" sz="3200" dirty="0">
                <a:solidFill>
                  <a:schemeClr val="tx1"/>
                </a:solidFill>
              </a:rPr>
              <a:t>percentages of each item picked for both Ukrainians and Non-Ukrainians. All items in the </a:t>
            </a:r>
          </a:p>
          <a:p>
            <a:r>
              <a:rPr lang="en-US" sz="3200" dirty="0">
                <a:solidFill>
                  <a:schemeClr val="tx1"/>
                </a:solidFill>
              </a:rPr>
              <a:t>Family Friendly Food Box are shown on the graph. Overall, Ukrainians were not as fond of </a:t>
            </a:r>
          </a:p>
          <a:p>
            <a:r>
              <a:rPr lang="en-US" sz="3200" dirty="0">
                <a:solidFill>
                  <a:schemeClr val="tx1"/>
                </a:solidFill>
              </a:rPr>
              <a:t>the items within the Family Friendly Food Box compared to Non-Ukrainians apart from </a:t>
            </a:r>
          </a:p>
          <a:p>
            <a:r>
              <a:rPr lang="en-US" sz="3200" dirty="0">
                <a:solidFill>
                  <a:schemeClr val="tx1"/>
                </a:solidFill>
              </a:rPr>
              <a:t>Instant Oatmeal.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200" dirty="0">
              <a:solidFill>
                <a:srgbClr val="005BBB"/>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200" dirty="0">
              <a:solidFill>
                <a:srgbClr val="005BBB"/>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200" dirty="0">
              <a:solidFill>
                <a:srgbClr val="005BBB"/>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200" dirty="0">
              <a:solidFill>
                <a:srgbClr val="005BBB"/>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200" dirty="0">
              <a:solidFill>
                <a:srgbClr val="005BBB"/>
              </a:solidFill>
            </a:endParaRPr>
          </a:p>
          <a:p>
            <a:r>
              <a:rPr lang="en-US" sz="4400" b="1" dirty="0">
                <a:solidFill>
                  <a:srgbClr val="005BBB"/>
                </a:solidFill>
              </a:rPr>
              <a:t>Everyday Essentials</a:t>
            </a:r>
          </a:p>
          <a:p>
            <a:r>
              <a:rPr lang="en-US" sz="3200" dirty="0">
                <a:solidFill>
                  <a:schemeClr val="tx1"/>
                </a:solidFill>
              </a:rPr>
              <a:t>The Everyday Essentials Bag consists of toiletries and household cleaning items that were </a:t>
            </a:r>
          </a:p>
          <a:p>
            <a:r>
              <a:rPr lang="en-US" sz="3200" dirty="0">
                <a:solidFill>
                  <a:schemeClr val="tx1"/>
                </a:solidFill>
              </a:rPr>
              <a:t>particularly scarce during the height of the COVID-19 pandemic. Within the Everyday </a:t>
            </a:r>
          </a:p>
          <a:p>
            <a:r>
              <a:rPr lang="en-US" sz="3200" dirty="0">
                <a:solidFill>
                  <a:schemeClr val="tx1"/>
                </a:solidFill>
              </a:rPr>
              <a:t>Essentials Bag, recipients can receive Toilet Paper, Paper Towels, Bar Soap, Laundry </a:t>
            </a:r>
          </a:p>
          <a:p>
            <a:r>
              <a:rPr lang="en-US" sz="3200" dirty="0">
                <a:solidFill>
                  <a:schemeClr val="tx1"/>
                </a:solidFill>
              </a:rPr>
              <a:t>Detergent, Dish Soap, Facial Tissues, Toothpaste/Toothbrush, Liquid Hand Soap, Hand </a:t>
            </a:r>
          </a:p>
          <a:p>
            <a:r>
              <a:rPr lang="en-US" sz="3200" dirty="0">
                <a:solidFill>
                  <a:schemeClr val="tx1"/>
                </a:solidFill>
              </a:rPr>
              <a:t>Sanitizer, Incontinence Supplies, and Diapers. Of those who completed the feedback survey, </a:t>
            </a:r>
          </a:p>
          <a:p>
            <a:r>
              <a:rPr lang="en-US" sz="3200" dirty="0">
                <a:solidFill>
                  <a:schemeClr val="tx1"/>
                </a:solidFill>
              </a:rPr>
              <a:t>19 Ukrainians chose their favorite items, and 97 Non-Ukrainians chose theirs. Shown in the </a:t>
            </a:r>
          </a:p>
          <a:p>
            <a:r>
              <a:rPr lang="en-US" sz="3200" dirty="0">
                <a:solidFill>
                  <a:schemeClr val="tx1"/>
                </a:solidFill>
              </a:rPr>
              <a:t>graph to the right are the percentages of each item picked for both Ukrainians and </a:t>
            </a:r>
          </a:p>
          <a:p>
            <a:r>
              <a:rPr lang="en-US" sz="3200" dirty="0">
                <a:solidFill>
                  <a:schemeClr val="tx1"/>
                </a:solidFill>
              </a:rPr>
              <a:t>Non-Ukrainians. Omitted from the graph for both lack of difference and for ease of reading</a:t>
            </a:r>
          </a:p>
          <a:p>
            <a:r>
              <a:rPr lang="en-US" sz="3200" dirty="0">
                <a:solidFill>
                  <a:schemeClr val="tx1"/>
                </a:solidFill>
              </a:rPr>
              <a:t>are Paper Towels, Bar Soap, and Incontinence Supplies. Ukrainians preferred Diapers, Toilet</a:t>
            </a:r>
          </a:p>
          <a:p>
            <a:r>
              <a:rPr lang="en-US" sz="3200" dirty="0">
                <a:solidFill>
                  <a:schemeClr val="tx1"/>
                </a:solidFill>
              </a:rPr>
              <a:t>Paper, and Toothpaste/Toothbrushes when compared to Non-Ukrainians.</a:t>
            </a:r>
          </a:p>
        </p:txBody>
      </p:sp>
      <p:sp>
        <p:nvSpPr>
          <p:cNvPr id="5" name="Rectangle: Rounded Corners 4">
            <a:extLst>
              <a:ext uri="{FF2B5EF4-FFF2-40B4-BE49-F238E27FC236}">
                <a16:creationId xmlns:a16="http://schemas.microsoft.com/office/drawing/2014/main" id="{441A861D-B84B-40B8-B35D-5E94D5CF3C3B}"/>
              </a:ext>
            </a:extLst>
          </p:cNvPr>
          <p:cNvSpPr/>
          <p:nvPr/>
        </p:nvSpPr>
        <p:spPr>
          <a:xfrm>
            <a:off x="35661600" y="6400801"/>
            <a:ext cx="7315200" cy="11429999"/>
          </a:xfrm>
          <a:prstGeom prst="roundRect">
            <a:avLst>
              <a:gd name="adj" fmla="val 11404"/>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About the JRA</a:t>
            </a:r>
          </a:p>
          <a:p>
            <a:pPr algn="l"/>
            <a:r>
              <a:rPr lang="en-US" sz="3200" b="0" i="0" dirty="0">
                <a:solidFill>
                  <a:schemeClr val="tx1"/>
                </a:solidFill>
                <a:effectLst/>
              </a:rPr>
              <a:t>“Jewish Relief Agency (JRA) was founded in 2000 as a volunteer-led hunger-relief organization working to inspire volunteerism in Philadelphia, under the conviction that no member of our community should be hungry.” </a:t>
            </a:r>
            <a:br>
              <a:rPr lang="en-US" sz="3200" b="0" i="0" dirty="0">
                <a:solidFill>
                  <a:schemeClr val="tx1"/>
                </a:solidFill>
                <a:effectLst/>
              </a:rPr>
            </a:br>
            <a:endParaRPr lang="en-US" sz="3200" b="0" i="0" dirty="0">
              <a:solidFill>
                <a:schemeClr val="tx1"/>
              </a:solidFill>
              <a:effectLst/>
            </a:endParaRPr>
          </a:p>
          <a:p>
            <a:pPr algn="l"/>
            <a:r>
              <a:rPr lang="en-US" sz="3200" b="0" i="0" dirty="0">
                <a:solidFill>
                  <a:schemeClr val="tx1"/>
                </a:solidFill>
                <a:effectLst/>
              </a:rPr>
              <a:t>“Through a monthly Food Distribution Program, the JRA harnesses the power of hundreds of volunteers to deliver kosher, nutritious food assistance and essential home supplies to thousands of low-income households each month. ”</a:t>
            </a:r>
            <a:br>
              <a:rPr lang="en-US" sz="3200" b="0" i="0" dirty="0">
                <a:solidFill>
                  <a:schemeClr val="tx1"/>
                </a:solidFill>
                <a:effectLst/>
              </a:rPr>
            </a:br>
            <a:endParaRPr lang="en-US" sz="3200" b="0" i="0" dirty="0">
              <a:solidFill>
                <a:schemeClr val="tx1"/>
              </a:solidFill>
              <a:effectLst/>
            </a:endParaRPr>
          </a:p>
          <a:p>
            <a:r>
              <a:rPr lang="en-US" sz="3200" b="0" i="0" dirty="0">
                <a:solidFill>
                  <a:schemeClr val="tx1"/>
                </a:solidFill>
                <a:effectLst/>
              </a:rPr>
              <a:t>“Today, the </a:t>
            </a:r>
            <a:r>
              <a:rPr lang="en-US" sz="3200" i="0" dirty="0">
                <a:solidFill>
                  <a:schemeClr val="tx1"/>
                </a:solidFill>
                <a:effectLst/>
              </a:rPr>
              <a:t>JRA serves over 6,800 diverse, low-income individuals across Greater Philadelphia. The </a:t>
            </a:r>
            <a:r>
              <a:rPr lang="en-US" sz="3200" b="0" i="0" dirty="0">
                <a:solidFill>
                  <a:schemeClr val="tx1"/>
                </a:solidFill>
                <a:effectLst/>
              </a:rPr>
              <a:t>JRA continues to create positive change by bringing people of all ages, backgrounds, and abilities together” (JRA)</a:t>
            </a:r>
            <a:endParaRPr lang="en-US" sz="3200" dirty="0">
              <a:solidFill>
                <a:schemeClr val="tx1"/>
              </a:solidFill>
            </a:endParaRPr>
          </a:p>
          <a:p>
            <a:endParaRPr lang="en-US" sz="3200" b="0" i="0" dirty="0">
              <a:solidFill>
                <a:schemeClr val="tx1"/>
              </a:solidFill>
              <a:effectLst/>
            </a:endParaRPr>
          </a:p>
        </p:txBody>
      </p:sp>
      <p:sp>
        <p:nvSpPr>
          <p:cNvPr id="6" name="Rectangle: Rounded Corners 5">
            <a:extLst>
              <a:ext uri="{FF2B5EF4-FFF2-40B4-BE49-F238E27FC236}">
                <a16:creationId xmlns:a16="http://schemas.microsoft.com/office/drawing/2014/main" id="{9490C016-C64F-4B39-ABB4-F08D3424BFA9}"/>
              </a:ext>
            </a:extLst>
          </p:cNvPr>
          <p:cNvSpPr/>
          <p:nvPr/>
        </p:nvSpPr>
        <p:spPr>
          <a:xfrm>
            <a:off x="35661601" y="22402799"/>
            <a:ext cx="7315199" cy="3200401"/>
          </a:xfrm>
          <a:prstGeom prst="roundRect">
            <a:avLst>
              <a:gd name="adj" fmla="val 27958"/>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References</a:t>
            </a:r>
          </a:p>
          <a:p>
            <a:r>
              <a:rPr lang="en-US" sz="3200" dirty="0">
                <a:solidFill>
                  <a:schemeClr val="tx1"/>
                </a:solidFill>
                <a:effectLst/>
              </a:rPr>
              <a:t>Jewish Relief Agency. “About Us.” 	</a:t>
            </a:r>
            <a:r>
              <a:rPr lang="en-US" sz="3200" i="1" dirty="0">
                <a:solidFill>
                  <a:schemeClr val="tx1"/>
                </a:solidFill>
                <a:effectLst/>
              </a:rPr>
              <a:t>Jewish Relief Agency</a:t>
            </a:r>
            <a:r>
              <a:rPr lang="en-US" sz="3200" dirty="0">
                <a:solidFill>
                  <a:schemeClr val="tx1"/>
                </a:solidFill>
                <a:effectLst/>
              </a:rPr>
              <a:t>, 2021, 	https://jewishrelief.org/about-us-1. </a:t>
            </a:r>
          </a:p>
        </p:txBody>
      </p:sp>
      <p:sp>
        <p:nvSpPr>
          <p:cNvPr id="7" name="Rectangle: Rounded Corners 6">
            <a:extLst>
              <a:ext uri="{FF2B5EF4-FFF2-40B4-BE49-F238E27FC236}">
                <a16:creationId xmlns:a16="http://schemas.microsoft.com/office/drawing/2014/main" id="{4464A602-72B0-4326-B6A7-AE5263C71DC8}"/>
              </a:ext>
            </a:extLst>
          </p:cNvPr>
          <p:cNvSpPr/>
          <p:nvPr/>
        </p:nvSpPr>
        <p:spPr>
          <a:xfrm>
            <a:off x="35204399" y="25603200"/>
            <a:ext cx="8686801" cy="4572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005BBB"/>
                </a:solidFill>
                <a:latin typeface="Aharoni" panose="020B0604020202020204" pitchFamily="2" charset="-79"/>
                <a:cs typeface="Aharoni" panose="020B0604020202020204" pitchFamily="2" charset="-79"/>
              </a:rPr>
              <a:t>Make Peace, </a:t>
            </a:r>
          </a:p>
          <a:p>
            <a:pPr algn="ctr"/>
            <a:r>
              <a:rPr lang="en-US" sz="6600" dirty="0">
                <a:solidFill>
                  <a:srgbClr val="005BBB"/>
                </a:solidFill>
                <a:latin typeface="Aharoni" panose="020B0604020202020204" pitchFamily="2" charset="-79"/>
                <a:cs typeface="Aharoni" panose="020B0604020202020204" pitchFamily="2" charset="-79"/>
              </a:rPr>
              <a:t>Not War </a:t>
            </a:r>
          </a:p>
          <a:p>
            <a:pPr algn="ctr"/>
            <a:r>
              <a:rPr lang="en-US" sz="6600" dirty="0">
                <a:solidFill>
                  <a:srgbClr val="005BBB"/>
                </a:solidFill>
                <a:latin typeface="Aharoni" panose="020B0604020202020204" pitchFamily="2" charset="-79"/>
                <a:cs typeface="Aharoni" panose="020B0604020202020204" pitchFamily="2" charset="-79"/>
              </a:rPr>
              <a:t>#WeStand</a:t>
            </a:r>
          </a:p>
          <a:p>
            <a:pPr algn="ctr"/>
            <a:r>
              <a:rPr lang="en-US" sz="6600" dirty="0" err="1">
                <a:solidFill>
                  <a:srgbClr val="005BBB"/>
                </a:solidFill>
                <a:latin typeface="Aharoni" panose="020B0604020202020204" pitchFamily="2" charset="-79"/>
                <a:cs typeface="Aharoni" panose="020B0604020202020204" pitchFamily="2" charset="-79"/>
              </a:rPr>
              <a:t>WithUkraine</a:t>
            </a:r>
            <a:endParaRPr lang="en-US" sz="6600" dirty="0">
              <a:solidFill>
                <a:srgbClr val="005BBB"/>
              </a:solidFill>
              <a:latin typeface="Aharoni" panose="020B0604020202020204" pitchFamily="2" charset="-79"/>
              <a:cs typeface="Aharoni" panose="020B0604020202020204" pitchFamily="2" charset="-79"/>
            </a:endParaRPr>
          </a:p>
        </p:txBody>
      </p:sp>
      <p:sp>
        <p:nvSpPr>
          <p:cNvPr id="9" name="Rectangle: Rounded Corners 8">
            <a:extLst>
              <a:ext uri="{FF2B5EF4-FFF2-40B4-BE49-F238E27FC236}">
                <a16:creationId xmlns:a16="http://schemas.microsoft.com/office/drawing/2014/main" id="{527C6FFC-9F48-4E5D-A6E2-8A6D2D1FE26C}"/>
              </a:ext>
            </a:extLst>
          </p:cNvPr>
          <p:cNvSpPr/>
          <p:nvPr/>
        </p:nvSpPr>
        <p:spPr>
          <a:xfrm>
            <a:off x="929640" y="6400800"/>
            <a:ext cx="7299960" cy="14630400"/>
          </a:xfrm>
          <a:prstGeom prst="roundRect">
            <a:avLst>
              <a:gd name="adj" fmla="val 12711"/>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Abstract</a:t>
            </a:r>
          </a:p>
          <a:p>
            <a:r>
              <a:rPr lang="en-US" sz="3200" b="0" i="0" u="none" strike="noStrike" dirty="0">
                <a:solidFill>
                  <a:srgbClr val="000000"/>
                </a:solidFill>
                <a:effectLst/>
              </a:rPr>
              <a:t>The Jewish Relief Agency of Philadelphia (JRA) is a non-profit organization that provides a monthly food box to those in need. In January of 2022, about 2,000 surveys were mailed to a sample of JRA clients. The survey collects demographic data, level of satisfaction, food preferences, and connection to the Jewish community. To date, over 800 surveys have been returned and entered into a database. In the survey, clients are asked to name the top 5 items they enjoy receiving in the food boxes. Given the recent Russian invasion of Ukraine, I chose to analyze Ukrainians versus non-Ukrainians in this topic area to determine if there is a cultural difference in item preferences. To show this possible cultural difference, I plan on utilizing bar graphs and analytical breakdowns of items per country. I hypothesize that there is a cultural difference in some items, as some countries use specific items in their dishes more than others.</a:t>
            </a:r>
            <a:endParaRPr lang="en-US" sz="3200" dirty="0">
              <a:solidFill>
                <a:schemeClr val="tx1"/>
              </a:solidFill>
            </a:endParaRPr>
          </a:p>
        </p:txBody>
      </p:sp>
      <p:sp>
        <p:nvSpPr>
          <p:cNvPr id="10" name="Rectangle: Rounded Corners 9">
            <a:extLst>
              <a:ext uri="{FF2B5EF4-FFF2-40B4-BE49-F238E27FC236}">
                <a16:creationId xmlns:a16="http://schemas.microsoft.com/office/drawing/2014/main" id="{18E7B7F1-3C4E-4565-9542-BAEA19BDC471}"/>
              </a:ext>
            </a:extLst>
          </p:cNvPr>
          <p:cNvSpPr/>
          <p:nvPr/>
        </p:nvSpPr>
        <p:spPr>
          <a:xfrm>
            <a:off x="35676840" y="18287999"/>
            <a:ext cx="7299960" cy="3657600"/>
          </a:xfrm>
          <a:prstGeom prst="roundRect">
            <a:avLst>
              <a:gd name="adj" fmla="val 24551"/>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Conclusions</a:t>
            </a:r>
          </a:p>
          <a:p>
            <a:r>
              <a:rPr lang="en-US" sz="3200" dirty="0">
                <a:solidFill>
                  <a:schemeClr val="tx1"/>
                </a:solidFill>
              </a:rPr>
              <a:t>In conclusion, most of the items except for Instant Oatmeal and Liquid Hand Soap, were similar in preference for both Ukrainians and Non-Ukrainians.</a:t>
            </a:r>
          </a:p>
        </p:txBody>
      </p:sp>
      <p:pic>
        <p:nvPicPr>
          <p:cNvPr id="30" name="Picture 29">
            <a:extLst>
              <a:ext uri="{FF2B5EF4-FFF2-40B4-BE49-F238E27FC236}">
                <a16:creationId xmlns:a16="http://schemas.microsoft.com/office/drawing/2014/main" id="{7187C3FB-81FC-40B1-A96B-205668573BE2}"/>
              </a:ext>
            </a:extLst>
          </p:cNvPr>
          <p:cNvPicPr>
            <a:picLocks noChangeAspect="1"/>
          </p:cNvPicPr>
          <p:nvPr/>
        </p:nvPicPr>
        <p:blipFill>
          <a:blip r:embed="rId2"/>
          <a:stretch>
            <a:fillRect/>
          </a:stretch>
        </p:blipFill>
        <p:spPr>
          <a:xfrm>
            <a:off x="24523281" y="14247379"/>
            <a:ext cx="9925437" cy="7249529"/>
          </a:xfrm>
          <a:prstGeom prst="rect">
            <a:avLst/>
          </a:prstGeom>
        </p:spPr>
      </p:pic>
      <p:pic>
        <p:nvPicPr>
          <p:cNvPr id="33" name="Picture 32">
            <a:extLst>
              <a:ext uri="{FF2B5EF4-FFF2-40B4-BE49-F238E27FC236}">
                <a16:creationId xmlns:a16="http://schemas.microsoft.com/office/drawing/2014/main" id="{70230E26-E558-4627-BBCC-37BAB527C08B}"/>
              </a:ext>
            </a:extLst>
          </p:cNvPr>
          <p:cNvPicPr>
            <a:picLocks noChangeAspect="1"/>
          </p:cNvPicPr>
          <p:nvPr/>
        </p:nvPicPr>
        <p:blipFill>
          <a:blip r:embed="rId3"/>
          <a:stretch>
            <a:fillRect/>
          </a:stretch>
        </p:blipFill>
        <p:spPr>
          <a:xfrm>
            <a:off x="36772007" y="972550"/>
            <a:ext cx="5094383" cy="4862820"/>
          </a:xfrm>
          <a:prstGeom prst="rect">
            <a:avLst/>
          </a:prstGeom>
        </p:spPr>
      </p:pic>
      <p:sp>
        <p:nvSpPr>
          <p:cNvPr id="14" name="Rectangle: Rounded Corners 13">
            <a:extLst>
              <a:ext uri="{FF2B5EF4-FFF2-40B4-BE49-F238E27FC236}">
                <a16:creationId xmlns:a16="http://schemas.microsoft.com/office/drawing/2014/main" id="{C2928D39-9459-4A41-AD25-3470E5C1C1DD}"/>
              </a:ext>
            </a:extLst>
          </p:cNvPr>
          <p:cNvSpPr/>
          <p:nvPr/>
        </p:nvSpPr>
        <p:spPr>
          <a:xfrm>
            <a:off x="929640" y="21496908"/>
            <a:ext cx="7299960" cy="7763892"/>
          </a:xfrm>
          <a:prstGeom prst="roundRect">
            <a:avLst>
              <a:gd name="adj" fmla="val 13351"/>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b="1" dirty="0">
                <a:solidFill>
                  <a:srgbClr val="005BBB"/>
                </a:solidFill>
              </a:rPr>
              <a:t>Methods</a:t>
            </a:r>
          </a:p>
          <a:p>
            <a:r>
              <a:rPr lang="en-US" sz="3200" dirty="0">
                <a:solidFill>
                  <a:schemeClr val="tx1"/>
                </a:solidFill>
              </a:rPr>
              <a:t>First, our team manually entered all paper copies of the surveys into a database, which was later imputed into R. Then, I used R to split the data set by Ukrainian origin, the obtain the counts for each food box item. Next, I manually calculated the percentages for the items to be used for the bar charts. Finally, I used R to generate the bar graphs for each food box type, omitting items without strong differences for ease of readability.</a:t>
            </a:r>
          </a:p>
        </p:txBody>
      </p:sp>
      <p:pic>
        <p:nvPicPr>
          <p:cNvPr id="8" name="Picture 7">
            <a:extLst>
              <a:ext uri="{FF2B5EF4-FFF2-40B4-BE49-F238E27FC236}">
                <a16:creationId xmlns:a16="http://schemas.microsoft.com/office/drawing/2014/main" id="{1BDFF6E7-6A3B-4ECE-B5D6-E0D6A5947E16}"/>
              </a:ext>
            </a:extLst>
          </p:cNvPr>
          <p:cNvPicPr>
            <a:picLocks noChangeAspect="1"/>
          </p:cNvPicPr>
          <p:nvPr/>
        </p:nvPicPr>
        <p:blipFill>
          <a:blip r:embed="rId4"/>
          <a:stretch>
            <a:fillRect/>
          </a:stretch>
        </p:blipFill>
        <p:spPr>
          <a:xfrm>
            <a:off x="24523281" y="7034146"/>
            <a:ext cx="9925437" cy="7083881"/>
          </a:xfrm>
          <a:prstGeom prst="rect">
            <a:avLst/>
          </a:prstGeom>
        </p:spPr>
      </p:pic>
      <p:pic>
        <p:nvPicPr>
          <p:cNvPr id="12" name="Picture 11">
            <a:extLst>
              <a:ext uri="{FF2B5EF4-FFF2-40B4-BE49-F238E27FC236}">
                <a16:creationId xmlns:a16="http://schemas.microsoft.com/office/drawing/2014/main" id="{5BEC2774-5665-4711-A01B-86E453FD8643}"/>
              </a:ext>
            </a:extLst>
          </p:cNvPr>
          <p:cNvPicPr>
            <a:picLocks noChangeAspect="1"/>
          </p:cNvPicPr>
          <p:nvPr/>
        </p:nvPicPr>
        <p:blipFill>
          <a:blip r:embed="rId5"/>
          <a:stretch>
            <a:fillRect/>
          </a:stretch>
        </p:blipFill>
        <p:spPr>
          <a:xfrm>
            <a:off x="24523281" y="21626260"/>
            <a:ext cx="9925437" cy="7083881"/>
          </a:xfrm>
          <a:prstGeom prst="rect">
            <a:avLst/>
          </a:prstGeom>
        </p:spPr>
      </p:pic>
      <p:pic>
        <p:nvPicPr>
          <p:cNvPr id="11" name="Picture 10" descr="Logo&#10;&#10;Description automatically generated">
            <a:extLst>
              <a:ext uri="{FF2B5EF4-FFF2-40B4-BE49-F238E27FC236}">
                <a16:creationId xmlns:a16="http://schemas.microsoft.com/office/drawing/2014/main" id="{C40A6CA2-002C-45AC-B0EF-479422F85A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9194" y="2010748"/>
            <a:ext cx="5600852" cy="2786424"/>
          </a:xfrm>
          <a:prstGeom prst="rect">
            <a:avLst/>
          </a:prstGeom>
        </p:spPr>
      </p:pic>
    </p:spTree>
    <p:extLst>
      <p:ext uri="{BB962C8B-B14F-4D97-AF65-F5344CB8AC3E}">
        <p14:creationId xmlns:p14="http://schemas.microsoft.com/office/powerpoint/2010/main" val="547596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alpha val="69804"/>
          </a:srgbClr>
        </a:solidFill>
        <a:ln>
          <a:solidFill>
            <a:schemeClr val="tx1"/>
          </a:solidFill>
        </a:ln>
      </a:spPr>
      <a:bodyPr rtlCol="0" anchor="ctr"/>
      <a:lstStyle>
        <a:defPPr algn="ctr">
          <a:defRPr sz="9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79043B2BD252418803AF29BCF3085A" ma:contentTypeVersion="14" ma:contentTypeDescription="Create a new document." ma:contentTypeScope="" ma:versionID="e3dac63c1e61cfd6c2782cbaf68c4af1">
  <xsd:schema xmlns:xsd="http://www.w3.org/2001/XMLSchema" xmlns:xs="http://www.w3.org/2001/XMLSchema" xmlns:p="http://schemas.microsoft.com/office/2006/metadata/properties" xmlns:ns2="7c02b969-c336-4e5e-b1fe-70589e667302" xmlns:ns3="86052cdc-f860-441f-b8f0-b2410a16c16d" targetNamespace="http://schemas.microsoft.com/office/2006/metadata/properties" ma:root="true" ma:fieldsID="c2fe3097b6a6ad4f9fdf84f83f4fbf51" ns2:_="" ns3:_="">
    <xsd:import namespace="7c02b969-c336-4e5e-b1fe-70589e667302"/>
    <xsd:import namespace="86052cdc-f860-441f-b8f0-b2410a16c1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CostCenter"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02b969-c336-4e5e-b1fe-70589e667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CostCenter" ma:index="12" nillable="true" ma:displayName="Notes" ma:format="Dropdown" ma:internalName="CostCenter">
      <xsd:simpleType>
        <xsd:restriction base="dms:Text">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052cdc-f860-441f-b8f0-b2410a16c16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stCenter xmlns="7c02b969-c336-4e5e-b1fe-70589e667302" xsi:nil="true"/>
  </documentManagement>
</p:properties>
</file>

<file path=customXml/itemProps1.xml><?xml version="1.0" encoding="utf-8"?>
<ds:datastoreItem xmlns:ds="http://schemas.openxmlformats.org/officeDocument/2006/customXml" ds:itemID="{04EC3BAD-A85F-4D8B-9EB1-F680A52AA1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02b969-c336-4e5e-b1fe-70589e667302"/>
    <ds:schemaRef ds:uri="86052cdc-f860-441f-b8f0-b2410a16c1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FE7804-E1BD-4DE2-8ED5-F690DFC3537E}">
  <ds:schemaRefs>
    <ds:schemaRef ds:uri="http://schemas.microsoft.com/sharepoint/v3/contenttype/forms"/>
  </ds:schemaRefs>
</ds:datastoreItem>
</file>

<file path=customXml/itemProps3.xml><?xml version="1.0" encoding="utf-8"?>
<ds:datastoreItem xmlns:ds="http://schemas.openxmlformats.org/officeDocument/2006/customXml" ds:itemID="{4F61E35B-8D85-49A5-81C9-29A877FDDBD6}">
  <ds:schemaRefs>
    <ds:schemaRef ds:uri="http://schemas.microsoft.com/office/2006/metadata/properties"/>
    <ds:schemaRef ds:uri="http://schemas.microsoft.com/office/infopath/2007/PartnerControls"/>
    <ds:schemaRef ds:uri="7c02b969-c336-4e5e-b1fe-70589e667302"/>
  </ds:schemaRefs>
</ds:datastoreItem>
</file>

<file path=docProps/app.xml><?xml version="1.0" encoding="utf-8"?>
<Properties xmlns="http://schemas.openxmlformats.org/officeDocument/2006/extended-properties" xmlns:vt="http://schemas.openxmlformats.org/officeDocument/2006/docPropsVTypes">
  <Template>Office Theme</Template>
  <TotalTime>15180</TotalTime>
  <Words>909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Parker</dc:creator>
  <cp:lastModifiedBy>Evan Parker</cp:lastModifiedBy>
  <cp:revision>3</cp:revision>
  <dcterms:created xsi:type="dcterms:W3CDTF">2022-03-28T18:02:11Z</dcterms:created>
  <dcterms:modified xsi:type="dcterms:W3CDTF">2022-04-18T21:51:33Z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0x0101003679043B2BD252418803AF29BCF3085A</vt:lpwstr>
  </property>
</Properties>
</file>