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09" r:id="rId5"/>
    <p:sldId id="386" r:id="rId6"/>
    <p:sldId id="419" r:id="rId7"/>
    <p:sldId id="387" r:id="rId8"/>
    <p:sldId id="388" r:id="rId9"/>
    <p:sldId id="389" r:id="rId10"/>
    <p:sldId id="390" r:id="rId11"/>
    <p:sldId id="391" r:id="rId12"/>
    <p:sldId id="392" r:id="rId13"/>
    <p:sldId id="415" r:id="rId14"/>
    <p:sldId id="416" r:id="rId15"/>
    <p:sldId id="417" r:id="rId16"/>
    <p:sldId id="395" r:id="rId17"/>
    <p:sldId id="393" r:id="rId18"/>
    <p:sldId id="397" r:id="rId19"/>
    <p:sldId id="394" r:id="rId20"/>
    <p:sldId id="404" r:id="rId21"/>
    <p:sldId id="405" r:id="rId22"/>
    <p:sldId id="411" r:id="rId23"/>
    <p:sldId id="406" r:id="rId24"/>
    <p:sldId id="407" r:id="rId25"/>
    <p:sldId id="408" r:id="rId26"/>
    <p:sldId id="410" r:id="rId27"/>
    <p:sldId id="402" r:id="rId28"/>
    <p:sldId id="412" r:id="rId29"/>
    <p:sldId id="413" r:id="rId30"/>
    <p:sldId id="414" r:id="rId31"/>
    <p:sldId id="420" r:id="rId32"/>
    <p:sldId id="399" r:id="rId33"/>
    <p:sldId id="400" r:id="rId34"/>
    <p:sldId id="35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FFFAB1"/>
    <a:srgbClr val="9A1959"/>
    <a:srgbClr val="A2CEF6"/>
    <a:srgbClr val="D8E6F8"/>
    <a:srgbClr val="E8F4F8"/>
    <a:srgbClr val="CCFFCC"/>
    <a:srgbClr val="99FFCC"/>
    <a:srgbClr val="CCECFF"/>
    <a:srgbClr val="F0F7F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59" autoAdjust="0"/>
    <p:restoredTop sz="94280" autoAdjust="0"/>
  </p:normalViewPr>
  <p:slideViewPr>
    <p:cSldViewPr>
      <p:cViewPr varScale="1">
        <p:scale>
          <a:sx n="69" d="100"/>
          <a:sy n="69" d="100"/>
        </p:scale>
        <p:origin x="1002" y="48"/>
      </p:cViewPr>
      <p:guideLst>
        <p:guide orient="horz" pos="4269"/>
        <p:guide pos="340"/>
        <p:guide pos="19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7/20/2016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3984030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sdn.microsoft.com/ru-ru/library/system.threading.thread.getdomain(v=vs.110).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sdn.microsoft.com/ru-ru/library/system.threading.thread.getdomain(v=vs.110).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pPr marL="0" marR="0" indent="0" defTabSz="457200" eaLnBrk="1" fontAlgn="auto" latinLnBrk="0" hangingPunct="1">
              <a:lnSpc>
                <a:spcPct val="117999"/>
              </a:lnSpc>
              <a:spcBef>
                <a:spcPts val="0"/>
              </a:spcBef>
              <a:spcAft>
                <a:spcPts val="0"/>
              </a:spcAft>
              <a:buClrTx/>
              <a:buSzTx/>
              <a:buFontTx/>
              <a:buNone/>
              <a:tabLst/>
              <a:defRPr/>
            </a:pPr>
            <a:endParaRPr lang="en-US" sz="1200" kern="1200" dirty="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a:solidFill>
                  <a:schemeClr val="tx1"/>
                </a:solidFill>
                <a:effectLst/>
                <a:latin typeface="+mn-lt"/>
                <a:ea typeface="+mn-ea"/>
                <a:cs typeface="+mn-cs"/>
                <a:sym typeface="Helvetica Neue"/>
              </a:rPr>
              <a:t>Каждый поток </a:t>
            </a:r>
            <a:r>
              <a:rPr lang="ru-RU" sz="1200" kern="1200" baseline="0" dirty="0">
                <a:solidFill>
                  <a:schemeClr val="tx1"/>
                </a:solidFill>
                <a:effectLst/>
                <a:latin typeface="+mn-lt"/>
                <a:ea typeface="+mn-ea"/>
                <a:cs typeface="+mn-cs"/>
                <a:sym typeface="Helvetica Neue"/>
              </a:rPr>
              <a:t>запускается внутри процесса операционной системы и представляет собой </a:t>
            </a:r>
            <a:r>
              <a:rPr lang="ru-RU" sz="1200" kern="1200" baseline="0" dirty="0" err="1">
                <a:solidFill>
                  <a:schemeClr val="tx1"/>
                </a:solidFill>
                <a:effectLst/>
                <a:latin typeface="+mn-lt"/>
                <a:ea typeface="+mn-ea"/>
                <a:cs typeface="+mn-cs"/>
                <a:sym typeface="Helvetica Neue"/>
              </a:rPr>
              <a:t>независммый</a:t>
            </a:r>
            <a:r>
              <a:rPr lang="ru-RU" sz="1200" kern="1200" baseline="0" dirty="0">
                <a:solidFill>
                  <a:schemeClr val="tx1"/>
                </a:solidFill>
                <a:effectLst/>
                <a:latin typeface="+mn-lt"/>
                <a:ea typeface="+mn-ea"/>
                <a:cs typeface="+mn-cs"/>
                <a:sym typeface="Helvetica Neue"/>
              </a:rPr>
              <a:t> пут выполнения</a:t>
            </a:r>
            <a:endParaRPr lang="en-US" sz="1200" kern="1200" dirty="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a:solidFill>
                  <a:schemeClr val="tx1"/>
                </a:solidFill>
                <a:effectLst/>
                <a:latin typeface="+mn-lt"/>
                <a:ea typeface="+mn-ea"/>
                <a:cs typeface="+mn-cs"/>
                <a:sym typeface="Helvetica Neue"/>
              </a:rPr>
              <a:t>Любое </a:t>
            </a:r>
            <a:r>
              <a:rPr lang="ru-RU" sz="1200" kern="1200" dirty="0" err="1">
                <a:solidFill>
                  <a:schemeClr val="tx1"/>
                </a:solidFill>
                <a:effectLst/>
                <a:latin typeface="+mn-lt"/>
                <a:ea typeface="+mn-ea"/>
                <a:cs typeface="+mn-cs"/>
                <a:sym typeface="Helvetica Neue"/>
              </a:rPr>
              <a:t>Windows</a:t>
            </a:r>
            <a:r>
              <a:rPr lang="ru-RU" sz="1200" kern="1200" dirty="0">
                <a:solidFill>
                  <a:schemeClr val="tx1"/>
                </a:solidFill>
                <a:effectLst/>
                <a:latin typeface="+mn-lt"/>
                <a:ea typeface="+mn-ea"/>
                <a:cs typeface="+mn-cs"/>
                <a:sym typeface="Helvetica Neue"/>
              </a:rPr>
              <a:t>-приложение может стать хостом (управляющим приложением) для CLR. Однако не следует создавать экземпляры COM-сервера CLR функцией</a:t>
            </a:r>
            <a:r>
              <a:rPr lang="ru-RU" sz="1200" kern="1200" baseline="0" dirty="0">
                <a:solidFill>
                  <a:schemeClr val="tx1"/>
                </a:solidFill>
                <a:effectLst/>
                <a:latin typeface="+mn-lt"/>
                <a:ea typeface="+mn-ea"/>
                <a:cs typeface="+mn-cs"/>
                <a:sym typeface="Helvetica Neue"/>
              </a:rPr>
              <a:t> </a:t>
            </a:r>
            <a:r>
              <a:rPr lang="ru-RU" sz="1200" kern="1200" dirty="0" err="1">
                <a:solidFill>
                  <a:schemeClr val="tx1"/>
                </a:solidFill>
                <a:effectLst/>
                <a:latin typeface="+mn-lt"/>
                <a:ea typeface="+mn-ea"/>
                <a:cs typeface="+mn-cs"/>
                <a:sym typeface="Helvetica Neue"/>
              </a:rPr>
              <a:t>CoCreateInstance</a:t>
            </a:r>
            <a:r>
              <a:rPr lang="ru-RU" sz="1200" kern="1200" dirty="0">
                <a:solidFill>
                  <a:schemeClr val="tx1"/>
                </a:solidFill>
                <a:effectLst/>
                <a:latin typeface="+mn-lt"/>
                <a:ea typeface="+mn-ea"/>
                <a:cs typeface="+mn-cs"/>
                <a:sym typeface="Helvetica Neue"/>
              </a:rPr>
              <a:t>; вместо этого неуправляемый</a:t>
            </a:r>
            <a:r>
              <a:rPr lang="ru-RU" sz="1200" kern="1200" baseline="0" dirty="0">
                <a:solidFill>
                  <a:schemeClr val="tx1"/>
                </a:solidFill>
                <a:effectLst/>
                <a:latin typeface="+mn-lt"/>
                <a:ea typeface="+mn-ea"/>
                <a:cs typeface="+mn-cs"/>
                <a:sym typeface="Helvetica Neue"/>
              </a:rPr>
              <a:t> </a:t>
            </a:r>
            <a:r>
              <a:rPr lang="ru-RU" sz="1200" kern="1200" dirty="0">
                <a:solidFill>
                  <a:schemeClr val="tx1"/>
                </a:solidFill>
                <a:effectLst/>
                <a:latin typeface="+mn-lt"/>
                <a:ea typeface="+mn-ea"/>
                <a:cs typeface="+mn-cs"/>
                <a:sym typeface="Helvetica Neue"/>
              </a:rPr>
              <a:t>хост должен вызывать функцию </a:t>
            </a:r>
            <a:r>
              <a:rPr lang="ru-RU" sz="1200" kern="1200" dirty="0" err="1">
                <a:solidFill>
                  <a:schemeClr val="tx1"/>
                </a:solidFill>
                <a:effectLst/>
                <a:latin typeface="+mn-lt"/>
                <a:ea typeface="+mn-ea"/>
                <a:cs typeface="+mn-cs"/>
                <a:sym typeface="Helvetica Neue"/>
              </a:rPr>
              <a:t>CLRCreateInstance</a:t>
            </a:r>
            <a:r>
              <a:rPr lang="ru-RU" sz="1200" kern="1200" dirty="0">
                <a:solidFill>
                  <a:schemeClr val="tx1"/>
                </a:solidFill>
                <a:effectLst/>
                <a:latin typeface="+mn-lt"/>
                <a:ea typeface="+mn-ea"/>
                <a:cs typeface="+mn-cs"/>
                <a:sym typeface="Helvetica Neue"/>
              </a:rPr>
              <a:t>, объявленную в </a:t>
            </a:r>
            <a:r>
              <a:rPr lang="ru-RU" sz="1200" kern="1200" dirty="0" err="1">
                <a:solidFill>
                  <a:schemeClr val="tx1"/>
                </a:solidFill>
                <a:effectLst/>
                <a:latin typeface="+mn-lt"/>
                <a:ea typeface="+mn-ea"/>
                <a:cs typeface="+mn-cs"/>
                <a:sym typeface="Helvetica Neue"/>
              </a:rPr>
              <a:t>файле</a:t>
            </a:r>
            <a:r>
              <a:rPr lang="ru-RU" sz="1200" kern="1200" dirty="0">
                <a:solidFill>
                  <a:schemeClr val="tx1"/>
                </a:solidFill>
                <a:effectLst/>
                <a:latin typeface="+mn-lt"/>
                <a:ea typeface="+mn-ea"/>
                <a:cs typeface="+mn-cs"/>
                <a:sym typeface="Helvetica Neue"/>
              </a:rPr>
              <a:t> </a:t>
            </a:r>
            <a:r>
              <a:rPr lang="ru-RU" sz="1200" kern="1200" dirty="0" err="1">
                <a:solidFill>
                  <a:schemeClr val="tx1"/>
                </a:solidFill>
                <a:effectLst/>
                <a:latin typeface="+mn-lt"/>
                <a:ea typeface="+mn-ea"/>
                <a:cs typeface="+mn-cs"/>
                <a:sym typeface="Helvetica Neue"/>
              </a:rPr>
              <a:t>MetaHost.h</a:t>
            </a:r>
            <a:r>
              <a:rPr lang="ru-RU" sz="1200" kern="1200" dirty="0">
                <a:solidFill>
                  <a:schemeClr val="tx1"/>
                </a:solidFill>
                <a:effectLst/>
                <a:latin typeface="+mn-lt"/>
                <a:ea typeface="+mn-ea"/>
                <a:cs typeface="+mn-cs"/>
                <a:sym typeface="Helvetica Neue"/>
              </a:rPr>
              <a:t>. Эта функция реализована в библиотеке </a:t>
            </a:r>
            <a:r>
              <a:rPr lang="ru-RU" sz="1200" kern="1200" dirty="0" err="1">
                <a:solidFill>
                  <a:schemeClr val="tx1"/>
                </a:solidFill>
                <a:effectLst/>
                <a:latin typeface="+mn-lt"/>
                <a:ea typeface="+mn-ea"/>
                <a:cs typeface="+mn-cs"/>
                <a:sym typeface="Helvetica Neue"/>
              </a:rPr>
              <a:t>MSCorEE.dll</a:t>
            </a:r>
            <a:r>
              <a:rPr lang="ru-RU" sz="1200" kern="1200" dirty="0">
                <a:solidFill>
                  <a:schemeClr val="tx1"/>
                </a:solidFill>
                <a:effectLst/>
                <a:latin typeface="+mn-lt"/>
                <a:ea typeface="+mn-ea"/>
                <a:cs typeface="+mn-cs"/>
                <a:sym typeface="Helvetica Neue"/>
              </a:rPr>
              <a:t>, которая обычно расположена в каталоге </a:t>
            </a:r>
            <a:r>
              <a:rPr lang="ru-RU" sz="1200" kern="1200" dirty="0" err="1">
                <a:solidFill>
                  <a:schemeClr val="tx1"/>
                </a:solidFill>
                <a:effectLst/>
                <a:latin typeface="+mn-lt"/>
                <a:ea typeface="+mn-ea"/>
                <a:cs typeface="+mn-cs"/>
                <a:sym typeface="Helvetica Neue"/>
              </a:rPr>
              <a:t>C</a:t>
            </a:r>
            <a:r>
              <a:rPr lang="ru-RU" sz="1200" kern="1200" dirty="0">
                <a:solidFill>
                  <a:schemeClr val="tx1"/>
                </a:solidFill>
                <a:effectLst/>
                <a:latin typeface="+mn-lt"/>
                <a:ea typeface="+mn-ea"/>
                <a:cs typeface="+mn-cs"/>
                <a:sym typeface="Helvetica Neue"/>
              </a:rPr>
              <a:t>:\</a:t>
            </a:r>
            <a:r>
              <a:rPr lang="ru-RU" sz="1200" kern="1200" dirty="0" err="1">
                <a:solidFill>
                  <a:schemeClr val="tx1"/>
                </a:solidFill>
                <a:effectLst/>
                <a:latin typeface="+mn-lt"/>
                <a:ea typeface="+mn-ea"/>
                <a:cs typeface="+mn-cs"/>
                <a:sym typeface="Helvetica Neue"/>
              </a:rPr>
              <a:t>Windows</a:t>
            </a:r>
            <a:r>
              <a:rPr lang="ru-RU" sz="1200" kern="1200" dirty="0">
                <a:solidFill>
                  <a:schemeClr val="tx1"/>
                </a:solidFill>
                <a:effectLst/>
                <a:latin typeface="+mn-lt"/>
                <a:ea typeface="+mn-ea"/>
                <a:cs typeface="+mn-cs"/>
                <a:sym typeface="Helvetica Neue"/>
              </a:rPr>
              <a:t>\ System32. Обычно эту библиотеку называют </a:t>
            </a:r>
            <a:r>
              <a:rPr lang="ru-RU" sz="1200" i="1" kern="1200" dirty="0" err="1">
                <a:solidFill>
                  <a:schemeClr val="tx1"/>
                </a:solidFill>
                <a:effectLst/>
                <a:latin typeface="+mn-lt"/>
                <a:ea typeface="+mn-ea"/>
                <a:cs typeface="+mn-cs"/>
                <a:sym typeface="Helvetica Neue"/>
              </a:rPr>
              <a:t>оболочкои</a:t>
            </a:r>
            <a:r>
              <a:rPr lang="ru-RU" sz="1200" i="1" kern="1200" dirty="0">
                <a:solidFill>
                  <a:schemeClr val="tx1"/>
                </a:solidFill>
                <a:effectLst/>
                <a:latin typeface="+mn-lt"/>
                <a:ea typeface="+mn-ea"/>
                <a:cs typeface="+mn-cs"/>
                <a:sym typeface="Helvetica Neue"/>
              </a:rPr>
              <a:t>̆ совместимости </a:t>
            </a:r>
            <a:r>
              <a:rPr lang="ru-RU" sz="1200" kern="1200" dirty="0">
                <a:solidFill>
                  <a:schemeClr val="tx1"/>
                </a:solidFill>
                <a:effectLst/>
                <a:latin typeface="+mn-lt"/>
                <a:ea typeface="+mn-ea"/>
                <a:cs typeface="+mn-cs"/>
                <a:sym typeface="Helvetica Neue"/>
              </a:rPr>
              <a:t>(</a:t>
            </a:r>
            <a:r>
              <a:rPr lang="ru-RU" sz="1200" kern="1200" dirty="0" err="1">
                <a:solidFill>
                  <a:schemeClr val="tx1"/>
                </a:solidFill>
                <a:effectLst/>
                <a:latin typeface="+mn-lt"/>
                <a:ea typeface="+mn-ea"/>
                <a:cs typeface="+mn-cs"/>
                <a:sym typeface="Helvetica Neue"/>
              </a:rPr>
              <a:t>shim</a:t>
            </a:r>
            <a:r>
              <a:rPr lang="ru-RU" sz="1200" kern="1200" dirty="0">
                <a:solidFill>
                  <a:schemeClr val="tx1"/>
                </a:solidFill>
                <a:effectLst/>
                <a:latin typeface="+mn-lt"/>
                <a:ea typeface="+mn-ea"/>
                <a:cs typeface="+mn-cs"/>
                <a:sym typeface="Helvetica Neue"/>
              </a:rPr>
              <a:t>) — она не содержит COM-сервер CLR, а только определяет, какую версию CLR следует создать. </a:t>
            </a:r>
            <a:endParaRPr lang="ru-RU" sz="1050" dirty="0"/>
          </a:p>
          <a:p>
            <a:pPr marL="0" marR="0" indent="0" defTabSz="457200" eaLnBrk="1" fontAlgn="auto" latinLnBrk="0" hangingPunct="1">
              <a:lnSpc>
                <a:spcPct val="117999"/>
              </a:lnSpc>
              <a:spcBef>
                <a:spcPts val="0"/>
              </a:spcBef>
              <a:spcAft>
                <a:spcPts val="0"/>
              </a:spcAft>
              <a:buClrTx/>
              <a:buSzTx/>
              <a:buFontTx/>
              <a:buNone/>
              <a:tabLst/>
              <a:defRPr/>
            </a:pPr>
            <a:endParaRPr lang="ru-RU" sz="1050" kern="1200" dirty="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050" kern="1200" dirty="0">
                <a:solidFill>
                  <a:schemeClr val="tx1"/>
                </a:solidFill>
                <a:effectLst/>
                <a:latin typeface="+mn-lt"/>
                <a:ea typeface="+mn-ea"/>
                <a:cs typeface="+mn-cs"/>
                <a:sym typeface="Helvetica Neue"/>
              </a:rPr>
              <a:t>Формат</a:t>
            </a:r>
            <a:r>
              <a:rPr lang="ru-RU" sz="1050" kern="1200" baseline="0" dirty="0">
                <a:solidFill>
                  <a:schemeClr val="tx1"/>
                </a:solidFill>
                <a:effectLst/>
                <a:latin typeface="+mn-lt"/>
                <a:ea typeface="+mn-ea"/>
                <a:cs typeface="+mn-cs"/>
                <a:sym typeface="Helvetica Neue"/>
              </a:rPr>
              <a:t> файла </a:t>
            </a:r>
            <a:r>
              <a:rPr lang="ru-RU" sz="1050" kern="1200" dirty="0">
                <a:solidFill>
                  <a:schemeClr val="tx1"/>
                </a:solidFill>
                <a:effectLst/>
                <a:latin typeface="+mn-lt"/>
                <a:ea typeface="+mn-ea"/>
                <a:cs typeface="+mn-cs"/>
                <a:sym typeface="Helvetica Neue"/>
              </a:rPr>
              <a:t>(заточили под стандартные</a:t>
            </a:r>
            <a:r>
              <a:rPr lang="ru-RU" sz="1050" kern="1200" baseline="0" dirty="0">
                <a:solidFill>
                  <a:schemeClr val="tx1"/>
                </a:solidFill>
                <a:effectLst/>
                <a:latin typeface="+mn-lt"/>
                <a:ea typeface="+mn-ea"/>
                <a:cs typeface="+mn-cs"/>
                <a:sym typeface="Helvetica Neue"/>
              </a:rPr>
              <a:t> форматы </a:t>
            </a:r>
            <a:r>
              <a:rPr lang="en-US" sz="1050" kern="1200" dirty="0">
                <a:solidFill>
                  <a:schemeClr val="tx1"/>
                </a:solidFill>
                <a:effectLst/>
                <a:latin typeface="+mn-lt"/>
                <a:ea typeface="+mn-ea"/>
                <a:cs typeface="+mn-cs"/>
                <a:sym typeface="Helvetica Neue"/>
              </a:rPr>
              <a:t>PE/COFF</a:t>
            </a:r>
            <a:r>
              <a:rPr lang="ru-RU" sz="1050" kern="1200" baseline="0" dirty="0">
                <a:solidFill>
                  <a:schemeClr val="tx1"/>
                </a:solidFill>
                <a:effectLst/>
                <a:latin typeface="+mn-lt"/>
                <a:ea typeface="+mn-ea"/>
                <a:cs typeface="+mn-cs"/>
                <a:sym typeface="Helvetica Neue"/>
              </a:rPr>
              <a:t> - </a:t>
            </a:r>
            <a:r>
              <a:rPr lang="en-US" sz="1050" kern="1200" dirty="0">
                <a:solidFill>
                  <a:schemeClr val="tx1"/>
                </a:solidFill>
                <a:effectLst/>
                <a:latin typeface="+mn-lt"/>
                <a:ea typeface="+mn-ea"/>
                <a:cs typeface="+mn-cs"/>
                <a:sym typeface="Helvetica Neue"/>
              </a:rPr>
              <a:t>Portable Executable, Common Object File Format</a:t>
            </a:r>
            <a:r>
              <a:rPr lang="ru-RU" sz="1050" kern="1200" dirty="0">
                <a:solidFill>
                  <a:schemeClr val="tx1"/>
                </a:solidFill>
                <a:effectLst/>
                <a:latin typeface="+mn-lt"/>
                <a:ea typeface="+mn-ea"/>
                <a:cs typeface="+mn-cs"/>
                <a:sym typeface="Helvetica Neue"/>
              </a:rPr>
              <a:t>)</a:t>
            </a:r>
          </a:p>
          <a:p>
            <a:pPr marL="0" marR="0" indent="0" defTabSz="457200" eaLnBrk="1" fontAlgn="auto" latinLnBrk="0" hangingPunct="1">
              <a:lnSpc>
                <a:spcPct val="117999"/>
              </a:lnSpc>
              <a:spcBef>
                <a:spcPts val="0"/>
              </a:spcBef>
              <a:spcAft>
                <a:spcPts val="0"/>
              </a:spcAft>
              <a:buClrTx/>
              <a:buSzTx/>
              <a:buFontTx/>
              <a:buNone/>
              <a:tabLst/>
              <a:defRPr/>
            </a:pPr>
            <a:r>
              <a:rPr lang="ru-RU" sz="1050" dirty="0"/>
              <a:t>Команда JMP передает управление в другую точку потока команд без записи информации о возврате.</a:t>
            </a:r>
          </a:p>
          <a:p>
            <a:pPr marL="0" marR="0" indent="0" defTabSz="457200" eaLnBrk="1" fontAlgn="auto" latinLnBrk="0" hangingPunct="1">
              <a:lnSpc>
                <a:spcPct val="117999"/>
              </a:lnSpc>
              <a:spcBef>
                <a:spcPts val="0"/>
              </a:spcBef>
              <a:spcAft>
                <a:spcPts val="0"/>
              </a:spcAft>
              <a:buClrTx/>
              <a:buSzTx/>
              <a:buFontTx/>
              <a:buNone/>
              <a:tabLst/>
              <a:defRPr/>
            </a:pPr>
            <a:endParaRPr lang="en-US" sz="1050" kern="1200" dirty="0">
              <a:solidFill>
                <a:schemeClr val="tx1"/>
              </a:solidFill>
              <a:effectLst/>
              <a:latin typeface="+mn-lt"/>
              <a:ea typeface="+mn-ea"/>
              <a:cs typeface="+mn-cs"/>
              <a:sym typeface="Helvetica Neue"/>
            </a:endParaRPr>
          </a:p>
          <a:p>
            <a:r>
              <a:rPr lang="ru-RU" sz="1050" kern="1200" dirty="0">
                <a:solidFill>
                  <a:schemeClr val="tx1"/>
                </a:solidFill>
                <a:effectLst/>
                <a:latin typeface="+mn-lt"/>
                <a:ea typeface="+mn-ea"/>
                <a:cs typeface="+mn-cs"/>
                <a:sym typeface="Helvetica Neue"/>
              </a:rPr>
              <a:t>После анализа заголовка </a:t>
            </a:r>
            <a:r>
              <a:rPr lang="ru-RU" sz="1050" kern="1200" dirty="0" err="1">
                <a:solidFill>
                  <a:schemeClr val="tx1"/>
                </a:solidFill>
                <a:effectLst/>
                <a:latin typeface="+mn-lt"/>
                <a:ea typeface="+mn-ea"/>
                <a:cs typeface="+mn-cs"/>
                <a:sym typeface="Helvetica Neue"/>
              </a:rPr>
              <a:t>EXE-файла</a:t>
            </a:r>
            <a:r>
              <a:rPr lang="ru-RU" sz="1050" kern="1200" dirty="0">
                <a:solidFill>
                  <a:schemeClr val="tx1"/>
                </a:solidFill>
                <a:effectLst/>
                <a:latin typeface="+mn-lt"/>
                <a:ea typeface="+mn-ea"/>
                <a:cs typeface="+mn-cs"/>
                <a:sym typeface="Helvetica Neue"/>
              </a:rPr>
              <a:t> для выяснения того, какой процесс необходимо запустить — 32- или 64-разрядный, —  операционная</a:t>
            </a:r>
            <a:r>
              <a:rPr lang="ru-RU" sz="1050" kern="1200" baseline="0" dirty="0">
                <a:solidFill>
                  <a:schemeClr val="tx1"/>
                </a:solidFill>
                <a:effectLst/>
                <a:latin typeface="+mn-lt"/>
                <a:ea typeface="+mn-ea"/>
                <a:cs typeface="+mn-cs"/>
                <a:sym typeface="Helvetica Neue"/>
              </a:rPr>
              <a:t> система </a:t>
            </a:r>
            <a:r>
              <a:rPr lang="ru-RU" sz="1050" kern="1200" dirty="0" err="1">
                <a:solidFill>
                  <a:schemeClr val="tx1"/>
                </a:solidFill>
                <a:effectLst/>
                <a:latin typeface="+mn-lt"/>
                <a:ea typeface="+mn-ea"/>
                <a:cs typeface="+mn-cs"/>
                <a:sym typeface="Helvetica Neue"/>
              </a:rPr>
              <a:t>Windows</a:t>
            </a:r>
            <a:r>
              <a:rPr lang="ru-RU" sz="1050" kern="1200" dirty="0">
                <a:solidFill>
                  <a:schemeClr val="tx1"/>
                </a:solidFill>
                <a:effectLst/>
                <a:latin typeface="+mn-lt"/>
                <a:ea typeface="+mn-ea"/>
                <a:cs typeface="+mn-cs"/>
                <a:sym typeface="Helvetica Neue"/>
              </a:rPr>
              <a:t> загружает в адресное пространство процесса соответствующую версию библиотеки </a:t>
            </a:r>
            <a:r>
              <a:rPr lang="ru-RU" sz="1050" kern="1200" dirty="0" err="1">
                <a:solidFill>
                  <a:schemeClr val="tx1"/>
                </a:solidFill>
                <a:effectLst/>
                <a:latin typeface="+mn-lt"/>
                <a:ea typeface="+mn-ea"/>
                <a:cs typeface="+mn-cs"/>
                <a:sym typeface="Helvetica Neue"/>
              </a:rPr>
              <a:t>MSCorEE.dll</a:t>
            </a:r>
            <a:r>
              <a:rPr lang="ru-RU" sz="1050" kern="1200" dirty="0">
                <a:solidFill>
                  <a:schemeClr val="tx1"/>
                </a:solidFill>
                <a:effectLst/>
                <a:latin typeface="+mn-lt"/>
                <a:ea typeface="+mn-ea"/>
                <a:cs typeface="+mn-cs"/>
                <a:sym typeface="Helvetica Neue"/>
              </a:rPr>
              <a:t> (x86, x64 или ARM). В системах </a:t>
            </a:r>
            <a:r>
              <a:rPr lang="ru-RU" sz="1050" kern="1200" dirty="0" err="1">
                <a:solidFill>
                  <a:schemeClr val="tx1"/>
                </a:solidFill>
                <a:effectLst/>
                <a:latin typeface="+mn-lt"/>
                <a:ea typeface="+mn-ea"/>
                <a:cs typeface="+mn-cs"/>
                <a:sym typeface="Helvetica Neue"/>
              </a:rPr>
              <a:t>Windows</a:t>
            </a:r>
            <a:r>
              <a:rPr lang="ru-RU" sz="1050" kern="1200" dirty="0">
                <a:solidFill>
                  <a:schemeClr val="tx1"/>
                </a:solidFill>
                <a:effectLst/>
                <a:latin typeface="+mn-lt"/>
                <a:ea typeface="+mn-ea"/>
                <a:cs typeface="+mn-cs"/>
                <a:sym typeface="Helvetica Neue"/>
              </a:rPr>
              <a:t> </a:t>
            </a:r>
            <a:r>
              <a:rPr lang="ru-RU" sz="1050" kern="1200" dirty="0" err="1">
                <a:solidFill>
                  <a:schemeClr val="tx1"/>
                </a:solidFill>
                <a:effectLst/>
                <a:latin typeface="+mn-lt"/>
                <a:ea typeface="+mn-ea"/>
                <a:cs typeface="+mn-cs"/>
                <a:sym typeface="Helvetica Neue"/>
              </a:rPr>
              <a:t>семейств</a:t>
            </a:r>
            <a:r>
              <a:rPr lang="ru-RU" sz="1050" kern="1200" dirty="0">
                <a:solidFill>
                  <a:schemeClr val="tx1"/>
                </a:solidFill>
                <a:effectLst/>
                <a:latin typeface="+mn-lt"/>
                <a:ea typeface="+mn-ea"/>
                <a:cs typeface="+mn-cs"/>
                <a:sym typeface="Helvetica Neue"/>
              </a:rPr>
              <a:t> x86 и ARM 32-разрядная версия </a:t>
            </a:r>
            <a:r>
              <a:rPr lang="ru-RU" sz="1050" kern="1200" dirty="0" err="1">
                <a:solidFill>
                  <a:schemeClr val="tx1"/>
                </a:solidFill>
                <a:effectLst/>
                <a:latin typeface="+mn-lt"/>
                <a:ea typeface="+mn-ea"/>
                <a:cs typeface="+mn-cs"/>
                <a:sym typeface="Helvetica Neue"/>
              </a:rPr>
              <a:t>MSCorEE.dll</a:t>
            </a:r>
            <a:r>
              <a:rPr lang="ru-RU" sz="1050" kern="1200" dirty="0">
                <a:solidFill>
                  <a:schemeClr val="tx1"/>
                </a:solidFill>
                <a:effectLst/>
                <a:latin typeface="+mn-lt"/>
                <a:ea typeface="+mn-ea"/>
                <a:cs typeface="+mn-cs"/>
                <a:sym typeface="Helvetica Neue"/>
              </a:rPr>
              <a:t> хранится в каталоге %</a:t>
            </a:r>
            <a:r>
              <a:rPr lang="ru-RU" sz="1050" kern="1200" dirty="0" err="1">
                <a:solidFill>
                  <a:schemeClr val="tx1"/>
                </a:solidFill>
                <a:effectLst/>
                <a:latin typeface="+mn-lt"/>
                <a:ea typeface="+mn-ea"/>
                <a:cs typeface="+mn-cs"/>
                <a:sym typeface="Helvetica Neue"/>
              </a:rPr>
              <a:t>SystemRoot</a:t>
            </a:r>
            <a:r>
              <a:rPr lang="ru-RU" sz="1050" kern="1200" dirty="0">
                <a:solidFill>
                  <a:schemeClr val="tx1"/>
                </a:solidFill>
                <a:effectLst/>
                <a:latin typeface="+mn-lt"/>
                <a:ea typeface="+mn-ea"/>
                <a:cs typeface="+mn-cs"/>
                <a:sym typeface="Helvetica Neue"/>
              </a:rPr>
              <a:t>%\System32. В системах x64 версия x86 библиотеки находится в каталоге %</a:t>
            </a:r>
            <a:r>
              <a:rPr lang="ru-RU" sz="1050" kern="1200" dirty="0" err="1">
                <a:solidFill>
                  <a:schemeClr val="tx1"/>
                </a:solidFill>
                <a:effectLst/>
                <a:latin typeface="+mn-lt"/>
                <a:ea typeface="+mn-ea"/>
                <a:cs typeface="+mn-cs"/>
                <a:sym typeface="Helvetica Neue"/>
              </a:rPr>
              <a:t>SystemRoot</a:t>
            </a:r>
            <a:r>
              <a:rPr lang="ru-RU" sz="1050" kern="1200" dirty="0">
                <a:solidFill>
                  <a:schemeClr val="tx1"/>
                </a:solidFill>
                <a:effectLst/>
                <a:latin typeface="+mn-lt"/>
                <a:ea typeface="+mn-ea"/>
                <a:cs typeface="+mn-cs"/>
                <a:sym typeface="Helvetica Neue"/>
              </a:rPr>
              <a:t>%\SysWow64, а 64-разрядная версия </a:t>
            </a:r>
            <a:r>
              <a:rPr lang="ru-RU" sz="1050" kern="1200" dirty="0" err="1">
                <a:solidFill>
                  <a:schemeClr val="tx1"/>
                </a:solidFill>
                <a:effectLst/>
                <a:latin typeface="+mn-lt"/>
                <a:ea typeface="+mn-ea"/>
                <a:cs typeface="+mn-cs"/>
                <a:sym typeface="Helvetica Neue"/>
              </a:rPr>
              <a:t>MSCorEE.dll</a:t>
            </a:r>
            <a:r>
              <a:rPr lang="ru-RU" sz="1050" kern="1200" dirty="0">
                <a:solidFill>
                  <a:schemeClr val="tx1"/>
                </a:solidFill>
                <a:effectLst/>
                <a:latin typeface="+mn-lt"/>
                <a:ea typeface="+mn-ea"/>
                <a:cs typeface="+mn-cs"/>
                <a:sym typeface="Helvetica Neue"/>
              </a:rPr>
              <a:t> размещается в каталоге %</a:t>
            </a:r>
            <a:r>
              <a:rPr lang="ru-RU" sz="1050" kern="1200" dirty="0" err="1">
                <a:solidFill>
                  <a:schemeClr val="tx1"/>
                </a:solidFill>
                <a:effectLst/>
                <a:latin typeface="+mn-lt"/>
                <a:ea typeface="+mn-ea"/>
                <a:cs typeface="+mn-cs"/>
                <a:sym typeface="Helvetica Neue"/>
              </a:rPr>
              <a:t>SystemRoot</a:t>
            </a:r>
            <a:r>
              <a:rPr lang="ru-RU" sz="1050" kern="1200" dirty="0">
                <a:solidFill>
                  <a:schemeClr val="tx1"/>
                </a:solidFill>
                <a:effectLst/>
                <a:latin typeface="+mn-lt"/>
                <a:ea typeface="+mn-ea"/>
                <a:cs typeface="+mn-cs"/>
                <a:sym typeface="Helvetica Neue"/>
              </a:rPr>
              <a:t>%\System32 (это сделано из соображений обратной</a:t>
            </a:r>
            <a:r>
              <a:rPr lang="ru-RU" sz="1050" kern="1200" baseline="0" dirty="0">
                <a:solidFill>
                  <a:schemeClr val="tx1"/>
                </a:solidFill>
                <a:effectLst/>
                <a:latin typeface="+mn-lt"/>
                <a:ea typeface="+mn-ea"/>
                <a:cs typeface="+mn-cs"/>
                <a:sym typeface="Helvetica Neue"/>
              </a:rPr>
              <a:t> </a:t>
            </a:r>
            <a:r>
              <a:rPr lang="ru-RU" sz="1050" kern="1200" dirty="0">
                <a:solidFill>
                  <a:schemeClr val="tx1"/>
                </a:solidFill>
                <a:effectLst/>
                <a:latin typeface="+mn-lt"/>
                <a:ea typeface="+mn-ea"/>
                <a:cs typeface="+mn-cs"/>
                <a:sym typeface="Helvetica Neue"/>
              </a:rPr>
              <a:t>совместимости. Далее основной поток вызывает определенный в библиотеке </a:t>
            </a:r>
            <a:r>
              <a:rPr lang="ru-RU" sz="1050" kern="1200" dirty="0" err="1">
                <a:solidFill>
                  <a:schemeClr val="tx1"/>
                </a:solidFill>
                <a:effectLst/>
                <a:latin typeface="+mn-lt"/>
                <a:ea typeface="+mn-ea"/>
                <a:cs typeface="+mn-cs"/>
                <a:sym typeface="Helvetica Neue"/>
              </a:rPr>
              <a:t>MSCorEE.dll</a:t>
            </a:r>
            <a:r>
              <a:rPr lang="ru-RU" sz="1050" kern="1200" dirty="0">
                <a:solidFill>
                  <a:schemeClr val="tx1"/>
                </a:solidFill>
                <a:effectLst/>
                <a:latin typeface="+mn-lt"/>
                <a:ea typeface="+mn-ea"/>
                <a:cs typeface="+mn-cs"/>
                <a:sym typeface="Helvetica Neue"/>
              </a:rPr>
              <a:t> метод, который инициализирует CLR, загружает сборку EXE, а затем вызывает ее метод </a:t>
            </a:r>
            <a:r>
              <a:rPr lang="ru-RU" sz="1050" kern="1200" dirty="0" err="1">
                <a:solidFill>
                  <a:schemeClr val="tx1"/>
                </a:solidFill>
                <a:effectLst/>
                <a:latin typeface="+mn-lt"/>
                <a:ea typeface="+mn-ea"/>
                <a:cs typeface="+mn-cs"/>
                <a:sym typeface="Helvetica Neue"/>
              </a:rPr>
              <a:t>Main</a:t>
            </a:r>
            <a:r>
              <a:rPr lang="ru-RU" sz="1050" kern="1200" dirty="0">
                <a:solidFill>
                  <a:schemeClr val="tx1"/>
                </a:solidFill>
                <a:effectLst/>
                <a:latin typeface="+mn-lt"/>
                <a:ea typeface="+mn-ea"/>
                <a:cs typeface="+mn-cs"/>
                <a:sym typeface="Helvetica Neue"/>
              </a:rPr>
              <a:t>, в котором содержится точка входа. На этом процедура запуска управляемого приложения считается завершенной. </a:t>
            </a:r>
            <a:endParaRPr lang="en-US" sz="1050" kern="1200" dirty="0">
              <a:solidFill>
                <a:schemeClr val="tx1"/>
              </a:solidFill>
              <a:effectLst/>
              <a:latin typeface="+mn-lt"/>
              <a:ea typeface="+mn-ea"/>
              <a:cs typeface="+mn-cs"/>
              <a:sym typeface="Helvetica Neue"/>
            </a:endParaRPr>
          </a:p>
          <a:p>
            <a:r>
              <a:rPr lang="ru-RU" sz="1200" b="0" i="0" kern="1200" dirty="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a:solidFill>
                  <a:schemeClr val="tx1"/>
                </a:solidFill>
                <a:effectLst/>
                <a:latin typeface="+mn-lt"/>
                <a:ea typeface="+mn-ea"/>
                <a:cs typeface="+mn-cs"/>
              </a:rPr>
              <a:t>потока.Среда</a:t>
            </a:r>
            <a:r>
              <a:rPr lang="ru-RU" sz="1200" b="0" i="0" kern="1200" dirty="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a:solidFill>
                  <a:schemeClr val="tx1"/>
                </a:solidFill>
                <a:effectLst/>
                <a:latin typeface="+mn-lt"/>
                <a:ea typeface="+mn-ea"/>
                <a:cs typeface="+mn-cs"/>
                <a:hlinkClick r:id="rId3"/>
              </a:rPr>
              <a:t>Thread.GetDomain</a:t>
            </a:r>
            <a:r>
              <a:rPr lang="ru-RU" sz="1200" b="0" i="0" kern="1200" dirty="0">
                <a:solidFill>
                  <a:schemeClr val="tx1"/>
                </a:solidFill>
                <a:effectLst/>
                <a:latin typeface="+mn-lt"/>
                <a:ea typeface="+mn-ea"/>
                <a:cs typeface="+mn-cs"/>
              </a:rPr>
              <a:t>.</a:t>
            </a:r>
          </a:p>
          <a:p>
            <a:endParaRPr lang="ru-RU" sz="1050" dirty="0"/>
          </a:p>
          <a:p>
            <a:endParaRPr lang="en-US" sz="1050" dirty="0"/>
          </a:p>
          <a:p>
            <a:endParaRPr lang="en-US" sz="1050"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34917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Стек и куча не более чем области адресов виртуальной</a:t>
            </a:r>
            <a:r>
              <a:rPr lang="ru-RU" baseline="0" dirty="0"/>
              <a:t> памяти</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a:p>
        </p:txBody>
      </p:sp>
    </p:spTree>
    <p:extLst>
      <p:ext uri="{BB962C8B-B14F-4D97-AF65-F5344CB8AC3E}">
        <p14:creationId xmlns:p14="http://schemas.microsoft.com/office/powerpoint/2010/main" val="10107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Мы начнем знакомство с устройством .NET-типов с того, что рассмотрим фрейм стека, содержащий ссылку на объект (обычно именно в стеке начинается жизненный цикл объекта). Код в </a:t>
            </a:r>
            <a:r>
              <a:rPr lang="ru-RU" dirty="0" err="1"/>
              <a:t>листенге</a:t>
            </a:r>
            <a:r>
              <a:rPr lang="ru-RU" dirty="0"/>
              <a:t> 2 — простая консольная программа, в точке входа в которую вызывается статический метод. Метод </a:t>
            </a:r>
            <a:r>
              <a:rPr lang="ru-RU" dirty="0" err="1"/>
              <a:t>Create</a:t>
            </a:r>
            <a:r>
              <a:rPr lang="ru-RU" dirty="0"/>
              <a:t> создает экземпляр типа </a:t>
            </a:r>
            <a:r>
              <a:rPr lang="ru-RU" dirty="0" err="1"/>
              <a:t>SmallClass</a:t>
            </a:r>
            <a:r>
              <a:rPr lang="ru-RU" dirty="0"/>
              <a:t>, содержащий массив байтов. Мы используем этот массив для демонстрации создания экземпляра объекта в </a:t>
            </a:r>
            <a:r>
              <a:rPr lang="ru-RU" dirty="0" err="1"/>
              <a:t>Large</a:t>
            </a:r>
            <a:r>
              <a:rPr lang="ru-RU" dirty="0"/>
              <a:t> </a:t>
            </a:r>
            <a:r>
              <a:rPr lang="ru-RU" dirty="0" err="1"/>
              <a:t>Object</a:t>
            </a:r>
            <a:r>
              <a:rPr lang="ru-RU" dirty="0"/>
              <a:t> </a:t>
            </a:r>
            <a:r>
              <a:rPr lang="ru-RU" dirty="0" err="1"/>
              <a:t>Heap</a:t>
            </a:r>
            <a:r>
              <a:rPr lang="ru-RU" dirty="0"/>
              <a:t>. Код тривиален, но вполне подойдет в качестве примера.</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24728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sz="1200" kern="1200" dirty="0">
                <a:solidFill>
                  <a:schemeClr val="tx1"/>
                </a:solidFill>
                <a:effectLst/>
                <a:latin typeface="+mn-lt"/>
                <a:ea typeface="+mn-ea"/>
                <a:cs typeface="+mn-cs"/>
              </a:rPr>
              <a:t> </a:t>
            </a:r>
            <a:r>
              <a:rPr lang="ru-RU" dirty="0"/>
              <a:t>снимок фрейма стека при использовании соглашения </a:t>
            </a:r>
            <a:r>
              <a:rPr lang="ru-RU" dirty="0" err="1"/>
              <a:t>fastcall</a:t>
            </a:r>
            <a:endParaRPr lang="en-US" dirty="0"/>
          </a:p>
          <a:p>
            <a:r>
              <a:rPr lang="en-US" sz="1200" kern="1200" dirty="0" err="1">
                <a:solidFill>
                  <a:schemeClr val="tx1"/>
                </a:solidFill>
                <a:effectLst/>
                <a:latin typeface="+mn-lt"/>
                <a:ea typeface="+mn-ea"/>
                <a:cs typeface="+mn-cs"/>
              </a:rPr>
              <a:t>З</a:t>
            </a:r>
            <a:r>
              <a:rPr lang="ru-RU" sz="1200" kern="1200" dirty="0" err="1">
                <a:solidFill>
                  <a:schemeClr val="tx1"/>
                </a:solidFill>
                <a:effectLst/>
                <a:latin typeface="+mn-lt"/>
                <a:ea typeface="+mn-ea"/>
                <a:cs typeface="+mn-cs"/>
              </a:rPr>
              <a:t>аголовок</a:t>
            </a:r>
            <a:r>
              <a:rPr lang="ru-RU" sz="1200" kern="1200" baseline="0" dirty="0">
                <a:solidFill>
                  <a:schemeClr val="tx1"/>
                </a:solidFill>
                <a:effectLst/>
                <a:latin typeface="+mn-lt"/>
                <a:ea typeface="+mn-ea"/>
                <a:cs typeface="+mn-cs"/>
              </a:rPr>
              <a:t> объекта (</a:t>
            </a:r>
            <a:r>
              <a:rPr lang="en-US" sz="1200" kern="1200" baseline="0" dirty="0" err="1">
                <a:solidFill>
                  <a:schemeClr val="tx1"/>
                </a:solidFill>
                <a:effectLst/>
                <a:latin typeface="+mn-lt"/>
                <a:ea typeface="+mn-ea"/>
                <a:cs typeface="+mn-cs"/>
              </a:rPr>
              <a:t>SynckBlockIndex</a:t>
            </a:r>
            <a:r>
              <a:rPr lang="ru-RU"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На рис. 2 показан типичный снимок фрейма стека при использовании соглашения </a:t>
            </a:r>
            <a:r>
              <a:rPr lang="ru-RU" dirty="0" err="1"/>
              <a:t>fastcall</a:t>
            </a:r>
            <a:r>
              <a:rPr lang="ru-RU" dirty="0"/>
              <a:t>. Мы установили точку прерывания на строку «</a:t>
            </a:r>
            <a:r>
              <a:rPr lang="ru-RU" dirty="0" err="1"/>
              <a:t>return</a:t>
            </a:r>
            <a:r>
              <a:rPr lang="ru-RU" dirty="0"/>
              <a:t> </a:t>
            </a:r>
            <a:r>
              <a:rPr lang="ru-RU" dirty="0" err="1"/>
              <a:t>smallObj</a:t>
            </a:r>
            <a:r>
              <a:rPr lang="ru-RU" dirty="0"/>
              <a:t>;» метода </a:t>
            </a:r>
            <a:r>
              <a:rPr lang="ru-RU" dirty="0" err="1"/>
              <a:t>Create</a:t>
            </a:r>
            <a:r>
              <a:rPr lang="ru-RU" dirty="0"/>
              <a:t>. (</a:t>
            </a:r>
            <a:r>
              <a:rPr lang="ru-RU" dirty="0" err="1"/>
              <a:t>Fastcall</a:t>
            </a:r>
            <a:r>
              <a:rPr lang="ru-RU" dirty="0"/>
              <a:t> — соглашение о вызове, используемое в .NET, при котором аргументы функций по возможности передаются в регистрах, остальные аргументы помещаются в стек справа налево, а затем выталкиваются из стека вызываемой функцией.) Локальная переменная </a:t>
            </a:r>
            <a:r>
              <a:rPr lang="ru-RU" dirty="0" err="1"/>
              <a:t>objSize</a:t>
            </a:r>
            <a:r>
              <a:rPr lang="ru-RU" dirty="0"/>
              <a:t> значимого типа размещается в стеке. Для переменных ссылочных типов, таких как </a:t>
            </a:r>
            <a:r>
              <a:rPr lang="ru-RU" dirty="0" err="1"/>
              <a:t>smallObj</a:t>
            </a:r>
            <a:r>
              <a:rPr lang="ru-RU" dirty="0"/>
              <a:t>, в стек помещается значение фиксированного размера (4 байта, тип DWORD), содержащее адрес экземпляра объекта, созданного в обычной GC </a:t>
            </a:r>
            <a:r>
              <a:rPr lang="ru-RU" dirty="0" err="1"/>
              <a:t>Heap</a:t>
            </a:r>
            <a:r>
              <a:rPr lang="ru-RU" dirty="0"/>
              <a:t>. В традиционном </a:t>
            </a:r>
            <a:r>
              <a:rPr lang="ru-RU" dirty="0" err="1"/>
              <a:t>C</a:t>
            </a:r>
            <a:r>
              <a:rPr lang="ru-RU" dirty="0"/>
              <a:t>++ это значение называют указателем на объект, а в мире управляемых приложений — ссылкой на объект. Как бы то ни было, оно содержит адрес экземпляра объекта. Мы будем использовать термин </a:t>
            </a:r>
            <a:r>
              <a:rPr lang="ru-RU" dirty="0" err="1"/>
              <a:t>ObjectInstance</a:t>
            </a:r>
            <a:r>
              <a:rPr lang="ru-RU" dirty="0"/>
              <a:t> (экземпляр объекта) для обозначения структуры данных, находящейся по адресу, на который указывает ссылка на объект.</a:t>
            </a:r>
            <a:endParaRPr lang="en-US" dirty="0"/>
          </a:p>
          <a:p>
            <a:r>
              <a:rPr 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Экземпляры значимых типов хранятся или в стеке потока, или в GC </a:t>
            </a:r>
            <a:r>
              <a:rPr lang="ru-RU" dirty="0" err="1"/>
              <a:t>Heap</a:t>
            </a:r>
            <a:r>
              <a:rPr lang="ru-RU" dirty="0"/>
              <a:t>. Экземпляры всех ссылочных типов хранятся в GC </a:t>
            </a:r>
            <a:r>
              <a:rPr lang="ru-RU" dirty="0" err="1"/>
              <a:t>Heap</a:t>
            </a:r>
            <a:r>
              <a:rPr lang="ru-RU" dirty="0"/>
              <a:t> или LOH. На объект могут ссылаться локальные переменные, содержащиеся в стеке, таблицы описателей, используемые при </a:t>
            </a:r>
            <a:r>
              <a:rPr lang="ru-RU" dirty="0" err="1"/>
              <a:t>interop</a:t>
            </a:r>
            <a:r>
              <a:rPr lang="ru-RU" dirty="0"/>
              <a:t> или </a:t>
            </a:r>
            <a:r>
              <a:rPr lang="ru-RU" dirty="0" err="1"/>
              <a:t>P</a:t>
            </a:r>
            <a:r>
              <a:rPr lang="ru-RU" dirty="0"/>
              <a:t>/</a:t>
            </a:r>
            <a:r>
              <a:rPr lang="ru-RU" dirty="0" err="1"/>
              <a:t>Invoke</a:t>
            </a:r>
            <a:r>
              <a:rPr lang="ru-RU" dirty="0"/>
              <a:t>, регистры (указатель </a:t>
            </a:r>
            <a:r>
              <a:rPr lang="ru-RU" dirty="0" err="1"/>
              <a:t>this</a:t>
            </a:r>
            <a:r>
              <a:rPr lang="ru-RU" dirty="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a:t>ObjectInstance</a:t>
            </a:r>
            <a:r>
              <a:rPr lang="ru-RU" dirty="0"/>
              <a:t>, а на адрес, смещенный на DWORD (4 байта). Это DWORD-поле называется </a:t>
            </a:r>
            <a:r>
              <a:rPr lang="ru-RU" dirty="0" err="1"/>
              <a:t>Object</a:t>
            </a:r>
            <a:r>
              <a:rPr lang="ru-RU" dirty="0"/>
              <a:t> </a:t>
            </a:r>
            <a:r>
              <a:rPr lang="ru-RU" dirty="0" err="1"/>
              <a:t>Header</a:t>
            </a:r>
            <a:r>
              <a:rPr lang="ru-RU" dirty="0"/>
              <a:t> и содержит индекс записи таблицы </a:t>
            </a:r>
            <a:r>
              <a:rPr lang="ru-RU" dirty="0" err="1"/>
              <a:t>SyncTableEntry</a:t>
            </a:r>
            <a:r>
              <a:rPr lang="ru-RU" dirty="0"/>
              <a:t> (номер </a:t>
            </a:r>
            <a:r>
              <a:rPr lang="ru-RU" dirty="0" err="1"/>
              <a:t>syncblk</a:t>
            </a:r>
            <a:r>
              <a:rPr lang="ru-RU" dirty="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a:t>SyncTableEntry</a:t>
            </a:r>
            <a:r>
              <a:rPr lang="ru-RU" dirty="0"/>
              <a:t> содержит слабую обратную ссылку на объект, с помощью которой CLR может определить владельца </a:t>
            </a:r>
            <a:r>
              <a:rPr lang="ru-RU" dirty="0" err="1"/>
              <a:t>SyncBlock</a:t>
            </a:r>
            <a:r>
              <a:rPr lang="ru-RU" dirty="0"/>
              <a:t>. Слабые ссылки (</a:t>
            </a:r>
            <a:r>
              <a:rPr lang="ru-RU" dirty="0" err="1"/>
              <a:t>weak</a:t>
            </a:r>
            <a:r>
              <a:rPr lang="ru-RU" dirty="0"/>
              <a:t> </a:t>
            </a:r>
            <a:r>
              <a:rPr lang="ru-RU" dirty="0" err="1"/>
              <a:t>references</a:t>
            </a:r>
            <a:r>
              <a:rPr lang="ru-RU" dirty="0"/>
              <a:t>) позволяют GC уничтожить объект при сборе мусора, когда сильных ссылок (</a:t>
            </a:r>
            <a:r>
              <a:rPr lang="ru-RU" dirty="0" err="1"/>
              <a:t>strong</a:t>
            </a:r>
            <a:r>
              <a:rPr lang="ru-RU" dirty="0"/>
              <a:t> </a:t>
            </a:r>
            <a:r>
              <a:rPr lang="ru-RU" dirty="0" err="1"/>
              <a:t>references</a:t>
            </a:r>
            <a:r>
              <a:rPr lang="ru-RU" dirty="0"/>
              <a:t>) на него нет. Кроме того, в </a:t>
            </a:r>
            <a:r>
              <a:rPr lang="ru-RU" dirty="0" err="1"/>
              <a:t>SyncTableEntry</a:t>
            </a:r>
            <a:r>
              <a:rPr lang="ru-RU" dirty="0"/>
              <a:t> хранится указатель на </a:t>
            </a:r>
            <a:r>
              <a:rPr lang="ru-RU" dirty="0" err="1"/>
              <a:t>SyncBlock</a:t>
            </a:r>
            <a:r>
              <a:rPr lang="ru-RU" dirty="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a:t>thunking</a:t>
            </a:r>
            <a:r>
              <a:rPr lang="ru-RU" dirty="0"/>
              <a:t>) и индекс его </a:t>
            </a:r>
            <a:r>
              <a:rPr lang="ru-RU" dirty="0" err="1"/>
              <a:t>AppDomain</a:t>
            </a:r>
            <a:r>
              <a:rPr lang="ru-RU" dirty="0"/>
              <a:t>. В большинстве случаев под </a:t>
            </a:r>
            <a:r>
              <a:rPr lang="ru-RU" dirty="0" err="1"/>
              <a:t>SyncBlock</a:t>
            </a:r>
            <a:r>
              <a:rPr lang="ru-RU" dirty="0"/>
              <a:t> экземпляра объекта не выделяется память, и номер </a:t>
            </a:r>
            <a:r>
              <a:rPr lang="ru-RU" dirty="0" err="1"/>
              <a:t>syncblk</a:t>
            </a:r>
            <a:r>
              <a:rPr lang="ru-RU" dirty="0"/>
              <a:t> (номер блока синхронизации) равен нулю. Ситуация меняется, когда поток выполняет операторы наподобие </a:t>
            </a:r>
            <a:r>
              <a:rPr lang="ru-RU" dirty="0" err="1"/>
              <a:t>lock</a:t>
            </a:r>
            <a:r>
              <a:rPr lang="ru-RU" dirty="0"/>
              <a:t>(</a:t>
            </a:r>
            <a:r>
              <a:rPr lang="ru-RU" dirty="0" err="1"/>
              <a:t>obj</a:t>
            </a:r>
            <a:r>
              <a:rPr lang="ru-RU" dirty="0"/>
              <a:t>) или </a:t>
            </a:r>
            <a:r>
              <a:rPr lang="ru-RU" dirty="0" err="1"/>
              <a:t>obj.GetHashCode</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15</a:t>
            </a:fld>
            <a:endParaRPr lang="en-US"/>
          </a:p>
        </p:txBody>
      </p:sp>
    </p:spTree>
    <p:extLst>
      <p:ext uri="{BB962C8B-B14F-4D97-AF65-F5344CB8AC3E}">
        <p14:creationId xmlns:p14="http://schemas.microsoft.com/office/powerpoint/2010/main" val="122050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dirty="0">
                <a:effectLst/>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SRV*</a:t>
            </a:r>
            <a:r>
              <a:rPr kumimoji="0" lang="en-US" sz="1200" b="0" i="0" u="none" strike="noStrike" kern="1200" cap="none" spc="0" normalizeH="0" baseline="0" noProof="0" dirty="0">
                <a:ln>
                  <a:noFill/>
                </a:ln>
                <a:solidFill>
                  <a:prstClr val="black"/>
                </a:solidFill>
                <a:effectLst/>
                <a:uLnTx/>
                <a:uFillTx/>
                <a:latin typeface="Arial" charset="0"/>
                <a:ea typeface="+mn-ea"/>
                <a:cs typeface="+mn-cs"/>
              </a:rPr>
              <a:t>C:/symbols*http://</a:t>
            </a:r>
            <a:r>
              <a:rPr kumimoji="0" lang="en-US" sz="1200" b="0" i="0" u="none" strike="noStrike" kern="1200" cap="none" spc="0" normalizeH="0" baseline="0" noProof="0" dirty="0" err="1">
                <a:ln>
                  <a:noFill/>
                </a:ln>
                <a:solidFill>
                  <a:prstClr val="black"/>
                </a:solidFill>
                <a:effectLst/>
                <a:uLnTx/>
                <a:uFillTx/>
                <a:latin typeface="Arial" charset="0"/>
                <a:ea typeface="+mn-ea"/>
                <a:cs typeface="+mn-cs"/>
              </a:rPr>
              <a:t>msdl.microsoft.com</a:t>
            </a:r>
            <a:r>
              <a:rPr kumimoji="0" lang="en-US" sz="1200" b="0" i="0" u="none" strike="noStrike" kern="1200" cap="none" spc="0" normalizeH="0" baseline="0" noProof="0" dirty="0">
                <a:ln>
                  <a:noFill/>
                </a:ln>
                <a:solidFill>
                  <a:prstClr val="black"/>
                </a:solidFill>
                <a:effectLst/>
                <a:uLnTx/>
                <a:uFillTx/>
                <a:latin typeface="Arial" charset="0"/>
                <a:ea typeface="+mn-ea"/>
                <a:cs typeface="+mn-cs"/>
              </a:rPr>
              <a:t>/download/symbols</a:t>
            </a:r>
          </a:p>
          <a:p>
            <a:endParaRPr lang="ru-RU" dirty="0">
              <a:effectLst/>
            </a:endParaRPr>
          </a:p>
          <a:p>
            <a:endParaRPr lang="ru-RU"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a:t>Экземпляры значимых типов хранятся или в стеке потока, или в GC </a:t>
            </a:r>
            <a:r>
              <a:rPr lang="ru-RU" dirty="0" err="1"/>
              <a:t>Heap</a:t>
            </a:r>
            <a:r>
              <a:rPr lang="ru-RU" dirty="0"/>
              <a:t>. Экземпляры всех ссылочных типов хранятся в GC </a:t>
            </a:r>
            <a:r>
              <a:rPr lang="ru-RU" dirty="0" err="1"/>
              <a:t>Heap</a:t>
            </a:r>
            <a:r>
              <a:rPr lang="ru-RU" dirty="0"/>
              <a:t> или LOH. На объект могут ссылаться локальные переменные, содержащиеся в стеке, таблицы описателей, используемые при </a:t>
            </a:r>
            <a:r>
              <a:rPr lang="ru-RU" dirty="0" err="1"/>
              <a:t>interop</a:t>
            </a:r>
            <a:r>
              <a:rPr lang="ru-RU" dirty="0"/>
              <a:t> или </a:t>
            </a:r>
            <a:r>
              <a:rPr lang="ru-RU" dirty="0" err="1"/>
              <a:t>P</a:t>
            </a:r>
            <a:r>
              <a:rPr lang="ru-RU" dirty="0"/>
              <a:t>/</a:t>
            </a:r>
            <a:r>
              <a:rPr lang="ru-RU" dirty="0" err="1"/>
              <a:t>Invoke</a:t>
            </a:r>
            <a:r>
              <a:rPr lang="ru-RU" dirty="0"/>
              <a:t>, регистры (указатель </a:t>
            </a:r>
            <a:r>
              <a:rPr lang="ru-RU" dirty="0" err="1"/>
              <a:t>this</a:t>
            </a:r>
            <a:r>
              <a:rPr lang="ru-RU" dirty="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a:t>ObjectInstance</a:t>
            </a:r>
            <a:r>
              <a:rPr lang="ru-RU" dirty="0"/>
              <a:t>, а на адрес, смещенный на DWORD (4 байта). Это DWORD-поле называется </a:t>
            </a:r>
            <a:r>
              <a:rPr lang="ru-RU" dirty="0" err="1"/>
              <a:t>Object</a:t>
            </a:r>
            <a:r>
              <a:rPr lang="ru-RU" dirty="0"/>
              <a:t> </a:t>
            </a:r>
            <a:r>
              <a:rPr lang="ru-RU" dirty="0" err="1"/>
              <a:t>Header</a:t>
            </a:r>
            <a:r>
              <a:rPr lang="ru-RU" dirty="0"/>
              <a:t> и содержит индекс записи таблицы </a:t>
            </a:r>
            <a:r>
              <a:rPr lang="ru-RU" dirty="0" err="1"/>
              <a:t>SyncTableEntry</a:t>
            </a:r>
            <a:r>
              <a:rPr lang="ru-RU" dirty="0"/>
              <a:t> (номер </a:t>
            </a:r>
            <a:r>
              <a:rPr lang="ru-RU" dirty="0" err="1"/>
              <a:t>syncblk</a:t>
            </a:r>
            <a:r>
              <a:rPr lang="ru-RU" dirty="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a:t>SyncTableEntry</a:t>
            </a:r>
            <a:r>
              <a:rPr lang="ru-RU" dirty="0"/>
              <a:t> содержит слабую обратную ссылку на объект, с помощью которой CLR может определить владельца </a:t>
            </a:r>
            <a:r>
              <a:rPr lang="ru-RU" dirty="0" err="1"/>
              <a:t>SyncBlock</a:t>
            </a:r>
            <a:r>
              <a:rPr lang="ru-RU" dirty="0"/>
              <a:t>. Слабые ссылки (</a:t>
            </a:r>
            <a:r>
              <a:rPr lang="ru-RU" dirty="0" err="1"/>
              <a:t>weak</a:t>
            </a:r>
            <a:r>
              <a:rPr lang="ru-RU" dirty="0"/>
              <a:t> </a:t>
            </a:r>
            <a:r>
              <a:rPr lang="ru-RU" dirty="0" err="1"/>
              <a:t>references</a:t>
            </a:r>
            <a:r>
              <a:rPr lang="ru-RU" dirty="0"/>
              <a:t>) позволяют GC уничтожить объект при сборе мусора, когда сильных ссылок (</a:t>
            </a:r>
            <a:r>
              <a:rPr lang="ru-RU" dirty="0" err="1"/>
              <a:t>strong</a:t>
            </a:r>
            <a:r>
              <a:rPr lang="ru-RU" dirty="0"/>
              <a:t> </a:t>
            </a:r>
            <a:r>
              <a:rPr lang="ru-RU" dirty="0" err="1"/>
              <a:t>references</a:t>
            </a:r>
            <a:r>
              <a:rPr lang="ru-RU" dirty="0"/>
              <a:t>) на него нет. Кроме того, в </a:t>
            </a:r>
            <a:r>
              <a:rPr lang="ru-RU" dirty="0" err="1"/>
              <a:t>SyncTableEntry</a:t>
            </a:r>
            <a:r>
              <a:rPr lang="ru-RU" dirty="0"/>
              <a:t> хранится указатель на </a:t>
            </a:r>
            <a:r>
              <a:rPr lang="ru-RU" dirty="0" err="1"/>
              <a:t>SyncBlock</a:t>
            </a:r>
            <a:r>
              <a:rPr lang="ru-RU" dirty="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a:t>thunking</a:t>
            </a:r>
            <a:r>
              <a:rPr lang="ru-RU" dirty="0"/>
              <a:t>) и индекс его </a:t>
            </a:r>
            <a:r>
              <a:rPr lang="ru-RU" dirty="0" err="1"/>
              <a:t>AppDomain</a:t>
            </a:r>
            <a:r>
              <a:rPr lang="ru-RU" dirty="0"/>
              <a:t>. В большинстве случаев под </a:t>
            </a:r>
            <a:r>
              <a:rPr lang="ru-RU" dirty="0" err="1"/>
              <a:t>SyncBlock</a:t>
            </a:r>
            <a:r>
              <a:rPr lang="ru-RU" dirty="0"/>
              <a:t> экземпляра объекта не выделяется память, и номер </a:t>
            </a:r>
            <a:r>
              <a:rPr lang="ru-RU" dirty="0" err="1"/>
              <a:t>syncblk</a:t>
            </a:r>
            <a:r>
              <a:rPr lang="ru-RU" dirty="0"/>
              <a:t> (номер блока синхронизации) равен нулю. Ситуация меняется, когда поток выполняет операторы наподобие </a:t>
            </a:r>
            <a:r>
              <a:rPr lang="ru-RU" dirty="0" err="1"/>
              <a:t>lock</a:t>
            </a:r>
            <a:r>
              <a:rPr lang="ru-RU" dirty="0"/>
              <a:t>(</a:t>
            </a:r>
            <a:r>
              <a:rPr lang="ru-RU" dirty="0" err="1"/>
              <a:t>obj</a:t>
            </a:r>
            <a:r>
              <a:rPr lang="ru-RU" dirty="0"/>
              <a:t>) или </a:t>
            </a:r>
            <a:r>
              <a:rPr lang="ru-RU" dirty="0" err="1"/>
              <a:t>obj.GetHashCode</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dirty="0">
                <a:effectLst/>
              </a:rPr>
              <a:t> </a:t>
            </a:r>
            <a:endParaRPr lang="ru-RU" dirty="0">
              <a:effectLst/>
            </a:endParaRPr>
          </a:p>
          <a:p>
            <a:endParaRPr lang="ru-RU"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a:t>Экземпляры значимых типов хранятся или в стеке потока, или в GC </a:t>
            </a:r>
            <a:r>
              <a:rPr lang="ru-RU" dirty="0" err="1"/>
              <a:t>Heap</a:t>
            </a:r>
            <a:r>
              <a:rPr lang="ru-RU" dirty="0"/>
              <a:t>. Экземпляры всех ссылочных типов хранятся в GC </a:t>
            </a:r>
            <a:r>
              <a:rPr lang="ru-RU" dirty="0" err="1"/>
              <a:t>Heap</a:t>
            </a:r>
            <a:r>
              <a:rPr lang="ru-RU" dirty="0"/>
              <a:t> или LOH. На объект могут ссылаться локальные переменные, содержащиеся в стеке, таблицы описателей, используемые при </a:t>
            </a:r>
            <a:r>
              <a:rPr lang="ru-RU" dirty="0" err="1"/>
              <a:t>interop</a:t>
            </a:r>
            <a:r>
              <a:rPr lang="ru-RU" dirty="0"/>
              <a:t> или </a:t>
            </a:r>
            <a:r>
              <a:rPr lang="ru-RU" dirty="0" err="1"/>
              <a:t>P</a:t>
            </a:r>
            <a:r>
              <a:rPr lang="ru-RU" dirty="0"/>
              <a:t>/</a:t>
            </a:r>
            <a:r>
              <a:rPr lang="ru-RU" dirty="0" err="1"/>
              <a:t>Invoke</a:t>
            </a:r>
            <a:r>
              <a:rPr lang="ru-RU" dirty="0"/>
              <a:t>, регистры (указатель </a:t>
            </a:r>
            <a:r>
              <a:rPr lang="ru-RU" dirty="0" err="1"/>
              <a:t>this</a:t>
            </a:r>
            <a:r>
              <a:rPr lang="ru-RU" dirty="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a:t>ObjectInstance</a:t>
            </a:r>
            <a:r>
              <a:rPr lang="ru-RU" dirty="0"/>
              <a:t>, а на адрес, смещенный на DWORD (4 байта). Это DWORD-поле называется </a:t>
            </a:r>
            <a:r>
              <a:rPr lang="ru-RU" dirty="0" err="1"/>
              <a:t>Object</a:t>
            </a:r>
            <a:r>
              <a:rPr lang="ru-RU" dirty="0"/>
              <a:t> </a:t>
            </a:r>
            <a:r>
              <a:rPr lang="ru-RU" dirty="0" err="1"/>
              <a:t>Header</a:t>
            </a:r>
            <a:r>
              <a:rPr lang="ru-RU" dirty="0"/>
              <a:t> и содержит индекс записи таблицы </a:t>
            </a:r>
            <a:r>
              <a:rPr lang="ru-RU" dirty="0" err="1"/>
              <a:t>SyncTableEntry</a:t>
            </a:r>
            <a:r>
              <a:rPr lang="ru-RU" dirty="0"/>
              <a:t> (номер </a:t>
            </a:r>
            <a:r>
              <a:rPr lang="ru-RU" dirty="0" err="1"/>
              <a:t>syncblk</a:t>
            </a:r>
            <a:r>
              <a:rPr lang="ru-RU" dirty="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a:t>SyncTableEntry</a:t>
            </a:r>
            <a:r>
              <a:rPr lang="ru-RU" dirty="0"/>
              <a:t> содержит слабую обратную ссылку на объект, с помощью которой CLR может определить владельца </a:t>
            </a:r>
            <a:r>
              <a:rPr lang="ru-RU" dirty="0" err="1"/>
              <a:t>SyncBlock</a:t>
            </a:r>
            <a:r>
              <a:rPr lang="ru-RU" dirty="0"/>
              <a:t>. Слабые ссылки (</a:t>
            </a:r>
            <a:r>
              <a:rPr lang="ru-RU" dirty="0" err="1"/>
              <a:t>weak</a:t>
            </a:r>
            <a:r>
              <a:rPr lang="ru-RU" dirty="0"/>
              <a:t> </a:t>
            </a:r>
            <a:r>
              <a:rPr lang="ru-RU" dirty="0" err="1"/>
              <a:t>references</a:t>
            </a:r>
            <a:r>
              <a:rPr lang="ru-RU" dirty="0"/>
              <a:t>) позволяют GC уничтожить объект при сборе мусора, когда сильных ссылок (</a:t>
            </a:r>
            <a:r>
              <a:rPr lang="ru-RU" dirty="0" err="1"/>
              <a:t>strong</a:t>
            </a:r>
            <a:r>
              <a:rPr lang="ru-RU" dirty="0"/>
              <a:t> </a:t>
            </a:r>
            <a:r>
              <a:rPr lang="ru-RU" dirty="0" err="1"/>
              <a:t>references</a:t>
            </a:r>
            <a:r>
              <a:rPr lang="ru-RU" dirty="0"/>
              <a:t>) на него нет. Кроме того, в </a:t>
            </a:r>
            <a:r>
              <a:rPr lang="ru-RU" dirty="0" err="1"/>
              <a:t>SyncTableEntry</a:t>
            </a:r>
            <a:r>
              <a:rPr lang="ru-RU" dirty="0"/>
              <a:t> хранится указатель на </a:t>
            </a:r>
            <a:r>
              <a:rPr lang="ru-RU" dirty="0" err="1"/>
              <a:t>SyncBlock</a:t>
            </a:r>
            <a:r>
              <a:rPr lang="ru-RU" dirty="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a:t>thunking</a:t>
            </a:r>
            <a:r>
              <a:rPr lang="ru-RU" dirty="0"/>
              <a:t>) и индекс его </a:t>
            </a:r>
            <a:r>
              <a:rPr lang="ru-RU" dirty="0" err="1"/>
              <a:t>AppDomain</a:t>
            </a:r>
            <a:r>
              <a:rPr lang="ru-RU" dirty="0"/>
              <a:t>. В большинстве случаев под </a:t>
            </a:r>
            <a:r>
              <a:rPr lang="ru-RU" dirty="0" err="1"/>
              <a:t>SyncBlock</a:t>
            </a:r>
            <a:r>
              <a:rPr lang="ru-RU" dirty="0"/>
              <a:t> экземпляра объекта не выделяется память, и номер </a:t>
            </a:r>
            <a:r>
              <a:rPr lang="ru-RU" dirty="0" err="1"/>
              <a:t>syncblk</a:t>
            </a:r>
            <a:r>
              <a:rPr lang="ru-RU" dirty="0"/>
              <a:t> (номер блока синхронизации) равен нулю. Ситуация меняется, когда поток выполняет операторы наподобие </a:t>
            </a:r>
            <a:r>
              <a:rPr lang="ru-RU" dirty="0" err="1"/>
              <a:t>lock</a:t>
            </a:r>
            <a:r>
              <a:rPr lang="ru-RU" dirty="0"/>
              <a:t>(</a:t>
            </a:r>
            <a:r>
              <a:rPr lang="ru-RU" dirty="0" err="1"/>
              <a:t>obj</a:t>
            </a:r>
            <a:r>
              <a:rPr lang="ru-RU" dirty="0"/>
              <a:t>) или </a:t>
            </a:r>
            <a:r>
              <a:rPr lang="ru-RU" dirty="0" err="1"/>
              <a:t>obj.GetHashCode</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http://</a:t>
            </a:r>
            <a:r>
              <a:rPr lang="en-US" sz="1200" kern="1200" dirty="0" err="1">
                <a:solidFill>
                  <a:schemeClr val="tx1"/>
                </a:solidFill>
                <a:effectLst/>
                <a:latin typeface="+mn-lt"/>
                <a:ea typeface="+mn-ea"/>
                <a:cs typeface="+mn-cs"/>
              </a:rPr>
              <a:t>blogs.telerik.com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justteam</a:t>
            </a:r>
            <a:r>
              <a:rPr lang="en-US" sz="1200" kern="1200" dirty="0">
                <a:solidFill>
                  <a:schemeClr val="tx1"/>
                </a:solidFill>
                <a:effectLst/>
                <a:latin typeface="+mn-lt"/>
                <a:ea typeface="+mn-ea"/>
                <a:cs typeface="+mn-cs"/>
              </a:rPr>
              <a:t>/posts/13-05-28/understanding-net-just-in-time-compilation</a:t>
            </a:r>
            <a:endParaRPr lang="ru-RU"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a:t>Экземпляры значимых типов хранятся или в стеке потока, или в GC </a:t>
            </a:r>
            <a:r>
              <a:rPr lang="ru-RU" dirty="0" err="1"/>
              <a:t>Heap</a:t>
            </a:r>
            <a:r>
              <a:rPr lang="ru-RU" dirty="0"/>
              <a:t>. Экземпляры всех ссылочных типов хранятся в GC </a:t>
            </a:r>
            <a:r>
              <a:rPr lang="ru-RU" dirty="0" err="1"/>
              <a:t>Heap</a:t>
            </a:r>
            <a:r>
              <a:rPr lang="ru-RU" dirty="0"/>
              <a:t> или LOH. На объект могут ссылаться локальные переменные, содержащиеся в стеке, таблицы описателей, используемые при </a:t>
            </a:r>
            <a:r>
              <a:rPr lang="ru-RU" dirty="0" err="1"/>
              <a:t>interop</a:t>
            </a:r>
            <a:r>
              <a:rPr lang="ru-RU" dirty="0"/>
              <a:t> или </a:t>
            </a:r>
            <a:r>
              <a:rPr lang="ru-RU" dirty="0" err="1"/>
              <a:t>P</a:t>
            </a:r>
            <a:r>
              <a:rPr lang="ru-RU" dirty="0"/>
              <a:t>/</a:t>
            </a:r>
            <a:r>
              <a:rPr lang="ru-RU" dirty="0" err="1"/>
              <a:t>Invoke</a:t>
            </a:r>
            <a:r>
              <a:rPr lang="ru-RU" dirty="0"/>
              <a:t>, регистры (указатель </a:t>
            </a:r>
            <a:r>
              <a:rPr lang="ru-RU" dirty="0" err="1"/>
              <a:t>this</a:t>
            </a:r>
            <a:r>
              <a:rPr lang="ru-RU" dirty="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a:t>ObjectInstance</a:t>
            </a:r>
            <a:r>
              <a:rPr lang="ru-RU" dirty="0"/>
              <a:t>, а на адрес, смещенный на DWORD (4 байта). Это DWORD-поле называется </a:t>
            </a:r>
            <a:r>
              <a:rPr lang="ru-RU" dirty="0" err="1"/>
              <a:t>Object</a:t>
            </a:r>
            <a:r>
              <a:rPr lang="ru-RU" dirty="0"/>
              <a:t> </a:t>
            </a:r>
            <a:r>
              <a:rPr lang="ru-RU" dirty="0" err="1"/>
              <a:t>Header</a:t>
            </a:r>
            <a:r>
              <a:rPr lang="ru-RU" dirty="0"/>
              <a:t> и содержит индекс записи таблицы </a:t>
            </a:r>
            <a:r>
              <a:rPr lang="ru-RU" dirty="0" err="1"/>
              <a:t>SyncTableEntry</a:t>
            </a:r>
            <a:r>
              <a:rPr lang="ru-RU" dirty="0"/>
              <a:t> (номер </a:t>
            </a:r>
            <a:r>
              <a:rPr lang="ru-RU" dirty="0" err="1"/>
              <a:t>syncblk</a:t>
            </a:r>
            <a:r>
              <a:rPr lang="ru-RU" dirty="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a:t>SyncTableEntry</a:t>
            </a:r>
            <a:r>
              <a:rPr lang="ru-RU" dirty="0"/>
              <a:t> содержит слабую обратную ссылку на объект, с помощью которой CLR может определить владельца </a:t>
            </a:r>
            <a:r>
              <a:rPr lang="ru-RU" dirty="0" err="1"/>
              <a:t>SyncBlock</a:t>
            </a:r>
            <a:r>
              <a:rPr lang="ru-RU" dirty="0"/>
              <a:t>. Слабые ссылки (</a:t>
            </a:r>
            <a:r>
              <a:rPr lang="ru-RU" dirty="0" err="1"/>
              <a:t>weak</a:t>
            </a:r>
            <a:r>
              <a:rPr lang="ru-RU" dirty="0"/>
              <a:t> </a:t>
            </a:r>
            <a:r>
              <a:rPr lang="ru-RU" dirty="0" err="1"/>
              <a:t>references</a:t>
            </a:r>
            <a:r>
              <a:rPr lang="ru-RU" dirty="0"/>
              <a:t>) позволяют GC уничтожить объект при сборе мусора, когда сильных ссылок (</a:t>
            </a:r>
            <a:r>
              <a:rPr lang="ru-RU" dirty="0" err="1"/>
              <a:t>strong</a:t>
            </a:r>
            <a:r>
              <a:rPr lang="ru-RU" dirty="0"/>
              <a:t> </a:t>
            </a:r>
            <a:r>
              <a:rPr lang="ru-RU" dirty="0" err="1"/>
              <a:t>references</a:t>
            </a:r>
            <a:r>
              <a:rPr lang="ru-RU" dirty="0"/>
              <a:t>) на него нет. Кроме того, в </a:t>
            </a:r>
            <a:r>
              <a:rPr lang="ru-RU" dirty="0" err="1"/>
              <a:t>SyncTableEntry</a:t>
            </a:r>
            <a:r>
              <a:rPr lang="ru-RU" dirty="0"/>
              <a:t> хранится указатель на </a:t>
            </a:r>
            <a:r>
              <a:rPr lang="ru-RU" dirty="0" err="1"/>
              <a:t>SyncBlock</a:t>
            </a:r>
            <a:r>
              <a:rPr lang="ru-RU" dirty="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a:t>thunking</a:t>
            </a:r>
            <a:r>
              <a:rPr lang="ru-RU" dirty="0"/>
              <a:t>) и индекс его </a:t>
            </a:r>
            <a:r>
              <a:rPr lang="ru-RU" dirty="0" err="1"/>
              <a:t>AppDomain</a:t>
            </a:r>
            <a:r>
              <a:rPr lang="ru-RU" dirty="0"/>
              <a:t>. В большинстве случаев под </a:t>
            </a:r>
            <a:r>
              <a:rPr lang="ru-RU" dirty="0" err="1"/>
              <a:t>SyncBlock</a:t>
            </a:r>
            <a:r>
              <a:rPr lang="ru-RU" dirty="0"/>
              <a:t> экземпляра объекта не выделяется память, и номер </a:t>
            </a:r>
            <a:r>
              <a:rPr lang="ru-RU" dirty="0" err="1"/>
              <a:t>syncblk</a:t>
            </a:r>
            <a:r>
              <a:rPr lang="ru-RU" dirty="0"/>
              <a:t> (номер блока синхронизации) равен нулю. Ситуация меняется, когда поток выполняет операторы наподобие </a:t>
            </a:r>
            <a:r>
              <a:rPr lang="ru-RU" dirty="0" err="1"/>
              <a:t>lock</a:t>
            </a:r>
            <a:r>
              <a:rPr lang="ru-RU" dirty="0"/>
              <a:t>(</a:t>
            </a:r>
            <a:r>
              <a:rPr lang="ru-RU" dirty="0" err="1"/>
              <a:t>obj</a:t>
            </a:r>
            <a:r>
              <a:rPr lang="ru-RU" dirty="0"/>
              <a:t>) или </a:t>
            </a:r>
            <a:r>
              <a:rPr lang="ru-RU" dirty="0" err="1"/>
              <a:t>obj.GetHashCode</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DumpModule</a:t>
            </a:r>
            <a:r>
              <a:rPr lang="en-US" sz="1200" kern="1200" dirty="0">
                <a:solidFill>
                  <a:schemeClr val="tx1"/>
                </a:solidFill>
                <a:effectLst/>
                <a:latin typeface="+mn-lt"/>
                <a:ea typeface="+mn-ea"/>
                <a:cs typeface="+mn-cs"/>
              </a:rPr>
              <a:t> 73a21000</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www.telerik.com</a:t>
            </a:r>
            <a:r>
              <a:rPr lang="en-US"/>
              <a:t>/blogs/understanding-net-just-in-time-compilation</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extLst>
      <p:ext uri="{BB962C8B-B14F-4D97-AF65-F5344CB8AC3E}">
        <p14:creationId xmlns:p14="http://schemas.microsoft.com/office/powerpoint/2010/main" val="410928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dirty="0">
                <a:effectLst/>
              </a:rPr>
              <a:t> </a:t>
            </a:r>
          </a:p>
          <a:p>
            <a:endParaRPr lang="en-US" dirty="0">
              <a:effectLst/>
            </a:endParaRPr>
          </a:p>
          <a:p>
            <a:r>
              <a:rPr lang="uk-UA" dirty="0">
                <a:effectLst/>
              </a:rPr>
              <a:t>У</a:t>
            </a:r>
            <a:r>
              <a:rPr lang="ru-RU" dirty="0">
                <a:effectLst/>
              </a:rPr>
              <a:t>наследованные</a:t>
            </a:r>
            <a:r>
              <a:rPr lang="ru-RU" baseline="0" dirty="0">
                <a:effectLst/>
              </a:rPr>
              <a:t> виртуальные, новые виртуальные, </a:t>
            </a:r>
            <a:r>
              <a:rPr lang="ru-RU" baseline="0" dirty="0" err="1">
                <a:effectLst/>
              </a:rPr>
              <a:t>невиртуальные</a:t>
            </a:r>
            <a:r>
              <a:rPr lang="ru-RU" baseline="0" dirty="0">
                <a:effectLst/>
              </a:rPr>
              <a:t> и стат.</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Перед тем как выполнить первую строку управляемого кода, CLR создает три домена приложения. Два из них непрозрачны для управляемого кода и даже не видны CLR-хостам. Эти домены может создать только процесс начальной загрузки CLR с помощью двух библиотек: </a:t>
            </a:r>
            <a:r>
              <a:rPr lang="ru-RU" dirty="0" err="1"/>
              <a:t>mscoree.dll</a:t>
            </a:r>
            <a:r>
              <a:rPr lang="ru-RU" dirty="0"/>
              <a:t> и </a:t>
            </a:r>
            <a:r>
              <a:rPr lang="ru-RU" dirty="0" err="1"/>
              <a:t>mscorwks.dll</a:t>
            </a:r>
            <a:r>
              <a:rPr lang="ru-RU" dirty="0"/>
              <a:t> (или </a:t>
            </a:r>
            <a:r>
              <a:rPr lang="ru-RU" dirty="0" err="1"/>
              <a:t>mscorsvr.dll</a:t>
            </a:r>
            <a:r>
              <a:rPr lang="ru-RU" dirty="0"/>
              <a:t> в случае многопроцессорных систем). Как видно из рис, это </a:t>
            </a:r>
            <a:r>
              <a:rPr lang="ru-RU" dirty="0" err="1"/>
              <a:t>SystemDomain</a:t>
            </a:r>
            <a:r>
              <a:rPr lang="ru-RU" dirty="0"/>
              <a:t> (системный домен) и </a:t>
            </a:r>
            <a:r>
              <a:rPr lang="ru-RU" dirty="0" err="1"/>
              <a:t>SharedDomain</a:t>
            </a:r>
            <a:r>
              <a:rPr lang="ru-RU" dirty="0"/>
              <a:t> (общий домен), являющиеся </a:t>
            </a:r>
            <a:r>
              <a:rPr lang="ru-RU" dirty="0" err="1"/>
              <a:t>Singleton</a:t>
            </a:r>
            <a:r>
              <a:rPr lang="ru-RU" dirty="0"/>
              <a:t>-объектами. Третий домен — </a:t>
            </a:r>
            <a:r>
              <a:rPr lang="ru-RU" dirty="0" err="1"/>
              <a:t>DefaultDomain</a:t>
            </a:r>
            <a:r>
              <a:rPr lang="ru-RU" dirty="0"/>
              <a:t> (домен по умолчанию) — экземпляр класса </a:t>
            </a:r>
            <a:r>
              <a:rPr lang="ru-RU" dirty="0" err="1"/>
              <a:t>AppDomain</a:t>
            </a:r>
            <a:r>
              <a:rPr lang="ru-RU" dirty="0"/>
              <a:t> и единственный именованный домен из этих трех. В случае простых CLR-хостов, таких как консольные программы, имя домена, используемого по умолчанию, формируется по имени исполняемого файла. Дополнительные домены могут создаваться из управляемого кода вызовом метода </a:t>
            </a:r>
            <a:r>
              <a:rPr lang="ru-RU" dirty="0" err="1"/>
              <a:t>AppDomain.CreateDomain</a:t>
            </a:r>
            <a:r>
              <a:rPr lang="ru-RU" dirty="0"/>
              <a:t> или из неуправляемого кода хоста через интерфейс </a:t>
            </a:r>
            <a:r>
              <a:rPr lang="ru-RU" dirty="0" err="1"/>
              <a:t>ICORRuntimeHost</a:t>
            </a:r>
            <a:r>
              <a:rPr lang="ru-RU" dirty="0"/>
              <a:t>. Сложные хосты создают несколько доменов, например в ASP.NET количество доменов зависит от числа приложений, выполняемых данным </a:t>
            </a:r>
            <a:r>
              <a:rPr lang="ru-RU" dirty="0" err="1"/>
              <a:t>Web</a:t>
            </a:r>
            <a:r>
              <a:rPr lang="ru-RU" dirty="0"/>
              <a:t>-сайтом.</a:t>
            </a:r>
            <a:endParaRPr lang="en-US" dirty="0"/>
          </a:p>
          <a:p>
            <a:r>
              <a:rPr lang="ru-RU" dirty="0" err="1"/>
              <a:t>SystemDomain</a:t>
            </a:r>
            <a:r>
              <a:rPr lang="ru-RU" dirty="0"/>
              <a:t> создает и инициализирует </a:t>
            </a:r>
            <a:r>
              <a:rPr lang="ru-RU" dirty="0" err="1"/>
              <a:t>SharedDomain</a:t>
            </a:r>
            <a:r>
              <a:rPr lang="ru-RU" dirty="0"/>
              <a:t> и </a:t>
            </a:r>
            <a:r>
              <a:rPr lang="ru-RU" dirty="0" err="1"/>
              <a:t>AppDomain</a:t>
            </a:r>
            <a:r>
              <a:rPr lang="ru-RU" dirty="0"/>
              <a:t>, используемый по умолчанию (</a:t>
            </a:r>
            <a:r>
              <a:rPr lang="ru-RU" dirty="0" err="1"/>
              <a:t>DefaultDomain</a:t>
            </a:r>
            <a:r>
              <a:rPr lang="ru-RU" dirty="0"/>
              <a:t>). Он загружает в </a:t>
            </a:r>
            <a:r>
              <a:rPr lang="ru-RU" dirty="0" err="1"/>
              <a:t>SharedDomain</a:t>
            </a:r>
            <a:r>
              <a:rPr lang="ru-RU" dirty="0"/>
              <a:t> системную библиотеку </a:t>
            </a:r>
            <a:r>
              <a:rPr lang="ru-RU" dirty="0" err="1"/>
              <a:t>mscorlib.dll</a:t>
            </a:r>
            <a:r>
              <a:rPr lang="ru-RU" dirty="0"/>
              <a:t>, а также хранит явные и неявные </a:t>
            </a:r>
            <a:r>
              <a:rPr lang="ru-RU" dirty="0" err="1"/>
              <a:t>intern</a:t>
            </a:r>
            <a:r>
              <a:rPr lang="ru-RU" dirty="0"/>
              <a:t>-строки уровня процесса.</a:t>
            </a:r>
          </a:p>
          <a:p>
            <a:r>
              <a:rPr lang="ru-RU" dirty="0"/>
              <a:t>Применение </a:t>
            </a:r>
            <a:r>
              <a:rPr lang="ru-RU" dirty="0" err="1"/>
              <a:t>intern</a:t>
            </a:r>
            <a:r>
              <a:rPr lang="ru-RU" dirty="0"/>
              <a:t>-строк — один из методов оптимизации; в .NET </a:t>
            </a:r>
            <a:r>
              <a:rPr lang="ru-RU" dirty="0" err="1"/>
              <a:t>Framework</a:t>
            </a:r>
            <a:r>
              <a:rPr lang="ru-RU" dirty="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a:t>Кроме того, </a:t>
            </a:r>
            <a:r>
              <a:rPr lang="ru-RU" dirty="0" err="1"/>
              <a:t>SystemDomain</a:t>
            </a:r>
            <a:r>
              <a:rPr lang="ru-RU" dirty="0"/>
              <a:t> отвечает за генерацию идентификаторов интерфейсов уровня процесса, применяемых при создании карт </a:t>
            </a:r>
            <a:r>
              <a:rPr lang="ru-RU" dirty="0" err="1"/>
              <a:t>InterfaceVtableMap</a:t>
            </a:r>
            <a:r>
              <a:rPr lang="ru-RU" dirty="0"/>
              <a:t> в каждом </a:t>
            </a:r>
            <a:r>
              <a:rPr lang="ru-RU" dirty="0" err="1"/>
              <a:t>AppDomain</a:t>
            </a:r>
            <a:r>
              <a:rPr lang="ru-RU" dirty="0"/>
              <a:t>. </a:t>
            </a:r>
            <a:r>
              <a:rPr lang="ru-RU" dirty="0" err="1"/>
              <a:t>SystemDomain</a:t>
            </a:r>
            <a:r>
              <a:rPr lang="ru-RU" dirty="0"/>
              <a:t> хранит данные обо всех доменах процесса и обеспечивает загрузку и выгрузку </a:t>
            </a:r>
            <a:r>
              <a:rPr lang="ru-RU" dirty="0" err="1"/>
              <a:t>AppDomain'ов</a:t>
            </a:r>
            <a:r>
              <a:rPr lang="ru-RU" dirty="0"/>
              <a:t>.</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Весь код, не зависящий от домена, загружается в </a:t>
            </a:r>
            <a:r>
              <a:rPr lang="ru-RU" dirty="0" err="1"/>
              <a:t>SharedDomain</a:t>
            </a:r>
            <a:r>
              <a:rPr lang="ru-RU" dirty="0"/>
              <a:t>. Системная библиотека </a:t>
            </a:r>
            <a:r>
              <a:rPr lang="ru-RU" dirty="0" err="1"/>
              <a:t>Mscorlib</a:t>
            </a:r>
            <a:r>
              <a:rPr lang="ru-RU" dirty="0"/>
              <a:t> необходима пользовательскому коду во всех </a:t>
            </a:r>
            <a:r>
              <a:rPr lang="ru-RU" dirty="0" err="1"/>
              <a:t>AppDomain</a:t>
            </a:r>
            <a:r>
              <a:rPr lang="ru-RU" dirty="0"/>
              <a:t>. Она автоматически загружается в </a:t>
            </a:r>
            <a:r>
              <a:rPr lang="ru-RU" dirty="0" err="1"/>
              <a:t>SharedDomain</a:t>
            </a:r>
            <a:r>
              <a:rPr lang="ru-RU" dirty="0"/>
              <a:t>. Основные типы данных из пространства имен </a:t>
            </a:r>
            <a:r>
              <a:rPr lang="ru-RU" dirty="0" err="1"/>
              <a:t>System</a:t>
            </a:r>
            <a:r>
              <a:rPr lang="ru-RU" dirty="0"/>
              <a:t>, такие как </a:t>
            </a:r>
            <a:r>
              <a:rPr lang="ru-RU" dirty="0" err="1"/>
              <a:t>Object</a:t>
            </a:r>
            <a:r>
              <a:rPr lang="ru-RU" dirty="0"/>
              <a:t>, </a:t>
            </a:r>
            <a:r>
              <a:rPr lang="ru-RU" dirty="0" err="1"/>
              <a:t>ValueType</a:t>
            </a:r>
            <a:r>
              <a:rPr lang="ru-RU" dirty="0"/>
              <a:t>, </a:t>
            </a:r>
            <a:r>
              <a:rPr lang="ru-RU" dirty="0" err="1"/>
              <a:t>Array</a:t>
            </a:r>
            <a:r>
              <a:rPr lang="ru-RU" dirty="0"/>
              <a:t>, </a:t>
            </a:r>
            <a:r>
              <a:rPr lang="ru-RU" dirty="0" err="1"/>
              <a:t>Enum</a:t>
            </a:r>
            <a:r>
              <a:rPr lang="ru-RU" dirty="0"/>
              <a:t>, </a:t>
            </a:r>
            <a:r>
              <a:rPr lang="ru-RU" dirty="0" err="1"/>
              <a:t>String</a:t>
            </a:r>
            <a:r>
              <a:rPr lang="ru-RU" dirty="0"/>
              <a:t> и </a:t>
            </a:r>
            <a:r>
              <a:rPr lang="ru-RU" dirty="0" err="1"/>
              <a:t>Delegate</a:t>
            </a:r>
            <a:r>
              <a:rPr lang="ru-RU" dirty="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a:t>CorBindToRuntimeEx</a:t>
            </a:r>
            <a:r>
              <a:rPr lang="ru-RU" dirty="0"/>
              <a:t>, которому передаются атрибуты </a:t>
            </a:r>
            <a:r>
              <a:rPr lang="ru-RU" dirty="0" err="1"/>
              <a:t>LoaderOptimization</a:t>
            </a:r>
            <a:r>
              <a:rPr lang="ru-RU" dirty="0"/>
              <a:t>. Чтобы консольная программа загружала код в </a:t>
            </a:r>
            <a:r>
              <a:rPr lang="ru-RU" dirty="0" err="1"/>
              <a:t>SharedDomain</a:t>
            </a:r>
            <a:r>
              <a:rPr lang="ru-RU" dirty="0"/>
              <a:t>, пометьте метод </a:t>
            </a:r>
            <a:r>
              <a:rPr lang="ru-RU" dirty="0" err="1"/>
              <a:t>Main</a:t>
            </a:r>
            <a:r>
              <a:rPr lang="ru-RU" dirty="0"/>
              <a:t> приложения атрибутом </a:t>
            </a:r>
            <a:r>
              <a:rPr lang="ru-RU" dirty="0" err="1"/>
              <a:t>System.LoaderOptimizationAttribute</a:t>
            </a:r>
            <a:r>
              <a:rPr lang="ru-RU" dirty="0"/>
              <a:t>. Кроме того, </a:t>
            </a:r>
            <a:r>
              <a:rPr lang="ru-RU" dirty="0" err="1"/>
              <a:t>SharedDomain</a:t>
            </a:r>
            <a:r>
              <a:rPr lang="ru-RU" dirty="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a:t>DefaultDomain</a:t>
            </a:r>
            <a:r>
              <a:rPr lang="ru-RU" dirty="0"/>
              <a:t> и другие </a:t>
            </a:r>
            <a:r>
              <a:rPr lang="ru-RU" dirty="0" err="1"/>
              <a:t>AppDomain</a:t>
            </a:r>
            <a:r>
              <a:rPr lang="ru-RU" dirty="0"/>
              <a:t>, созданные в управляемом коде. </a:t>
            </a:r>
            <a:r>
              <a:rPr lang="ru-RU" dirty="0" err="1"/>
              <a:t>DefaultDomain</a:t>
            </a:r>
            <a:r>
              <a:rPr lang="ru-RU" dirty="0"/>
              <a:t> — это домен, в который загружается пользовательский код, не используемый совместно.</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a:t>DefaultDomain</a:t>
            </a:r>
            <a:r>
              <a:rPr lang="ru-RU" dirty="0"/>
              <a:t> — это экземпляр </a:t>
            </a:r>
            <a:r>
              <a:rPr lang="ru-RU" dirty="0" err="1"/>
              <a:t>AppDomain</a:t>
            </a:r>
            <a:r>
              <a:rPr lang="ru-RU" dirty="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a:t>AppDomain</a:t>
            </a:r>
            <a:r>
              <a:rPr lang="ru-RU" dirty="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a:t>AppDomain</a:t>
            </a:r>
            <a:r>
              <a:rPr lang="ru-RU" dirty="0"/>
              <a:t>, взаимодействие между доменами осуществляется через прокси .NET </a:t>
            </a:r>
            <a:r>
              <a:rPr lang="ru-RU" dirty="0" err="1"/>
              <a:t>Remoting</a:t>
            </a:r>
            <a:r>
              <a:rPr lang="ru-RU" dirty="0"/>
              <a:t>. Дополнительные границы контекста внутри домена можно создать с помощью типов, производных от </a:t>
            </a:r>
            <a:r>
              <a:rPr lang="ru-RU" dirty="0" err="1"/>
              <a:t>System.ContextBoundObject</a:t>
            </a:r>
            <a:r>
              <a:rPr lang="ru-RU" dirty="0"/>
              <a:t>. У каждого </a:t>
            </a:r>
            <a:r>
              <a:rPr lang="ru-RU" dirty="0" err="1"/>
              <a:t>AppDomain</a:t>
            </a:r>
            <a:r>
              <a:rPr lang="ru-RU" dirty="0"/>
              <a:t> имеются свои </a:t>
            </a:r>
            <a:r>
              <a:rPr lang="ru-RU" dirty="0" err="1"/>
              <a:t>SecurityDescriptor</a:t>
            </a:r>
            <a:r>
              <a:rPr lang="ru-RU" dirty="0"/>
              <a:t>, </a:t>
            </a:r>
            <a:r>
              <a:rPr lang="ru-RU" dirty="0" err="1"/>
              <a:t>SecurityContext</a:t>
            </a:r>
            <a:r>
              <a:rPr lang="ru-RU" dirty="0"/>
              <a:t> и </a:t>
            </a:r>
            <a:r>
              <a:rPr lang="ru-RU" dirty="0" err="1"/>
              <a:t>DefaultContext</a:t>
            </a:r>
            <a:r>
              <a:rPr lang="ru-RU" dirty="0"/>
              <a:t>, а также свои кучи загрузчика (</a:t>
            </a:r>
            <a:r>
              <a:rPr lang="ru-RU" dirty="0" err="1"/>
              <a:t>High-Frequency</a:t>
            </a:r>
            <a:r>
              <a:rPr lang="ru-RU" dirty="0"/>
              <a:t> </a:t>
            </a:r>
            <a:r>
              <a:rPr lang="ru-RU" dirty="0" err="1"/>
              <a:t>Heap</a:t>
            </a:r>
            <a:r>
              <a:rPr lang="ru-RU" dirty="0"/>
              <a:t>, </a:t>
            </a:r>
            <a:r>
              <a:rPr lang="ru-RU" dirty="0" err="1"/>
              <a:t>Low-Frequency</a:t>
            </a:r>
            <a:r>
              <a:rPr lang="ru-RU" dirty="0"/>
              <a:t> </a:t>
            </a:r>
            <a:r>
              <a:rPr lang="ru-RU" dirty="0" err="1"/>
              <a:t>Heap</a:t>
            </a:r>
            <a:r>
              <a:rPr lang="ru-RU" dirty="0"/>
              <a:t> и </a:t>
            </a:r>
            <a:r>
              <a:rPr lang="ru-RU" dirty="0" err="1"/>
              <a:t>Stub</a:t>
            </a:r>
            <a:r>
              <a:rPr lang="ru-RU" dirty="0"/>
              <a:t> </a:t>
            </a:r>
            <a:r>
              <a:rPr lang="ru-RU" dirty="0" err="1"/>
              <a:t>Heap</a:t>
            </a:r>
            <a:r>
              <a:rPr lang="ru-RU" dirty="0"/>
              <a:t>), таблицы описателей (</a:t>
            </a:r>
            <a:r>
              <a:rPr lang="ru-RU" dirty="0" err="1"/>
              <a:t>Handle</a:t>
            </a:r>
            <a:r>
              <a:rPr lang="ru-RU" dirty="0"/>
              <a:t> </a:t>
            </a:r>
            <a:r>
              <a:rPr lang="ru-RU" dirty="0" err="1"/>
              <a:t>Table</a:t>
            </a:r>
            <a:r>
              <a:rPr lang="ru-RU" dirty="0"/>
              <a:t>, </a:t>
            </a:r>
            <a:r>
              <a:rPr lang="ru-RU" dirty="0" err="1"/>
              <a:t>Large</a:t>
            </a:r>
            <a:r>
              <a:rPr lang="ru-RU" dirty="0"/>
              <a:t> </a:t>
            </a:r>
            <a:r>
              <a:rPr lang="ru-RU" dirty="0" err="1"/>
              <a:t>Object</a:t>
            </a:r>
            <a:r>
              <a:rPr lang="ru-RU" dirty="0"/>
              <a:t> </a:t>
            </a:r>
            <a:r>
              <a:rPr lang="ru-RU" dirty="0" err="1"/>
              <a:t>Heap</a:t>
            </a:r>
            <a:r>
              <a:rPr lang="ru-RU" dirty="0"/>
              <a:t> </a:t>
            </a:r>
            <a:r>
              <a:rPr lang="ru-RU" dirty="0" err="1"/>
              <a:t>Handle</a:t>
            </a:r>
            <a:r>
              <a:rPr lang="ru-RU" dirty="0"/>
              <a:t> </a:t>
            </a:r>
            <a:r>
              <a:rPr lang="ru-RU" dirty="0" err="1"/>
              <a:t>Table</a:t>
            </a:r>
            <a:r>
              <a:rPr lang="ru-RU" dirty="0"/>
              <a:t>), диспетчер карты таблиц виртуальных методов интерфейсов (</a:t>
            </a:r>
            <a:r>
              <a:rPr lang="ru-RU" dirty="0" err="1"/>
              <a:t>Interface</a:t>
            </a:r>
            <a:r>
              <a:rPr lang="ru-RU" dirty="0"/>
              <a:t> </a:t>
            </a:r>
            <a:r>
              <a:rPr lang="ru-RU" dirty="0" err="1"/>
              <a:t>Vtable</a:t>
            </a:r>
            <a:r>
              <a:rPr lang="ru-RU" dirty="0"/>
              <a:t> </a:t>
            </a:r>
            <a:r>
              <a:rPr lang="ru-RU" dirty="0" err="1"/>
              <a:t>Map</a:t>
            </a:r>
            <a:r>
              <a:rPr lang="ru-RU" dirty="0"/>
              <a:t> </a:t>
            </a:r>
            <a:r>
              <a:rPr lang="ru-RU" dirty="0" err="1"/>
              <a:t>Manager</a:t>
            </a:r>
            <a:r>
              <a:rPr lang="ru-RU" dirty="0"/>
              <a:t>) и кэш сборок (</a:t>
            </a:r>
            <a:r>
              <a:rPr lang="ru-RU" dirty="0" err="1"/>
              <a:t>Assembly</a:t>
            </a:r>
            <a:r>
              <a:rPr lang="ru-RU" dirty="0"/>
              <a:t> </a:t>
            </a:r>
            <a:r>
              <a:rPr lang="ru-RU" dirty="0" err="1"/>
              <a:t>Cache</a:t>
            </a:r>
            <a:r>
              <a:rPr lang="ru-RU" dirty="0"/>
              <a:t>).</a:t>
            </a:r>
            <a:endParaRPr lang="en-US" dirty="0"/>
          </a:p>
          <a:p>
            <a:r>
              <a:rPr lang="ru-RU" sz="1200" b="0" i="0" kern="1200" dirty="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a:solidFill>
                  <a:schemeClr val="tx1"/>
                </a:solidFill>
                <a:effectLst/>
                <a:latin typeface="+mn-lt"/>
                <a:ea typeface="+mn-ea"/>
                <a:cs typeface="+mn-cs"/>
              </a:rPr>
              <a:t>потока.Среда</a:t>
            </a:r>
            <a:r>
              <a:rPr lang="ru-RU" sz="1200" b="0" i="0" kern="1200" dirty="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a:solidFill>
                  <a:schemeClr val="tx1"/>
                </a:solidFill>
                <a:effectLst/>
                <a:latin typeface="+mn-lt"/>
                <a:ea typeface="+mn-ea"/>
                <a:cs typeface="+mn-cs"/>
                <a:hlinkClick r:id="rId3"/>
              </a:rPr>
              <a:t>Thread.GetDomain</a:t>
            </a:r>
            <a:r>
              <a:rPr lang="ru-RU" sz="1200" b="0" i="0" kern="1200" dirty="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a:p>
        </p:txBody>
      </p:sp>
    </p:spTree>
    <p:extLst>
      <p:ext uri="{BB962C8B-B14F-4D97-AF65-F5344CB8AC3E}">
        <p14:creationId xmlns:p14="http://schemas.microsoft.com/office/powerpoint/2010/main" val="2641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a:p>
            <a:r>
              <a:rPr lang="en-US" dirty="0"/>
              <a:t>http://</a:t>
            </a:r>
            <a:r>
              <a:rPr lang="en-US" dirty="0" err="1"/>
              <a:t>professorweb.ru</a:t>
            </a:r>
            <a:r>
              <a:rPr lang="en-US" dirty="0"/>
              <a:t>/my/</a:t>
            </a:r>
            <a:r>
              <a:rPr lang="en-US" dirty="0" err="1"/>
              <a:t>csharp</a:t>
            </a:r>
            <a:r>
              <a:rPr lang="en-US" dirty="0"/>
              <a:t>/optimization/level2/2_1.php</a:t>
            </a:r>
            <a:r>
              <a:rPr lang="ru-RU" dirty="0"/>
              <a:t> (перевод </a:t>
            </a:r>
            <a:r>
              <a:rPr lang="ru-RU" dirty="0" err="1"/>
              <a:t>саши</a:t>
            </a:r>
            <a:r>
              <a:rPr lang="ru-RU" baseline="0" dirty="0"/>
              <a:t> </a:t>
            </a:r>
            <a:r>
              <a:rPr lang="ru-RU" baseline="0" dirty="0" err="1"/>
              <a:t>гольдштейна</a:t>
            </a:r>
            <a:r>
              <a:rPr lang="ru-RU" dirty="0"/>
              <a:t>)</a:t>
            </a:r>
          </a:p>
          <a:p>
            <a:r>
              <a:rPr lang="ru-RU" dirty="0"/>
              <a:t>Копирует</a:t>
            </a:r>
            <a:r>
              <a:rPr lang="ru-RU" baseline="0" dirty="0"/>
              <a:t> ссылку со стека в регистр</a:t>
            </a:r>
          </a:p>
          <a:p>
            <a:r>
              <a:rPr lang="ru-RU" baseline="0" dirty="0"/>
              <a:t>Разыменовывает содержимое по адресу из регистра</a:t>
            </a:r>
          </a:p>
          <a:p>
            <a:r>
              <a:rPr lang="ru-RU" baseline="0" dirty="0"/>
              <a:t>Извлекает внутренний указатель на список методов в таблице методов</a:t>
            </a:r>
          </a:p>
          <a:p>
            <a:r>
              <a:rPr lang="ru-RU" baseline="0" dirty="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a:p>
        </p:txBody>
      </p:sp>
    </p:spTree>
    <p:extLst>
      <p:ext uri="{BB962C8B-B14F-4D97-AF65-F5344CB8AC3E}">
        <p14:creationId xmlns:p14="http://schemas.microsoft.com/office/powerpoint/2010/main" val="174589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Инструкция CMP пытается получить доступ к адресу памяти в регистр ECX, который содержит ссылку на объект. Если ссылка на объект является нулевым, это доступ к памяти не удастся с нарушением доступа, потому что доступ к адресу 0 всегда незаконным в процессах </a:t>
            </a:r>
            <a:r>
              <a:rPr lang="ru-RU" dirty="0" err="1"/>
              <a:t>Windows</a:t>
            </a:r>
            <a:r>
              <a:rPr lang="ru-RU" dirty="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a:p>
        </p:txBody>
      </p:sp>
    </p:spTree>
    <p:extLst>
      <p:ext uri="{BB962C8B-B14F-4D97-AF65-F5344CB8AC3E}">
        <p14:creationId xmlns:p14="http://schemas.microsoft.com/office/powerpoint/2010/main" val="114356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Копирует</a:t>
            </a:r>
            <a:r>
              <a:rPr lang="ru-RU" baseline="0" dirty="0"/>
              <a:t> ссылку со стека в регистр</a:t>
            </a:r>
          </a:p>
          <a:p>
            <a:r>
              <a:rPr lang="ru-RU" baseline="0" dirty="0"/>
              <a:t>Разыменовывает содержимое по адресу из регистра</a:t>
            </a:r>
          </a:p>
          <a:p>
            <a:r>
              <a:rPr lang="ru-RU" baseline="0" dirty="0"/>
              <a:t>Извлекает внутренний указатель на список методов в таблице методов</a:t>
            </a:r>
          </a:p>
          <a:p>
            <a:r>
              <a:rPr lang="ru-RU" baseline="0" dirty="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a:p>
        </p:txBody>
      </p:sp>
    </p:spTree>
    <p:extLst>
      <p:ext uri="{BB962C8B-B14F-4D97-AF65-F5344CB8AC3E}">
        <p14:creationId xmlns:p14="http://schemas.microsoft.com/office/powerpoint/2010/main" val="929588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Копирует</a:t>
            </a:r>
            <a:r>
              <a:rPr lang="ru-RU" baseline="0" dirty="0"/>
              <a:t> ссылку со стека в регистр</a:t>
            </a:r>
          </a:p>
          <a:p>
            <a:r>
              <a:rPr lang="ru-RU" baseline="0" dirty="0"/>
              <a:t>Разыменовывает содержимое по адресу из регистра</a:t>
            </a:r>
          </a:p>
          <a:p>
            <a:r>
              <a:rPr lang="ru-RU" baseline="0" dirty="0"/>
              <a:t>Извлекает внутренний указатель на список методов в таблице методов</a:t>
            </a:r>
          </a:p>
          <a:p>
            <a:r>
              <a:rPr lang="ru-RU" baseline="0" dirty="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sz="1200" kern="1200" dirty="0">
                <a:solidFill>
                  <a:schemeClr val="tx1"/>
                </a:solidFill>
                <a:effectLst/>
                <a:latin typeface="+mn-lt"/>
                <a:ea typeface="+mn-ea"/>
                <a:cs typeface="+mn-cs"/>
              </a:rPr>
              <a:t>синхронизация</a:t>
            </a:r>
          </a:p>
          <a:p>
            <a:r>
              <a:rPr lang="ru-RU" sz="1200" kern="1200" dirty="0">
                <a:solidFill>
                  <a:schemeClr val="tx1"/>
                </a:solidFill>
                <a:effectLst/>
                <a:latin typeface="+mn-lt"/>
                <a:ea typeface="+mn-ea"/>
                <a:cs typeface="+mn-cs"/>
              </a:rPr>
              <a:t>Хранение</a:t>
            </a:r>
            <a:r>
              <a:rPr lang="ru-RU" sz="1200" kern="1200" baseline="0" dirty="0">
                <a:solidFill>
                  <a:schemeClr val="tx1"/>
                </a:solidFill>
                <a:effectLst/>
                <a:latin typeface="+mn-lt"/>
                <a:ea typeface="+mn-ea"/>
                <a:cs typeface="+mn-cs"/>
              </a:rPr>
              <a:t> служебной информации сборщика мусора</a:t>
            </a:r>
          </a:p>
          <a:p>
            <a:r>
              <a:rPr lang="ru-RU" sz="1200" kern="1200" baseline="0" dirty="0" err="1">
                <a:solidFill>
                  <a:schemeClr val="tx1"/>
                </a:solidFill>
                <a:effectLst/>
                <a:latin typeface="+mn-lt"/>
                <a:ea typeface="+mn-ea"/>
                <a:cs typeface="+mn-cs"/>
              </a:rPr>
              <a:t>Финализация</a:t>
            </a:r>
            <a:endParaRPr lang="ru-RU" sz="1200" kern="1200" baseline="0" dirty="0">
              <a:solidFill>
                <a:schemeClr val="tx1"/>
              </a:solidFill>
              <a:effectLst/>
              <a:latin typeface="+mn-lt"/>
              <a:ea typeface="+mn-ea"/>
              <a:cs typeface="+mn-cs"/>
            </a:endParaRPr>
          </a:p>
          <a:p>
            <a:r>
              <a:rPr lang="ru-RU" sz="1200" kern="1200" baseline="0" dirty="0">
                <a:solidFill>
                  <a:schemeClr val="tx1"/>
                </a:solidFill>
                <a:effectLst/>
                <a:latin typeface="+mn-lt"/>
                <a:ea typeface="+mn-ea"/>
                <a:cs typeface="+mn-cs"/>
              </a:rPr>
              <a:t>Хранение хэш-кода</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Н</a:t>
            </a:r>
            <a:r>
              <a:rPr lang="ru-RU" sz="1200" kern="1200" dirty="0" err="1">
                <a:solidFill>
                  <a:schemeClr val="tx1"/>
                </a:solidFill>
                <a:effectLst/>
                <a:latin typeface="+mn-lt"/>
                <a:ea typeface="+mn-ea"/>
                <a:cs typeface="+mn-cs"/>
              </a:rPr>
              <a:t>екоторые</a:t>
            </a:r>
            <a:r>
              <a:rPr lang="ru-RU" sz="1200" kern="1200" dirty="0">
                <a:solidFill>
                  <a:schemeClr val="tx1"/>
                </a:solidFill>
                <a:effectLst/>
                <a:latin typeface="+mn-lt"/>
                <a:ea typeface="+mn-ea"/>
                <a:cs typeface="+mn-cs"/>
              </a:rPr>
              <a:t> биты</a:t>
            </a:r>
            <a:r>
              <a:rPr lang="ru-RU" sz="1200" kern="1200" baseline="0" dirty="0">
                <a:solidFill>
                  <a:schemeClr val="tx1"/>
                </a:solidFill>
                <a:effectLst/>
                <a:latin typeface="+mn-lt"/>
                <a:ea typeface="+mn-ea"/>
                <a:cs typeface="+mn-cs"/>
              </a:rPr>
              <a:t> этого поля определяют какая информация там хранится в каждый конкретный момент</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Фрейм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стека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кучи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приложения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SomeProgram</a:t>
            </a:r>
            <a:r>
              <a:rPr 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professorweb.ru</a:t>
            </a:r>
            <a:r>
              <a:rPr lang="en-US" dirty="0"/>
              <a:t>/my/</a:t>
            </a:r>
            <a:r>
              <a:rPr lang="en-US" dirty="0" err="1"/>
              <a:t>csharp</a:t>
            </a:r>
            <a:r>
              <a:rPr lang="en-US" dirty="0"/>
              <a:t>/optimization/level1/</a:t>
            </a:r>
            <a:r>
              <a:rPr lang="ru-RU" dirty="0"/>
              <a:t> </a:t>
            </a:r>
          </a:p>
          <a:p>
            <a:r>
              <a:rPr lang="ru-RU" dirty="0"/>
              <a:t>Похоже на перевод</a:t>
            </a:r>
            <a:r>
              <a:rPr lang="ru-RU" baseline="0" dirty="0"/>
              <a:t> книги </a:t>
            </a:r>
            <a:r>
              <a:rPr lang="ru-RU" baseline="0" dirty="0" err="1"/>
              <a:t>саши</a:t>
            </a:r>
            <a:r>
              <a:rPr lang="ru-RU" baseline="0" dirty="0"/>
              <a:t> </a:t>
            </a:r>
            <a:r>
              <a:rPr lang="ru-RU" baseline="0" dirty="0" err="1"/>
              <a:t>гольштейна</a:t>
            </a:r>
            <a:r>
              <a:rPr lang="ru-RU" baseline="0" dirty="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a:p>
        </p:txBody>
      </p:sp>
    </p:spTree>
    <p:extLst>
      <p:ext uri="{BB962C8B-B14F-4D97-AF65-F5344CB8AC3E}">
        <p14:creationId xmlns:p14="http://schemas.microsoft.com/office/powerpoint/2010/main" val="6787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err="1"/>
              <a:t>SystemDomain</a:t>
            </a:r>
            <a:r>
              <a:rPr lang="ru-RU" dirty="0"/>
              <a:t> создает и инициализирует </a:t>
            </a:r>
            <a:r>
              <a:rPr lang="ru-RU" dirty="0" err="1"/>
              <a:t>SharedDomain</a:t>
            </a:r>
            <a:r>
              <a:rPr lang="ru-RU" dirty="0"/>
              <a:t> и </a:t>
            </a:r>
            <a:r>
              <a:rPr lang="ru-RU" dirty="0" err="1"/>
              <a:t>AppDomain</a:t>
            </a:r>
            <a:r>
              <a:rPr lang="ru-RU" dirty="0"/>
              <a:t>, используемый по умолчанию (</a:t>
            </a:r>
            <a:r>
              <a:rPr lang="ru-RU" dirty="0" err="1"/>
              <a:t>DefaultDomain</a:t>
            </a:r>
            <a:r>
              <a:rPr lang="ru-RU" dirty="0"/>
              <a:t>). Он загружает в </a:t>
            </a:r>
            <a:r>
              <a:rPr lang="ru-RU" dirty="0" err="1"/>
              <a:t>SharedDomain</a:t>
            </a:r>
            <a:r>
              <a:rPr lang="ru-RU" dirty="0"/>
              <a:t> системную библиотеку </a:t>
            </a:r>
            <a:r>
              <a:rPr lang="ru-RU" dirty="0" err="1"/>
              <a:t>mscorlib.dll</a:t>
            </a:r>
            <a:r>
              <a:rPr lang="ru-RU" dirty="0"/>
              <a:t>, а также хранит явные и неявные </a:t>
            </a:r>
            <a:r>
              <a:rPr lang="ru-RU" dirty="0" err="1"/>
              <a:t>intern</a:t>
            </a:r>
            <a:r>
              <a:rPr lang="ru-RU" dirty="0"/>
              <a:t>-строки уровня процесса.</a:t>
            </a:r>
          </a:p>
          <a:p>
            <a:r>
              <a:rPr lang="ru-RU" dirty="0"/>
              <a:t>Применение </a:t>
            </a:r>
            <a:r>
              <a:rPr lang="ru-RU" dirty="0" err="1"/>
              <a:t>intern</a:t>
            </a:r>
            <a:r>
              <a:rPr lang="ru-RU" dirty="0"/>
              <a:t>-строк — один из методов оптимизации; в .NET </a:t>
            </a:r>
            <a:r>
              <a:rPr lang="ru-RU" dirty="0" err="1"/>
              <a:t>Framework</a:t>
            </a:r>
            <a:r>
              <a:rPr lang="ru-RU" dirty="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a:t>Кроме того, </a:t>
            </a:r>
            <a:r>
              <a:rPr lang="ru-RU" dirty="0" err="1"/>
              <a:t>SystemDomain</a:t>
            </a:r>
            <a:r>
              <a:rPr lang="ru-RU" dirty="0"/>
              <a:t> отвечает за генерацию идентификаторов интерфейсов уровня процесса, применяемых при создании карт </a:t>
            </a:r>
            <a:r>
              <a:rPr lang="ru-RU" dirty="0" err="1"/>
              <a:t>InterfaceVtableMap</a:t>
            </a:r>
            <a:r>
              <a:rPr lang="ru-RU" dirty="0"/>
              <a:t> в каждом </a:t>
            </a:r>
            <a:r>
              <a:rPr lang="ru-RU" dirty="0" err="1"/>
              <a:t>AppDomain</a:t>
            </a:r>
            <a:r>
              <a:rPr lang="ru-RU" dirty="0"/>
              <a:t>. </a:t>
            </a:r>
            <a:r>
              <a:rPr lang="ru-RU" dirty="0" err="1"/>
              <a:t>SystemDomain</a:t>
            </a:r>
            <a:r>
              <a:rPr lang="ru-RU" dirty="0"/>
              <a:t> хранит данные обо всех доменах процесса и обеспечивает загрузку и выгрузку </a:t>
            </a:r>
            <a:r>
              <a:rPr lang="ru-RU" dirty="0" err="1"/>
              <a:t>AppDomain'ов</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a:p>
        </p:txBody>
      </p:sp>
    </p:spTree>
    <p:extLst>
      <p:ext uri="{BB962C8B-B14F-4D97-AF65-F5344CB8AC3E}">
        <p14:creationId xmlns:p14="http://schemas.microsoft.com/office/powerpoint/2010/main" val="419152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Весь код, не зависящий от домена, загружается в </a:t>
            </a:r>
            <a:r>
              <a:rPr lang="ru-RU" dirty="0" err="1"/>
              <a:t>SharedDomain</a:t>
            </a:r>
            <a:r>
              <a:rPr lang="ru-RU" dirty="0"/>
              <a:t>. Системная библиотека </a:t>
            </a:r>
            <a:r>
              <a:rPr lang="ru-RU" dirty="0" err="1"/>
              <a:t>Mscorlib</a:t>
            </a:r>
            <a:r>
              <a:rPr lang="ru-RU" dirty="0"/>
              <a:t> необходима пользовательскому коду во всех </a:t>
            </a:r>
            <a:r>
              <a:rPr lang="ru-RU" dirty="0" err="1"/>
              <a:t>AppDomain</a:t>
            </a:r>
            <a:r>
              <a:rPr lang="ru-RU" dirty="0"/>
              <a:t>. Она автоматически загружается в </a:t>
            </a:r>
            <a:r>
              <a:rPr lang="ru-RU" dirty="0" err="1"/>
              <a:t>SharedDomain</a:t>
            </a:r>
            <a:r>
              <a:rPr lang="ru-RU" dirty="0"/>
              <a:t>. Основные типы данных из пространства имен </a:t>
            </a:r>
            <a:r>
              <a:rPr lang="ru-RU" dirty="0" err="1"/>
              <a:t>System</a:t>
            </a:r>
            <a:r>
              <a:rPr lang="ru-RU" dirty="0"/>
              <a:t>, такие как </a:t>
            </a:r>
            <a:r>
              <a:rPr lang="ru-RU" dirty="0" err="1"/>
              <a:t>Object</a:t>
            </a:r>
            <a:r>
              <a:rPr lang="ru-RU" dirty="0"/>
              <a:t>, </a:t>
            </a:r>
            <a:r>
              <a:rPr lang="ru-RU" dirty="0" err="1"/>
              <a:t>ValueType</a:t>
            </a:r>
            <a:r>
              <a:rPr lang="ru-RU" dirty="0"/>
              <a:t>, </a:t>
            </a:r>
            <a:r>
              <a:rPr lang="ru-RU" dirty="0" err="1"/>
              <a:t>Array</a:t>
            </a:r>
            <a:r>
              <a:rPr lang="ru-RU" dirty="0"/>
              <a:t>, </a:t>
            </a:r>
            <a:r>
              <a:rPr lang="ru-RU" dirty="0" err="1"/>
              <a:t>Enum</a:t>
            </a:r>
            <a:r>
              <a:rPr lang="ru-RU" dirty="0"/>
              <a:t>, </a:t>
            </a:r>
            <a:r>
              <a:rPr lang="ru-RU" dirty="0" err="1"/>
              <a:t>String</a:t>
            </a:r>
            <a:r>
              <a:rPr lang="ru-RU" dirty="0"/>
              <a:t> и </a:t>
            </a:r>
            <a:r>
              <a:rPr lang="ru-RU" dirty="0" err="1"/>
              <a:t>Delegate</a:t>
            </a:r>
            <a:r>
              <a:rPr lang="ru-RU" dirty="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a:t>CorBindToRuntimeEx</a:t>
            </a:r>
            <a:r>
              <a:rPr lang="ru-RU" dirty="0"/>
              <a:t>, которому передаются атрибуты </a:t>
            </a:r>
            <a:r>
              <a:rPr lang="ru-RU" dirty="0" err="1"/>
              <a:t>LoaderOptimization</a:t>
            </a:r>
            <a:r>
              <a:rPr lang="ru-RU" dirty="0"/>
              <a:t>. Чтобы консольная программа загружала код в </a:t>
            </a:r>
            <a:r>
              <a:rPr lang="ru-RU" dirty="0" err="1"/>
              <a:t>SharedDomain</a:t>
            </a:r>
            <a:r>
              <a:rPr lang="ru-RU" dirty="0"/>
              <a:t>, пометьте метод </a:t>
            </a:r>
            <a:r>
              <a:rPr lang="ru-RU" dirty="0" err="1"/>
              <a:t>Main</a:t>
            </a:r>
            <a:r>
              <a:rPr lang="ru-RU" dirty="0"/>
              <a:t> приложения атрибутом </a:t>
            </a:r>
            <a:r>
              <a:rPr lang="ru-RU" dirty="0" err="1"/>
              <a:t>System.LoaderOptimizationAttribute</a:t>
            </a:r>
            <a:r>
              <a:rPr lang="ru-RU" dirty="0"/>
              <a:t>. Кроме того, </a:t>
            </a:r>
            <a:r>
              <a:rPr lang="ru-RU" dirty="0" err="1"/>
              <a:t>SharedDomain</a:t>
            </a:r>
            <a:r>
              <a:rPr lang="ru-RU" dirty="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a:t>DefaultDomain</a:t>
            </a:r>
            <a:r>
              <a:rPr lang="ru-RU" dirty="0"/>
              <a:t> и другие </a:t>
            </a:r>
            <a:r>
              <a:rPr lang="ru-RU" dirty="0" err="1"/>
              <a:t>AppDomain</a:t>
            </a:r>
            <a:r>
              <a:rPr lang="ru-RU" dirty="0"/>
              <a:t>, созданные в управляемом коде. </a:t>
            </a:r>
            <a:r>
              <a:rPr lang="ru-RU" dirty="0" err="1"/>
              <a:t>DefaultDomain</a:t>
            </a:r>
            <a:r>
              <a:rPr lang="ru-RU" dirty="0"/>
              <a:t> — это домен, в который загружается пользовательский код, не используемый совместно.</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a:p>
        </p:txBody>
      </p:sp>
    </p:spTree>
    <p:extLst>
      <p:ext uri="{BB962C8B-B14F-4D97-AF65-F5344CB8AC3E}">
        <p14:creationId xmlns:p14="http://schemas.microsoft.com/office/powerpoint/2010/main" val="375715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a:t>DefaultDomain</a:t>
            </a:r>
            <a:r>
              <a:rPr lang="ru-RU" dirty="0"/>
              <a:t> — это экземпляр </a:t>
            </a:r>
            <a:r>
              <a:rPr lang="ru-RU" dirty="0" err="1"/>
              <a:t>AppDomain</a:t>
            </a:r>
            <a:r>
              <a:rPr lang="ru-RU" dirty="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a:t>AppDomain</a:t>
            </a:r>
            <a:r>
              <a:rPr lang="ru-RU" dirty="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a:t>AppDomain</a:t>
            </a:r>
            <a:r>
              <a:rPr lang="ru-RU" dirty="0"/>
              <a:t>, взаимодействие между доменами осуществляется через прокси .NET </a:t>
            </a:r>
            <a:r>
              <a:rPr lang="ru-RU" dirty="0" err="1"/>
              <a:t>Remoting</a:t>
            </a:r>
            <a:r>
              <a:rPr lang="ru-RU" dirty="0"/>
              <a:t>. Дополнительные границы контекста внутри домена можно создать с помощью типов, производных от </a:t>
            </a:r>
            <a:r>
              <a:rPr lang="ru-RU" dirty="0" err="1"/>
              <a:t>System.ContextBoundObject</a:t>
            </a:r>
            <a:r>
              <a:rPr lang="ru-RU" dirty="0"/>
              <a:t>. У каждого </a:t>
            </a:r>
            <a:r>
              <a:rPr lang="ru-RU" dirty="0" err="1"/>
              <a:t>AppDomain</a:t>
            </a:r>
            <a:r>
              <a:rPr lang="ru-RU" dirty="0"/>
              <a:t> имеются свои </a:t>
            </a:r>
            <a:r>
              <a:rPr lang="ru-RU" dirty="0" err="1"/>
              <a:t>SecurityDescriptor</a:t>
            </a:r>
            <a:r>
              <a:rPr lang="ru-RU" dirty="0"/>
              <a:t>, </a:t>
            </a:r>
            <a:r>
              <a:rPr lang="ru-RU" dirty="0" err="1"/>
              <a:t>SecurityContext</a:t>
            </a:r>
            <a:r>
              <a:rPr lang="ru-RU" dirty="0"/>
              <a:t> и </a:t>
            </a:r>
            <a:r>
              <a:rPr lang="ru-RU" dirty="0" err="1"/>
              <a:t>DefaultContext</a:t>
            </a:r>
            <a:r>
              <a:rPr lang="ru-RU" dirty="0"/>
              <a:t>, а также свои кучи загрузчика (</a:t>
            </a:r>
            <a:r>
              <a:rPr lang="ru-RU" dirty="0" err="1"/>
              <a:t>High-Frequency</a:t>
            </a:r>
            <a:r>
              <a:rPr lang="ru-RU" dirty="0"/>
              <a:t> </a:t>
            </a:r>
            <a:r>
              <a:rPr lang="ru-RU" dirty="0" err="1"/>
              <a:t>Heap</a:t>
            </a:r>
            <a:r>
              <a:rPr lang="ru-RU" dirty="0"/>
              <a:t>, </a:t>
            </a:r>
            <a:r>
              <a:rPr lang="ru-RU" dirty="0" err="1"/>
              <a:t>Low-Frequency</a:t>
            </a:r>
            <a:r>
              <a:rPr lang="ru-RU" dirty="0"/>
              <a:t> </a:t>
            </a:r>
            <a:r>
              <a:rPr lang="ru-RU" dirty="0" err="1"/>
              <a:t>Heap</a:t>
            </a:r>
            <a:r>
              <a:rPr lang="ru-RU" dirty="0"/>
              <a:t> и </a:t>
            </a:r>
            <a:r>
              <a:rPr lang="ru-RU" dirty="0" err="1"/>
              <a:t>Stub</a:t>
            </a:r>
            <a:r>
              <a:rPr lang="ru-RU" dirty="0"/>
              <a:t> </a:t>
            </a:r>
            <a:r>
              <a:rPr lang="ru-RU" dirty="0" err="1"/>
              <a:t>Heap</a:t>
            </a:r>
            <a:r>
              <a:rPr lang="ru-RU" dirty="0"/>
              <a:t>), таблицы описателей (</a:t>
            </a:r>
            <a:r>
              <a:rPr lang="ru-RU" dirty="0" err="1"/>
              <a:t>Handle</a:t>
            </a:r>
            <a:r>
              <a:rPr lang="ru-RU" dirty="0"/>
              <a:t> </a:t>
            </a:r>
            <a:r>
              <a:rPr lang="ru-RU" dirty="0" err="1"/>
              <a:t>Table</a:t>
            </a:r>
            <a:r>
              <a:rPr lang="ru-RU" dirty="0"/>
              <a:t>, </a:t>
            </a:r>
            <a:r>
              <a:rPr lang="ru-RU" dirty="0" err="1"/>
              <a:t>Large</a:t>
            </a:r>
            <a:r>
              <a:rPr lang="ru-RU" dirty="0"/>
              <a:t> </a:t>
            </a:r>
            <a:r>
              <a:rPr lang="ru-RU" dirty="0" err="1"/>
              <a:t>Object</a:t>
            </a:r>
            <a:r>
              <a:rPr lang="ru-RU" dirty="0"/>
              <a:t> </a:t>
            </a:r>
            <a:r>
              <a:rPr lang="ru-RU" dirty="0" err="1"/>
              <a:t>Heap</a:t>
            </a:r>
            <a:r>
              <a:rPr lang="ru-RU" dirty="0"/>
              <a:t> </a:t>
            </a:r>
            <a:r>
              <a:rPr lang="ru-RU" dirty="0" err="1"/>
              <a:t>Handle</a:t>
            </a:r>
            <a:r>
              <a:rPr lang="ru-RU" dirty="0"/>
              <a:t> </a:t>
            </a:r>
            <a:r>
              <a:rPr lang="ru-RU" dirty="0" err="1"/>
              <a:t>Table</a:t>
            </a:r>
            <a:r>
              <a:rPr lang="ru-RU" dirty="0"/>
              <a:t>), диспетчер карты таблиц виртуальных методов интерфейсов (</a:t>
            </a:r>
            <a:r>
              <a:rPr lang="ru-RU" dirty="0" err="1"/>
              <a:t>Interface</a:t>
            </a:r>
            <a:r>
              <a:rPr lang="ru-RU" dirty="0"/>
              <a:t> </a:t>
            </a:r>
            <a:r>
              <a:rPr lang="ru-RU" dirty="0" err="1"/>
              <a:t>Vtable</a:t>
            </a:r>
            <a:r>
              <a:rPr lang="ru-RU" dirty="0"/>
              <a:t> </a:t>
            </a:r>
            <a:r>
              <a:rPr lang="ru-RU" dirty="0" err="1"/>
              <a:t>Map</a:t>
            </a:r>
            <a:r>
              <a:rPr lang="ru-RU" dirty="0"/>
              <a:t> </a:t>
            </a:r>
            <a:r>
              <a:rPr lang="ru-RU" dirty="0" err="1"/>
              <a:t>Manager</a:t>
            </a:r>
            <a:r>
              <a:rPr lang="ru-RU" dirty="0"/>
              <a:t>) и кэш сборок (</a:t>
            </a:r>
            <a:r>
              <a:rPr lang="ru-RU" dirty="0" err="1"/>
              <a:t>Assembly</a:t>
            </a:r>
            <a:r>
              <a:rPr lang="ru-RU" dirty="0"/>
              <a:t> </a:t>
            </a:r>
            <a:r>
              <a:rPr lang="ru-RU" dirty="0" err="1"/>
              <a:t>Cache</a:t>
            </a:r>
            <a:r>
              <a:rPr lang="ru-RU" dirty="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a:t>
            </a:fld>
            <a:endParaRPr lang="en-US"/>
          </a:p>
        </p:txBody>
      </p:sp>
    </p:spTree>
    <p:extLst>
      <p:ext uri="{BB962C8B-B14F-4D97-AF65-F5344CB8AC3E}">
        <p14:creationId xmlns:p14="http://schemas.microsoft.com/office/powerpoint/2010/main" val="244339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Кучи загрузчика (</a:t>
            </a:r>
            <a:r>
              <a:rPr lang="ru-RU" dirty="0" err="1"/>
              <a:t>LoaderHeaps</a:t>
            </a:r>
            <a:r>
              <a:rPr lang="ru-RU" dirty="0"/>
              <a:t>) предназначены для загрузки различных специальных объектов (</a:t>
            </a:r>
            <a:r>
              <a:rPr lang="ru-RU" dirty="0" err="1"/>
              <a:t>artifacts</a:t>
            </a:r>
            <a:r>
              <a:rPr lang="ru-RU" dirty="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a:t>Heap</a:t>
            </a:r>
            <a:r>
              <a:rPr lang="ru-RU" dirty="0"/>
              <a:t>) (или нескольких таких куч в случае симметричной многопроцессорной обработки, SMP) тем, что GC </a:t>
            </a:r>
            <a:r>
              <a:rPr lang="ru-RU" dirty="0" err="1"/>
              <a:t>Heap</a:t>
            </a:r>
            <a:r>
              <a:rPr lang="ru-RU" dirty="0"/>
              <a:t> содержит экземпляры объектов, а кучи загрузчика хранят данные системы типов. В </a:t>
            </a:r>
            <a:r>
              <a:rPr lang="ru-RU" dirty="0" err="1"/>
              <a:t>HighFrequencyHeap</a:t>
            </a:r>
            <a:r>
              <a:rPr lang="ru-RU" dirty="0"/>
              <a:t> выделяется память для часто используемых объектов, таких как </a:t>
            </a:r>
            <a:r>
              <a:rPr lang="ru-RU" dirty="0" err="1"/>
              <a:t>MethodTable</a:t>
            </a:r>
            <a:r>
              <a:rPr lang="ru-RU" dirty="0"/>
              <a:t>, </a:t>
            </a:r>
            <a:r>
              <a:rPr lang="ru-RU" dirty="0" err="1"/>
              <a:t>MethodDesc</a:t>
            </a:r>
            <a:r>
              <a:rPr lang="ru-RU" dirty="0"/>
              <a:t>, </a:t>
            </a:r>
            <a:r>
              <a:rPr lang="ru-RU" dirty="0" err="1"/>
              <a:t>FieldDesc</a:t>
            </a:r>
            <a:r>
              <a:rPr lang="ru-RU" dirty="0"/>
              <a:t> и </a:t>
            </a:r>
            <a:r>
              <a:rPr lang="ru-RU" dirty="0" err="1"/>
              <a:t>Interface</a:t>
            </a:r>
            <a:r>
              <a:rPr lang="ru-RU" dirty="0"/>
              <a:t> </a:t>
            </a:r>
            <a:r>
              <a:rPr lang="ru-RU" dirty="0" err="1"/>
              <a:t>Map</a:t>
            </a:r>
            <a:r>
              <a:rPr lang="ru-RU" dirty="0"/>
              <a:t>, а в </a:t>
            </a:r>
            <a:r>
              <a:rPr lang="ru-RU" dirty="0" err="1"/>
              <a:t>LowFrequencyHeap</a:t>
            </a:r>
            <a:r>
              <a:rPr lang="ru-RU" dirty="0"/>
              <a:t> — для структур данных, к которым обращаются реже, таких как </a:t>
            </a:r>
            <a:r>
              <a:rPr lang="ru-RU" dirty="0" err="1"/>
              <a:t>EEClass</a:t>
            </a:r>
            <a:r>
              <a:rPr lang="ru-RU" dirty="0"/>
              <a:t>, </a:t>
            </a:r>
            <a:r>
              <a:rPr lang="ru-RU" dirty="0" err="1"/>
              <a:t>ClassLoader</a:t>
            </a:r>
            <a:r>
              <a:rPr lang="ru-RU" dirty="0"/>
              <a:t> и их поисковых таблиц. В </a:t>
            </a:r>
            <a:r>
              <a:rPr lang="ru-RU" dirty="0" err="1"/>
              <a:t>StubHeap</a:t>
            </a:r>
            <a:r>
              <a:rPr lang="ru-RU" dirty="0"/>
              <a:t> содержатся приемники (</a:t>
            </a:r>
            <a:r>
              <a:rPr lang="ru-RU" dirty="0" err="1"/>
              <a:t>stubs</a:t>
            </a:r>
            <a:r>
              <a:rPr lang="ru-RU" dirty="0"/>
              <a:t>), используемые при защите по правам доступа кода (</a:t>
            </a:r>
            <a:r>
              <a:rPr lang="ru-RU" dirty="0" err="1"/>
              <a:t>code</a:t>
            </a:r>
            <a:r>
              <a:rPr lang="ru-RU" dirty="0"/>
              <a:t> </a:t>
            </a:r>
            <a:r>
              <a:rPr lang="ru-RU" dirty="0" err="1"/>
              <a:t>access</a:t>
            </a:r>
            <a:r>
              <a:rPr lang="ru-RU" dirty="0"/>
              <a:t> </a:t>
            </a:r>
            <a:r>
              <a:rPr lang="ru-RU" dirty="0" err="1"/>
              <a:t>security</a:t>
            </a:r>
            <a:r>
              <a:rPr lang="ru-RU" dirty="0"/>
              <a:t>, CAS), обертывании COM-вызовов и при вызовах </a:t>
            </a:r>
            <a:r>
              <a:rPr lang="ru-RU" dirty="0" err="1"/>
              <a:t>P</a:t>
            </a:r>
            <a:r>
              <a:rPr lang="ru-RU" dirty="0"/>
              <a:t>/</a:t>
            </a:r>
            <a:r>
              <a:rPr lang="ru-RU" dirty="0" err="1"/>
              <a:t>Invoke</a:t>
            </a:r>
            <a:r>
              <a:rPr lang="ru-RU" dirty="0"/>
              <a:t>.</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www.codeproject.com</a:t>
            </a:r>
            <a:r>
              <a:rPr lang="en-US" dirty="0"/>
              <a:t>/Articles/23589/Get-Started-Debugging-Memory-Related-Issues-in-Net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7</a:t>
            </a:fld>
            <a:endParaRPr lang="en-US"/>
          </a:p>
        </p:txBody>
      </p:sp>
    </p:spTree>
    <p:extLst>
      <p:ext uri="{BB962C8B-B14F-4D97-AF65-F5344CB8AC3E}">
        <p14:creationId xmlns:p14="http://schemas.microsoft.com/office/powerpoint/2010/main" val="261751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Расширение</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отладки</a:t>
            </a:r>
            <a:r>
              <a:rPr lang="en-US" sz="1200" b="0" i="0" kern="1200" dirty="0">
                <a:solidFill>
                  <a:schemeClr val="tx1"/>
                </a:solidFill>
                <a:effectLst/>
                <a:latin typeface="+mn-lt"/>
                <a:ea typeface="+mn-ea"/>
                <a:cs typeface="+mn-cs"/>
              </a:rPr>
              <a:t> SOS (</a:t>
            </a:r>
            <a:r>
              <a:rPr lang="en-US" sz="1200" b="0" i="0" kern="1200" dirty="0" err="1">
                <a:solidFill>
                  <a:schemeClr val="tx1"/>
                </a:solidFill>
                <a:effectLst/>
                <a:latin typeface="+mn-lt"/>
                <a:ea typeface="+mn-ea"/>
                <a:cs typeface="+mn-cs"/>
              </a:rPr>
              <a:t>SOS.dll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позволяет</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выполнять</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отладку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управляемых</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программ</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в</a:t>
            </a:r>
            <a:r>
              <a:rPr lang="en-US" sz="1200" b="0" i="0" kern="1200" dirty="0">
                <a:solidFill>
                  <a:schemeClr val="tx1"/>
                </a:solidFill>
                <a:effectLst/>
                <a:latin typeface="+mn-lt"/>
                <a:ea typeface="+mn-ea"/>
                <a:cs typeface="+mn-cs"/>
              </a:rPr>
              <a:t> Visual Studio </a:t>
            </a:r>
            <a:endParaRPr lang="ru-RU"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и</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отладчике</a:t>
            </a:r>
            <a:r>
              <a:rPr lang="en-US" sz="1200" b="0" i="0" kern="1200" dirty="0">
                <a:solidFill>
                  <a:schemeClr val="tx1"/>
                </a:solidFill>
                <a:effectLst/>
                <a:latin typeface="+mn-lt"/>
                <a:ea typeface="+mn-ea"/>
                <a:cs typeface="+mn-cs"/>
              </a:rPr>
              <a:t> Window (</a:t>
            </a:r>
            <a:r>
              <a:rPr lang="en-US" sz="1200" b="0" i="0" kern="1200" dirty="0" err="1">
                <a:solidFill>
                  <a:schemeClr val="tx1"/>
                </a:solidFill>
                <a:effectLst/>
                <a:latin typeface="+mn-lt"/>
                <a:ea typeface="+mn-ea"/>
                <a:cs typeface="+mn-cs"/>
              </a:rPr>
              <a:t>WinDbg.exe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предоставляя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информацию</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о</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внутренней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среде</a:t>
            </a:r>
            <a:r>
              <a:rPr lang="en-US" sz="1200" b="0" i="0" kern="1200" dirty="0">
                <a:solidFill>
                  <a:schemeClr val="tx1"/>
                </a:solidFill>
                <a:effectLst/>
                <a:latin typeface="+mn-lt"/>
                <a:ea typeface="+mn-ea"/>
                <a:cs typeface="+mn-cs"/>
              </a:rPr>
              <a:t> CLR</a:t>
            </a:r>
            <a:endParaRPr lang="ru-RU" dirty="0"/>
          </a:p>
          <a:p>
            <a:r>
              <a:rPr lang="en-US" dirty="0"/>
              <a:t>https://</a:t>
            </a:r>
            <a:r>
              <a:rPr lang="en-US" dirty="0" err="1"/>
              <a:t>msdn.microsoft.com</a:t>
            </a:r>
            <a:r>
              <a:rPr lang="en-US" dirty="0"/>
              <a:t>/en-us/library/bb190764(v=vs.110).</a:t>
            </a:r>
            <a:r>
              <a:rPr lang="en-US" dirty="0" err="1"/>
              <a:t>aspx</a:t>
            </a:r>
            <a:r>
              <a:rPr lang="en-US" dirty="0"/>
              <a:t> &lt;-</a:t>
            </a:r>
            <a:r>
              <a:rPr lang="en-US" baseline="0" dirty="0"/>
              <a:t> </a:t>
            </a:r>
            <a:r>
              <a:rPr lang="en-US" baseline="0" dirty="0" err="1"/>
              <a:t>sos</a:t>
            </a:r>
            <a:endParaRPr lang="en-US" dirty="0"/>
          </a:p>
          <a:p>
            <a:r>
              <a:rPr lang="en-US" dirty="0"/>
              <a:t>https://</a:t>
            </a:r>
            <a:r>
              <a:rPr lang="en-US" dirty="0" err="1"/>
              <a:t>msdn.microsoft.com</a:t>
            </a:r>
            <a:r>
              <a:rPr lang="en-US" dirty="0"/>
              <a:t>/en-us/library/bb190764%28v=vs.110%29.aspx</a:t>
            </a:r>
          </a:p>
          <a:p>
            <a:r>
              <a:rPr lang="en-US" dirty="0"/>
              <a:t>http://</a:t>
            </a:r>
            <a:r>
              <a:rPr lang="en-US" dirty="0" err="1"/>
              <a:t>www.codeproject.com</a:t>
            </a:r>
            <a:r>
              <a:rPr lang="en-US" dirty="0"/>
              <a:t>/Articles/23589/Get-Started-Debugging-Memory-Related-Issues-in-Net#_Toc190680215</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a:p>
        </p:txBody>
      </p:sp>
    </p:spTree>
    <p:extLst>
      <p:ext uri="{BB962C8B-B14F-4D97-AF65-F5344CB8AC3E}">
        <p14:creationId xmlns:p14="http://schemas.microsoft.com/office/powerpoint/2010/main" val="250722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a:p>
        </p:txBody>
      </p:sp>
    </p:spTree>
    <p:extLst>
      <p:ext uri="{BB962C8B-B14F-4D97-AF65-F5344CB8AC3E}">
        <p14:creationId xmlns:p14="http://schemas.microsoft.com/office/powerpoint/2010/main" val="181082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a:p>
        </p:txBody>
      </p:sp>
    </p:spTree>
    <p:extLst>
      <p:ext uri="{BB962C8B-B14F-4D97-AF65-F5344CB8AC3E}">
        <p14:creationId xmlns:p14="http://schemas.microsoft.com/office/powerpoint/2010/main" val="18479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35190" y="1777972"/>
            <a:ext cx="6285010" cy="1574828"/>
          </a:xfrm>
        </p:spPr>
        <p:txBody>
          <a:bodyPr/>
          <a:lstStyle>
            <a:lvl1pPr algn="l">
              <a:defRPr>
                <a:solidFill>
                  <a:srgbClr val="2750AB"/>
                </a:solidFill>
                <a:latin typeface="Helvetica LT Std"/>
              </a:defRPr>
            </a:lvl1pPr>
          </a:lstStyle>
          <a:p>
            <a:r>
              <a:rPr lang="en-US" dirty="0"/>
              <a:t>Code.0X (Module Code)</a:t>
            </a:r>
            <a:br>
              <a:rPr lang="en-US" dirty="0"/>
            </a:br>
            <a:r>
              <a:rPr lang="en-US" dirty="0"/>
              <a:t>xxx (Module Name)</a:t>
            </a:r>
          </a:p>
        </p:txBody>
      </p:sp>
      <p:sp>
        <p:nvSpPr>
          <p:cNvPr id="9" name="Content Placeholder 8"/>
          <p:cNvSpPr>
            <a:spLocks noGrp="1"/>
          </p:cNvSpPr>
          <p:nvPr>
            <p:ph sz="quarter" idx="13" hasCustomPrompt="1"/>
          </p:nvPr>
        </p:nvSpPr>
        <p:spPr>
          <a:xfrm>
            <a:off x="2947387" y="3536923"/>
            <a:ext cx="4267200" cy="914400"/>
          </a:xfrm>
        </p:spPr>
        <p:txBody>
          <a:bodyPr>
            <a:normAutofit/>
          </a:bodyPr>
          <a:lstStyle>
            <a:lvl1pPr marL="0" indent="0">
              <a:buNone/>
              <a:defRPr kumimoji="0" lang="en-US" sz="22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dirty="0"/>
              <a:t>Resource Development Dep.</a:t>
            </a:r>
          </a:p>
          <a:p>
            <a:pPr lvl="0"/>
            <a:r>
              <a:rPr lang="en-US" dirty="0"/>
              <a:t>Author: (author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26954" y="179343"/>
            <a:ext cx="4198996" cy="365130"/>
          </a:xfrm>
          <a:prstGeom prst="rect">
            <a:avLst/>
          </a:prstGeom>
        </p:spPr>
        <p:txBody>
          <a:bodyPr anchor="t">
            <a:noAutofit/>
          </a:bodyPr>
          <a:lstStyle>
            <a:lvl1pPr algn="l">
              <a:tabLst>
                <a:tab pos="8229600" algn="r"/>
              </a:tabLst>
              <a:defRPr sz="1800" b="1">
                <a:solidFill>
                  <a:srgbClr val="21438F"/>
                </a:solidFill>
                <a:latin typeface="Helvetica LT Std"/>
              </a:defRPr>
            </a:lvl1pPr>
          </a:lstStyle>
          <a:p>
            <a:r>
              <a:rPr lang="en-US" dirty="0"/>
              <a:t>Click to edit Master title style</a:t>
            </a:r>
          </a:p>
        </p:txBody>
      </p:sp>
      <p:sp>
        <p:nvSpPr>
          <p:cNvPr id="22" name="Text Placeholder 21"/>
          <p:cNvSpPr>
            <a:spLocks noGrp="1"/>
          </p:cNvSpPr>
          <p:nvPr>
            <p:ph type="body" sz="quarter" idx="10"/>
          </p:nvPr>
        </p:nvSpPr>
        <p:spPr>
          <a:xfrm>
            <a:off x="4645027" y="179392"/>
            <a:ext cx="4235450"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63527" y="836616"/>
            <a:ext cx="8616950" cy="5184775"/>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6945346" y="6496096"/>
            <a:ext cx="1935189"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38151" y="2176489"/>
            <a:ext cx="4876800" cy="1222375"/>
          </a:xfrm>
        </p:spPr>
        <p:txBody>
          <a:bodyPr/>
          <a:lstStyle>
            <a:lvl1pPr algn="l">
              <a:defRPr sz="4000">
                <a:solidFill>
                  <a:srgbClr val="2750AB"/>
                </a:solidFill>
                <a:latin typeface="Helvetica LT Std"/>
              </a:defRPr>
            </a:lvl1pPr>
          </a:lstStyle>
          <a:p>
            <a:r>
              <a:rPr lang="en-US" dirty="0"/>
              <a:t>Thanks for Your Attention</a:t>
            </a:r>
          </a:p>
        </p:txBody>
      </p:sp>
      <p:sp>
        <p:nvSpPr>
          <p:cNvPr id="16" name="Subtitle 2"/>
          <p:cNvSpPr>
            <a:spLocks noGrp="1"/>
          </p:cNvSpPr>
          <p:nvPr>
            <p:ph type="subTitle" idx="1" hasCustomPrompt="1"/>
          </p:nvPr>
        </p:nvSpPr>
        <p:spPr>
          <a:xfrm>
            <a:off x="2947387" y="3425419"/>
            <a:ext cx="5750582"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Resource Development Dep.</a:t>
            </a:r>
          </a:p>
          <a:p>
            <a:pPr lvl="0"/>
            <a:r>
              <a:rPr lang="en-US" dirty="0"/>
              <a:t>Author: (author name)</a:t>
            </a:r>
          </a:p>
        </p:txBody>
      </p:sp>
    </p:spTree>
    <p:extLst>
      <p:ext uri="{BB962C8B-B14F-4D97-AF65-F5344CB8AC3E}">
        <p14:creationId xmlns:p14="http://schemas.microsoft.com/office/powerpoint/2010/main" val="3165417547"/>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Code.0X (Module Code)</a:t>
            </a:r>
            <a:br>
              <a:rPr lang="en-US" dirty="0"/>
            </a:br>
            <a:r>
              <a:rPr lang="en-US" dirty="0"/>
              <a:t>xxx (Module Name)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5" r:id="rId3"/>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blogs.telerik.com/justteam/posts/13-05-28/understanding-net-just-in-time-compila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sdn.microsoft.com/ru-ru/library/bb190764(v=vs.110).asp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828800"/>
            <a:ext cx="5943600" cy="1574828"/>
          </a:xfrm>
        </p:spPr>
        <p:txBody>
          <a:bodyPr/>
          <a:lstStyle/>
          <a:p>
            <a:r>
              <a:rPr lang="ru-RU" sz="4000" dirty="0"/>
              <a:t>Внутреннее устройство </a:t>
            </a:r>
            <a:r>
              <a:rPr lang="en-US" sz="4000" dirty="0"/>
              <a:t>.NET</a:t>
            </a:r>
            <a:endParaRPr lang="en-US" sz="4000" dirty="0">
              <a:latin typeface="Helvetica LT Std"/>
            </a:endParaRPr>
          </a:p>
        </p:txBody>
      </p:sp>
      <p:sp>
        <p:nvSpPr>
          <p:cNvPr id="3" name="Content Placeholder 5"/>
          <p:cNvSpPr txBox="1">
            <a:spLocks/>
          </p:cNvSpPr>
          <p:nvPr/>
        </p:nvSpPr>
        <p:spPr>
          <a:xfrm>
            <a:off x="2895600" y="3536927"/>
            <a:ext cx="5562600" cy="1568477"/>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a:t>БГУ, ММФ, кафедра веб-технологий и компьютерного моделирования</a:t>
            </a:r>
          </a:p>
          <a:p>
            <a:pPr marL="0" indent="0">
              <a:buNone/>
            </a:pPr>
            <a:r>
              <a:rPr lang="ru-RU" sz="2000" dirty="0"/>
              <a:t>Автор:</a:t>
            </a:r>
            <a:r>
              <a:rPr lang="en-US" sz="2000" dirty="0"/>
              <a:t> </a:t>
            </a:r>
            <a:r>
              <a:rPr lang="ru-RU" sz="2000" dirty="0"/>
              <a:t>к.ф.-м.н., доцент, Кравчук Анжелика Ивановна</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1" y="381000"/>
            <a:ext cx="8679980" cy="324561"/>
          </a:xfrm>
        </p:spPr>
        <p:txBody>
          <a:bodyPr/>
          <a:lstStyle/>
          <a:p>
            <a:r>
              <a:rPr lang="ru-RU" dirty="0"/>
              <a:t>Внутреннее устройство типов</a:t>
            </a:r>
            <a:endParaRPr lang="en-US" dirty="0"/>
          </a:p>
        </p:txBody>
      </p:sp>
      <p:pic>
        <p:nvPicPr>
          <p:cNvPr id="5" name="Content Placeholder 4"/>
          <p:cNvPicPr>
            <a:picLocks noGrp="1" noChangeAspect="1"/>
          </p:cNvPicPr>
          <p:nvPr>
            <p:ph sz="quarter" idx="11"/>
          </p:nvPr>
        </p:nvPicPr>
        <p:blipFill>
          <a:blip r:embed="rId3"/>
          <a:stretch>
            <a:fillRect/>
          </a:stretch>
        </p:blipFill>
        <p:spPr>
          <a:xfrm>
            <a:off x="947374" y="1124656"/>
            <a:ext cx="7249254" cy="4608689"/>
          </a:xfrm>
          <a:prstGeom prst="rect">
            <a:avLst/>
          </a:prstGeom>
        </p:spPr>
      </p:pic>
    </p:spTree>
    <p:extLst>
      <p:ext uri="{BB962C8B-B14F-4D97-AF65-F5344CB8AC3E}">
        <p14:creationId xmlns:p14="http://schemas.microsoft.com/office/powerpoint/2010/main" val="145525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a:t>Семантика ссылочных типов и типов значений</a:t>
            </a:r>
            <a:endParaRPr lang="en-US" dirty="0"/>
          </a:p>
        </p:txBody>
      </p:sp>
      <p:sp>
        <p:nvSpPr>
          <p:cNvPr id="5" name="Rounded Rectangle 4"/>
          <p:cNvSpPr/>
          <p:nvPr/>
        </p:nvSpPr>
        <p:spPr bwMode="auto">
          <a:xfrm>
            <a:off x="269878" y="1058335"/>
            <a:ext cx="8645523" cy="14223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algn="just"/>
            <a:r>
              <a:rPr lang="ru-RU" dirty="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a:p>
        </p:txBody>
      </p:sp>
      <p:sp>
        <p:nvSpPr>
          <p:cNvPr id="6" name="Rounded Rectangle 5"/>
          <p:cNvSpPr/>
          <p:nvPr/>
        </p:nvSpPr>
        <p:spPr bwMode="auto">
          <a:xfrm>
            <a:off x="269878" y="2651513"/>
            <a:ext cx="8610600" cy="777488"/>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a:t>Передача переменных как параметры в функции</a:t>
            </a:r>
          </a:p>
          <a:p>
            <a:pPr marL="254003" indent="-254003" algn="just">
              <a:buFont typeface="Arial" charset="0"/>
              <a:buChar char="•"/>
            </a:pPr>
            <a:r>
              <a:rPr lang="ru-RU" dirty="0"/>
              <a:t>Копирование переменных</a:t>
            </a:r>
          </a:p>
          <a:p>
            <a:pPr marL="254003" indent="-254003" algn="just">
              <a:buFont typeface="Arial" charset="0"/>
              <a:buChar char="•"/>
            </a:pPr>
            <a:r>
              <a:rPr lang="ru-RU" dirty="0"/>
              <a:t>Сравнение переменных</a:t>
            </a:r>
            <a:endParaRPr lang="en-US" dirty="0"/>
          </a:p>
        </p:txBody>
      </p:sp>
    </p:spTree>
    <p:extLst>
      <p:ext uri="{BB962C8B-B14F-4D97-AF65-F5344CB8AC3E}">
        <p14:creationId xmlns:p14="http://schemas.microsoft.com/office/powerpoint/2010/main" val="38845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a:t>Хранение, размещение, удаление ссылочных типов и типов значений</a:t>
            </a:r>
            <a:endParaRPr lang="en-US" dirty="0"/>
          </a:p>
        </p:txBody>
      </p:sp>
      <p:sp>
        <p:nvSpPr>
          <p:cNvPr id="7" name="Rounded Rectangle 6"/>
          <p:cNvSpPr/>
          <p:nvPr/>
        </p:nvSpPr>
        <p:spPr bwMode="auto">
          <a:xfrm>
            <a:off x="226953" y="1193800"/>
            <a:ext cx="8610600" cy="2235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a:t>Память для объектов ссылочного типов всегда выделяется в управляемой куче – выделение памяти – увеличение указателя</a:t>
            </a:r>
          </a:p>
          <a:p>
            <a:pPr marL="254003" indent="-254003" algn="just">
              <a:buFont typeface="Arial" charset="0"/>
              <a:buChar char="•"/>
            </a:pPr>
            <a:r>
              <a:rPr lang="ru-RU" dirty="0"/>
              <a:t>Каждый объект, размещаемый в куче, имеет некоторые дополнительные члены, подлежащие инициализации</a:t>
            </a:r>
          </a:p>
          <a:p>
            <a:pPr marL="254003" indent="-254003" algn="just" defTabSz="812810" fontAlgn="auto">
              <a:spcBef>
                <a:spcPts val="0"/>
              </a:spcBef>
              <a:spcAft>
                <a:spcPts val="0"/>
              </a:spcAft>
              <a:buFont typeface="Arial" charset="0"/>
              <a:buChar char="•"/>
              <a:defRPr/>
            </a:pPr>
            <a:r>
              <a:rPr lang="ru-RU" dirty="0"/>
              <a:t>Незанятые полезной информацией байты объекта (касается полей) обнуляются</a:t>
            </a:r>
          </a:p>
          <a:p>
            <a:pPr marL="254003" indent="-254003" algn="just">
              <a:buFont typeface="Arial" charset="0"/>
              <a:buChar char="•"/>
            </a:pPr>
            <a:r>
              <a:rPr lang="ru-RU" dirty="0"/>
              <a:t>Размещение объекта в управляемой куче со временем инициирует сборку мусора</a:t>
            </a:r>
          </a:p>
        </p:txBody>
      </p:sp>
      <p:sp>
        <p:nvSpPr>
          <p:cNvPr id="8" name="Rounded Rectangle 7"/>
          <p:cNvSpPr/>
          <p:nvPr/>
        </p:nvSpPr>
        <p:spPr bwMode="auto">
          <a:xfrm>
            <a:off x="238241" y="3564467"/>
            <a:ext cx="861060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b="1" dirty="0"/>
              <a:t>Автономные</a:t>
            </a:r>
            <a:r>
              <a:rPr lang="ru-RU" dirty="0"/>
              <a:t> значимые типы обычно размещаются в стеке потока выполнения – увеличение регистра указателя стека (возможно выделение сразу для нескольких объектов)</a:t>
            </a:r>
          </a:p>
          <a:p>
            <a:pPr marL="254003" indent="-254003" algn="just">
              <a:buFont typeface="Arial" charset="0"/>
              <a:buChar char="•"/>
            </a:pPr>
            <a:r>
              <a:rPr lang="ru-RU" dirty="0"/>
              <a:t>Освобождение – восстановление прежнего значения регистра указателя стека</a:t>
            </a:r>
          </a:p>
        </p:txBody>
      </p:sp>
      <p:sp>
        <p:nvSpPr>
          <p:cNvPr id="9" name="Rounded Rectangle 8"/>
          <p:cNvSpPr/>
          <p:nvPr/>
        </p:nvSpPr>
        <p:spPr bwMode="auto">
          <a:xfrm>
            <a:off x="226952" y="4919133"/>
            <a:ext cx="8610600" cy="948267"/>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a:t>Временные локальные переменные</a:t>
            </a:r>
          </a:p>
          <a:p>
            <a:pPr marL="254003" indent="-254003" algn="just">
              <a:buFont typeface="Arial" charset="0"/>
              <a:buChar char="•"/>
            </a:pPr>
            <a:r>
              <a:rPr lang="ru-RU" dirty="0"/>
              <a:t>Плотность размещения</a:t>
            </a:r>
          </a:p>
          <a:p>
            <a:pPr marL="254003" indent="-254003" algn="just">
              <a:buFont typeface="Arial" charset="0"/>
              <a:buChar char="•"/>
            </a:pPr>
            <a:r>
              <a:rPr lang="ru-RU" dirty="0"/>
              <a:t>Объем стека невелик</a:t>
            </a:r>
          </a:p>
        </p:txBody>
      </p:sp>
    </p:spTree>
    <p:extLst>
      <p:ext uri="{BB962C8B-B14F-4D97-AF65-F5344CB8AC3E}">
        <p14:creationId xmlns:p14="http://schemas.microsoft.com/office/powerpoint/2010/main" val="91573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en-US" dirty="0"/>
              <a:t>. </a:t>
            </a:r>
            <a:r>
              <a:rPr lang="ru-RU" dirty="0"/>
              <a:t>Большие и небольшие объекты</a:t>
            </a:r>
            <a:endParaRPr lang="en-US" dirty="0"/>
          </a:p>
        </p:txBody>
      </p:sp>
      <p:sp>
        <p:nvSpPr>
          <p:cNvPr id="5" name="Flowchart: Document 3"/>
          <p:cNvSpPr/>
          <p:nvPr/>
        </p:nvSpPr>
        <p:spPr bwMode="auto">
          <a:xfrm>
            <a:off x="277091" y="685800"/>
            <a:ext cx="4087091" cy="3124200"/>
          </a:xfrm>
          <a:prstGeom prst="flowChartDocument">
            <a:avLst/>
          </a:prstGeom>
          <a:solidFill>
            <a:schemeClr val="bg1"/>
          </a:solidFill>
          <a:ln>
            <a:solidFill>
              <a:schemeClr val="tx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600" dirty="0">
              <a:latin typeface="Consolas"/>
              <a:cs typeface="Consolas"/>
            </a:endParaRPr>
          </a:p>
          <a:p>
            <a:r>
              <a:rPr lang="en-US" sz="1600" b="1" dirty="0">
                <a:solidFill>
                  <a:srgbClr val="FF0000"/>
                </a:solidFill>
                <a:latin typeface="Consolas"/>
                <a:cs typeface="Consolas"/>
              </a:rPr>
              <a:t>class </a:t>
            </a:r>
            <a:r>
              <a:rPr lang="en-US" sz="1600" b="1" dirty="0" err="1">
                <a:solidFill>
                  <a:srgbClr val="FF0000"/>
                </a:solidFill>
                <a:latin typeface="Consolas"/>
                <a:cs typeface="Consolas"/>
              </a:rPr>
              <a:t>SomeClass</a:t>
            </a:r>
            <a:endParaRPr lang="en-US" sz="1600" b="1" dirty="0">
              <a:solidFill>
                <a:srgbClr val="FF0000"/>
              </a:solidFill>
              <a:latin typeface="Consolas"/>
              <a:cs typeface="Consolas"/>
            </a:endParaRPr>
          </a:p>
          <a:p>
            <a:r>
              <a:rPr lang="en-US" sz="1600" dirty="0">
                <a:latin typeface="Consolas"/>
                <a:cs typeface="Consolas"/>
              </a:rPr>
              <a:t>{</a:t>
            </a:r>
          </a:p>
          <a:p>
            <a:r>
              <a:rPr lang="en-US" sz="1600" dirty="0">
                <a:latin typeface="Consolas"/>
                <a:cs typeface="Consolas"/>
              </a:rPr>
              <a:t>   </a:t>
            </a:r>
            <a:r>
              <a:rPr lang="en-US" sz="1600" b="1" dirty="0">
                <a:latin typeface="Consolas"/>
                <a:cs typeface="Consolas"/>
              </a:rPr>
              <a:t> </a:t>
            </a:r>
            <a:r>
              <a:rPr lang="en-US" sz="1600" b="1" dirty="0">
                <a:solidFill>
                  <a:srgbClr val="FF0000"/>
                </a:solidFill>
                <a:latin typeface="Consolas"/>
                <a:cs typeface="Consolas"/>
              </a:rPr>
              <a:t>private byte[] </a:t>
            </a:r>
            <a:r>
              <a:rPr lang="en-US" sz="1600" b="1" dirty="0" err="1">
                <a:solidFill>
                  <a:srgbClr val="FF0000"/>
                </a:solidFill>
                <a:latin typeface="Consolas"/>
                <a:cs typeface="Consolas"/>
              </a:rPr>
              <a:t>largeObj</a:t>
            </a:r>
            <a:r>
              <a:rPr lang="en-US" sz="1600" dirty="0">
                <a:latin typeface="Consolas"/>
                <a:cs typeface="Consolas"/>
              </a:rPr>
              <a:t>;</a:t>
            </a:r>
          </a:p>
          <a:p>
            <a:r>
              <a:rPr lang="en-US" sz="1600" dirty="0">
                <a:latin typeface="Consolas"/>
                <a:cs typeface="Consolas"/>
              </a:rPr>
              <a:t>    public </a:t>
            </a:r>
            <a:r>
              <a:rPr lang="en-US" sz="1600" dirty="0" err="1">
                <a:latin typeface="Consolas"/>
                <a:cs typeface="Consolas"/>
              </a:rPr>
              <a:t>SomeClass</a:t>
            </a:r>
            <a:r>
              <a:rPr lang="en-US" sz="1600" dirty="0">
                <a:latin typeface="Consolas"/>
                <a:cs typeface="Consolas"/>
              </a:rPr>
              <a:t>(</a:t>
            </a:r>
            <a:r>
              <a:rPr lang="en-US" sz="1600" dirty="0" err="1">
                <a:latin typeface="Consolas"/>
                <a:cs typeface="Consolas"/>
              </a:rPr>
              <a:t>int</a:t>
            </a:r>
            <a:r>
              <a:rPr lang="en-US" sz="1600" dirty="0">
                <a:latin typeface="Consolas"/>
                <a:cs typeface="Consolas"/>
              </a:rPr>
              <a:t> size)</a:t>
            </a:r>
          </a:p>
          <a:p>
            <a:r>
              <a:rPr lang="en-US" sz="1600" dirty="0">
                <a:latin typeface="Consolas"/>
                <a:cs typeface="Consolas"/>
              </a:rPr>
              <a:t>    {</a:t>
            </a:r>
          </a:p>
          <a:p>
            <a:r>
              <a:rPr lang="en-US" sz="1600" dirty="0">
                <a:latin typeface="Consolas"/>
                <a:cs typeface="Consolas"/>
              </a:rPr>
              <a:t>        </a:t>
            </a:r>
            <a:r>
              <a:rPr lang="en-US" sz="1600" dirty="0" err="1">
                <a:latin typeface="Consolas"/>
                <a:cs typeface="Consolas"/>
              </a:rPr>
              <a:t>largeObj</a:t>
            </a:r>
            <a:r>
              <a:rPr lang="en-US" sz="1600" dirty="0">
                <a:latin typeface="Consolas"/>
                <a:cs typeface="Consolas"/>
              </a:rPr>
              <a:t> = new byte[size];</a:t>
            </a:r>
          </a:p>
          <a:p>
            <a:r>
              <a:rPr lang="en-US" sz="1600" dirty="0">
                <a:latin typeface="Consolas"/>
                <a:cs typeface="Consolas"/>
              </a:rPr>
              <a:t>    }</a:t>
            </a:r>
          </a:p>
          <a:p>
            <a:r>
              <a:rPr lang="en-US" sz="1600" dirty="0">
                <a:latin typeface="Consolas"/>
                <a:cs typeface="Consolas"/>
              </a:rPr>
              <a:t>}</a:t>
            </a:r>
            <a:endParaRPr lang="ru-RU" sz="1600" dirty="0">
              <a:latin typeface="Consolas"/>
              <a:cs typeface="Consolas"/>
            </a:endParaRPr>
          </a:p>
        </p:txBody>
      </p:sp>
      <p:sp>
        <p:nvSpPr>
          <p:cNvPr id="9" name="Flowchart: Document 3"/>
          <p:cNvSpPr/>
          <p:nvPr/>
        </p:nvSpPr>
        <p:spPr bwMode="auto">
          <a:xfrm>
            <a:off x="1731818" y="3048000"/>
            <a:ext cx="7204364" cy="3581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400" dirty="0">
              <a:latin typeface="Consolas"/>
              <a:cs typeface="Consolas"/>
            </a:endParaRPr>
          </a:p>
          <a:p>
            <a:endParaRPr lang="en-US" sz="1400" dirty="0">
              <a:latin typeface="Consolas"/>
              <a:cs typeface="Consolas"/>
            </a:endParaRPr>
          </a:p>
          <a:p>
            <a:r>
              <a:rPr lang="en-US" sz="1400" dirty="0">
                <a:latin typeface="Consolas"/>
                <a:cs typeface="Consolas"/>
              </a:rPr>
              <a:t>class </a:t>
            </a:r>
            <a:r>
              <a:rPr lang="en-US" sz="1400" dirty="0" err="1">
                <a:latin typeface="Consolas"/>
                <a:cs typeface="Consolas"/>
              </a:rPr>
              <a:t>SomeProgram</a:t>
            </a:r>
            <a:endParaRPr lang="en-US" sz="1400" dirty="0">
              <a:latin typeface="Consolas"/>
              <a:cs typeface="Consolas"/>
            </a:endParaRPr>
          </a:p>
          <a:p>
            <a:r>
              <a:rPr lang="en-US" sz="1400" dirty="0">
                <a:latin typeface="Consolas"/>
                <a:cs typeface="Consolas"/>
              </a:rPr>
              <a:t>{</a:t>
            </a:r>
          </a:p>
          <a:p>
            <a:r>
              <a:rPr lang="en-US" sz="1400" dirty="0">
                <a:latin typeface="Consolas"/>
                <a:cs typeface="Consolas"/>
              </a:rPr>
              <a:t>   static void Main(string[] </a:t>
            </a:r>
            <a:r>
              <a:rPr lang="en-US" sz="1400" dirty="0" err="1">
                <a:latin typeface="Consolas"/>
                <a:cs typeface="Consolas"/>
              </a:rPr>
              <a:t>args</a:t>
            </a:r>
            <a:r>
              <a:rPr lang="en-US" sz="1400" dirty="0">
                <a:latin typeface="Consolas"/>
                <a:cs typeface="Consolas"/>
              </a:rPr>
              <a:t>)</a:t>
            </a:r>
          </a:p>
          <a:p>
            <a:r>
              <a:rPr lang="en-US" sz="1400" dirty="0">
                <a:latin typeface="Consolas"/>
                <a:cs typeface="Consolas"/>
              </a:rPr>
              <a:t>   {</a:t>
            </a:r>
          </a:p>
          <a:p>
            <a:r>
              <a:rPr lang="en-US" sz="1400" dirty="0">
                <a:latin typeface="Consolas"/>
                <a:cs typeface="Consolas"/>
              </a:rPr>
              <a:t>       </a:t>
            </a:r>
            <a:r>
              <a:rPr lang="en-US" sz="1600" b="1" dirty="0" err="1">
                <a:solidFill>
                  <a:srgbClr val="FF0000"/>
                </a:solidFill>
                <a:latin typeface="Consolas"/>
                <a:cs typeface="Consolas"/>
              </a:rPr>
              <a:t>SomeClass</a:t>
            </a:r>
            <a:r>
              <a:rPr lang="en-US" sz="1600" b="1" dirty="0">
                <a:solidFill>
                  <a:srgbClr val="FF0000"/>
                </a:solidFill>
                <a:latin typeface="Consolas"/>
                <a:cs typeface="Consolas"/>
              </a:rPr>
              <a:t> </a:t>
            </a:r>
            <a:r>
              <a:rPr lang="en-US" sz="1600" b="1" dirty="0" err="1">
                <a:solidFill>
                  <a:srgbClr val="FF0000"/>
                </a:solidFill>
                <a:latin typeface="Consolas"/>
                <a:cs typeface="Consolas"/>
              </a:rPr>
              <a:t>obj</a:t>
            </a:r>
            <a:r>
              <a:rPr lang="en-US" sz="1600" b="1" dirty="0">
                <a:solidFill>
                  <a:srgbClr val="FF0000"/>
                </a:solidFill>
                <a:latin typeface="Consolas"/>
                <a:cs typeface="Consolas"/>
              </a:rPr>
              <a:t> = Create(84930, 10, 15, 20, 25);</a:t>
            </a:r>
          </a:p>
          <a:p>
            <a:r>
              <a:rPr lang="en-US" sz="1400" dirty="0">
                <a:latin typeface="Consolas"/>
                <a:cs typeface="Consolas"/>
              </a:rPr>
              <a:t>   }</a:t>
            </a:r>
          </a:p>
          <a:p>
            <a:endParaRPr lang="en-US" sz="1400" dirty="0">
              <a:latin typeface="Consolas"/>
              <a:cs typeface="Consolas"/>
            </a:endParaRPr>
          </a:p>
          <a:p>
            <a:r>
              <a:rPr lang="en-US" sz="1400" dirty="0">
                <a:latin typeface="Consolas"/>
                <a:cs typeface="Consolas"/>
              </a:rPr>
              <a:t>   private static </a:t>
            </a:r>
            <a:r>
              <a:rPr lang="en-US" sz="1400" dirty="0" err="1">
                <a:latin typeface="Consolas"/>
                <a:cs typeface="Consolas"/>
              </a:rPr>
              <a:t>SomeClass</a:t>
            </a:r>
            <a:r>
              <a:rPr lang="en-US" sz="1400" dirty="0">
                <a:latin typeface="Consolas"/>
                <a:cs typeface="Consolas"/>
              </a:rPr>
              <a:t> Create(</a:t>
            </a:r>
            <a:r>
              <a:rPr lang="en-US" sz="1400" dirty="0" err="1">
                <a:latin typeface="Consolas"/>
                <a:cs typeface="Consolas"/>
              </a:rPr>
              <a:t>int</a:t>
            </a:r>
            <a:r>
              <a:rPr lang="en-US" sz="1400" dirty="0">
                <a:latin typeface="Consolas"/>
                <a:cs typeface="Consolas"/>
              </a:rPr>
              <a:t> size1, </a:t>
            </a:r>
            <a:r>
              <a:rPr lang="en-US" sz="1400" dirty="0" err="1">
                <a:latin typeface="Consolas"/>
                <a:cs typeface="Consolas"/>
              </a:rPr>
              <a:t>int</a:t>
            </a:r>
            <a:r>
              <a:rPr lang="en-US" sz="1400" dirty="0">
                <a:latin typeface="Consolas"/>
                <a:cs typeface="Consolas"/>
              </a:rPr>
              <a:t> size2, </a:t>
            </a:r>
            <a:r>
              <a:rPr lang="en-US" sz="1400" dirty="0" err="1">
                <a:latin typeface="Consolas"/>
                <a:cs typeface="Consolas"/>
              </a:rPr>
              <a:t>int</a:t>
            </a:r>
            <a:r>
              <a:rPr lang="en-US" sz="1400" dirty="0">
                <a:latin typeface="Consolas"/>
                <a:cs typeface="Consolas"/>
              </a:rPr>
              <a:t> size3, </a:t>
            </a:r>
          </a:p>
          <a:p>
            <a:r>
              <a:rPr lang="en-US" sz="1400" dirty="0">
                <a:latin typeface="Consolas"/>
                <a:cs typeface="Consolas"/>
              </a:rPr>
              <a:t>					</a:t>
            </a:r>
            <a:r>
              <a:rPr lang="en-US" sz="1400" dirty="0" err="1">
                <a:latin typeface="Consolas"/>
                <a:cs typeface="Consolas"/>
              </a:rPr>
              <a:t>int</a:t>
            </a:r>
            <a:r>
              <a:rPr lang="en-US" sz="1400" dirty="0">
                <a:latin typeface="Consolas"/>
                <a:cs typeface="Consolas"/>
              </a:rPr>
              <a:t> size4, </a:t>
            </a:r>
            <a:r>
              <a:rPr lang="en-US" sz="1400" dirty="0" err="1">
                <a:latin typeface="Consolas"/>
                <a:cs typeface="Consolas"/>
              </a:rPr>
              <a:t>int</a:t>
            </a:r>
            <a:r>
              <a:rPr lang="en-US" sz="1400" dirty="0">
                <a:latin typeface="Consolas"/>
                <a:cs typeface="Consolas"/>
              </a:rPr>
              <a:t> size5)</a:t>
            </a:r>
          </a:p>
          <a:p>
            <a:r>
              <a:rPr lang="en-US" sz="1400" dirty="0">
                <a:latin typeface="Consolas"/>
                <a:cs typeface="Consolas"/>
              </a:rPr>
              <a:t>   {</a:t>
            </a:r>
          </a:p>
          <a:p>
            <a:r>
              <a:rPr lang="en-US" sz="1400" dirty="0">
                <a:latin typeface="Consolas"/>
                <a:cs typeface="Consolas"/>
              </a:rPr>
              <a:t>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objSize</a:t>
            </a:r>
            <a:r>
              <a:rPr lang="en-US" sz="1400" dirty="0">
                <a:latin typeface="Consolas"/>
                <a:cs typeface="Consolas"/>
              </a:rPr>
              <a:t> = size1 + size2 + size3 + size4 + size5;</a:t>
            </a:r>
          </a:p>
          <a:p>
            <a:r>
              <a:rPr lang="en-US" sz="1400" dirty="0">
                <a:latin typeface="Consolas"/>
                <a:cs typeface="Consolas"/>
              </a:rPr>
              <a:t>       </a:t>
            </a:r>
            <a:r>
              <a:rPr lang="en-US" sz="1400" dirty="0" err="1">
                <a:latin typeface="Consolas"/>
                <a:cs typeface="Consolas"/>
              </a:rPr>
              <a:t>var</a:t>
            </a:r>
            <a:r>
              <a:rPr lang="en-US" sz="1400" dirty="0">
                <a:latin typeface="Consolas"/>
                <a:cs typeface="Consolas"/>
              </a:rPr>
              <a:t> </a:t>
            </a:r>
            <a:r>
              <a:rPr lang="en-US" sz="1400" dirty="0" err="1">
                <a:latin typeface="Consolas"/>
                <a:cs typeface="Consolas"/>
              </a:rPr>
              <a:t>obj</a:t>
            </a:r>
            <a:r>
              <a:rPr lang="en-US" sz="1400" dirty="0">
                <a:latin typeface="Consolas"/>
                <a:cs typeface="Consolas"/>
              </a:rPr>
              <a:t> = new </a:t>
            </a:r>
            <a:r>
              <a:rPr lang="en-US" sz="1400" dirty="0" err="1">
                <a:latin typeface="Consolas"/>
                <a:cs typeface="Consolas"/>
              </a:rPr>
              <a:t>SomeClass</a:t>
            </a:r>
            <a:r>
              <a:rPr lang="en-US" sz="1400" dirty="0">
                <a:latin typeface="Consolas"/>
                <a:cs typeface="Consolas"/>
              </a:rPr>
              <a:t>(</a:t>
            </a:r>
            <a:r>
              <a:rPr lang="en-US" sz="1400" dirty="0" err="1">
                <a:latin typeface="Consolas"/>
                <a:cs typeface="Consolas"/>
              </a:rPr>
              <a:t>objSize</a:t>
            </a:r>
            <a:r>
              <a:rPr lang="en-US" sz="1400" dirty="0">
                <a:latin typeface="Consolas"/>
                <a:cs typeface="Consolas"/>
              </a:rPr>
              <a:t>);</a:t>
            </a:r>
          </a:p>
          <a:p>
            <a:r>
              <a:rPr lang="is-IS" sz="1400" dirty="0">
                <a:latin typeface="Consolas"/>
                <a:cs typeface="Consolas"/>
              </a:rPr>
              <a:t>       return obj;</a:t>
            </a:r>
          </a:p>
          <a:p>
            <a:r>
              <a:rPr lang="is-IS" sz="1400" dirty="0">
                <a:latin typeface="Consolas"/>
                <a:cs typeface="Consolas"/>
              </a:rPr>
              <a:t>   }</a:t>
            </a:r>
          </a:p>
          <a:p>
            <a:r>
              <a:rPr lang="is-IS" sz="1400" dirty="0">
                <a:latin typeface="Consolas"/>
                <a:cs typeface="Consolas"/>
              </a:rPr>
              <a:t>}</a:t>
            </a:r>
            <a:endParaRPr lang="ru-RU" sz="1400" dirty="0">
              <a:latin typeface="Consolas"/>
              <a:cs typeface="Consolas"/>
            </a:endParaRPr>
          </a:p>
        </p:txBody>
      </p:sp>
      <p:sp>
        <p:nvSpPr>
          <p:cNvPr id="10" name="TextBox 9"/>
          <p:cNvSpPr txBox="1"/>
          <p:nvPr/>
        </p:nvSpPr>
        <p:spPr>
          <a:xfrm>
            <a:off x="4798153" y="1164224"/>
            <a:ext cx="2174954" cy="338554"/>
          </a:xfrm>
          <a:prstGeom prst="rect">
            <a:avLst/>
          </a:prstGeom>
          <a:noFill/>
        </p:spPr>
        <p:txBody>
          <a:bodyPr wrap="none" rtlCol="0">
            <a:spAutoFit/>
          </a:bodyPr>
          <a:lstStyle/>
          <a:p>
            <a:r>
              <a:rPr lang="en-US" sz="1600" b="1" dirty="0">
                <a:solidFill>
                  <a:schemeClr val="tx2"/>
                </a:solidFill>
                <a:latin typeface="Lucida Handwriting"/>
                <a:cs typeface="Lucida Handwriting"/>
              </a:rPr>
              <a:t>Some small class</a:t>
            </a:r>
          </a:p>
        </p:txBody>
      </p:sp>
      <p:cxnSp>
        <p:nvCxnSpPr>
          <p:cNvPr id="6" name="Straight Arrow Connector 5"/>
          <p:cNvCxnSpPr>
            <a:stCxn id="10" idx="1"/>
          </p:cNvCxnSpPr>
          <p:nvPr/>
        </p:nvCxnSpPr>
        <p:spPr>
          <a:xfrm flipH="1" flipV="1">
            <a:off x="2209800" y="1252954"/>
            <a:ext cx="2588353" cy="80547"/>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64182" y="1981200"/>
            <a:ext cx="4252446" cy="338554"/>
          </a:xfrm>
          <a:prstGeom prst="rect">
            <a:avLst/>
          </a:prstGeom>
          <a:noFill/>
        </p:spPr>
        <p:txBody>
          <a:bodyPr wrap="none" rtlCol="0">
            <a:spAutoFit/>
          </a:bodyPr>
          <a:lstStyle/>
          <a:p>
            <a:r>
              <a:rPr lang="en-US" sz="1600" b="1" dirty="0">
                <a:solidFill>
                  <a:schemeClr val="tx2"/>
                </a:solidFill>
                <a:latin typeface="Lucida Handwriting"/>
                <a:cs typeface="Lucida Handwriting"/>
              </a:rPr>
              <a:t>Some big object size of 85 000 bytes </a:t>
            </a:r>
          </a:p>
        </p:txBody>
      </p:sp>
      <p:cxnSp>
        <p:nvCxnSpPr>
          <p:cNvPr id="15" name="Straight Arrow Connector 14"/>
          <p:cNvCxnSpPr>
            <a:stCxn id="14" idx="0"/>
          </p:cNvCxnSpPr>
          <p:nvPr/>
        </p:nvCxnSpPr>
        <p:spPr>
          <a:xfrm flipH="1" flipV="1">
            <a:off x="3503976" y="1688931"/>
            <a:ext cx="2986429" cy="29226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2"/>
          </p:cNvCxnSpPr>
          <p:nvPr/>
        </p:nvCxnSpPr>
        <p:spPr>
          <a:xfrm flipH="1">
            <a:off x="5195457" y="2319754"/>
            <a:ext cx="1294948" cy="15664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64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635" y="438090"/>
            <a:ext cx="9023090" cy="6267510"/>
            <a:chOff x="-19399" y="285690"/>
            <a:chExt cx="9925399" cy="6267510"/>
          </a:xfrm>
        </p:grpSpPr>
        <p:sp>
          <p:nvSpPr>
            <p:cNvPr id="5" name="Rectangle 4"/>
            <p:cNvSpPr/>
            <p:nvPr/>
          </p:nvSpPr>
          <p:spPr bwMode="auto">
            <a:xfrm>
              <a:off x="533400" y="457200"/>
              <a:ext cx="1752600" cy="6096000"/>
            </a:xfrm>
            <a:prstGeom prst="rect">
              <a:avLst/>
            </a:prstGeom>
            <a:solidFill>
              <a:srgbClr val="FFFF00"/>
            </a:solid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a:t>Previous Stack Frame</a:t>
              </a:r>
            </a:p>
          </p:txBody>
        </p:sp>
        <p:sp>
          <p:nvSpPr>
            <p:cNvPr id="6" name="Rectangle 5"/>
            <p:cNvSpPr/>
            <p:nvPr/>
          </p:nvSpPr>
          <p:spPr bwMode="auto">
            <a:xfrm>
              <a:off x="2743200" y="762000"/>
              <a:ext cx="2438400" cy="16764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obj</a:t>
              </a:r>
              <a:endParaRPr lang="en-US" b="1" dirty="0"/>
            </a:p>
          </p:txBody>
        </p:sp>
        <p:sp>
          <p:nvSpPr>
            <p:cNvPr id="8" name="Rectangle 7"/>
            <p:cNvSpPr/>
            <p:nvPr/>
          </p:nvSpPr>
          <p:spPr bwMode="auto">
            <a:xfrm>
              <a:off x="2895600" y="18288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Byte[] </a:t>
              </a:r>
              <a:r>
                <a:rPr lang="en-US" b="1" dirty="0" err="1"/>
                <a:t>largeObj</a:t>
              </a:r>
              <a:endParaRPr lang="en-US" b="1" dirty="0"/>
            </a:p>
          </p:txBody>
        </p:sp>
        <p:sp>
          <p:nvSpPr>
            <p:cNvPr id="9" name="Rectangle 8"/>
            <p:cNvSpPr/>
            <p:nvPr/>
          </p:nvSpPr>
          <p:spPr bwMode="auto">
            <a:xfrm>
              <a:off x="2895600" y="12192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Type Handle</a:t>
              </a:r>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13" name="Rectangle 12"/>
            <p:cNvSpPr/>
            <p:nvPr/>
          </p:nvSpPr>
          <p:spPr bwMode="auto">
            <a:xfrm>
              <a:off x="2743200" y="2819400"/>
              <a:ext cx="2438400" cy="10668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largeObj</a:t>
              </a:r>
              <a:endParaRPr lang="en-US" b="1" dirty="0"/>
            </a:p>
          </p:txBody>
        </p:sp>
        <p:sp>
          <p:nvSpPr>
            <p:cNvPr id="14" name="Rectangle 13"/>
            <p:cNvSpPr/>
            <p:nvPr/>
          </p:nvSpPr>
          <p:spPr bwMode="auto">
            <a:xfrm>
              <a:off x="2895600" y="3276600"/>
              <a:ext cx="2133600" cy="5334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Byte[] </a:t>
              </a:r>
              <a:r>
                <a:rPr lang="en-US" b="1" dirty="0" err="1"/>
                <a:t>largeObj</a:t>
              </a:r>
              <a:endParaRPr lang="en-US" b="1" dirty="0"/>
            </a:p>
          </p:txBody>
        </p:sp>
        <p:cxnSp>
          <p:nvCxnSpPr>
            <p:cNvPr id="16" name="Elbow Connector 15"/>
            <p:cNvCxnSpPr>
              <a:stCxn id="8" idx="3"/>
              <a:endCxn id="13" idx="3"/>
            </p:cNvCxnSpPr>
            <p:nvPr/>
          </p:nvCxnSpPr>
          <p:spPr>
            <a:xfrm>
              <a:off x="5029200" y="2095500"/>
              <a:ext cx="152400" cy="1257300"/>
            </a:xfrm>
            <a:prstGeom prst="bentConnector3">
              <a:avLst>
                <a:gd name="adj1" fmla="val 250000"/>
              </a:avLst>
            </a:prstGeom>
            <a:ln w="381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33400" y="1143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3400" y="1524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400" y="1905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3400" y="2286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33400" y="27432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33400" y="3352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33400" y="3733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3400" y="43434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33400" y="48006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429000" y="285690"/>
              <a:ext cx="1106344" cy="369332"/>
            </a:xfrm>
            <a:prstGeom prst="rect">
              <a:avLst/>
            </a:prstGeom>
            <a:noFill/>
          </p:spPr>
          <p:txBody>
            <a:bodyPr wrap="none" rtlCol="0">
              <a:spAutoFit/>
            </a:bodyPr>
            <a:lstStyle/>
            <a:p>
              <a:r>
                <a:rPr lang="en-US" b="1" dirty="0">
                  <a:latin typeface="+mn-lt"/>
                  <a:cs typeface="Andale Mono"/>
                </a:rPr>
                <a:t>GC Heap</a:t>
              </a:r>
            </a:p>
          </p:txBody>
        </p:sp>
        <p:cxnSp>
          <p:nvCxnSpPr>
            <p:cNvPr id="46" name="Straight Connector 45"/>
            <p:cNvCxnSpPr/>
            <p:nvPr/>
          </p:nvCxnSpPr>
          <p:spPr>
            <a:xfrm>
              <a:off x="2286000" y="4038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514600" y="1295400"/>
              <a:ext cx="0" cy="274320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514600" y="12954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bwMode="auto">
            <a:xfrm>
              <a:off x="5867400" y="762000"/>
              <a:ext cx="4038600" cy="1524000"/>
            </a:xfrm>
            <a:prstGeom prst="rect">
              <a:avLst/>
            </a:prstGeom>
            <a:solidFill>
              <a:schemeClr val="accent4">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DefaultDomain</a:t>
              </a:r>
              <a:r>
                <a:rPr lang="en-US" b="1" dirty="0"/>
                <a:t> </a:t>
              </a:r>
              <a:r>
                <a:rPr lang="en-US" b="1" dirty="0" err="1"/>
                <a:t>LoaderHeap</a:t>
              </a:r>
              <a:endParaRPr lang="en-US" b="1" dirty="0"/>
            </a:p>
          </p:txBody>
        </p:sp>
        <p:sp>
          <p:nvSpPr>
            <p:cNvPr id="62" name="Rectangle 61"/>
            <p:cNvSpPr/>
            <p:nvPr/>
          </p:nvSpPr>
          <p:spPr bwMode="auto">
            <a:xfrm>
              <a:off x="60198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a:t>SomeClass</a:t>
              </a:r>
              <a:r>
                <a:rPr lang="en-US" b="1" dirty="0"/>
                <a:t> </a:t>
              </a:r>
              <a:r>
                <a:rPr lang="en-US" b="1" dirty="0" err="1"/>
                <a:t>MethodTable</a:t>
              </a:r>
              <a:endParaRPr lang="en-US" b="1" dirty="0"/>
            </a:p>
          </p:txBody>
        </p:sp>
        <p:sp>
          <p:nvSpPr>
            <p:cNvPr id="73" name="Rectangle 72"/>
            <p:cNvSpPr/>
            <p:nvPr/>
          </p:nvSpPr>
          <p:spPr bwMode="auto">
            <a:xfrm>
              <a:off x="80772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a:t>SomeClass</a:t>
              </a:r>
              <a:r>
                <a:rPr lang="en-US" b="1" dirty="0"/>
                <a:t> </a:t>
              </a:r>
              <a:r>
                <a:rPr lang="en-US" b="1" dirty="0" err="1"/>
                <a:t>EEClass</a:t>
              </a:r>
              <a:endParaRPr lang="en-US" b="1" dirty="0"/>
            </a:p>
          </p:txBody>
        </p:sp>
        <p:cxnSp>
          <p:nvCxnSpPr>
            <p:cNvPr id="78" name="Elbow Connector 77"/>
            <p:cNvCxnSpPr>
              <a:stCxn id="9" idx="3"/>
              <a:endCxn id="62" idx="1"/>
            </p:cNvCxnSpPr>
            <p:nvPr/>
          </p:nvCxnSpPr>
          <p:spPr>
            <a:xfrm>
              <a:off x="5029200" y="1485900"/>
              <a:ext cx="990600" cy="304800"/>
            </a:xfrm>
            <a:prstGeom prst="bentConnector3">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bwMode="auto">
            <a:xfrm>
              <a:off x="5867400" y="2971800"/>
              <a:ext cx="4038600" cy="1600200"/>
            </a:xfrm>
            <a:prstGeom prst="rect">
              <a:avLst/>
            </a:prstGeom>
            <a:solidFill>
              <a:schemeClr val="accent2">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DefaultDomain</a:t>
              </a:r>
              <a:r>
                <a:rPr lang="en-US" b="1" dirty="0"/>
                <a:t> Process Heap</a:t>
              </a:r>
            </a:p>
          </p:txBody>
        </p:sp>
        <p:sp>
          <p:nvSpPr>
            <p:cNvPr id="81" name="Rectangle 80"/>
            <p:cNvSpPr/>
            <p:nvPr/>
          </p:nvSpPr>
          <p:spPr bwMode="auto">
            <a:xfrm>
              <a:off x="6019800" y="3733800"/>
              <a:ext cx="17754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a:t>Модуль </a:t>
              </a:r>
              <a:r>
                <a:rPr lang="en-US" b="1" dirty="0" err="1"/>
                <a:t>SomeProgram</a:t>
              </a:r>
              <a:endParaRPr lang="ru-RU" b="1" dirty="0"/>
            </a:p>
          </p:txBody>
        </p:sp>
        <p:sp>
          <p:nvSpPr>
            <p:cNvPr id="82" name="Rectangle 81"/>
            <p:cNvSpPr/>
            <p:nvPr/>
          </p:nvSpPr>
          <p:spPr bwMode="auto">
            <a:xfrm>
              <a:off x="8077201" y="3733800"/>
              <a:ext cx="18135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a:t>Сборка </a:t>
              </a:r>
              <a:r>
                <a:rPr lang="en-US" b="1" dirty="0" err="1"/>
                <a:t>SomeProgram</a:t>
              </a:r>
              <a:endParaRPr lang="en-US" b="1" dirty="0"/>
            </a:p>
          </p:txBody>
        </p:sp>
        <p:cxnSp>
          <p:nvCxnSpPr>
            <p:cNvPr id="86" name="Straight Connector 85"/>
            <p:cNvCxnSpPr/>
            <p:nvPr/>
          </p:nvCxnSpPr>
          <p:spPr>
            <a:xfrm flipH="1">
              <a:off x="5638800" y="2133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88" name="Elbow Connector 87"/>
            <p:cNvCxnSpPr>
              <a:endCxn id="81" idx="1"/>
            </p:cNvCxnSpPr>
            <p:nvPr/>
          </p:nvCxnSpPr>
          <p:spPr>
            <a:xfrm rot="16200000" flipH="1">
              <a:off x="4857750" y="2914650"/>
              <a:ext cx="1943100" cy="381000"/>
            </a:xfrm>
            <a:prstGeom prst="bentConnector2">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1" idx="3"/>
              <a:endCxn id="82" idx="1"/>
            </p:cNvCxnSpPr>
            <p:nvPr/>
          </p:nvCxnSpPr>
          <p:spPr>
            <a:xfrm>
              <a:off x="7795260" y="4076700"/>
              <a:ext cx="28194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bwMode="auto">
            <a:xfrm>
              <a:off x="5867400" y="4953000"/>
              <a:ext cx="4038600" cy="1600200"/>
            </a:xfrm>
            <a:prstGeom prst="rect">
              <a:avLst/>
            </a:prstGeom>
            <a:solidFill>
              <a:schemeClr val="accent6">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SharedDomain</a:t>
              </a:r>
              <a:r>
                <a:rPr lang="en-US" b="1" dirty="0"/>
                <a:t> </a:t>
              </a:r>
              <a:r>
                <a:rPr lang="en-US" b="1" dirty="0" err="1"/>
                <a:t>LoaderHeap</a:t>
              </a:r>
              <a:endParaRPr lang="en-US" b="1" dirty="0"/>
            </a:p>
          </p:txBody>
        </p:sp>
        <p:sp>
          <p:nvSpPr>
            <p:cNvPr id="92" name="Rectangle 91"/>
            <p:cNvSpPr/>
            <p:nvPr/>
          </p:nvSpPr>
          <p:spPr bwMode="auto">
            <a:xfrm>
              <a:off x="6019800" y="5715000"/>
              <a:ext cx="1691639"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Byte[] </a:t>
              </a:r>
              <a:r>
                <a:rPr lang="en-US" b="1" dirty="0" err="1"/>
                <a:t>MethodTable</a:t>
              </a:r>
              <a:endParaRPr lang="en-US" b="1" dirty="0"/>
            </a:p>
          </p:txBody>
        </p:sp>
        <p:sp>
          <p:nvSpPr>
            <p:cNvPr id="93" name="Rectangle 92"/>
            <p:cNvSpPr/>
            <p:nvPr/>
          </p:nvSpPr>
          <p:spPr bwMode="auto">
            <a:xfrm>
              <a:off x="8077200" y="5715000"/>
              <a:ext cx="1676400"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Array </a:t>
              </a:r>
              <a:r>
                <a:rPr lang="en-US" b="1" dirty="0" err="1"/>
                <a:t>EEClass</a:t>
              </a:r>
              <a:endParaRPr lang="en-US" b="1" dirty="0"/>
            </a:p>
          </p:txBody>
        </p:sp>
        <p:cxnSp>
          <p:nvCxnSpPr>
            <p:cNvPr id="97" name="Straight Arrow Connector 96"/>
            <p:cNvCxnSpPr>
              <a:stCxn id="92" idx="3"/>
              <a:endCxn id="93" idx="1"/>
            </p:cNvCxnSpPr>
            <p:nvPr/>
          </p:nvCxnSpPr>
          <p:spPr>
            <a:xfrm>
              <a:off x="7711440" y="6057900"/>
              <a:ext cx="36576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880636" y="1143000"/>
              <a:ext cx="1126800" cy="369332"/>
            </a:xfrm>
            <a:prstGeom prst="rect">
              <a:avLst/>
            </a:prstGeom>
            <a:noFill/>
          </p:spPr>
          <p:txBody>
            <a:bodyPr wrap="none" rtlCol="0">
              <a:spAutoFit/>
            </a:bodyPr>
            <a:lstStyle/>
            <a:p>
              <a:r>
                <a:rPr lang="en-US" b="1" dirty="0">
                  <a:latin typeface="+mn-lt"/>
                  <a:cs typeface="Andale Mono"/>
                </a:rPr>
                <a:t>Size3=15</a:t>
              </a:r>
            </a:p>
          </p:txBody>
        </p:sp>
        <p:sp>
          <p:nvSpPr>
            <p:cNvPr id="114" name="TextBox 113"/>
            <p:cNvSpPr txBox="1"/>
            <p:nvPr/>
          </p:nvSpPr>
          <p:spPr>
            <a:xfrm>
              <a:off x="880636" y="1524000"/>
              <a:ext cx="1126800" cy="369332"/>
            </a:xfrm>
            <a:prstGeom prst="rect">
              <a:avLst/>
            </a:prstGeom>
            <a:noFill/>
          </p:spPr>
          <p:txBody>
            <a:bodyPr wrap="none" rtlCol="0">
              <a:spAutoFit/>
            </a:bodyPr>
            <a:lstStyle/>
            <a:p>
              <a:r>
                <a:rPr lang="en-US" b="1" dirty="0">
                  <a:latin typeface="+mn-lt"/>
                  <a:cs typeface="Andale Mono"/>
                </a:rPr>
                <a:t>Size</a:t>
              </a:r>
              <a:r>
                <a:rPr lang="ru-RU" b="1" dirty="0">
                  <a:latin typeface="+mn-lt"/>
                  <a:cs typeface="Andale Mono"/>
                </a:rPr>
                <a:t>4</a:t>
              </a:r>
              <a:r>
                <a:rPr lang="en-US" b="1" dirty="0">
                  <a:latin typeface="+mn-lt"/>
                  <a:cs typeface="Andale Mono"/>
                </a:rPr>
                <a:t>=20</a:t>
              </a:r>
            </a:p>
          </p:txBody>
        </p:sp>
        <p:sp>
          <p:nvSpPr>
            <p:cNvPr id="115" name="TextBox 114"/>
            <p:cNvSpPr txBox="1"/>
            <p:nvPr/>
          </p:nvSpPr>
          <p:spPr>
            <a:xfrm>
              <a:off x="880636" y="1905000"/>
              <a:ext cx="1126800" cy="369332"/>
            </a:xfrm>
            <a:prstGeom prst="rect">
              <a:avLst/>
            </a:prstGeom>
            <a:noFill/>
          </p:spPr>
          <p:txBody>
            <a:bodyPr wrap="none" rtlCol="0">
              <a:spAutoFit/>
            </a:bodyPr>
            <a:lstStyle/>
            <a:p>
              <a:r>
                <a:rPr lang="en-US" b="1" dirty="0">
                  <a:latin typeface="+mn-lt"/>
                  <a:cs typeface="Andale Mono"/>
                </a:rPr>
                <a:t>Size</a:t>
              </a:r>
              <a:r>
                <a:rPr lang="ru-RU" b="1" dirty="0">
                  <a:latin typeface="+mn-lt"/>
                  <a:cs typeface="Andale Mono"/>
                </a:rPr>
                <a:t>5</a:t>
              </a:r>
              <a:r>
                <a:rPr lang="en-US" b="1" dirty="0">
                  <a:latin typeface="+mn-lt"/>
                  <a:cs typeface="Andale Mono"/>
                </a:rPr>
                <a:t>=25</a:t>
              </a:r>
            </a:p>
          </p:txBody>
        </p:sp>
        <p:sp>
          <p:nvSpPr>
            <p:cNvPr id="116" name="TextBox 115"/>
            <p:cNvSpPr txBox="1"/>
            <p:nvPr/>
          </p:nvSpPr>
          <p:spPr>
            <a:xfrm>
              <a:off x="533401" y="2286000"/>
              <a:ext cx="1897379" cy="381000"/>
            </a:xfrm>
            <a:prstGeom prst="rect">
              <a:avLst/>
            </a:prstGeom>
            <a:noFill/>
          </p:spPr>
          <p:txBody>
            <a:bodyPr wrap="square" rtlCol="0">
              <a:spAutoFit/>
            </a:bodyPr>
            <a:lstStyle/>
            <a:p>
              <a:r>
                <a:rPr lang="en-US" b="1" dirty="0">
                  <a:latin typeface="+mn-lt"/>
                  <a:cs typeface="Andale Mono"/>
                </a:rPr>
                <a:t>Return address</a:t>
              </a:r>
            </a:p>
          </p:txBody>
        </p:sp>
        <p:cxnSp>
          <p:nvCxnSpPr>
            <p:cNvPr id="120" name="Straight Arrow Connector 119"/>
            <p:cNvCxnSpPr>
              <a:stCxn id="62" idx="3"/>
              <a:endCxn id="73" idx="1"/>
            </p:cNvCxnSpPr>
            <p:nvPr/>
          </p:nvCxnSpPr>
          <p:spPr>
            <a:xfrm>
              <a:off x="7696200" y="17907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533400" y="2706469"/>
              <a:ext cx="1752600" cy="646331"/>
            </a:xfrm>
            <a:prstGeom prst="rect">
              <a:avLst/>
            </a:prstGeom>
            <a:noFill/>
          </p:spPr>
          <p:txBody>
            <a:bodyPr wrap="square" rtlCol="0">
              <a:spAutoFit/>
            </a:bodyPr>
            <a:lstStyle/>
            <a:p>
              <a:pPr algn="ctr"/>
              <a:r>
                <a:rPr lang="en-US" b="1" dirty="0">
                  <a:latin typeface="+mn-lt"/>
                  <a:cs typeface="Andale Mono"/>
                </a:rPr>
                <a:t>Previous Frame Address </a:t>
              </a:r>
            </a:p>
          </p:txBody>
        </p:sp>
        <p:sp>
          <p:nvSpPr>
            <p:cNvPr id="125" name="TextBox 124"/>
            <p:cNvSpPr txBox="1"/>
            <p:nvPr/>
          </p:nvSpPr>
          <p:spPr>
            <a:xfrm>
              <a:off x="754380" y="3352800"/>
              <a:ext cx="1508760" cy="369332"/>
            </a:xfrm>
            <a:prstGeom prst="rect">
              <a:avLst/>
            </a:prstGeom>
            <a:noFill/>
          </p:spPr>
          <p:txBody>
            <a:bodyPr wrap="square" rtlCol="0">
              <a:spAutoFit/>
            </a:bodyPr>
            <a:lstStyle/>
            <a:p>
              <a:r>
                <a:rPr lang="en-US" b="1" dirty="0" err="1">
                  <a:latin typeface="+mn-lt"/>
                  <a:cs typeface="Andale Mono"/>
                </a:rPr>
                <a:t>int</a:t>
              </a:r>
              <a:r>
                <a:rPr lang="en-US" b="1" dirty="0">
                  <a:latin typeface="+mn-lt"/>
                  <a:cs typeface="Andale Mono"/>
                </a:rPr>
                <a:t> </a:t>
              </a:r>
              <a:r>
                <a:rPr lang="en-US" b="1" dirty="0" err="1">
                  <a:latin typeface="+mn-lt"/>
                  <a:cs typeface="Andale Mono"/>
                </a:rPr>
                <a:t>objSize</a:t>
              </a:r>
              <a:endParaRPr lang="en-US" b="1" dirty="0">
                <a:latin typeface="+mn-lt"/>
                <a:cs typeface="Andale Mono"/>
              </a:endParaRPr>
            </a:p>
          </p:txBody>
        </p:sp>
        <p:sp>
          <p:nvSpPr>
            <p:cNvPr id="126" name="TextBox 125"/>
            <p:cNvSpPr txBox="1"/>
            <p:nvPr/>
          </p:nvSpPr>
          <p:spPr>
            <a:xfrm>
              <a:off x="609600" y="3810000"/>
              <a:ext cx="1752600" cy="369332"/>
            </a:xfrm>
            <a:prstGeom prst="rect">
              <a:avLst/>
            </a:prstGeom>
            <a:noFill/>
          </p:spPr>
          <p:txBody>
            <a:bodyPr wrap="square" rtlCol="0">
              <a:spAutoFit/>
            </a:bodyPr>
            <a:lstStyle/>
            <a:p>
              <a:r>
                <a:rPr lang="en-US" b="1" dirty="0" err="1">
                  <a:latin typeface="+mn-lt"/>
                  <a:cs typeface="Andale Mono"/>
                </a:rPr>
                <a:t>SomeClass</a:t>
              </a:r>
              <a:r>
                <a:rPr lang="en-US" b="1" dirty="0">
                  <a:latin typeface="+mn-lt"/>
                  <a:cs typeface="Andale Mono"/>
                </a:rPr>
                <a:t> </a:t>
              </a:r>
              <a:r>
                <a:rPr lang="en-US" b="1" dirty="0" err="1">
                  <a:latin typeface="+mn-lt"/>
                  <a:cs typeface="Andale Mono"/>
                </a:rPr>
                <a:t>obj</a:t>
              </a:r>
              <a:endParaRPr lang="en-US" b="1" dirty="0">
                <a:latin typeface="+mn-lt"/>
                <a:cs typeface="Andale Mono"/>
              </a:endParaRPr>
            </a:p>
          </p:txBody>
        </p:sp>
        <p:sp>
          <p:nvSpPr>
            <p:cNvPr id="128" name="TextBox 127"/>
            <p:cNvSpPr txBox="1"/>
            <p:nvPr/>
          </p:nvSpPr>
          <p:spPr>
            <a:xfrm>
              <a:off x="533400" y="5105400"/>
              <a:ext cx="1752600" cy="923330"/>
            </a:xfrm>
            <a:prstGeom prst="rect">
              <a:avLst/>
            </a:prstGeom>
            <a:noFill/>
          </p:spPr>
          <p:txBody>
            <a:bodyPr wrap="square" rtlCol="0">
              <a:spAutoFit/>
            </a:bodyPr>
            <a:lstStyle/>
            <a:p>
              <a:pPr algn="ctr"/>
              <a:r>
                <a:rPr lang="en-US" b="1" dirty="0">
                  <a:latin typeface="+mn-lt"/>
                  <a:cs typeface="Andale Mono"/>
                </a:rPr>
                <a:t>Free space for additional function calls</a:t>
              </a:r>
            </a:p>
          </p:txBody>
        </p:sp>
        <p:cxnSp>
          <p:nvCxnSpPr>
            <p:cNvPr id="130" name="Straight Arrow Connector 129"/>
            <p:cNvCxnSpPr/>
            <p:nvPr/>
          </p:nvCxnSpPr>
          <p:spPr>
            <a:xfrm>
              <a:off x="381000" y="457200"/>
              <a:ext cx="0" cy="609600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19399" y="2364779"/>
              <a:ext cx="507832" cy="1902421"/>
            </a:xfrm>
            <a:prstGeom prst="rect">
              <a:avLst/>
            </a:prstGeom>
            <a:noFill/>
          </p:spPr>
          <p:txBody>
            <a:bodyPr vert="vert270" wrap="square" rtlCol="0">
              <a:spAutoFit/>
            </a:bodyPr>
            <a:lstStyle/>
            <a:p>
              <a:pPr algn="ctr"/>
              <a:r>
                <a:rPr lang="en-US" b="1" dirty="0">
                  <a:latin typeface="+mn-lt"/>
                  <a:cs typeface="Andale Mono"/>
                </a:rPr>
                <a:t>Growth</a:t>
              </a:r>
            </a:p>
          </p:txBody>
        </p:sp>
        <p:cxnSp>
          <p:nvCxnSpPr>
            <p:cNvPr id="149" name="Elbow Connector 148"/>
            <p:cNvCxnSpPr>
              <a:stCxn id="13" idx="2"/>
            </p:cNvCxnSpPr>
            <p:nvPr/>
          </p:nvCxnSpPr>
          <p:spPr>
            <a:xfrm rot="16200000" flipH="1">
              <a:off x="4419600" y="3429000"/>
              <a:ext cx="1371600" cy="2286000"/>
            </a:xfrm>
            <a:prstGeom prst="bentConnector2">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sp>
        <p:nvSpPr>
          <p:cNvPr id="51"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en-US" dirty="0"/>
              <a:t> </a:t>
            </a:r>
          </a:p>
        </p:txBody>
      </p:sp>
      <p:sp>
        <p:nvSpPr>
          <p:cNvPr id="54" name="TextBox 53"/>
          <p:cNvSpPr txBox="1"/>
          <p:nvPr/>
        </p:nvSpPr>
        <p:spPr>
          <a:xfrm>
            <a:off x="2216728" y="5715000"/>
            <a:ext cx="2675091" cy="584776"/>
          </a:xfrm>
          <a:prstGeom prst="rect">
            <a:avLst/>
          </a:prstGeom>
          <a:noFill/>
        </p:spPr>
        <p:txBody>
          <a:bodyPr wrap="none" rtlCol="0">
            <a:spAutoFit/>
          </a:bodyPr>
          <a:lstStyle/>
          <a:p>
            <a:r>
              <a:rPr lang="en-US" sz="1600" b="1" dirty="0">
                <a:solidFill>
                  <a:schemeClr val="tx2"/>
                </a:solidFill>
                <a:latin typeface="Lucida Handwriting"/>
                <a:cs typeface="Lucida Handwriting"/>
              </a:rPr>
              <a:t>Snapshot of a typical </a:t>
            </a:r>
          </a:p>
          <a:p>
            <a:r>
              <a:rPr lang="en-US" sz="1600" b="1" dirty="0" err="1">
                <a:solidFill>
                  <a:schemeClr val="tx2"/>
                </a:solidFill>
                <a:latin typeface="Lucida Handwriting"/>
                <a:cs typeface="Lucida Handwriting"/>
              </a:rPr>
              <a:t>fastcall</a:t>
            </a:r>
            <a:r>
              <a:rPr lang="en-US" sz="1600" b="1" dirty="0">
                <a:solidFill>
                  <a:schemeClr val="tx2"/>
                </a:solidFill>
                <a:latin typeface="Lucida Handwriting"/>
                <a:cs typeface="Lucida Handwriting"/>
              </a:rPr>
              <a:t> stack frame</a:t>
            </a:r>
          </a:p>
        </p:txBody>
      </p:sp>
      <p:cxnSp>
        <p:nvCxnSpPr>
          <p:cNvPr id="55" name="Straight Arrow Connector 54"/>
          <p:cNvCxnSpPr>
            <a:stCxn id="54" idx="0"/>
          </p:cNvCxnSpPr>
          <p:nvPr/>
        </p:nvCxnSpPr>
        <p:spPr>
          <a:xfrm flipH="1" flipV="1">
            <a:off x="2286000" y="4331732"/>
            <a:ext cx="1268274" cy="138326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354527" y="56451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655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ru-RU" dirty="0"/>
              <a:t>Экземпляр объекта</a:t>
            </a:r>
            <a:endParaRPr lang="en-US" dirty="0"/>
          </a:p>
        </p:txBody>
      </p:sp>
      <p:grpSp>
        <p:nvGrpSpPr>
          <p:cNvPr id="43" name="Group 42"/>
          <p:cNvGrpSpPr/>
          <p:nvPr/>
        </p:nvGrpSpPr>
        <p:grpSpPr>
          <a:xfrm>
            <a:off x="277091" y="838200"/>
            <a:ext cx="8451273" cy="5715000"/>
            <a:chOff x="304800" y="838200"/>
            <a:chExt cx="9296400" cy="5715000"/>
          </a:xfrm>
        </p:grpSpPr>
        <p:sp>
          <p:nvSpPr>
            <p:cNvPr id="10" name="Flowchart: Document 3"/>
            <p:cNvSpPr/>
            <p:nvPr/>
          </p:nvSpPr>
          <p:spPr bwMode="auto">
            <a:xfrm>
              <a:off x="304800" y="838200"/>
              <a:ext cx="9296400" cy="5715000"/>
            </a:xfrm>
            <a:prstGeom prst="flowChartDocument">
              <a:avLst/>
            </a:prstGeom>
            <a:solidFill>
              <a:schemeClr val="bg1"/>
            </a:solidFill>
            <a:ln>
              <a:solidFill>
                <a:schemeClr val="tx2"/>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public class Employee</a:t>
              </a:r>
            </a:p>
            <a:p>
              <a:r>
                <a:rPr lang="en-US" sz="1600" dirty="0">
                  <a:latin typeface="Consolas"/>
                  <a:cs typeface="Consolas"/>
                </a:rPr>
                <a:t>{</a:t>
              </a:r>
            </a:p>
            <a:p>
              <a:r>
                <a:rPr lang="en-US" sz="1600" dirty="0">
                  <a:latin typeface="Consolas"/>
                  <a:cs typeface="Consolas"/>
                </a:rPr>
                <a:t>    private </a:t>
              </a:r>
              <a:r>
                <a:rPr lang="en-US" sz="1600" dirty="0" err="1">
                  <a:latin typeface="Consolas"/>
                  <a:cs typeface="Consolas"/>
                </a:rPr>
                <a:t>int</a:t>
              </a:r>
              <a:r>
                <a:rPr lang="en-US" sz="1600" dirty="0">
                  <a:latin typeface="Consolas"/>
                  <a:cs typeface="Consolas"/>
                </a:rPr>
                <a:t> id;</a:t>
              </a:r>
            </a:p>
            <a:p>
              <a:r>
                <a:rPr lang="en-US" sz="1600" dirty="0">
                  <a:latin typeface="Consolas"/>
                  <a:cs typeface="Consolas"/>
                </a:rPr>
                <a:t>    private string name;</a:t>
              </a:r>
            </a:p>
            <a:p>
              <a:r>
                <a:rPr lang="en-US" sz="1600" dirty="0">
                  <a:latin typeface="Consolas"/>
                  <a:cs typeface="Consolas"/>
                </a:rPr>
                <a:t>    private static </a:t>
              </a:r>
              <a:r>
                <a:rPr lang="en-US" sz="1600" dirty="0" err="1">
                  <a:latin typeface="Consolas"/>
                  <a:cs typeface="Consolas"/>
                </a:rPr>
                <a:t>CompanyPolicy</a:t>
              </a:r>
              <a:r>
                <a:rPr lang="en-US" sz="1600" dirty="0">
                  <a:latin typeface="Consolas"/>
                  <a:cs typeface="Consolas"/>
                </a:rPr>
                <a:t> policy;</a:t>
              </a:r>
            </a:p>
            <a:p>
              <a:endParaRPr lang="en-US" sz="1600" dirty="0">
                <a:latin typeface="Consolas"/>
                <a:cs typeface="Consolas"/>
              </a:endParaRPr>
            </a:p>
            <a:p>
              <a:r>
                <a:rPr lang="en-US" sz="1600" dirty="0">
                  <a:latin typeface="Consolas"/>
                  <a:cs typeface="Consolas"/>
                </a:rPr>
                <a:t>    public virtual void Work()</a:t>
              </a:r>
            </a:p>
            <a:p>
              <a:r>
                <a:rPr lang="en-US" sz="1600" dirty="0">
                  <a:latin typeface="Consolas"/>
                  <a:cs typeface="Consolas"/>
                </a:rPr>
                <a:t>    {</a:t>
              </a:r>
            </a:p>
            <a:p>
              <a:r>
                <a:rPr lang="it-IT" sz="1600" dirty="0">
                  <a:latin typeface="Consolas"/>
                  <a:cs typeface="Consolas"/>
                </a:rPr>
                <a:t>        </a:t>
              </a:r>
              <a:r>
                <a:rPr lang="it-IT" sz="1600" dirty="0" err="1">
                  <a:latin typeface="Consolas"/>
                  <a:cs typeface="Consolas"/>
                </a:rPr>
                <a:t>Console.WriteLine</a:t>
              </a:r>
              <a:r>
                <a:rPr lang="it-IT" sz="1600" dirty="0">
                  <a:latin typeface="Consolas"/>
                  <a:cs typeface="Consolas"/>
                </a:rPr>
                <a:t>("</a:t>
              </a:r>
              <a:r>
                <a:rPr lang="it-IT" sz="1600" dirty="0" err="1">
                  <a:latin typeface="Consolas"/>
                  <a:cs typeface="Consolas"/>
                </a:rPr>
                <a:t>Zzzz</a:t>
              </a:r>
              <a:r>
                <a:rPr lang="it-IT" sz="1600" dirty="0">
                  <a:latin typeface="Consolas"/>
                  <a:cs typeface="Consolas"/>
                </a:rPr>
                <a:t>...");</a:t>
              </a:r>
            </a:p>
            <a:p>
              <a:r>
                <a:rPr lang="it-IT" sz="1600" dirty="0">
                  <a:latin typeface="Consolas"/>
                  <a:cs typeface="Consolas"/>
                </a:rPr>
                <a:t>    }</a:t>
              </a:r>
            </a:p>
            <a:p>
              <a:endParaRPr lang="it-IT" sz="1600" dirty="0">
                <a:latin typeface="Consolas"/>
                <a:cs typeface="Consolas"/>
              </a:endParaRPr>
            </a:p>
            <a:p>
              <a:r>
                <a:rPr lang="it-IT" sz="1600" dirty="0">
                  <a:latin typeface="Consolas"/>
                  <a:cs typeface="Consolas"/>
                </a:rPr>
                <a:t>    public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TakeVacation</a:t>
              </a:r>
              <a:r>
                <a:rPr lang="it-IT" sz="1600" dirty="0">
                  <a:latin typeface="Consolas"/>
                  <a:cs typeface="Consolas"/>
                </a:rPr>
                <a:t>(</a:t>
              </a:r>
              <a:r>
                <a:rPr lang="it-IT" sz="1600" dirty="0" err="1">
                  <a:latin typeface="Consolas"/>
                  <a:cs typeface="Consolas"/>
                </a:rPr>
                <a:t>int</a:t>
              </a:r>
              <a:r>
                <a:rPr lang="it-IT" sz="1600" dirty="0">
                  <a:latin typeface="Consolas"/>
                  <a:cs typeface="Consolas"/>
                </a:rPr>
                <a:t> </a:t>
              </a:r>
              <a:r>
                <a:rPr lang="it-IT" sz="1600" dirty="0" err="1">
                  <a:latin typeface="Consolas"/>
                  <a:cs typeface="Consolas"/>
                </a:rPr>
                <a:t>days</a:t>
              </a:r>
              <a:r>
                <a:rPr lang="it-IT" sz="1600" dirty="0">
                  <a:latin typeface="Consolas"/>
                  <a:cs typeface="Consolas"/>
                </a:rPr>
                <a:t>)</a:t>
              </a:r>
            </a:p>
            <a:p>
              <a:r>
                <a:rPr lang="ru-RU" sz="1600" dirty="0">
                  <a:latin typeface="Consolas"/>
                  <a:cs typeface="Consolas"/>
                </a:rPr>
                <a:t> </a:t>
              </a:r>
              <a:r>
                <a:rPr lang="it-IT" sz="1600" dirty="0">
                  <a:latin typeface="Consolas"/>
                  <a:cs typeface="Consolas"/>
                </a:rPr>
                <a:t>   {</a:t>
              </a:r>
            </a:p>
            <a:p>
              <a:r>
                <a:rPr lang="it-IT" sz="1600" dirty="0">
                  <a:latin typeface="Consolas"/>
                  <a:cs typeface="Consolas"/>
                </a:rPr>
                <a:t>        </a:t>
              </a:r>
              <a:r>
                <a:rPr lang="it-IT" sz="1600" dirty="0" err="1">
                  <a:latin typeface="Consolas"/>
                  <a:cs typeface="Consolas"/>
                </a:rPr>
                <a:t>Console.WriteLine</a:t>
              </a:r>
              <a:r>
                <a:rPr lang="it-IT" sz="1600" dirty="0">
                  <a:latin typeface="Consolas"/>
                  <a:cs typeface="Consolas"/>
                </a:rPr>
                <a:t>("</a:t>
              </a:r>
              <a:r>
                <a:rPr lang="it-IT" sz="1600" dirty="0" err="1">
                  <a:latin typeface="Consolas"/>
                  <a:cs typeface="Consolas"/>
                </a:rPr>
                <a:t>Zzzz</a:t>
              </a:r>
              <a:r>
                <a:rPr lang="it-IT" sz="1600" dirty="0">
                  <a:latin typeface="Consolas"/>
                  <a:cs typeface="Consolas"/>
                </a:rPr>
                <a:t>...");</a:t>
              </a:r>
            </a:p>
            <a:p>
              <a:r>
                <a:rPr lang="it-IT" sz="1600" dirty="0">
                  <a:latin typeface="Consolas"/>
                  <a:cs typeface="Consolas"/>
                </a:rPr>
                <a:t>    }</a:t>
              </a:r>
            </a:p>
            <a:p>
              <a:endParaRPr lang="it-IT" sz="1600" dirty="0">
                <a:latin typeface="Consolas"/>
                <a:cs typeface="Consolas"/>
              </a:endParaRPr>
            </a:p>
            <a:p>
              <a:r>
                <a:rPr lang="it-IT" sz="1600" dirty="0">
                  <a:latin typeface="Consolas"/>
                  <a:cs typeface="Consolas"/>
                </a:rPr>
                <a:t>    public </a:t>
              </a:r>
              <a:r>
                <a:rPr lang="it-IT" sz="1600" dirty="0" err="1">
                  <a:latin typeface="Consolas"/>
                  <a:cs typeface="Consolas"/>
                </a:rPr>
                <a:t>static</a:t>
              </a:r>
              <a:r>
                <a:rPr lang="it-IT" sz="1600" dirty="0">
                  <a:latin typeface="Consolas"/>
                  <a:cs typeface="Consolas"/>
                </a:rPr>
                <a:t>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SetCompanyPolicy</a:t>
              </a:r>
              <a:r>
                <a:rPr lang="it-IT" sz="1600" dirty="0">
                  <a:latin typeface="Consolas"/>
                  <a:cs typeface="Consolas"/>
                </a:rPr>
                <a:t>(</a:t>
              </a:r>
              <a:r>
                <a:rPr lang="it-IT" sz="1600" dirty="0" err="1">
                  <a:latin typeface="Consolas"/>
                  <a:cs typeface="Consolas"/>
                </a:rPr>
                <a:t>CompanyPolicy</a:t>
              </a:r>
              <a:r>
                <a:rPr lang="it-IT" sz="1600" dirty="0">
                  <a:latin typeface="Consolas"/>
                  <a:cs typeface="Consolas"/>
                </a:rPr>
                <a:t> </a:t>
              </a:r>
              <a:r>
                <a:rPr lang="it-IT" sz="1600" dirty="0" err="1">
                  <a:latin typeface="Consolas"/>
                  <a:cs typeface="Consolas"/>
                </a:rPr>
                <a:t>plc</a:t>
              </a:r>
              <a:r>
                <a:rPr lang="it-IT" sz="1600" dirty="0">
                  <a:latin typeface="Consolas"/>
                  <a:cs typeface="Consolas"/>
                </a:rPr>
                <a:t>)</a:t>
              </a:r>
            </a:p>
            <a:p>
              <a:r>
                <a:rPr lang="it-IT" sz="1600" dirty="0">
                  <a:latin typeface="Consolas"/>
                  <a:cs typeface="Consolas"/>
                </a:rPr>
                <a:t>    {</a:t>
              </a:r>
            </a:p>
            <a:p>
              <a:r>
                <a:rPr lang="pl-PL" sz="1600" dirty="0">
                  <a:latin typeface="Consolas"/>
                  <a:cs typeface="Consolas"/>
                </a:rPr>
                <a:t>        policy = </a:t>
              </a:r>
              <a:r>
                <a:rPr lang="pl-PL" sz="1600" dirty="0" err="1">
                  <a:latin typeface="Consolas"/>
                  <a:cs typeface="Consolas"/>
                </a:rPr>
                <a:t>plc</a:t>
              </a:r>
              <a:r>
                <a:rPr lang="pl-PL" sz="1600" dirty="0">
                  <a:latin typeface="Consolas"/>
                  <a:cs typeface="Consolas"/>
                </a:rPr>
                <a:t>;</a:t>
              </a:r>
            </a:p>
            <a:p>
              <a:r>
                <a:rPr lang="pl-PL" sz="1600" dirty="0">
                  <a:latin typeface="Consolas"/>
                  <a:cs typeface="Consolas"/>
                </a:rPr>
                <a:t>    }</a:t>
              </a:r>
            </a:p>
            <a:p>
              <a:r>
                <a:rPr lang="pl-PL" sz="1600" dirty="0">
                  <a:latin typeface="Consolas"/>
                  <a:cs typeface="Consolas"/>
                </a:rPr>
                <a:t>}</a:t>
              </a:r>
              <a:endParaRPr lang="en-US" sz="1600" dirty="0">
                <a:latin typeface="Consolas"/>
                <a:cs typeface="Consolas"/>
              </a:endParaRPr>
            </a:p>
          </p:txBody>
        </p:sp>
        <p:sp>
          <p:nvSpPr>
            <p:cNvPr id="6" name="TextBox 5"/>
            <p:cNvSpPr txBox="1"/>
            <p:nvPr/>
          </p:nvSpPr>
          <p:spPr>
            <a:xfrm>
              <a:off x="6454140" y="1143000"/>
              <a:ext cx="2166747" cy="338554"/>
            </a:xfrm>
            <a:prstGeom prst="rect">
              <a:avLst/>
            </a:prstGeom>
            <a:noFill/>
          </p:spPr>
          <p:txBody>
            <a:bodyPr wrap="none" rtlCol="0">
              <a:spAutoFit/>
            </a:bodyPr>
            <a:lstStyle/>
            <a:p>
              <a:r>
                <a:rPr lang="en-US" sz="1600" b="1" dirty="0">
                  <a:solidFill>
                    <a:schemeClr val="tx2"/>
                  </a:solidFill>
                  <a:latin typeface="Lucida Handwriting"/>
                  <a:cs typeface="Lucida Handwriting"/>
                </a:rPr>
                <a:t>Instance fields</a:t>
              </a:r>
            </a:p>
          </p:txBody>
        </p:sp>
        <p:cxnSp>
          <p:nvCxnSpPr>
            <p:cNvPr id="7" name="Straight Arrow Connector 6"/>
            <p:cNvCxnSpPr>
              <a:stCxn id="6" idx="1"/>
            </p:cNvCxnSpPr>
            <p:nvPr/>
          </p:nvCxnSpPr>
          <p:spPr>
            <a:xfrm flipH="1">
              <a:off x="2948940" y="1312277"/>
              <a:ext cx="3505199" cy="2117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43800" y="1828800"/>
              <a:ext cx="1687128" cy="338554"/>
            </a:xfrm>
            <a:prstGeom prst="rect">
              <a:avLst/>
            </a:prstGeom>
            <a:noFill/>
          </p:spPr>
          <p:txBody>
            <a:bodyPr wrap="none" rtlCol="0">
              <a:spAutoFit/>
            </a:bodyPr>
            <a:lstStyle/>
            <a:p>
              <a:r>
                <a:rPr lang="en-US" sz="1600" b="1" dirty="0">
                  <a:solidFill>
                    <a:schemeClr val="tx2"/>
                  </a:solidFill>
                  <a:latin typeface="Lucida Handwriting"/>
                  <a:cs typeface="Lucida Handwriting"/>
                </a:rPr>
                <a:t>Static field</a:t>
              </a:r>
            </a:p>
          </p:txBody>
        </p:sp>
        <p:cxnSp>
          <p:nvCxnSpPr>
            <p:cNvPr id="12" name="Straight Arrow Connector 11"/>
            <p:cNvCxnSpPr>
              <a:stCxn id="11" idx="1"/>
            </p:cNvCxnSpPr>
            <p:nvPr/>
          </p:nvCxnSpPr>
          <p:spPr>
            <a:xfrm flipH="1">
              <a:off x="5334001" y="1998077"/>
              <a:ext cx="2209799" cy="59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p:cNvCxnSpPr>
            <p:nvPr/>
          </p:nvCxnSpPr>
          <p:spPr>
            <a:xfrm flipH="1">
              <a:off x="3482340" y="1312277"/>
              <a:ext cx="2971800" cy="440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286500" y="2362200"/>
              <a:ext cx="3200400" cy="584776"/>
            </a:xfrm>
            <a:prstGeom prst="rect">
              <a:avLst/>
            </a:prstGeom>
            <a:noFill/>
          </p:spPr>
          <p:txBody>
            <a:bodyPr wrap="square" rtlCol="0">
              <a:spAutoFit/>
            </a:bodyPr>
            <a:lstStyle/>
            <a:p>
              <a:r>
                <a:rPr lang="en-US" sz="1600" b="1" dirty="0">
                  <a:solidFill>
                    <a:schemeClr val="tx2"/>
                  </a:solidFill>
                  <a:latin typeface="Lucida Handwriting"/>
                  <a:cs typeface="Lucida Handwriting"/>
                </a:rPr>
                <a:t>Instance  virtual  method</a:t>
              </a:r>
            </a:p>
          </p:txBody>
        </p:sp>
        <p:cxnSp>
          <p:nvCxnSpPr>
            <p:cNvPr id="25" name="Straight Arrow Connector 24"/>
            <p:cNvCxnSpPr>
              <a:stCxn id="24" idx="1"/>
            </p:cNvCxnSpPr>
            <p:nvPr/>
          </p:nvCxnSpPr>
          <p:spPr>
            <a:xfrm flipH="1" flipV="1">
              <a:off x="4152900" y="2514603"/>
              <a:ext cx="2133600" cy="13998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37960" y="3505200"/>
              <a:ext cx="2286000" cy="584776"/>
            </a:xfrm>
            <a:prstGeom prst="rect">
              <a:avLst/>
            </a:prstGeom>
            <a:noFill/>
          </p:spPr>
          <p:txBody>
            <a:bodyPr wrap="square" rtlCol="0">
              <a:spAutoFit/>
            </a:bodyPr>
            <a:lstStyle/>
            <a:p>
              <a:r>
                <a:rPr lang="en-US" sz="1600" b="1" dirty="0">
                  <a:solidFill>
                    <a:schemeClr val="tx2"/>
                  </a:solidFill>
                  <a:latin typeface="Lucida Handwriting"/>
                  <a:cs typeface="Lucida Handwriting"/>
                </a:rPr>
                <a:t>Instance  method</a:t>
              </a:r>
            </a:p>
          </p:txBody>
        </p:sp>
        <p:cxnSp>
          <p:nvCxnSpPr>
            <p:cNvPr id="32" name="Straight Arrow Connector 31"/>
            <p:cNvCxnSpPr>
              <a:stCxn id="31" idx="1"/>
            </p:cNvCxnSpPr>
            <p:nvPr/>
          </p:nvCxnSpPr>
          <p:spPr>
            <a:xfrm flipH="1">
              <a:off x="5166361" y="3797588"/>
              <a:ext cx="1371599" cy="1241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543800" y="4114800"/>
              <a:ext cx="1914753" cy="584776"/>
            </a:xfrm>
            <a:prstGeom prst="rect">
              <a:avLst/>
            </a:prstGeom>
            <a:noFill/>
          </p:spPr>
          <p:txBody>
            <a:bodyPr wrap="square" rtlCol="0">
              <a:spAutoFit/>
            </a:bodyPr>
            <a:lstStyle/>
            <a:p>
              <a:r>
                <a:rPr lang="en-US" sz="1600" b="1" dirty="0">
                  <a:solidFill>
                    <a:schemeClr val="tx2"/>
                  </a:solidFill>
                  <a:latin typeface="Lucida Handwriting"/>
                  <a:cs typeface="Lucida Handwriting"/>
                </a:rPr>
                <a:t>Static method</a:t>
              </a:r>
            </a:p>
          </p:txBody>
        </p:sp>
        <p:cxnSp>
          <p:nvCxnSpPr>
            <p:cNvPr id="36" name="Straight Arrow Connector 35"/>
            <p:cNvCxnSpPr>
              <a:stCxn id="35" idx="1"/>
            </p:cNvCxnSpPr>
            <p:nvPr/>
          </p:nvCxnSpPr>
          <p:spPr>
            <a:xfrm flipH="1">
              <a:off x="5181601" y="4407188"/>
              <a:ext cx="2362198" cy="37653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5564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64668" y="712367"/>
            <a:ext cx="8487693" cy="5941563"/>
            <a:chOff x="401135" y="712366"/>
            <a:chExt cx="9336462" cy="5941563"/>
          </a:xfrm>
        </p:grpSpPr>
        <p:grpSp>
          <p:nvGrpSpPr>
            <p:cNvPr id="37" name="Group 36"/>
            <p:cNvGrpSpPr/>
            <p:nvPr/>
          </p:nvGrpSpPr>
          <p:grpSpPr>
            <a:xfrm>
              <a:off x="402635" y="712366"/>
              <a:ext cx="9334962" cy="3402434"/>
              <a:chOff x="282729" y="609600"/>
              <a:chExt cx="9334962" cy="3402434"/>
            </a:xfrm>
          </p:grpSpPr>
          <p:grpSp>
            <p:nvGrpSpPr>
              <p:cNvPr id="66" name="Group 65"/>
              <p:cNvGrpSpPr/>
              <p:nvPr/>
            </p:nvGrpSpPr>
            <p:grpSpPr>
              <a:xfrm>
                <a:off x="1066800" y="609600"/>
                <a:ext cx="8550891" cy="3276600"/>
                <a:chOff x="838200" y="381000"/>
                <a:chExt cx="8550891" cy="3276600"/>
              </a:xfrm>
            </p:grpSpPr>
            <p:sp>
              <p:nvSpPr>
                <p:cNvPr id="6" name="Rectangle 5"/>
                <p:cNvSpPr/>
                <p:nvPr/>
              </p:nvSpPr>
              <p:spPr bwMode="auto">
                <a:xfrm>
                  <a:off x="3214236" y="7620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8" name="Rectangle 7"/>
                <p:cNvSpPr/>
                <p:nvPr/>
              </p:nvSpPr>
              <p:spPr bwMode="auto">
                <a:xfrm>
                  <a:off x="3366636" y="1600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Type Handle </a:t>
                  </a:r>
                </a:p>
              </p:txBody>
            </p:sp>
            <p:sp>
              <p:nvSpPr>
                <p:cNvPr id="9" name="Rectangle 8"/>
                <p:cNvSpPr/>
                <p:nvPr/>
              </p:nvSpPr>
              <p:spPr bwMode="auto">
                <a:xfrm>
                  <a:off x="3366636" y="914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Index</a:t>
                  </a:r>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44" name="TextBox 43"/>
                <p:cNvSpPr txBox="1"/>
                <p:nvPr/>
              </p:nvSpPr>
              <p:spPr>
                <a:xfrm>
                  <a:off x="2826876" y="3810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93" name="Rectangle 92"/>
                <p:cNvSpPr/>
                <p:nvPr/>
              </p:nvSpPr>
              <p:spPr bwMode="auto">
                <a:xfrm>
                  <a:off x="7467600" y="2895600"/>
                  <a:ext cx="1676400" cy="685800"/>
                </a:xfrm>
                <a:prstGeom prst="rect">
                  <a:avLst/>
                </a:prstGeom>
                <a:solidFill>
                  <a:schemeClr val="accent1"/>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String Object</a:t>
                  </a:r>
                </a:p>
              </p:txBody>
            </p:sp>
            <p:sp>
              <p:nvSpPr>
                <p:cNvPr id="49" name="Rectangle 48"/>
                <p:cNvSpPr/>
                <p:nvPr/>
              </p:nvSpPr>
              <p:spPr bwMode="auto">
                <a:xfrm>
                  <a:off x="3366636" y="2286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id</a:t>
                  </a:r>
                </a:p>
              </p:txBody>
            </p:sp>
            <p:sp>
              <p:nvSpPr>
                <p:cNvPr id="51" name="Rectangle 50"/>
                <p:cNvSpPr/>
                <p:nvPr/>
              </p:nvSpPr>
              <p:spPr bwMode="auto">
                <a:xfrm>
                  <a:off x="3366636" y="2971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name</a:t>
                  </a:r>
                </a:p>
              </p:txBody>
            </p:sp>
            <p:sp>
              <p:nvSpPr>
                <p:cNvPr id="52" name="Rectangle 51"/>
                <p:cNvSpPr/>
                <p:nvPr/>
              </p:nvSpPr>
              <p:spPr bwMode="auto">
                <a:xfrm>
                  <a:off x="838200" y="1447800"/>
                  <a:ext cx="14478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cxnSp>
              <p:nvCxnSpPr>
                <p:cNvPr id="7" name="Straight Arrow Connector 6"/>
                <p:cNvCxnSpPr>
                  <a:stCxn id="52" idx="3"/>
                  <a:endCxn id="8" idx="1"/>
                </p:cNvCxnSpPr>
                <p:nvPr/>
              </p:nvCxnSpPr>
              <p:spPr>
                <a:xfrm>
                  <a:off x="2286000" y="1714500"/>
                  <a:ext cx="1080636" cy="1524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10816" y="685800"/>
                  <a:ext cx="1235722" cy="338554"/>
                </a:xfrm>
                <a:prstGeom prst="rect">
                  <a:avLst/>
                </a:prstGeom>
                <a:noFill/>
              </p:spPr>
              <p:txBody>
                <a:bodyPr wrap="none" rtlCol="0">
                  <a:spAutoFit/>
                </a:bodyPr>
                <a:lstStyle/>
                <a:p>
                  <a:r>
                    <a:rPr lang="en-US" sz="1600" b="1" dirty="0">
                      <a:solidFill>
                        <a:srgbClr val="1F497D"/>
                      </a:solidFill>
                      <a:latin typeface="Lucida Handwriting"/>
                      <a:cs typeface="Lucida Handwriting"/>
                    </a:rPr>
                    <a:t>-4 bytes </a:t>
                  </a:r>
                </a:p>
              </p:txBody>
            </p:sp>
            <p:sp>
              <p:nvSpPr>
                <p:cNvPr id="57" name="TextBox 56"/>
                <p:cNvSpPr txBox="1"/>
                <p:nvPr/>
              </p:nvSpPr>
              <p:spPr>
                <a:xfrm>
                  <a:off x="5867400" y="1371600"/>
                  <a:ext cx="1122871" cy="338554"/>
                </a:xfrm>
                <a:prstGeom prst="rect">
                  <a:avLst/>
                </a:prstGeom>
                <a:noFill/>
              </p:spPr>
              <p:txBody>
                <a:bodyPr wrap="none" rtlCol="0">
                  <a:spAutoFit/>
                </a:bodyPr>
                <a:lstStyle/>
                <a:p>
                  <a:r>
                    <a:rPr lang="ru-RU" sz="1600" b="1" dirty="0">
                      <a:solidFill>
                        <a:srgbClr val="1F497D"/>
                      </a:solidFill>
                      <a:latin typeface="Lucida Handwriting"/>
                      <a:cs typeface="Lucida Handwriting"/>
                    </a:rPr>
                    <a:t>0</a:t>
                  </a:r>
                  <a:r>
                    <a:rPr lang="en-US" sz="1600" b="1" dirty="0">
                      <a:solidFill>
                        <a:srgbClr val="1F497D"/>
                      </a:solidFill>
                      <a:latin typeface="Lucida Handwriting"/>
                      <a:cs typeface="Lucida Handwriting"/>
                    </a:rPr>
                    <a:t> bytes </a:t>
                  </a:r>
                </a:p>
              </p:txBody>
            </p:sp>
            <p:sp>
              <p:nvSpPr>
                <p:cNvPr id="58" name="TextBox 57"/>
                <p:cNvSpPr txBox="1"/>
                <p:nvPr/>
              </p:nvSpPr>
              <p:spPr>
                <a:xfrm>
                  <a:off x="5772344" y="2057400"/>
                  <a:ext cx="1278042" cy="338554"/>
                </a:xfrm>
                <a:prstGeom prst="rect">
                  <a:avLst/>
                </a:prstGeom>
                <a:noFill/>
              </p:spPr>
              <p:txBody>
                <a:bodyPr wrap="none" rtlCol="0">
                  <a:spAutoFit/>
                </a:bodyPr>
                <a:lstStyle/>
                <a:p>
                  <a:r>
                    <a:rPr lang="ru-RU" sz="1600" b="1" dirty="0">
                      <a:solidFill>
                        <a:srgbClr val="1F497D"/>
                      </a:solidFill>
                      <a:latin typeface="Lucida Handwriting"/>
                      <a:cs typeface="Lucida Handwriting"/>
                    </a:rPr>
                    <a:t>+</a:t>
                  </a:r>
                  <a:r>
                    <a:rPr lang="en-US" sz="1600" b="1" dirty="0">
                      <a:solidFill>
                        <a:srgbClr val="1F497D"/>
                      </a:solidFill>
                      <a:latin typeface="Lucida Handwriting"/>
                      <a:cs typeface="Lucida Handwriting"/>
                    </a:rPr>
                    <a:t>4 bytes </a:t>
                  </a:r>
                </a:p>
              </p:txBody>
            </p:sp>
            <p:sp>
              <p:nvSpPr>
                <p:cNvPr id="60" name="TextBox 59"/>
                <p:cNvSpPr txBox="1"/>
                <p:nvPr/>
              </p:nvSpPr>
              <p:spPr>
                <a:xfrm>
                  <a:off x="5772344" y="2590800"/>
                  <a:ext cx="1278042" cy="338554"/>
                </a:xfrm>
                <a:prstGeom prst="rect">
                  <a:avLst/>
                </a:prstGeom>
                <a:noFill/>
              </p:spPr>
              <p:txBody>
                <a:bodyPr wrap="none" rtlCol="0">
                  <a:spAutoFit/>
                </a:bodyPr>
                <a:lstStyle/>
                <a:p>
                  <a:r>
                    <a:rPr lang="ru-RU" sz="1600" b="1" dirty="0">
                      <a:solidFill>
                        <a:srgbClr val="1F497D"/>
                      </a:solidFill>
                      <a:latin typeface="Lucida Handwriting"/>
                      <a:cs typeface="Lucida Handwriting"/>
                    </a:rPr>
                    <a:t>+8</a:t>
                  </a:r>
                  <a:r>
                    <a:rPr lang="en-US" sz="1600" b="1" dirty="0">
                      <a:solidFill>
                        <a:srgbClr val="1F497D"/>
                      </a:solidFill>
                      <a:latin typeface="Lucida Handwriting"/>
                      <a:cs typeface="Lucida Handwriting"/>
                    </a:rPr>
                    <a:t> bytes </a:t>
                  </a:r>
                </a:p>
              </p:txBody>
            </p:sp>
            <p:cxnSp>
              <p:nvCxnSpPr>
                <p:cNvPr id="77" name="Straight Arrow Connector 76"/>
                <p:cNvCxnSpPr>
                  <a:stCxn id="51" idx="3"/>
                  <a:endCxn id="93" idx="1"/>
                </p:cNvCxnSpPr>
                <p:nvPr/>
              </p:nvCxnSpPr>
              <p:spPr>
                <a:xfrm>
                  <a:off x="5652636" y="3238500"/>
                  <a:ext cx="1814964" cy="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477000" y="990600"/>
                  <a:ext cx="2815643" cy="338554"/>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Object Header Word </a:t>
                  </a:r>
                </a:p>
              </p:txBody>
            </p:sp>
            <p:cxnSp>
              <p:nvCxnSpPr>
                <p:cNvPr id="83" name="Straight Arrow Connector 82"/>
                <p:cNvCxnSpPr>
                  <a:stCxn id="41" idx="1"/>
                  <a:endCxn id="9" idx="3"/>
                </p:cNvCxnSpPr>
                <p:nvPr/>
              </p:nvCxnSpPr>
              <p:spPr>
                <a:xfrm flipH="1">
                  <a:off x="5652636" y="11598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388346" y="16764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87" name="Straight Arrow Connector 86"/>
                <p:cNvCxnSpPr>
                  <a:stCxn id="47" idx="1"/>
                  <a:endCxn id="8" idx="3"/>
                </p:cNvCxnSpPr>
                <p:nvPr/>
              </p:nvCxnSpPr>
              <p:spPr>
                <a:xfrm flipH="1">
                  <a:off x="5652636" y="1845677"/>
                  <a:ext cx="735710"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477000" y="2362200"/>
                  <a:ext cx="1623936" cy="338554"/>
                </a:xfrm>
                <a:prstGeom prst="rect">
                  <a:avLst/>
                </a:prstGeom>
              </p:spPr>
              <p:txBody>
                <a:bodyPr wrap="none">
                  <a:spAutoFit/>
                </a:bodyPr>
                <a:lstStyle/>
                <a:p>
                  <a:r>
                    <a:rPr lang="en-US" sz="1600" b="1" dirty="0">
                      <a:solidFill>
                        <a:srgbClr val="1F497D"/>
                      </a:solidFill>
                      <a:latin typeface="Lucida Handwriting"/>
                      <a:cs typeface="Lucida Handwriting"/>
                    </a:rPr>
                    <a:t>An integer</a:t>
                  </a:r>
                </a:p>
              </p:txBody>
            </p:sp>
            <p:cxnSp>
              <p:nvCxnSpPr>
                <p:cNvPr id="94" name="Straight Arrow Connector 93"/>
                <p:cNvCxnSpPr>
                  <a:stCxn id="89" idx="1"/>
                  <a:endCxn id="49" idx="3"/>
                </p:cNvCxnSpPr>
                <p:nvPr/>
              </p:nvCxnSpPr>
              <p:spPr>
                <a:xfrm flipH="1">
                  <a:off x="5652636" y="25314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282729" y="2819400"/>
                <a:ext cx="3377078" cy="1192634"/>
              </a:xfrm>
              <a:prstGeom prst="rect">
                <a:avLst/>
              </a:prstGeom>
            </p:spPr>
            <p:txBody>
              <a:bodyPr wrap="none">
                <a:spAutoFit/>
              </a:bodyPr>
              <a:lstStyle/>
              <a:p>
                <a:pPr>
                  <a:lnSpc>
                    <a:spcPct val="120000"/>
                  </a:lnSpc>
                </a:pPr>
                <a:r>
                  <a:rPr lang="en-US" sz="1500" b="1" dirty="0">
                    <a:solidFill>
                      <a:schemeClr val="tx2"/>
                    </a:solidFill>
                    <a:latin typeface="Lucida Handwriting"/>
                    <a:cs typeface="Lucida Handwriting"/>
                  </a:rPr>
                  <a:t>OBJECTREF does not point </a:t>
                </a:r>
              </a:p>
              <a:p>
                <a:pPr>
                  <a:lnSpc>
                    <a:spcPct val="120000"/>
                  </a:lnSpc>
                </a:pPr>
                <a:r>
                  <a:rPr lang="en-US" sz="1500" b="1" dirty="0">
                    <a:solidFill>
                      <a:schemeClr val="tx2"/>
                    </a:solidFill>
                    <a:latin typeface="Lucida Handwriting"/>
                    <a:cs typeface="Lucida Handwriting"/>
                  </a:rPr>
                  <a:t>to the  beginning of the </a:t>
                </a:r>
              </a:p>
              <a:p>
                <a:pPr>
                  <a:lnSpc>
                    <a:spcPct val="120000"/>
                  </a:lnSpc>
                </a:pPr>
                <a:r>
                  <a:rPr lang="en-US" sz="1500" b="1" dirty="0">
                    <a:solidFill>
                      <a:schemeClr val="tx2"/>
                    </a:solidFill>
                    <a:latin typeface="Lucida Handwriting"/>
                    <a:cs typeface="Lucida Handwriting"/>
                  </a:rPr>
                  <a:t>Object Instance  but at </a:t>
                </a:r>
              </a:p>
              <a:p>
                <a:pPr>
                  <a:lnSpc>
                    <a:spcPct val="120000"/>
                  </a:lnSpc>
                </a:pPr>
                <a:r>
                  <a:rPr lang="en-US" sz="1500" b="1" dirty="0">
                    <a:solidFill>
                      <a:schemeClr val="tx2"/>
                    </a:solidFill>
                    <a:latin typeface="Lucida Handwriting"/>
                    <a:cs typeface="Lucida Handwriting"/>
                  </a:rPr>
                  <a:t>a DWORD offset (4 bytes)</a:t>
                </a:r>
              </a:p>
            </p:txBody>
          </p:sp>
          <p:cxnSp>
            <p:nvCxnSpPr>
              <p:cNvPr id="26" name="Straight Arrow Connector 25"/>
              <p:cNvCxnSpPr>
                <a:stCxn id="25" idx="0"/>
                <a:endCxn id="52" idx="2"/>
              </p:cNvCxnSpPr>
              <p:nvPr/>
            </p:nvCxnSpPr>
            <p:spPr>
              <a:xfrm flipH="1" flipV="1">
                <a:off x="1790700" y="2209800"/>
                <a:ext cx="180568"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401135" y="4284077"/>
              <a:ext cx="9173637" cy="2369852"/>
              <a:chOff x="-132265" y="4288423"/>
              <a:chExt cx="9173637" cy="2369852"/>
            </a:xfrm>
          </p:grpSpPr>
          <p:grpSp>
            <p:nvGrpSpPr>
              <p:cNvPr id="39" name="Group 38"/>
              <p:cNvGrpSpPr/>
              <p:nvPr/>
            </p:nvGrpSpPr>
            <p:grpSpPr>
              <a:xfrm>
                <a:off x="3449135" y="4385846"/>
                <a:ext cx="4567105" cy="338554"/>
                <a:chOff x="3601535" y="876807"/>
                <a:chExt cx="4567105" cy="338554"/>
              </a:xfrm>
            </p:grpSpPr>
            <p:sp>
              <p:nvSpPr>
                <p:cNvPr id="43" name="Rectangle 42"/>
                <p:cNvSpPr/>
                <p:nvPr/>
              </p:nvSpPr>
              <p:spPr>
                <a:xfrm>
                  <a:off x="4633570" y="876807"/>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5" name="Straight Arrow Connector 44"/>
                <p:cNvCxnSpPr>
                  <a:stCxn id="43" idx="1"/>
                  <a:endCxn id="40" idx="3"/>
                </p:cNvCxnSpPr>
                <p:nvPr/>
              </p:nvCxnSpPr>
              <p:spPr>
                <a:xfrm flipH="1" flipV="1">
                  <a:off x="3601535" y="964050"/>
                  <a:ext cx="1032035" cy="8203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132265" y="4288423"/>
                <a:ext cx="3581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DumpHeap</a:t>
                </a:r>
                <a:r>
                  <a:rPr lang="en-US" b="1" dirty="0">
                    <a:latin typeface="Consolas"/>
                    <a:cs typeface="Consolas"/>
                  </a:rPr>
                  <a:t> -type Employee</a:t>
                </a:r>
              </a:p>
            </p:txBody>
          </p:sp>
          <p:pic>
            <p:nvPicPr>
              <p:cNvPr id="53" name="Picture 52"/>
              <p:cNvPicPr>
                <a:picLocks noChangeAspect="1"/>
              </p:cNvPicPr>
              <p:nvPr/>
            </p:nvPicPr>
            <p:blipFill>
              <a:blip r:embed="rId3"/>
              <a:stretch>
                <a:fillRect/>
              </a:stretch>
            </p:blipFill>
            <p:spPr>
              <a:xfrm>
                <a:off x="53340" y="4804945"/>
                <a:ext cx="5105401" cy="1853330"/>
              </a:xfrm>
              <a:prstGeom prst="rect">
                <a:avLst/>
              </a:prstGeom>
              <a:ln>
                <a:solidFill>
                  <a:schemeClr val="tx2"/>
                </a:solidFill>
              </a:ln>
              <a:effectLst>
                <a:outerShdw blurRad="50800" dist="38100" dir="2700000" algn="tl" rotWithShape="0">
                  <a:srgbClr val="000000">
                    <a:alpha val="43000"/>
                  </a:srgbClr>
                </a:outerShdw>
              </a:effectLst>
            </p:spPr>
          </p:pic>
          <p:cxnSp>
            <p:nvCxnSpPr>
              <p:cNvPr id="56" name="Straight Arrow Connector 55"/>
              <p:cNvCxnSpPr>
                <a:stCxn id="22" idx="1"/>
              </p:cNvCxnSpPr>
              <p:nvPr/>
            </p:nvCxnSpPr>
            <p:spPr>
              <a:xfrm flipH="1">
                <a:off x="3352801" y="4893677"/>
                <a:ext cx="2590799" cy="2879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943600" y="4724400"/>
                <a:ext cx="3097772" cy="338554"/>
              </a:xfrm>
              <a:prstGeom prst="rect">
                <a:avLst/>
              </a:prstGeom>
            </p:spPr>
            <p:txBody>
              <a:bodyPr wrap="none">
                <a:spAutoFit/>
              </a:bodyPr>
              <a:lstStyle/>
              <a:p>
                <a:r>
                  <a:rPr lang="en-US" sz="1600" b="1" dirty="0">
                    <a:solidFill>
                      <a:srgbClr val="1F497D"/>
                    </a:solidFill>
                    <a:latin typeface="Lucida Handwriting"/>
                    <a:cs typeface="Lucida Handwriting"/>
                  </a:rPr>
                  <a:t>Total size of the object</a:t>
                </a:r>
              </a:p>
            </p:txBody>
          </p:sp>
          <p:cxnSp>
            <p:nvCxnSpPr>
              <p:cNvPr id="63" name="Straight Arrow Connector 62"/>
              <p:cNvCxnSpPr>
                <a:stCxn id="64" idx="1"/>
              </p:cNvCxnSpPr>
              <p:nvPr/>
            </p:nvCxnSpPr>
            <p:spPr>
              <a:xfrm flipH="1" flipV="1">
                <a:off x="1752600" y="5334001"/>
                <a:ext cx="3946305"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698905" y="53340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67" name="Straight Arrow Connector 66"/>
              <p:cNvCxnSpPr>
                <a:stCxn id="68" idx="1"/>
              </p:cNvCxnSpPr>
              <p:nvPr/>
            </p:nvCxnSpPr>
            <p:spPr>
              <a:xfrm flipH="1" flipV="1">
                <a:off x="914400" y="5334001"/>
                <a:ext cx="4925479" cy="82132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5839879" y="5986046"/>
                <a:ext cx="2124428" cy="338554"/>
              </a:xfrm>
              <a:prstGeom prst="rect">
                <a:avLst/>
              </a:prstGeom>
            </p:spPr>
            <p:txBody>
              <a:bodyPr wrap="none">
                <a:spAutoFit/>
              </a:bodyPr>
              <a:lstStyle/>
              <a:p>
                <a:pPr algn="ctr"/>
                <a:r>
                  <a:rPr lang="en-US" sz="1600" b="1" dirty="0">
                    <a:solidFill>
                      <a:srgbClr val="1F497D"/>
                    </a:solidFill>
                    <a:latin typeface="Lucida Handwriting"/>
                    <a:cs typeface="Lucida Handwriting"/>
                  </a:rPr>
                  <a:t>Object address</a:t>
                </a:r>
              </a:p>
            </p:txBody>
          </p:sp>
        </p:grpSp>
      </p:grpSp>
      <p:sp>
        <p:nvSpPr>
          <p:cNvPr id="78" name="Title 1"/>
          <p:cNvSpPr>
            <a:spLocks noGrp="1"/>
          </p:cNvSpPr>
          <p:nvPr>
            <p:ph type="title"/>
          </p:nvPr>
        </p:nvSpPr>
        <p:spPr>
          <a:xfrm>
            <a:off x="226953" y="179344"/>
            <a:ext cx="8639955" cy="354057"/>
          </a:xfrm>
        </p:spPr>
        <p:txBody>
          <a:bodyPr/>
          <a:lstStyle/>
          <a:p>
            <a:r>
              <a:rPr lang="ru-RU" dirty="0"/>
              <a:t>Экземпляр объекта</a:t>
            </a:r>
            <a:endParaRPr lang="en-US" dirty="0"/>
          </a:p>
        </p:txBody>
      </p:sp>
    </p:spTree>
    <p:extLst>
      <p:ext uri="{BB962C8B-B14F-4D97-AF65-F5344CB8AC3E}">
        <p14:creationId xmlns:p14="http://schemas.microsoft.com/office/powerpoint/2010/main" val="202470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0909" y="1066800"/>
            <a:ext cx="8636001" cy="4300954"/>
            <a:chOff x="253999" y="914400"/>
            <a:chExt cx="9499601" cy="4300954"/>
          </a:xfrm>
        </p:grpSpPr>
        <p:pic>
          <p:nvPicPr>
            <p:cNvPr id="4" name="Picture 3"/>
            <p:cNvPicPr>
              <a:picLocks noChangeAspect="1"/>
            </p:cNvPicPr>
            <p:nvPr/>
          </p:nvPicPr>
          <p:blipFill>
            <a:blip r:embed="rId3"/>
            <a:stretch>
              <a:fillRect/>
            </a:stretch>
          </p:blipFill>
          <p:spPr>
            <a:xfrm>
              <a:off x="253999" y="1371600"/>
              <a:ext cx="9499601" cy="2782464"/>
            </a:xfrm>
            <a:prstGeom prst="rect">
              <a:avLst/>
            </a:prstGeom>
            <a:ln>
              <a:solidFill>
                <a:srgbClr val="1F497D"/>
              </a:solidFill>
            </a:ln>
            <a:effectLst>
              <a:outerShdw blurRad="50800" dist="38100" dir="2700000" algn="tl" rotWithShape="0">
                <a:srgbClr val="000000">
                  <a:alpha val="43000"/>
                </a:srgbClr>
              </a:outerShdw>
            </a:effectLst>
          </p:spPr>
        </p:pic>
        <p:cxnSp>
          <p:nvCxnSpPr>
            <p:cNvPr id="65" name="Straight Arrow Connector 64"/>
            <p:cNvCxnSpPr>
              <a:stCxn id="69" idx="1"/>
            </p:cNvCxnSpPr>
            <p:nvPr/>
          </p:nvCxnSpPr>
          <p:spPr>
            <a:xfrm flipH="1" flipV="1">
              <a:off x="1295400" y="3505201"/>
              <a:ext cx="1082360" cy="10836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377760" y="4419600"/>
              <a:ext cx="4686904"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 System.Int32</a:t>
              </a:r>
            </a:p>
          </p:txBody>
        </p:sp>
        <p:sp>
          <p:nvSpPr>
            <p:cNvPr id="72" name="Rectangle 71"/>
            <p:cNvSpPr/>
            <p:nvPr/>
          </p:nvSpPr>
          <p:spPr>
            <a:xfrm>
              <a:off x="4342924" y="9525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73" name="Straight Arrow Connector 72"/>
            <p:cNvCxnSpPr>
              <a:stCxn id="72" idx="1"/>
            </p:cNvCxnSpPr>
            <p:nvPr/>
          </p:nvCxnSpPr>
          <p:spPr>
            <a:xfrm flipH="1">
              <a:off x="3352801" y="1121777"/>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304800" y="914400"/>
              <a:ext cx="3200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DumpObj</a:t>
              </a:r>
              <a:r>
                <a:rPr lang="en-US" b="1" dirty="0">
                  <a:latin typeface="Consolas"/>
                  <a:cs typeface="Consolas"/>
                </a:rPr>
                <a:t> 02472304</a:t>
              </a:r>
            </a:p>
          </p:txBody>
        </p:sp>
        <p:cxnSp>
          <p:nvCxnSpPr>
            <p:cNvPr id="75" name="Straight Arrow Connector 74"/>
            <p:cNvCxnSpPr/>
            <p:nvPr/>
          </p:nvCxnSpPr>
          <p:spPr>
            <a:xfrm flipH="1">
              <a:off x="2895600" y="1752600"/>
              <a:ext cx="4038600"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689506" y="16002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78" name="Straight Arrow Connector 77"/>
            <p:cNvCxnSpPr>
              <a:stCxn id="79" idx="1"/>
            </p:cNvCxnSpPr>
            <p:nvPr/>
          </p:nvCxnSpPr>
          <p:spPr>
            <a:xfrm flipH="1" flipV="1">
              <a:off x="2971800" y="2057401"/>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934200" y="2057400"/>
              <a:ext cx="2186870" cy="338554"/>
            </a:xfrm>
            <a:prstGeom prst="rect">
              <a:avLst/>
            </a:prstGeom>
          </p:spPr>
          <p:txBody>
            <a:bodyPr wrap="none">
              <a:spAutoFit/>
            </a:bodyPr>
            <a:lstStyle/>
            <a:p>
              <a:r>
                <a:rPr lang="en-US" sz="1600" b="1" dirty="0" err="1">
                  <a:solidFill>
                    <a:srgbClr val="1F497D"/>
                  </a:solidFill>
                  <a:latin typeface="Lucida Handwriting"/>
                  <a:cs typeface="Lucida Handwriting"/>
                </a:rPr>
                <a:t>EEClass</a:t>
              </a:r>
              <a:r>
                <a:rPr lang="en-US" sz="1600" b="1" dirty="0">
                  <a:solidFill>
                    <a:srgbClr val="1F497D"/>
                  </a:solidFill>
                  <a:latin typeface="Lucida Handwriting"/>
                  <a:cs typeface="Lucida Handwriting"/>
                </a:rPr>
                <a:t> Pointer</a:t>
              </a:r>
            </a:p>
          </p:txBody>
        </p:sp>
        <p:cxnSp>
          <p:nvCxnSpPr>
            <p:cNvPr id="80" name="Straight Arrow Connector 79"/>
            <p:cNvCxnSpPr>
              <a:stCxn id="81" idx="1"/>
            </p:cNvCxnSpPr>
            <p:nvPr/>
          </p:nvCxnSpPr>
          <p:spPr>
            <a:xfrm flipH="1" flipV="1">
              <a:off x="1295400" y="3733801"/>
              <a:ext cx="1099690" cy="1312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2395090" y="4876800"/>
              <a:ext cx="4804649"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 </a:t>
              </a:r>
              <a:r>
                <a:rPr lang="en-US" sz="1600" b="1" dirty="0" err="1">
                  <a:solidFill>
                    <a:srgbClr val="1F497D"/>
                  </a:solidFill>
                  <a:latin typeface="Lucida Handwriting"/>
                  <a:cs typeface="Lucida Handwriting"/>
                </a:rPr>
                <a:t>System.String</a:t>
              </a:r>
              <a:endParaRPr lang="en-US" sz="1600" b="1" dirty="0">
                <a:solidFill>
                  <a:srgbClr val="1F497D"/>
                </a:solidFill>
                <a:latin typeface="Lucida Handwriting"/>
                <a:cs typeface="Lucida Handwriting"/>
              </a:endParaRPr>
            </a:p>
          </p:txBody>
        </p:sp>
      </p:grpSp>
      <p:sp>
        <p:nvSpPr>
          <p:cNvPr id="84" name="Title 1"/>
          <p:cNvSpPr>
            <a:spLocks noGrp="1"/>
          </p:cNvSpPr>
          <p:nvPr>
            <p:ph type="title"/>
          </p:nvPr>
        </p:nvSpPr>
        <p:spPr>
          <a:xfrm>
            <a:off x="226953" y="179344"/>
            <a:ext cx="8639955" cy="354057"/>
          </a:xfrm>
        </p:spPr>
        <p:txBody>
          <a:bodyPr/>
          <a:lstStyle/>
          <a:p>
            <a:r>
              <a:rPr lang="ru-RU" dirty="0"/>
              <a:t>Экземпляр объекта</a:t>
            </a:r>
            <a:endParaRPr lang="en-US" dirty="0"/>
          </a:p>
        </p:txBody>
      </p:sp>
    </p:spTree>
    <p:extLst>
      <p:ext uri="{BB962C8B-B14F-4D97-AF65-F5344CB8AC3E}">
        <p14:creationId xmlns:p14="http://schemas.microsoft.com/office/powerpoint/2010/main" val="10877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a:t>Таблица методов</a:t>
            </a:r>
            <a:endParaRPr lang="en-US" dirty="0"/>
          </a:p>
        </p:txBody>
      </p:sp>
      <p:grpSp>
        <p:nvGrpSpPr>
          <p:cNvPr id="30" name="Group 29"/>
          <p:cNvGrpSpPr/>
          <p:nvPr/>
        </p:nvGrpSpPr>
        <p:grpSpPr>
          <a:xfrm>
            <a:off x="207818" y="533400"/>
            <a:ext cx="8779694" cy="5575300"/>
            <a:chOff x="228600" y="685800"/>
            <a:chExt cx="9657663" cy="5575300"/>
          </a:xfrm>
        </p:grpSpPr>
        <p:pic>
          <p:nvPicPr>
            <p:cNvPr id="2" name="Picture 1"/>
            <p:cNvPicPr>
              <a:picLocks noChangeAspect="1"/>
            </p:cNvPicPr>
            <p:nvPr/>
          </p:nvPicPr>
          <p:blipFill>
            <a:blip r:embed="rId3"/>
            <a:stretch>
              <a:fillRect/>
            </a:stretch>
          </p:blipFill>
          <p:spPr>
            <a:xfrm>
              <a:off x="228600" y="1143000"/>
              <a:ext cx="9358150" cy="5118100"/>
            </a:xfrm>
            <a:prstGeom prst="rect">
              <a:avLst/>
            </a:prstGeom>
          </p:spPr>
        </p:pic>
        <p:grpSp>
          <p:nvGrpSpPr>
            <p:cNvPr id="17" name="Group 16"/>
            <p:cNvGrpSpPr/>
            <p:nvPr/>
          </p:nvGrpSpPr>
          <p:grpSpPr>
            <a:xfrm>
              <a:off x="228600" y="685800"/>
              <a:ext cx="9657663" cy="4038600"/>
              <a:chOff x="-1600200" y="-956846"/>
              <a:chExt cx="9657663" cy="4038600"/>
            </a:xfrm>
          </p:grpSpPr>
          <p:sp>
            <p:nvSpPr>
              <p:cNvPr id="21" name="Rectangle 20"/>
              <p:cNvSpPr/>
              <p:nvPr/>
            </p:nvSpPr>
            <p:spPr>
              <a:xfrm>
                <a:off x="2286000" y="-956846"/>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22" name="Straight Arrow Connector 21"/>
              <p:cNvCxnSpPr>
                <a:stCxn id="21" idx="1"/>
              </p:cNvCxnSpPr>
              <p:nvPr/>
            </p:nvCxnSpPr>
            <p:spPr>
              <a:xfrm flipH="1">
                <a:off x="1295877" y="-787569"/>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600200" y="-956846"/>
                <a:ext cx="3200400" cy="369332"/>
              </a:xfrm>
              <a:prstGeom prst="rect">
                <a:avLst/>
              </a:prstGeom>
            </p:spPr>
            <p:txBody>
              <a:bodyPr wrap="square">
                <a:spAutoFit/>
              </a:bodyPr>
              <a:lstStyle/>
              <a:p>
                <a:r>
                  <a:rPr lang="is-IS" b="1" dirty="0">
                    <a:latin typeface="Consolas"/>
                    <a:cs typeface="Consolas"/>
                  </a:rPr>
                  <a:t>!</a:t>
                </a:r>
                <a:r>
                  <a:rPr lang="en-US" b="1" dirty="0">
                    <a:latin typeface="Consolas"/>
                    <a:cs typeface="Consolas"/>
                  </a:rPr>
                  <a:t>D</a:t>
                </a:r>
                <a:r>
                  <a:rPr lang="is-IS" b="1" dirty="0">
                    <a:latin typeface="Consolas"/>
                    <a:cs typeface="Consolas"/>
                  </a:rPr>
                  <a:t>umpMt -md 007a388c</a:t>
                </a:r>
                <a:endParaRPr lang="en-US" b="1" dirty="0">
                  <a:latin typeface="Consolas"/>
                  <a:cs typeface="Consolas"/>
                </a:endParaRPr>
              </a:p>
            </p:txBody>
          </p:sp>
          <p:cxnSp>
            <p:nvCxnSpPr>
              <p:cNvPr id="24" name="Straight Arrow Connector 23"/>
              <p:cNvCxnSpPr>
                <a:stCxn id="25" idx="2"/>
              </p:cNvCxnSpPr>
              <p:nvPr/>
            </p:nvCxnSpPr>
            <p:spPr>
              <a:xfrm flipH="1">
                <a:off x="609601" y="1820108"/>
                <a:ext cx="5346318" cy="3472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265969" y="1481554"/>
                <a:ext cx="3379899"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Descriptor Table</a:t>
                </a:r>
              </a:p>
            </p:txBody>
          </p:sp>
          <p:cxnSp>
            <p:nvCxnSpPr>
              <p:cNvPr id="26" name="Straight Arrow Connector 25"/>
              <p:cNvCxnSpPr>
                <a:stCxn id="27" idx="1"/>
              </p:cNvCxnSpPr>
              <p:nvPr/>
            </p:nvCxnSpPr>
            <p:spPr>
              <a:xfrm flipH="1" flipV="1">
                <a:off x="1447800" y="-347246"/>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10200" y="-347247"/>
                <a:ext cx="2186870" cy="338554"/>
              </a:xfrm>
              <a:prstGeom prst="rect">
                <a:avLst/>
              </a:prstGeom>
            </p:spPr>
            <p:txBody>
              <a:bodyPr wrap="none">
                <a:spAutoFit/>
              </a:bodyPr>
              <a:lstStyle/>
              <a:p>
                <a:r>
                  <a:rPr lang="en-US" sz="1600" b="1" dirty="0" err="1">
                    <a:solidFill>
                      <a:srgbClr val="1F497D"/>
                    </a:solidFill>
                    <a:latin typeface="Lucida Handwriting"/>
                    <a:cs typeface="Lucida Handwriting"/>
                  </a:rPr>
                  <a:t>EEClass</a:t>
                </a:r>
                <a:r>
                  <a:rPr lang="en-US" sz="1600" b="1" dirty="0">
                    <a:solidFill>
                      <a:srgbClr val="1F497D"/>
                    </a:solidFill>
                    <a:latin typeface="Lucida Handwriting"/>
                    <a:cs typeface="Lucida Handwriting"/>
                  </a:rPr>
                  <a:t> Pointer</a:t>
                </a:r>
              </a:p>
            </p:txBody>
          </p:sp>
          <p:cxnSp>
            <p:nvCxnSpPr>
              <p:cNvPr id="28" name="Straight Arrow Connector 27"/>
              <p:cNvCxnSpPr>
                <a:stCxn id="29" idx="2"/>
              </p:cNvCxnSpPr>
              <p:nvPr/>
            </p:nvCxnSpPr>
            <p:spPr>
              <a:xfrm flipH="1">
                <a:off x="5334001" y="2700754"/>
                <a:ext cx="1336801" cy="381000"/>
              </a:xfrm>
              <a:prstGeom prst="straightConnector1">
                <a:avLst/>
              </a:prstGeom>
              <a:ln>
                <a:solidFill>
                  <a:srgbClr val="9A1959"/>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284140" y="2362200"/>
                <a:ext cx="2773323" cy="338554"/>
              </a:xfrm>
              <a:prstGeom prst="rect">
                <a:avLst/>
              </a:prstGeom>
            </p:spPr>
            <p:txBody>
              <a:bodyPr wrap="none">
                <a:spAutoFit/>
              </a:bodyPr>
              <a:lstStyle/>
              <a:p>
                <a:pPr algn="ctr"/>
                <a:r>
                  <a:rPr lang="en-US" sz="1600" b="1" dirty="0" err="1">
                    <a:solidFill>
                      <a:srgbClr val="1F497D"/>
                    </a:solidFill>
                    <a:latin typeface="Lucida Handwriting"/>
                    <a:cs typeface="Lucida Handwriting"/>
                  </a:rPr>
                  <a:t>PreJIT</a:t>
                </a:r>
                <a:r>
                  <a:rPr lang="en-US" sz="1600" b="1" dirty="0">
                    <a:solidFill>
                      <a:srgbClr val="1F497D"/>
                    </a:solidFill>
                    <a:latin typeface="Lucida Handwriting"/>
                    <a:cs typeface="Lucida Handwriting"/>
                  </a:rPr>
                  <a:t> Compilation</a:t>
                </a:r>
              </a:p>
            </p:txBody>
          </p:sp>
        </p:grpSp>
        <p:sp>
          <p:nvSpPr>
            <p:cNvPr id="3" name="Rectangle 2"/>
            <p:cNvSpPr/>
            <p:nvPr/>
          </p:nvSpPr>
          <p:spPr bwMode="auto">
            <a:xfrm>
              <a:off x="2286000" y="4191000"/>
              <a:ext cx="4953000" cy="990600"/>
            </a:xfrm>
            <a:prstGeom prst="rect">
              <a:avLst/>
            </a:prstGeom>
            <a:noFill/>
            <a:ln w="28575" cmpd="sng">
              <a:solidFill>
                <a:schemeClr val="accent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43" name="Rectangle 42"/>
            <p:cNvSpPr/>
            <p:nvPr/>
          </p:nvSpPr>
          <p:spPr bwMode="auto">
            <a:xfrm>
              <a:off x="2286000" y="5715000"/>
              <a:ext cx="6172200" cy="5334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44" name="Rectangle 43"/>
            <p:cNvSpPr/>
            <p:nvPr/>
          </p:nvSpPr>
          <p:spPr bwMode="auto">
            <a:xfrm>
              <a:off x="2286000" y="5181600"/>
              <a:ext cx="4953000" cy="3048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46" name="Rectangle 45"/>
            <p:cNvSpPr/>
            <p:nvPr/>
          </p:nvSpPr>
          <p:spPr bwMode="auto">
            <a:xfrm>
              <a:off x="2286000" y="5486400"/>
              <a:ext cx="4953000" cy="228600"/>
            </a:xfrm>
            <a:prstGeom prst="rect">
              <a:avLst/>
            </a:prstGeom>
            <a:noFill/>
            <a:ln w="28575" cmpd="sng">
              <a:solidFill>
                <a:schemeClr val="accent6">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cxnSp>
          <p:nvCxnSpPr>
            <p:cNvPr id="47" name="Straight Arrow Connector 46"/>
            <p:cNvCxnSpPr/>
            <p:nvPr/>
          </p:nvCxnSpPr>
          <p:spPr>
            <a:xfrm flipH="1">
              <a:off x="7086600" y="5105400"/>
              <a:ext cx="1524000" cy="533400"/>
            </a:xfrm>
            <a:prstGeom prst="straightConnector1">
              <a:avLst/>
            </a:prstGeom>
            <a:ln>
              <a:solidFill>
                <a:srgbClr val="E46C0A"/>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435822" y="4724400"/>
              <a:ext cx="2375523" cy="338554"/>
            </a:xfrm>
            <a:prstGeom prst="rect">
              <a:avLst/>
            </a:prstGeom>
          </p:spPr>
          <p:txBody>
            <a:bodyPr wrap="none">
              <a:spAutoFit/>
            </a:bodyPr>
            <a:lstStyle/>
            <a:p>
              <a:pPr algn="ctr"/>
              <a:r>
                <a:rPr lang="en-US" sz="1600" b="1" dirty="0">
                  <a:solidFill>
                    <a:srgbClr val="1F497D"/>
                  </a:solidFill>
                  <a:latin typeface="Lucida Handwriting"/>
                  <a:cs typeface="Lucida Handwriting"/>
                </a:rPr>
                <a:t>JIT Compilation</a:t>
              </a:r>
            </a:p>
          </p:txBody>
        </p:sp>
        <p:cxnSp>
          <p:nvCxnSpPr>
            <p:cNvPr id="57" name="Straight Arrow Connector 56"/>
            <p:cNvCxnSpPr>
              <a:stCxn id="58" idx="2"/>
            </p:cNvCxnSpPr>
            <p:nvPr/>
          </p:nvCxnSpPr>
          <p:spPr>
            <a:xfrm flipH="1">
              <a:off x="2438403" y="2853154"/>
              <a:ext cx="5574917"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309264" y="2514600"/>
              <a:ext cx="3408112" cy="338554"/>
            </a:xfrm>
            <a:prstGeom prst="rect">
              <a:avLst/>
            </a:prstGeom>
          </p:spPr>
          <p:txBody>
            <a:bodyPr wrap="none">
              <a:spAutoFit/>
            </a:bodyPr>
            <a:lstStyle/>
            <a:p>
              <a:pPr algn="ctr"/>
              <a:r>
                <a:rPr lang="en-US" sz="1600" b="1" dirty="0">
                  <a:solidFill>
                    <a:srgbClr val="1F497D"/>
                  </a:solidFill>
                  <a:latin typeface="Lucida Handwriting"/>
                  <a:cs typeface="Lucida Handwriting"/>
                </a:rPr>
                <a:t>Number of slot in </a:t>
              </a:r>
              <a:r>
                <a:rPr lang="en-US" sz="1600" b="1" dirty="0" err="1">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grpSp>
      <p:sp>
        <p:nvSpPr>
          <p:cNvPr id="64" name="Rectangle 63"/>
          <p:cNvSpPr/>
          <p:nvPr/>
        </p:nvSpPr>
        <p:spPr>
          <a:xfrm>
            <a:off x="138545" y="6172200"/>
            <a:ext cx="8728364" cy="646331"/>
          </a:xfrm>
          <a:prstGeom prst="rect">
            <a:avLst/>
          </a:prstGeom>
        </p:spPr>
        <p:txBody>
          <a:bodyPr wrap="square">
            <a:spAutoFit/>
          </a:bodyPr>
          <a:lstStyle/>
          <a:p>
            <a:r>
              <a:rPr lang="en-US" dirty="0">
                <a:hlinkClick r:id="rId4"/>
              </a:rPr>
              <a:t>http://blogs.telerik.com/justteam/posts/13-05-28/understanding-net-just-in-time-compilation</a:t>
            </a:r>
            <a:r>
              <a:rPr lang="en-US" dirty="0"/>
              <a:t> </a:t>
            </a:r>
          </a:p>
        </p:txBody>
      </p:sp>
    </p:spTree>
    <p:extLst>
      <p:ext uri="{BB962C8B-B14F-4D97-AF65-F5344CB8AC3E}">
        <p14:creationId xmlns:p14="http://schemas.microsoft.com/office/powerpoint/2010/main" val="404417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a:t>Таблица методов</a:t>
            </a:r>
            <a:endParaRPr lang="en-US" dirty="0"/>
          </a:p>
        </p:txBody>
      </p:sp>
      <p:pic>
        <p:nvPicPr>
          <p:cNvPr id="4" name="Picture 3"/>
          <p:cNvPicPr>
            <a:picLocks noChangeAspect="1"/>
          </p:cNvPicPr>
          <p:nvPr/>
        </p:nvPicPr>
        <p:blipFill>
          <a:blip r:embed="rId3"/>
          <a:stretch>
            <a:fillRect/>
          </a:stretch>
        </p:blipFill>
        <p:spPr>
          <a:xfrm>
            <a:off x="346364" y="1295400"/>
            <a:ext cx="4445000" cy="2222500"/>
          </a:xfrm>
          <a:prstGeom prst="rect">
            <a:avLst/>
          </a:prstGeom>
          <a:ln>
            <a:solidFill>
              <a:schemeClr val="tx2"/>
            </a:solidFill>
          </a:ln>
          <a:effectLst>
            <a:outerShdw blurRad="50800" dist="38100" dir="2700000" algn="tl" rotWithShape="0">
              <a:srgbClr val="000000">
                <a:alpha val="43000"/>
              </a:srgbClr>
            </a:outerShdw>
          </a:effectLst>
        </p:spPr>
      </p:pic>
      <p:sp>
        <p:nvSpPr>
          <p:cNvPr id="5" name="Rectangle 4"/>
          <p:cNvSpPr/>
          <p:nvPr/>
        </p:nvSpPr>
        <p:spPr>
          <a:xfrm>
            <a:off x="346364" y="8382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73a2612c</a:t>
            </a:r>
          </a:p>
        </p:txBody>
      </p:sp>
      <p:sp>
        <p:nvSpPr>
          <p:cNvPr id="31" name="Rectangle 30"/>
          <p:cNvSpPr/>
          <p:nvPr/>
        </p:nvSpPr>
        <p:spPr>
          <a:xfrm>
            <a:off x="3325091" y="8382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2" name="Straight Arrow Connector 31"/>
          <p:cNvCxnSpPr>
            <a:stCxn id="31" idx="1"/>
          </p:cNvCxnSpPr>
          <p:nvPr/>
        </p:nvCxnSpPr>
        <p:spPr>
          <a:xfrm flipH="1">
            <a:off x="2424979" y="10074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46364" y="35814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007a3858</a:t>
            </a:r>
          </a:p>
        </p:txBody>
      </p:sp>
      <p:sp>
        <p:nvSpPr>
          <p:cNvPr id="33" name="Rectangle 32"/>
          <p:cNvSpPr/>
          <p:nvPr/>
        </p:nvSpPr>
        <p:spPr>
          <a:xfrm>
            <a:off x="3325091" y="36576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4" name="Straight Arrow Connector 33"/>
          <p:cNvCxnSpPr>
            <a:stCxn id="33" idx="1"/>
          </p:cNvCxnSpPr>
          <p:nvPr/>
        </p:nvCxnSpPr>
        <p:spPr>
          <a:xfrm flipH="1">
            <a:off x="2424979" y="3826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stretch>
            <a:fillRect/>
          </a:stretch>
        </p:blipFill>
        <p:spPr>
          <a:xfrm>
            <a:off x="346363" y="4114800"/>
            <a:ext cx="3775364" cy="2311400"/>
          </a:xfrm>
          <a:prstGeom prst="rect">
            <a:avLst/>
          </a:prstGeom>
          <a:ln>
            <a:solidFill>
              <a:schemeClr val="tx2"/>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297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a:t>Windows </a:t>
            </a:r>
            <a:r>
              <a:rPr lang="ru-RU" dirty="0"/>
              <a:t>приложение как хост для </a:t>
            </a:r>
            <a:r>
              <a:rPr lang="en-US" dirty="0"/>
              <a:t>CLR</a:t>
            </a:r>
          </a:p>
        </p:txBody>
      </p:sp>
      <p:pic>
        <p:nvPicPr>
          <p:cNvPr id="86" name="Picture 85"/>
          <p:cNvPicPr>
            <a:picLocks noChangeAspect="1"/>
          </p:cNvPicPr>
          <p:nvPr/>
        </p:nvPicPr>
        <p:blipFill>
          <a:blip r:embed="rId3"/>
          <a:stretch>
            <a:fillRect/>
          </a:stretch>
        </p:blipFill>
        <p:spPr>
          <a:xfrm>
            <a:off x="553566" y="762000"/>
            <a:ext cx="8108101" cy="5927239"/>
          </a:xfrm>
          <a:prstGeom prst="rect">
            <a:avLst/>
          </a:prstGeom>
        </p:spPr>
      </p:pic>
    </p:spTree>
    <p:extLst>
      <p:ext uri="{BB962C8B-B14F-4D97-AF65-F5344CB8AC3E}">
        <p14:creationId xmlns:p14="http://schemas.microsoft.com/office/powerpoint/2010/main" val="249948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7455" y="838200"/>
            <a:ext cx="4847395" cy="5778309"/>
          </a:xfrm>
          <a:prstGeom prst="rect">
            <a:avLst/>
          </a:prstGeom>
        </p:spPr>
      </p:pic>
      <p:sp>
        <p:nvSpPr>
          <p:cNvPr id="7" name="Title 1"/>
          <p:cNvSpPr>
            <a:spLocks noGrp="1"/>
          </p:cNvSpPr>
          <p:nvPr>
            <p:ph type="title"/>
          </p:nvPr>
        </p:nvSpPr>
        <p:spPr>
          <a:xfrm>
            <a:off x="226953" y="179344"/>
            <a:ext cx="8639955" cy="354057"/>
          </a:xfrm>
        </p:spPr>
        <p:txBody>
          <a:bodyPr/>
          <a:lstStyle/>
          <a:p>
            <a:r>
              <a:rPr lang="ru-RU" dirty="0"/>
              <a:t>Виды компиляции. JIT-компиляция</a:t>
            </a:r>
            <a:endParaRPr lang="en-US" dirty="0"/>
          </a:p>
        </p:txBody>
      </p:sp>
    </p:spTree>
    <p:extLst>
      <p:ext uri="{BB962C8B-B14F-4D97-AF65-F5344CB8AC3E}">
        <p14:creationId xmlns:p14="http://schemas.microsoft.com/office/powerpoint/2010/main" val="3977948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компиляции. </a:t>
            </a:r>
            <a:r>
              <a:rPr lang="ru-RU" dirty="0" err="1"/>
              <a:t>Pre</a:t>
            </a:r>
            <a:r>
              <a:rPr lang="ru-RU" dirty="0"/>
              <a:t>-JIT-компиляция</a:t>
            </a:r>
            <a:endParaRPr lang="en-US" dirty="0"/>
          </a:p>
        </p:txBody>
      </p:sp>
      <p:pic>
        <p:nvPicPr>
          <p:cNvPr id="2" name="Picture 1"/>
          <p:cNvPicPr>
            <a:picLocks noChangeAspect="1"/>
          </p:cNvPicPr>
          <p:nvPr/>
        </p:nvPicPr>
        <p:blipFill>
          <a:blip r:embed="rId2"/>
          <a:stretch>
            <a:fillRect/>
          </a:stretch>
        </p:blipFill>
        <p:spPr>
          <a:xfrm>
            <a:off x="2493818" y="758112"/>
            <a:ext cx="4169402" cy="5718888"/>
          </a:xfrm>
          <a:prstGeom prst="rect">
            <a:avLst/>
          </a:prstGeom>
        </p:spPr>
      </p:pic>
    </p:spTree>
    <p:extLst>
      <p:ext uri="{BB962C8B-B14F-4D97-AF65-F5344CB8AC3E}">
        <p14:creationId xmlns:p14="http://schemas.microsoft.com/office/powerpoint/2010/main" val="60669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компиляции. </a:t>
            </a:r>
            <a:r>
              <a:rPr lang="en-US" dirty="0" err="1"/>
              <a:t>Econo</a:t>
            </a:r>
            <a:r>
              <a:rPr lang="ru-RU" dirty="0"/>
              <a:t>-</a:t>
            </a:r>
            <a:r>
              <a:rPr lang="en-US" dirty="0"/>
              <a:t>JIT</a:t>
            </a:r>
            <a:r>
              <a:rPr lang="ru-RU" dirty="0"/>
              <a:t>-компиляция</a:t>
            </a:r>
            <a:endParaRPr lang="en-US" dirty="0"/>
          </a:p>
        </p:txBody>
      </p:sp>
      <p:pic>
        <p:nvPicPr>
          <p:cNvPr id="3" name="Picture 2"/>
          <p:cNvPicPr>
            <a:picLocks noChangeAspect="1"/>
          </p:cNvPicPr>
          <p:nvPr/>
        </p:nvPicPr>
        <p:blipFill>
          <a:blip r:embed="rId3"/>
          <a:stretch>
            <a:fillRect/>
          </a:stretch>
        </p:blipFill>
        <p:spPr>
          <a:xfrm>
            <a:off x="2008909" y="685800"/>
            <a:ext cx="4977818" cy="5943600"/>
          </a:xfrm>
          <a:prstGeom prst="rect">
            <a:avLst/>
          </a:prstGeom>
        </p:spPr>
      </p:pic>
    </p:spTree>
    <p:extLst>
      <p:ext uri="{BB962C8B-B14F-4D97-AF65-F5344CB8AC3E}">
        <p14:creationId xmlns:p14="http://schemas.microsoft.com/office/powerpoint/2010/main" val="3359100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en-US" dirty="0"/>
              <a:t>Execution Engine Class (</a:t>
            </a:r>
            <a:r>
              <a:rPr lang="en-US" dirty="0" err="1"/>
              <a:t>EEClass</a:t>
            </a:r>
            <a:r>
              <a:rPr lang="en-US" dirty="0"/>
              <a:t>)</a:t>
            </a:r>
          </a:p>
        </p:txBody>
      </p:sp>
      <p:pic>
        <p:nvPicPr>
          <p:cNvPr id="6" name="Picture 5"/>
          <p:cNvPicPr>
            <a:picLocks noChangeAspect="1"/>
          </p:cNvPicPr>
          <p:nvPr/>
        </p:nvPicPr>
        <p:blipFill>
          <a:blip r:embed="rId2"/>
          <a:stretch>
            <a:fillRect/>
          </a:stretch>
        </p:blipFill>
        <p:spPr>
          <a:xfrm>
            <a:off x="277091" y="1600199"/>
            <a:ext cx="8659091" cy="4145901"/>
          </a:xfrm>
          <a:prstGeom prst="rect">
            <a:avLst/>
          </a:prstGeom>
          <a:ln>
            <a:solidFill>
              <a:schemeClr val="tx2"/>
            </a:solidFill>
          </a:ln>
          <a:effectLst>
            <a:outerShdw blurRad="50800" dist="38100" dir="2700000" algn="tl" rotWithShape="0">
              <a:srgbClr val="000000">
                <a:alpha val="43000"/>
              </a:srgbClr>
            </a:outerShdw>
          </a:effectLst>
        </p:spPr>
      </p:pic>
      <p:sp>
        <p:nvSpPr>
          <p:cNvPr id="9" name="Rectangle 8"/>
          <p:cNvSpPr/>
          <p:nvPr/>
        </p:nvSpPr>
        <p:spPr>
          <a:xfrm>
            <a:off x="3740727" y="990600"/>
            <a:ext cx="3213700" cy="338554"/>
          </a:xfrm>
          <a:prstGeom prst="rect">
            <a:avLst/>
          </a:prstGeom>
          <a:ln>
            <a:noFill/>
          </a:ln>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10" name="Straight Arrow Connector 9"/>
          <p:cNvCxnSpPr>
            <a:stCxn id="9" idx="1"/>
          </p:cNvCxnSpPr>
          <p:nvPr/>
        </p:nvCxnSpPr>
        <p:spPr>
          <a:xfrm flipH="1">
            <a:off x="2840615" y="1159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7818" y="990600"/>
            <a:ext cx="2909455" cy="369332"/>
          </a:xfrm>
          <a:prstGeom prst="rect">
            <a:avLst/>
          </a:prstGeom>
          <a:ln>
            <a:solidFill>
              <a:srgbClr val="FFFFFF"/>
            </a:solidFill>
          </a:ln>
        </p:spPr>
        <p:txBody>
          <a:bodyPr wrap="square">
            <a:spAutoFit/>
          </a:bodyPr>
          <a:lstStyle/>
          <a:p>
            <a:endParaRPr lang="en-US" dirty="0">
              <a:latin typeface="Consolas"/>
              <a:cs typeface="Consolas"/>
            </a:endParaRPr>
          </a:p>
        </p:txBody>
      </p:sp>
      <p:cxnSp>
        <p:nvCxnSpPr>
          <p:cNvPr id="12" name="Straight Arrow Connector 11"/>
          <p:cNvCxnSpPr/>
          <p:nvPr/>
        </p:nvCxnSpPr>
        <p:spPr>
          <a:xfrm flipH="1">
            <a:off x="2770909" y="3429000"/>
            <a:ext cx="3948545"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472721" y="3200400"/>
            <a:ext cx="2380139" cy="338554"/>
          </a:xfrm>
          <a:prstGeom prst="rect">
            <a:avLst/>
          </a:prstGeom>
          <a:ln>
            <a:noFill/>
          </a:ln>
        </p:spPr>
        <p:txBody>
          <a:bodyPr wrap="none">
            <a:spAutoFit/>
          </a:bodyPr>
          <a:lstStyle/>
          <a:p>
            <a:pPr algn="ctr"/>
            <a:r>
              <a:rPr lang="en-US" sz="1600" b="1" dirty="0">
                <a:solidFill>
                  <a:srgbClr val="1F497D"/>
                </a:solidFill>
                <a:latin typeface="Lucida Handwriting"/>
                <a:cs typeface="Lucida Handwriting"/>
              </a:rPr>
              <a:t>Total Method Slots</a:t>
            </a:r>
          </a:p>
        </p:txBody>
      </p:sp>
      <p:cxnSp>
        <p:nvCxnSpPr>
          <p:cNvPr id="16" name="Straight Arrow Connector 15"/>
          <p:cNvCxnSpPr>
            <a:stCxn id="17" idx="1"/>
          </p:cNvCxnSpPr>
          <p:nvPr/>
        </p:nvCxnSpPr>
        <p:spPr>
          <a:xfrm flipH="1">
            <a:off x="3117274" y="3826877"/>
            <a:ext cx="2624831" cy="4403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742105" y="3657600"/>
            <a:ext cx="3213700" cy="338554"/>
          </a:xfrm>
          <a:prstGeom prst="rect">
            <a:avLst/>
          </a:prstGeom>
          <a:ln>
            <a:noFill/>
          </a:ln>
        </p:spPr>
        <p:txBody>
          <a:bodyPr wrap="none">
            <a:spAutoFit/>
          </a:bodyPr>
          <a:lstStyle/>
          <a:p>
            <a:pPr algn="ctr"/>
            <a:r>
              <a:rPr lang="en-US" sz="1600" b="1" dirty="0">
                <a:solidFill>
                  <a:srgbClr val="1F497D"/>
                </a:solidFill>
                <a:latin typeface="Lucida Handwriting"/>
                <a:cs typeface="Lucida Handwriting"/>
              </a:rPr>
              <a:t>Number of instance fields</a:t>
            </a:r>
          </a:p>
        </p:txBody>
      </p:sp>
      <p:cxnSp>
        <p:nvCxnSpPr>
          <p:cNvPr id="22" name="Straight Arrow Connector 21"/>
          <p:cNvCxnSpPr>
            <a:stCxn id="23" idx="1"/>
          </p:cNvCxnSpPr>
          <p:nvPr/>
        </p:nvCxnSpPr>
        <p:spPr>
          <a:xfrm flipH="1">
            <a:off x="3048003" y="4360277"/>
            <a:ext cx="3087214" cy="1355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135217" y="4191000"/>
            <a:ext cx="2854628" cy="338554"/>
          </a:xfrm>
          <a:prstGeom prst="rect">
            <a:avLst/>
          </a:prstGeom>
        </p:spPr>
        <p:txBody>
          <a:bodyPr wrap="none">
            <a:spAutoFit/>
          </a:bodyPr>
          <a:lstStyle/>
          <a:p>
            <a:pPr algn="ctr"/>
            <a:r>
              <a:rPr lang="en-US" sz="1600" b="1" dirty="0">
                <a:solidFill>
                  <a:srgbClr val="1F497D"/>
                </a:solidFill>
                <a:latin typeface="Lucida Handwriting"/>
                <a:cs typeface="Lucida Handwriting"/>
              </a:rPr>
              <a:t>Number of static fields</a:t>
            </a:r>
          </a:p>
        </p:txBody>
      </p:sp>
      <p:cxnSp>
        <p:nvCxnSpPr>
          <p:cNvPr id="24" name="Straight Arrow Connector 23"/>
          <p:cNvCxnSpPr/>
          <p:nvPr/>
        </p:nvCxnSpPr>
        <p:spPr>
          <a:xfrm flipH="1">
            <a:off x="2355273" y="2667000"/>
            <a:ext cx="3740727"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840183" y="2514600"/>
            <a:ext cx="3098284" cy="338554"/>
          </a:xfrm>
          <a:prstGeom prst="rect">
            <a:avLst/>
          </a:prstGeom>
        </p:spPr>
        <p:txBody>
          <a:bodyPr wrap="none">
            <a:spAutoFit/>
          </a:bodyPr>
          <a:lstStyle/>
          <a:p>
            <a:pPr algn="ctr"/>
            <a:r>
              <a:rPr lang="en-US" sz="1600" b="1" dirty="0">
                <a:solidFill>
                  <a:srgbClr val="1F497D"/>
                </a:solidFill>
                <a:latin typeface="Lucida Handwriting"/>
                <a:cs typeface="Lucida Handwriting"/>
              </a:rPr>
              <a:t>Number of slot in </a:t>
            </a:r>
            <a:r>
              <a:rPr lang="en-US" sz="1600" b="1" dirty="0" err="1">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sp>
        <p:nvSpPr>
          <p:cNvPr id="40" name="Rectangle 39"/>
          <p:cNvSpPr/>
          <p:nvPr/>
        </p:nvSpPr>
        <p:spPr>
          <a:xfrm>
            <a:off x="346364" y="1066800"/>
            <a:ext cx="2596008"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DumpClass</a:t>
            </a:r>
            <a:r>
              <a:rPr lang="en-US" b="1" dirty="0">
                <a:latin typeface="Consolas"/>
                <a:cs typeface="Consolas"/>
              </a:rPr>
              <a:t> 007a1328</a:t>
            </a:r>
          </a:p>
        </p:txBody>
      </p:sp>
    </p:spTree>
    <p:extLst>
      <p:ext uri="{BB962C8B-B14F-4D97-AF65-F5344CB8AC3E}">
        <p14:creationId xmlns:p14="http://schemas.microsoft.com/office/powerpoint/2010/main" val="200823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a:off x="429500" y="533400"/>
            <a:ext cx="8419419" cy="6184198"/>
            <a:chOff x="240693" y="152400"/>
            <a:chExt cx="9741035" cy="6642287"/>
          </a:xfrm>
        </p:grpSpPr>
        <p:sp>
          <p:nvSpPr>
            <p:cNvPr id="6" name="Rectangle 5"/>
            <p:cNvSpPr/>
            <p:nvPr/>
          </p:nvSpPr>
          <p:spPr bwMode="auto">
            <a:xfrm>
              <a:off x="304800" y="990600"/>
              <a:ext cx="1981200" cy="1600200"/>
            </a:xfrm>
            <a:prstGeom prst="rect">
              <a:avLst/>
            </a:prstGeom>
            <a:solidFill>
              <a:srgbClr val="FFFF00"/>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44" name="TextBox 43"/>
            <p:cNvSpPr txBox="1"/>
            <p:nvPr/>
          </p:nvSpPr>
          <p:spPr>
            <a:xfrm>
              <a:off x="379808" y="228600"/>
              <a:ext cx="2264132" cy="628093"/>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a:t>
              </a:r>
            </a:p>
            <a:p>
              <a:pPr algn="ctr"/>
              <a:r>
                <a:rPr lang="en-US" sz="1600" b="1" dirty="0">
                  <a:solidFill>
                    <a:srgbClr val="1F497D"/>
                  </a:solidFill>
                  <a:latin typeface="Lucida Handwriting"/>
                  <a:cs typeface="Lucida Handwriting"/>
                </a:rPr>
                <a:t> Instance </a:t>
              </a:r>
            </a:p>
          </p:txBody>
        </p:sp>
        <p:sp>
          <p:nvSpPr>
            <p:cNvPr id="10" name="TextBox 9"/>
            <p:cNvSpPr txBox="1"/>
            <p:nvPr/>
          </p:nvSpPr>
          <p:spPr>
            <a:xfrm>
              <a:off x="2468759" y="561622"/>
              <a:ext cx="713499" cy="363632"/>
            </a:xfrm>
            <a:prstGeom prst="rect">
              <a:avLst/>
            </a:prstGeom>
            <a:noFill/>
          </p:spPr>
          <p:txBody>
            <a:bodyPr wrap="none" rtlCol="0">
              <a:spAutoFit/>
            </a:bodyPr>
            <a:lstStyle/>
            <a:p>
              <a:r>
                <a:rPr lang="en-US" sz="1600" b="1" dirty="0">
                  <a:solidFill>
                    <a:srgbClr val="1F497D"/>
                  </a:solidFill>
                  <a:latin typeface="Lucida Handwriting"/>
                  <a:cs typeface="Lucida Handwriting"/>
                </a:rPr>
                <a:t>-12</a:t>
              </a:r>
            </a:p>
          </p:txBody>
        </p:sp>
        <p:sp>
          <p:nvSpPr>
            <p:cNvPr id="41" name="Rectangle 40"/>
            <p:cNvSpPr/>
            <p:nvPr/>
          </p:nvSpPr>
          <p:spPr>
            <a:xfrm>
              <a:off x="3099289" y="152400"/>
              <a:ext cx="3421422" cy="363632"/>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Employee Method Table</a:t>
              </a:r>
              <a:r>
                <a:rPr lang="ru-RU" sz="1600" b="1" dirty="0">
                  <a:solidFill>
                    <a:srgbClr val="1F497D"/>
                  </a:solidFill>
                  <a:latin typeface="Lucida Handwriting"/>
                  <a:cs typeface="Lucida Handwriting"/>
                </a:rPr>
                <a:t> </a:t>
              </a:r>
              <a:endParaRPr lang="en-US" sz="1600" b="1" dirty="0">
                <a:solidFill>
                  <a:srgbClr val="1F497D"/>
                </a:solidFill>
                <a:latin typeface="Lucida Handwriting"/>
                <a:cs typeface="Lucida Handwriting"/>
              </a:endParaRPr>
            </a:p>
          </p:txBody>
        </p:sp>
        <p:sp>
          <p:nvSpPr>
            <p:cNvPr id="32" name="Rectangle 31"/>
            <p:cNvSpPr/>
            <p:nvPr/>
          </p:nvSpPr>
          <p:spPr bwMode="auto">
            <a:xfrm>
              <a:off x="3099289" y="685800"/>
              <a:ext cx="2895600" cy="5562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3" name="Rectangle 2"/>
            <p:cNvSpPr/>
            <p:nvPr/>
          </p:nvSpPr>
          <p:spPr>
            <a:xfrm>
              <a:off x="240693" y="1066800"/>
              <a:ext cx="2068284" cy="396690"/>
            </a:xfrm>
            <a:prstGeom prst="rect">
              <a:avLst/>
            </a:prstGeom>
          </p:spPr>
          <p:txBody>
            <a:bodyPr wrap="none">
              <a:spAutoFit/>
            </a:bodyPr>
            <a:lstStyle/>
            <a:p>
              <a:pPr algn="ctr"/>
              <a:r>
                <a:rPr lang="en-US" b="1" dirty="0">
                  <a:latin typeface="+mn-lt"/>
                </a:rPr>
                <a:t>Sync Block Index</a:t>
              </a:r>
            </a:p>
          </p:txBody>
        </p:sp>
        <p:sp>
          <p:nvSpPr>
            <p:cNvPr id="4" name="Rectangle 3"/>
            <p:cNvSpPr/>
            <p:nvPr/>
          </p:nvSpPr>
          <p:spPr>
            <a:xfrm>
              <a:off x="501229" y="1611868"/>
              <a:ext cx="1597498" cy="396690"/>
            </a:xfrm>
            <a:prstGeom prst="rect">
              <a:avLst/>
            </a:prstGeom>
          </p:spPr>
          <p:txBody>
            <a:bodyPr wrap="none">
              <a:spAutoFit/>
            </a:bodyPr>
            <a:lstStyle/>
            <a:p>
              <a:pPr algn="ctr"/>
              <a:r>
                <a:rPr lang="en-US" b="1" dirty="0">
                  <a:latin typeface="+mn-lt"/>
                </a:rPr>
                <a:t>Type Handle </a:t>
              </a:r>
            </a:p>
          </p:txBody>
        </p:sp>
        <p:sp>
          <p:nvSpPr>
            <p:cNvPr id="42" name="Rectangle 41"/>
            <p:cNvSpPr/>
            <p:nvPr/>
          </p:nvSpPr>
          <p:spPr>
            <a:xfrm>
              <a:off x="371640" y="2145268"/>
              <a:ext cx="1806926" cy="396690"/>
            </a:xfrm>
            <a:prstGeom prst="rect">
              <a:avLst/>
            </a:prstGeom>
          </p:spPr>
          <p:txBody>
            <a:bodyPr wrap="none">
              <a:spAutoFit/>
            </a:bodyPr>
            <a:lstStyle/>
            <a:p>
              <a:pPr algn="ctr"/>
              <a:r>
                <a:rPr lang="en-US" b="1" dirty="0">
                  <a:latin typeface="+mn-lt"/>
                </a:rPr>
                <a:t>Instance fields</a:t>
              </a:r>
            </a:p>
          </p:txBody>
        </p:sp>
        <p:cxnSp>
          <p:nvCxnSpPr>
            <p:cNvPr id="11" name="Straight Connector 10"/>
            <p:cNvCxnSpPr/>
            <p:nvPr/>
          </p:nvCxnSpPr>
          <p:spPr>
            <a:xfrm>
              <a:off x="304800" y="15240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04800" y="20574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99288" y="2971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099288" y="114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099288" y="160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099288" y="205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099288" y="25146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099288" y="3429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242288" y="1143000"/>
              <a:ext cx="766826" cy="396690"/>
            </a:xfrm>
            <a:prstGeom prst="rect">
              <a:avLst/>
            </a:prstGeom>
          </p:spPr>
          <p:txBody>
            <a:bodyPr wrap="none">
              <a:spAutoFit/>
            </a:bodyPr>
            <a:lstStyle/>
            <a:p>
              <a:r>
                <a:rPr lang="en-US" b="1" dirty="0">
                  <a:latin typeface="+mn-lt"/>
                </a:rPr>
                <a:t>Flags</a:t>
              </a:r>
            </a:p>
          </p:txBody>
        </p:sp>
        <p:sp>
          <p:nvSpPr>
            <p:cNvPr id="59" name="Rectangle 58"/>
            <p:cNvSpPr/>
            <p:nvPr/>
          </p:nvSpPr>
          <p:spPr>
            <a:xfrm>
              <a:off x="3708888" y="1600200"/>
              <a:ext cx="1979319" cy="396690"/>
            </a:xfrm>
            <a:prstGeom prst="rect">
              <a:avLst/>
            </a:prstGeom>
          </p:spPr>
          <p:txBody>
            <a:bodyPr wrap="none">
              <a:spAutoFit/>
            </a:bodyPr>
            <a:lstStyle/>
            <a:p>
              <a:r>
                <a:rPr lang="en-US" b="1" dirty="0">
                  <a:latin typeface="+mn-lt"/>
                </a:rPr>
                <a:t>Instance Size - 4 </a:t>
              </a:r>
            </a:p>
          </p:txBody>
        </p:sp>
        <p:sp>
          <p:nvSpPr>
            <p:cNvPr id="61" name="Rectangle 60"/>
            <p:cNvSpPr/>
            <p:nvPr/>
          </p:nvSpPr>
          <p:spPr>
            <a:xfrm>
              <a:off x="4049149" y="685800"/>
              <a:ext cx="967778" cy="396690"/>
            </a:xfrm>
            <a:prstGeom prst="rect">
              <a:avLst/>
            </a:prstGeom>
          </p:spPr>
          <p:txBody>
            <a:bodyPr wrap="none">
              <a:spAutoFit/>
            </a:bodyPr>
            <a:lstStyle/>
            <a:p>
              <a:pPr algn="ctr"/>
              <a:r>
                <a:rPr lang="en-US" b="1" dirty="0" err="1">
                  <a:latin typeface="+mn-lt"/>
                </a:rPr>
                <a:t>GCInfo</a:t>
              </a:r>
              <a:endParaRPr lang="en-US" b="1" dirty="0">
                <a:latin typeface="+mn-lt"/>
              </a:endParaRPr>
            </a:p>
          </p:txBody>
        </p:sp>
        <p:sp>
          <p:nvSpPr>
            <p:cNvPr id="20" name="Rectangle 19"/>
            <p:cNvSpPr/>
            <p:nvPr/>
          </p:nvSpPr>
          <p:spPr>
            <a:xfrm>
              <a:off x="3104068" y="2034822"/>
              <a:ext cx="2899158" cy="396690"/>
            </a:xfrm>
            <a:prstGeom prst="rect">
              <a:avLst/>
            </a:prstGeom>
          </p:spPr>
          <p:txBody>
            <a:bodyPr wrap="none">
              <a:spAutoFit/>
            </a:bodyPr>
            <a:lstStyle/>
            <a:p>
              <a:r>
                <a:rPr lang="en-US" b="1" dirty="0">
                  <a:latin typeface="+mn-lt"/>
                </a:rPr>
                <a:t>Flags, # Virtual Methods</a:t>
              </a:r>
            </a:p>
          </p:txBody>
        </p:sp>
        <p:sp>
          <p:nvSpPr>
            <p:cNvPr id="21" name="Rectangle 20"/>
            <p:cNvSpPr/>
            <p:nvPr/>
          </p:nvSpPr>
          <p:spPr>
            <a:xfrm>
              <a:off x="3121244" y="2530288"/>
              <a:ext cx="2832420" cy="396690"/>
            </a:xfrm>
            <a:prstGeom prst="rect">
              <a:avLst/>
            </a:prstGeom>
          </p:spPr>
          <p:txBody>
            <a:bodyPr wrap="none">
              <a:spAutoFit/>
            </a:bodyPr>
            <a:lstStyle/>
            <a:p>
              <a:r>
                <a:rPr lang="en-US" b="1" dirty="0">
                  <a:latin typeface="+mn-lt"/>
                </a:rPr>
                <a:t># Methods, # Interfaces</a:t>
              </a:r>
            </a:p>
          </p:txBody>
        </p:sp>
        <p:sp>
          <p:nvSpPr>
            <p:cNvPr id="22" name="Rectangle 21"/>
            <p:cNvSpPr/>
            <p:nvPr/>
          </p:nvSpPr>
          <p:spPr>
            <a:xfrm>
              <a:off x="3521597" y="2971799"/>
              <a:ext cx="2039174" cy="396690"/>
            </a:xfrm>
            <a:prstGeom prst="rect">
              <a:avLst/>
            </a:prstGeom>
          </p:spPr>
          <p:txBody>
            <a:bodyPr wrap="none">
              <a:spAutoFit/>
            </a:bodyPr>
            <a:lstStyle/>
            <a:p>
              <a:r>
                <a:rPr lang="en-US" b="1" dirty="0">
                  <a:latin typeface="+mn-lt"/>
                </a:rPr>
                <a:t>Base MT Pointer</a:t>
              </a:r>
            </a:p>
          </p:txBody>
        </p:sp>
        <p:cxnSp>
          <p:nvCxnSpPr>
            <p:cNvPr id="67" name="Straight Connector 66"/>
            <p:cNvCxnSpPr/>
            <p:nvPr/>
          </p:nvCxnSpPr>
          <p:spPr>
            <a:xfrm>
              <a:off x="3099288" y="3733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099288" y="4191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740449" y="3733800"/>
              <a:ext cx="1903033" cy="396690"/>
            </a:xfrm>
            <a:prstGeom prst="rect">
              <a:avLst/>
            </a:prstGeom>
          </p:spPr>
          <p:txBody>
            <a:bodyPr wrap="none">
              <a:spAutoFit/>
            </a:bodyPr>
            <a:lstStyle/>
            <a:p>
              <a:r>
                <a:rPr lang="en-US" b="1" dirty="0" err="1">
                  <a:latin typeface="+mn-lt"/>
                </a:rPr>
                <a:t>EEClass</a:t>
              </a:r>
              <a:r>
                <a:rPr lang="en-US" b="1" dirty="0">
                  <a:latin typeface="+mn-lt"/>
                </a:rPr>
                <a:t> Pointer</a:t>
              </a:r>
            </a:p>
          </p:txBody>
        </p:sp>
        <p:cxnSp>
          <p:nvCxnSpPr>
            <p:cNvPr id="69" name="Straight Connector 68"/>
            <p:cNvCxnSpPr/>
            <p:nvPr/>
          </p:nvCxnSpPr>
          <p:spPr>
            <a:xfrm>
              <a:off x="3099288" y="4495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099288" y="495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99288" y="541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3267340" y="4952998"/>
              <a:ext cx="2427191" cy="396690"/>
            </a:xfrm>
            <a:prstGeom prst="rect">
              <a:avLst/>
            </a:prstGeom>
          </p:spPr>
          <p:txBody>
            <a:bodyPr wrap="none">
              <a:spAutoFit/>
            </a:bodyPr>
            <a:lstStyle/>
            <a:p>
              <a:pPr algn="ctr"/>
              <a:r>
                <a:rPr lang="en-US" b="1" dirty="0">
                  <a:latin typeface="+mn-lt"/>
                </a:rPr>
                <a:t>Pointer to Methods </a:t>
              </a:r>
            </a:p>
          </p:txBody>
        </p:sp>
        <p:sp>
          <p:nvSpPr>
            <p:cNvPr id="73" name="Rectangle 72"/>
            <p:cNvSpPr/>
            <p:nvPr/>
          </p:nvSpPr>
          <p:spPr>
            <a:xfrm>
              <a:off x="3606367" y="5456143"/>
              <a:ext cx="1894557" cy="396690"/>
            </a:xfrm>
            <a:prstGeom prst="rect">
              <a:avLst/>
            </a:prstGeom>
          </p:spPr>
          <p:txBody>
            <a:bodyPr wrap="none">
              <a:spAutoFit/>
            </a:bodyPr>
            <a:lstStyle/>
            <a:p>
              <a:pPr algn="ctr"/>
              <a:r>
                <a:rPr lang="en-US" b="1" dirty="0" err="1">
                  <a:latin typeface="+mn-lt"/>
                </a:rPr>
                <a:t>Employee.ctor</a:t>
              </a:r>
              <a:r>
                <a:rPr lang="en-US" b="1" dirty="0">
                  <a:latin typeface="+mn-lt"/>
                </a:rPr>
                <a:t> </a:t>
              </a:r>
            </a:p>
          </p:txBody>
        </p:sp>
        <p:cxnSp>
          <p:nvCxnSpPr>
            <p:cNvPr id="74" name="Straight Connector 73"/>
            <p:cNvCxnSpPr/>
            <p:nvPr/>
          </p:nvCxnSpPr>
          <p:spPr>
            <a:xfrm>
              <a:off x="3099288" y="586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629052" y="1216378"/>
              <a:ext cx="439130" cy="363632"/>
            </a:xfrm>
            <a:prstGeom prst="rect">
              <a:avLst/>
            </a:prstGeom>
            <a:noFill/>
          </p:spPr>
          <p:txBody>
            <a:bodyPr wrap="none" rtlCol="0">
              <a:spAutoFit/>
            </a:bodyPr>
            <a:lstStyle/>
            <a:p>
              <a:r>
                <a:rPr lang="en-US" sz="1600" b="1" dirty="0">
                  <a:solidFill>
                    <a:srgbClr val="1F497D"/>
                  </a:solidFill>
                  <a:latin typeface="Lucida Handwriting"/>
                  <a:cs typeface="Lucida Handwriting"/>
                </a:rPr>
                <a:t>0</a:t>
              </a:r>
            </a:p>
          </p:txBody>
        </p:sp>
        <p:sp>
          <p:nvSpPr>
            <p:cNvPr id="76" name="TextBox 75"/>
            <p:cNvSpPr txBox="1"/>
            <p:nvPr/>
          </p:nvSpPr>
          <p:spPr>
            <a:xfrm>
              <a:off x="2438400" y="5029200"/>
              <a:ext cx="759518" cy="363632"/>
            </a:xfrm>
            <a:prstGeom prst="rect">
              <a:avLst/>
            </a:prstGeom>
            <a:noFill/>
          </p:spPr>
          <p:txBody>
            <a:bodyPr wrap="none" rtlCol="0">
              <a:spAutoFit/>
            </a:bodyPr>
            <a:lstStyle/>
            <a:p>
              <a:r>
                <a:rPr lang="en-US" sz="1600" b="1" dirty="0">
                  <a:solidFill>
                    <a:srgbClr val="1F497D"/>
                  </a:solidFill>
                  <a:latin typeface="Lucida Handwriting"/>
                  <a:cs typeface="Lucida Handwriting"/>
                </a:rPr>
                <a:t>+40</a:t>
              </a:r>
            </a:p>
          </p:txBody>
        </p:sp>
        <p:sp>
          <p:nvSpPr>
            <p:cNvPr id="78" name="Rectangle 77"/>
            <p:cNvSpPr/>
            <p:nvPr/>
          </p:nvSpPr>
          <p:spPr bwMode="auto">
            <a:xfrm>
              <a:off x="304800" y="3048000"/>
              <a:ext cx="1981200" cy="7620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a:t>System.Object</a:t>
              </a:r>
              <a:r>
                <a:rPr lang="en-US" b="1" dirty="0"/>
                <a:t> Method Table</a:t>
              </a:r>
            </a:p>
          </p:txBody>
        </p:sp>
        <p:sp>
          <p:nvSpPr>
            <p:cNvPr id="79" name="Rectangle 78"/>
            <p:cNvSpPr/>
            <p:nvPr/>
          </p:nvSpPr>
          <p:spPr bwMode="auto">
            <a:xfrm>
              <a:off x="304800" y="4038600"/>
              <a:ext cx="1981200" cy="762000"/>
            </a:xfrm>
            <a:prstGeom prst="rect">
              <a:avLst/>
            </a:prstGeom>
            <a:solidFill>
              <a:schemeClr val="accent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Employee </a:t>
              </a:r>
              <a:r>
                <a:rPr lang="en-US" b="1" dirty="0" err="1"/>
                <a:t>EEClass</a:t>
              </a:r>
              <a:endParaRPr lang="en-US" b="1" dirty="0"/>
            </a:p>
          </p:txBody>
        </p:sp>
        <p:cxnSp>
          <p:nvCxnSpPr>
            <p:cNvPr id="43" name="Straight Arrow Connector 42"/>
            <p:cNvCxnSpPr/>
            <p:nvPr/>
          </p:nvCxnSpPr>
          <p:spPr>
            <a:xfrm flipH="1">
              <a:off x="2286000" y="30480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a:off x="2286000" y="39624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182794" y="6400800"/>
              <a:ext cx="3032691" cy="330575"/>
            </a:xfrm>
            <a:prstGeom prst="rect">
              <a:avLst/>
            </a:prstGeom>
          </p:spPr>
          <p:txBody>
            <a:bodyPr wrap="none">
              <a:spAutoFit/>
            </a:bodyPr>
            <a:lstStyle/>
            <a:p>
              <a:r>
                <a:rPr lang="en-US" sz="1400" b="1" dirty="0">
                  <a:solidFill>
                    <a:srgbClr val="1F497D"/>
                  </a:solidFill>
                  <a:latin typeface="Lucida Handwriting"/>
                  <a:cs typeface="Lucida Handwriting"/>
                </a:rPr>
                <a:t>Continued on the right</a:t>
              </a:r>
            </a:p>
          </p:txBody>
        </p:sp>
        <p:sp>
          <p:nvSpPr>
            <p:cNvPr id="88" name="Bent-Up Arrow 87"/>
            <p:cNvSpPr/>
            <p:nvPr/>
          </p:nvSpPr>
          <p:spPr bwMode="auto">
            <a:xfrm rot="5400000">
              <a:off x="6094932" y="6361318"/>
              <a:ext cx="457200" cy="409537"/>
            </a:xfrm>
            <a:prstGeom prst="bentUpArrow">
              <a:avLst/>
            </a:prstGeom>
            <a:solidFill>
              <a:schemeClr val="tx2">
                <a:lumMod val="40000"/>
                <a:lumOff val="60000"/>
              </a:schemeClr>
            </a:solidFill>
            <a:ln>
              <a:solidFill>
                <a:srgbClr val="1F497D"/>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91" name="Rectangle 90"/>
            <p:cNvSpPr/>
            <p:nvPr/>
          </p:nvSpPr>
          <p:spPr bwMode="auto">
            <a:xfrm>
              <a:off x="6720180" y="685800"/>
              <a:ext cx="3033419" cy="5943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cxnSp>
          <p:nvCxnSpPr>
            <p:cNvPr id="92" name="Straight Connector 91"/>
            <p:cNvCxnSpPr/>
            <p:nvPr/>
          </p:nvCxnSpPr>
          <p:spPr>
            <a:xfrm>
              <a:off x="6720180" y="2971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720180" y="1143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720180" y="1600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720180" y="2057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720180" y="2514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6720180" y="3429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6934199" y="1143000"/>
              <a:ext cx="2796951" cy="396690"/>
            </a:xfrm>
            <a:prstGeom prst="rect">
              <a:avLst/>
            </a:prstGeom>
          </p:spPr>
          <p:txBody>
            <a:bodyPr wrap="none">
              <a:spAutoFit/>
            </a:bodyPr>
            <a:lstStyle/>
            <a:p>
              <a:r>
                <a:rPr lang="en-US" b="1" dirty="0" err="1">
                  <a:latin typeface="+mn-lt"/>
                </a:rPr>
                <a:t>IDisposable</a:t>
              </a:r>
              <a:r>
                <a:rPr lang="en-US" b="1" dirty="0">
                  <a:latin typeface="+mn-lt"/>
                </a:rPr>
                <a:t> MT Pointer </a:t>
              </a:r>
            </a:p>
          </p:txBody>
        </p:sp>
        <p:sp>
          <p:nvSpPr>
            <p:cNvPr id="102" name="Rectangle 101"/>
            <p:cNvSpPr/>
            <p:nvPr/>
          </p:nvSpPr>
          <p:spPr>
            <a:xfrm>
              <a:off x="7010400" y="1600200"/>
              <a:ext cx="2691439" cy="396690"/>
            </a:xfrm>
            <a:prstGeom prst="rect">
              <a:avLst/>
            </a:prstGeom>
          </p:spPr>
          <p:txBody>
            <a:bodyPr wrap="none">
              <a:spAutoFit/>
            </a:bodyPr>
            <a:lstStyle/>
            <a:p>
              <a:r>
                <a:rPr lang="en-US" b="1" dirty="0" err="1">
                  <a:latin typeface="+mn-lt"/>
                </a:rPr>
                <a:t>ICloneable</a:t>
              </a:r>
              <a:r>
                <a:rPr lang="en-US" b="1" dirty="0">
                  <a:latin typeface="+mn-lt"/>
                </a:rPr>
                <a:t> MT Pointer </a:t>
              </a:r>
            </a:p>
          </p:txBody>
        </p:sp>
        <p:sp>
          <p:nvSpPr>
            <p:cNvPr id="103" name="Rectangle 102"/>
            <p:cNvSpPr/>
            <p:nvPr/>
          </p:nvSpPr>
          <p:spPr>
            <a:xfrm>
              <a:off x="6858000" y="685800"/>
              <a:ext cx="2935308" cy="396690"/>
            </a:xfrm>
            <a:prstGeom prst="rect">
              <a:avLst/>
            </a:prstGeom>
          </p:spPr>
          <p:txBody>
            <a:bodyPr wrap="none">
              <a:spAutoFit/>
            </a:bodyPr>
            <a:lstStyle/>
            <a:p>
              <a:r>
                <a:rPr lang="en-US" b="1" dirty="0" err="1">
                  <a:latin typeface="+mn-lt"/>
                </a:rPr>
                <a:t>IComparable</a:t>
              </a:r>
              <a:r>
                <a:rPr lang="en-US" b="1" dirty="0">
                  <a:latin typeface="+mn-lt"/>
                </a:rPr>
                <a:t> MT Pointer </a:t>
              </a:r>
            </a:p>
          </p:txBody>
        </p:sp>
        <p:sp>
          <p:nvSpPr>
            <p:cNvPr id="104" name="Rectangle 103"/>
            <p:cNvSpPr/>
            <p:nvPr/>
          </p:nvSpPr>
          <p:spPr>
            <a:xfrm>
              <a:off x="7391400" y="2057400"/>
              <a:ext cx="1949587" cy="396690"/>
            </a:xfrm>
            <a:prstGeom prst="rect">
              <a:avLst/>
            </a:prstGeom>
          </p:spPr>
          <p:txBody>
            <a:bodyPr wrap="none">
              <a:spAutoFit/>
            </a:bodyPr>
            <a:lstStyle/>
            <a:p>
              <a:r>
                <a:rPr lang="en-US" b="1" dirty="0" err="1">
                  <a:latin typeface="+mn-lt"/>
                </a:rPr>
                <a:t>Object.ToString</a:t>
              </a:r>
              <a:r>
                <a:rPr lang="en-US" b="1" dirty="0">
                  <a:latin typeface="+mn-lt"/>
                </a:rPr>
                <a:t> </a:t>
              </a:r>
            </a:p>
          </p:txBody>
        </p:sp>
        <p:sp>
          <p:nvSpPr>
            <p:cNvPr id="105" name="Rectangle 104"/>
            <p:cNvSpPr/>
            <p:nvPr/>
          </p:nvSpPr>
          <p:spPr>
            <a:xfrm>
              <a:off x="7391400" y="2514600"/>
              <a:ext cx="1736768" cy="396690"/>
            </a:xfrm>
            <a:prstGeom prst="rect">
              <a:avLst/>
            </a:prstGeom>
          </p:spPr>
          <p:txBody>
            <a:bodyPr wrap="none">
              <a:spAutoFit/>
            </a:bodyPr>
            <a:lstStyle/>
            <a:p>
              <a:r>
                <a:rPr lang="en-US" b="1" dirty="0" err="1">
                  <a:latin typeface="+mn-lt"/>
                </a:rPr>
                <a:t>Object.Equals</a:t>
              </a:r>
              <a:r>
                <a:rPr lang="en-US" b="1" dirty="0">
                  <a:latin typeface="+mn-lt"/>
                </a:rPr>
                <a:t> </a:t>
              </a:r>
            </a:p>
          </p:txBody>
        </p:sp>
        <p:sp>
          <p:nvSpPr>
            <p:cNvPr id="106" name="Rectangle 105"/>
            <p:cNvSpPr/>
            <p:nvPr/>
          </p:nvSpPr>
          <p:spPr>
            <a:xfrm>
              <a:off x="7162799" y="2971800"/>
              <a:ext cx="2528232" cy="396690"/>
            </a:xfrm>
            <a:prstGeom prst="rect">
              <a:avLst/>
            </a:prstGeom>
          </p:spPr>
          <p:txBody>
            <a:bodyPr wrap="none">
              <a:spAutoFit/>
            </a:bodyPr>
            <a:lstStyle/>
            <a:p>
              <a:r>
                <a:rPr lang="en-US" b="1" dirty="0" err="1">
                  <a:latin typeface="+mn-lt"/>
                </a:rPr>
                <a:t>Object.GetHashCode</a:t>
              </a:r>
              <a:r>
                <a:rPr lang="en-US" b="1" dirty="0">
                  <a:latin typeface="+mn-lt"/>
                </a:rPr>
                <a:t> </a:t>
              </a:r>
            </a:p>
          </p:txBody>
        </p:sp>
        <p:sp>
          <p:nvSpPr>
            <p:cNvPr id="107" name="Rectangle 106"/>
            <p:cNvSpPr/>
            <p:nvPr/>
          </p:nvSpPr>
          <p:spPr>
            <a:xfrm>
              <a:off x="7329780" y="3429000"/>
              <a:ext cx="1851002" cy="396690"/>
            </a:xfrm>
            <a:prstGeom prst="rect">
              <a:avLst/>
            </a:prstGeom>
          </p:spPr>
          <p:txBody>
            <a:bodyPr wrap="none">
              <a:spAutoFit/>
            </a:bodyPr>
            <a:lstStyle/>
            <a:p>
              <a:r>
                <a:rPr lang="en-US" b="1" dirty="0" err="1">
                  <a:latin typeface="+mn-lt"/>
                </a:rPr>
                <a:t>Object.Finalize</a:t>
              </a:r>
              <a:r>
                <a:rPr lang="en-US" b="1" dirty="0">
                  <a:latin typeface="+mn-lt"/>
                </a:rPr>
                <a:t> </a:t>
              </a:r>
            </a:p>
          </p:txBody>
        </p:sp>
        <p:cxnSp>
          <p:nvCxnSpPr>
            <p:cNvPr id="108" name="Straight Connector 107"/>
            <p:cNvCxnSpPr/>
            <p:nvPr/>
          </p:nvCxnSpPr>
          <p:spPr>
            <a:xfrm>
              <a:off x="6720180" y="3886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7361341" y="3886200"/>
              <a:ext cx="1989099" cy="396690"/>
            </a:xfrm>
            <a:prstGeom prst="rect">
              <a:avLst/>
            </a:prstGeom>
          </p:spPr>
          <p:txBody>
            <a:bodyPr wrap="none">
              <a:spAutoFit/>
            </a:bodyPr>
            <a:lstStyle/>
            <a:p>
              <a:r>
                <a:rPr lang="en-US" b="1" dirty="0" err="1">
                  <a:latin typeface="+mn-lt"/>
                </a:rPr>
                <a:t>Employee.Work</a:t>
              </a:r>
              <a:r>
                <a:rPr lang="en-US" b="1" dirty="0">
                  <a:latin typeface="+mn-lt"/>
                </a:rPr>
                <a:t> </a:t>
              </a:r>
            </a:p>
          </p:txBody>
        </p:sp>
        <p:cxnSp>
          <p:nvCxnSpPr>
            <p:cNvPr id="111" name="Straight Connector 110"/>
            <p:cNvCxnSpPr/>
            <p:nvPr/>
          </p:nvCxnSpPr>
          <p:spPr>
            <a:xfrm>
              <a:off x="6720180" y="4343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720180" y="4800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720180" y="5257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086600" y="4343400"/>
              <a:ext cx="2662896" cy="396690"/>
            </a:xfrm>
            <a:prstGeom prst="rect">
              <a:avLst/>
            </a:prstGeom>
          </p:spPr>
          <p:txBody>
            <a:bodyPr wrap="none">
              <a:spAutoFit/>
            </a:bodyPr>
            <a:lstStyle/>
            <a:p>
              <a:r>
                <a:rPr lang="en-US" b="1" dirty="0" err="1">
                  <a:latin typeface="+mn-lt"/>
                </a:rPr>
                <a:t>Employee.CompareTo</a:t>
              </a:r>
              <a:r>
                <a:rPr lang="en-US" b="1" dirty="0">
                  <a:latin typeface="+mn-lt"/>
                </a:rPr>
                <a:t> </a:t>
              </a:r>
            </a:p>
          </p:txBody>
        </p:sp>
        <p:sp>
          <p:nvSpPr>
            <p:cNvPr id="115" name="Rectangle 114"/>
            <p:cNvSpPr/>
            <p:nvPr/>
          </p:nvSpPr>
          <p:spPr>
            <a:xfrm>
              <a:off x="7315201" y="5257800"/>
              <a:ext cx="2008936" cy="396690"/>
            </a:xfrm>
            <a:prstGeom prst="rect">
              <a:avLst/>
            </a:prstGeom>
          </p:spPr>
          <p:txBody>
            <a:bodyPr wrap="none">
              <a:spAutoFit/>
            </a:bodyPr>
            <a:lstStyle/>
            <a:p>
              <a:r>
                <a:rPr lang="en-US" b="1" dirty="0" err="1">
                  <a:latin typeface="+mn-lt"/>
                </a:rPr>
                <a:t>Employee.Clone</a:t>
              </a:r>
              <a:r>
                <a:rPr lang="en-US" b="1" dirty="0">
                  <a:latin typeface="+mn-lt"/>
                </a:rPr>
                <a:t> </a:t>
              </a:r>
            </a:p>
          </p:txBody>
        </p:sp>
        <p:cxnSp>
          <p:nvCxnSpPr>
            <p:cNvPr id="116" name="Straight Connector 115"/>
            <p:cNvCxnSpPr/>
            <p:nvPr/>
          </p:nvCxnSpPr>
          <p:spPr>
            <a:xfrm>
              <a:off x="6720180" y="5715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6934200" y="304800"/>
              <a:ext cx="3047528" cy="330575"/>
            </a:xfrm>
            <a:prstGeom prst="rect">
              <a:avLst/>
            </a:prstGeom>
          </p:spPr>
          <p:txBody>
            <a:bodyPr wrap="none">
              <a:spAutoFit/>
            </a:bodyPr>
            <a:lstStyle/>
            <a:p>
              <a:r>
                <a:rPr lang="en-US" sz="1400" b="1" dirty="0">
                  <a:solidFill>
                    <a:srgbClr val="1F497D"/>
                  </a:solidFill>
                  <a:latin typeface="Lucida Handwriting"/>
                  <a:cs typeface="Lucida Handwriting"/>
                </a:rPr>
                <a:t>Continued from the left</a:t>
              </a:r>
            </a:p>
          </p:txBody>
        </p:sp>
        <p:sp>
          <p:nvSpPr>
            <p:cNvPr id="118" name="Rectangle 117"/>
            <p:cNvSpPr/>
            <p:nvPr/>
          </p:nvSpPr>
          <p:spPr>
            <a:xfrm>
              <a:off x="3266997" y="4538387"/>
              <a:ext cx="2526526" cy="396690"/>
            </a:xfrm>
            <a:prstGeom prst="rect">
              <a:avLst/>
            </a:prstGeom>
          </p:spPr>
          <p:txBody>
            <a:bodyPr wrap="none">
              <a:spAutoFit/>
            </a:bodyPr>
            <a:lstStyle/>
            <a:p>
              <a:pPr algn="ctr"/>
              <a:r>
                <a:rPr lang="en-US" b="1" dirty="0">
                  <a:latin typeface="+mn-lt"/>
                </a:rPr>
                <a:t>Pointer to Interfaces </a:t>
              </a:r>
            </a:p>
          </p:txBody>
        </p:sp>
        <p:cxnSp>
          <p:nvCxnSpPr>
            <p:cNvPr id="119" name="Straight Arrow Connector 118"/>
            <p:cNvCxnSpPr/>
            <p:nvPr/>
          </p:nvCxnSpPr>
          <p:spPr>
            <a:xfrm flipV="1">
              <a:off x="5791200" y="685800"/>
              <a:ext cx="914400" cy="40386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V="1">
              <a:off x="5791200" y="2133600"/>
              <a:ext cx="914400" cy="31242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7162800" y="4800600"/>
              <a:ext cx="2248733" cy="396690"/>
            </a:xfrm>
            <a:prstGeom prst="rect">
              <a:avLst/>
            </a:prstGeom>
          </p:spPr>
          <p:txBody>
            <a:bodyPr wrap="none">
              <a:spAutoFit/>
            </a:bodyPr>
            <a:lstStyle/>
            <a:p>
              <a:r>
                <a:rPr lang="en-US" b="1" dirty="0" err="1">
                  <a:latin typeface="+mn-lt"/>
                </a:rPr>
                <a:t>Employee.Dispose</a:t>
              </a:r>
              <a:r>
                <a:rPr lang="en-US" b="1" dirty="0">
                  <a:latin typeface="+mn-lt"/>
                </a:rPr>
                <a:t> </a:t>
              </a:r>
            </a:p>
          </p:txBody>
        </p:sp>
        <p:sp>
          <p:nvSpPr>
            <p:cNvPr id="123" name="Rectangle 122"/>
            <p:cNvSpPr/>
            <p:nvPr/>
          </p:nvSpPr>
          <p:spPr>
            <a:xfrm>
              <a:off x="7315199" y="5726668"/>
              <a:ext cx="1984405" cy="396690"/>
            </a:xfrm>
            <a:prstGeom prst="rect">
              <a:avLst/>
            </a:prstGeom>
          </p:spPr>
          <p:txBody>
            <a:bodyPr wrap="none">
              <a:spAutoFit/>
            </a:bodyPr>
            <a:lstStyle/>
            <a:p>
              <a:r>
                <a:rPr lang="en-US" b="1" dirty="0" err="1">
                  <a:latin typeface="+mn-lt"/>
                </a:rPr>
                <a:t>Employee.Sleep</a:t>
              </a:r>
              <a:r>
                <a:rPr lang="en-US" b="1" dirty="0">
                  <a:latin typeface="+mn-lt"/>
                </a:rPr>
                <a:t> </a:t>
              </a:r>
            </a:p>
          </p:txBody>
        </p:sp>
        <p:sp>
          <p:nvSpPr>
            <p:cNvPr id="125" name="TextBox 124"/>
            <p:cNvSpPr txBox="1"/>
            <p:nvPr/>
          </p:nvSpPr>
          <p:spPr>
            <a:xfrm>
              <a:off x="6075358" y="3999089"/>
              <a:ext cx="759518" cy="363632"/>
            </a:xfrm>
            <a:prstGeom prst="rect">
              <a:avLst/>
            </a:prstGeom>
            <a:noFill/>
          </p:spPr>
          <p:txBody>
            <a:bodyPr wrap="none" rtlCol="0">
              <a:spAutoFit/>
            </a:bodyPr>
            <a:lstStyle/>
            <a:p>
              <a:r>
                <a:rPr lang="en-US" sz="1600" b="1" dirty="0">
                  <a:solidFill>
                    <a:srgbClr val="1F497D"/>
                  </a:solidFill>
                  <a:latin typeface="Lucida Handwriting"/>
                  <a:cs typeface="Lucida Handwriting"/>
                </a:rPr>
                <a:t>+16</a:t>
              </a:r>
            </a:p>
          </p:txBody>
        </p:sp>
        <p:cxnSp>
          <p:nvCxnSpPr>
            <p:cNvPr id="126" name="Straight Connector 125"/>
            <p:cNvCxnSpPr/>
            <p:nvPr/>
          </p:nvCxnSpPr>
          <p:spPr>
            <a:xfrm>
              <a:off x="6705600" y="6172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6663456" y="6208888"/>
              <a:ext cx="3117707" cy="363632"/>
            </a:xfrm>
            <a:prstGeom prst="rect">
              <a:avLst/>
            </a:prstGeom>
          </p:spPr>
          <p:txBody>
            <a:bodyPr wrap="none">
              <a:spAutoFit/>
            </a:bodyPr>
            <a:lstStyle/>
            <a:p>
              <a:pPr algn="r"/>
              <a:r>
                <a:rPr lang="en-US" sz="1600" b="1" dirty="0" err="1">
                  <a:latin typeface="+mn-lt"/>
                </a:rPr>
                <a:t>Employee.SetCompanyPolicy</a:t>
              </a:r>
              <a:r>
                <a:rPr lang="en-US" sz="1600" b="1" dirty="0">
                  <a:latin typeface="+mn-lt"/>
                </a:rPr>
                <a:t> </a:t>
              </a:r>
            </a:p>
          </p:txBody>
        </p:sp>
        <p:sp>
          <p:nvSpPr>
            <p:cNvPr id="141" name="Rectangle 140"/>
            <p:cNvSpPr/>
            <p:nvPr/>
          </p:nvSpPr>
          <p:spPr bwMode="auto">
            <a:xfrm>
              <a:off x="3099611" y="4495800"/>
              <a:ext cx="2895600" cy="9144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142" name="Rectangle 141"/>
            <p:cNvSpPr/>
            <p:nvPr/>
          </p:nvSpPr>
          <p:spPr bwMode="auto">
            <a:xfrm>
              <a:off x="6705600" y="685800"/>
              <a:ext cx="3048000" cy="13716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143" name="Rectangle 142"/>
            <p:cNvSpPr/>
            <p:nvPr/>
          </p:nvSpPr>
          <p:spPr bwMode="auto">
            <a:xfrm>
              <a:off x="6705600" y="2057400"/>
              <a:ext cx="3048000" cy="45720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grpSp>
      <p:sp>
        <p:nvSpPr>
          <p:cNvPr id="145"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endParaRPr lang="en-US" dirty="0"/>
          </a:p>
        </p:txBody>
      </p:sp>
      <p:cxnSp>
        <p:nvCxnSpPr>
          <p:cNvPr id="148" name="Straight Arrow Connector 147"/>
          <p:cNvCxnSpPr>
            <a:stCxn id="125" idx="0"/>
          </p:cNvCxnSpPr>
          <p:nvPr/>
        </p:nvCxnSpPr>
        <p:spPr>
          <a:xfrm flipV="1">
            <a:off x="5800781" y="2209800"/>
            <a:ext cx="225946" cy="19050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6" idx="3"/>
          </p:cNvCxnSpPr>
          <p:nvPr/>
        </p:nvCxnSpPr>
        <p:spPr>
          <a:xfrm flipV="1">
            <a:off x="2197309" y="1295400"/>
            <a:ext cx="642873" cy="763314"/>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21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a:solidFill>
                  <a:schemeClr val="tx2"/>
                </a:solidFill>
                <a:highlight>
                  <a:srgbClr val="FFFFFF"/>
                </a:highlight>
                <a:latin typeface="Consolas" charset="0"/>
              </a:rPr>
              <a:t>employee.Work</a:t>
            </a:r>
            <a:r>
              <a:rPr lang="en-US" b="1" dirty="0">
                <a:solidFill>
                  <a:schemeClr val="tx2"/>
                </a:solidFill>
                <a:highlight>
                  <a:srgbClr val="FFFFFF"/>
                </a:highlight>
                <a:latin typeface="Consolas" charset="0"/>
              </a:rPr>
              <a:t>();</a:t>
            </a:r>
          </a:p>
          <a:p>
            <a:r>
              <a:rPr lang="nl-NL" dirty="0">
                <a:highlight>
                  <a:srgbClr val="FFFFFF"/>
                </a:highlight>
                <a:latin typeface="Consolas" charset="0"/>
              </a:rPr>
              <a:t>00880110  </a:t>
            </a:r>
            <a:r>
              <a:rPr lang="nl-NL" dirty="0" err="1">
                <a:highlight>
                  <a:srgbClr val="FFFFFF"/>
                </a:highlight>
                <a:latin typeface="Consolas" charset="0"/>
              </a:rPr>
              <a:t>mov</a:t>
            </a:r>
            <a:r>
              <a:rPr lang="nl-NL" dirty="0">
                <a:highlight>
                  <a:srgbClr val="FFFFFF"/>
                </a:highlight>
                <a:latin typeface="Consolas" charset="0"/>
              </a:rPr>
              <a:t>         </a:t>
            </a:r>
            <a:r>
              <a:rPr lang="nl-NL" dirty="0" err="1">
                <a:highlight>
                  <a:srgbClr val="FFFFFF"/>
                </a:highlight>
                <a:latin typeface="Consolas" charset="0"/>
              </a:rPr>
              <a:t>ecx,dword</a:t>
            </a:r>
            <a:r>
              <a:rPr lang="nl-NL" dirty="0">
                <a:highlight>
                  <a:srgbClr val="FFFFFF"/>
                </a:highlight>
                <a:latin typeface="Consolas" charset="0"/>
              </a:rPr>
              <a:t> </a:t>
            </a:r>
            <a:r>
              <a:rPr lang="nl-NL" dirty="0" err="1">
                <a:highlight>
                  <a:srgbClr val="FFFFFF"/>
                </a:highlight>
                <a:latin typeface="Consolas" charset="0"/>
              </a:rPr>
              <a:t>ptr</a:t>
            </a:r>
            <a:r>
              <a:rPr lang="nl-NL" dirty="0">
                <a:highlight>
                  <a:srgbClr val="FFFFFF"/>
                </a:highlight>
                <a:latin typeface="Consolas" charset="0"/>
              </a:rPr>
              <a:t> [ebp-40h]  </a:t>
            </a:r>
          </a:p>
          <a:p>
            <a:r>
              <a:rPr lang="en-US" dirty="0">
                <a:highlight>
                  <a:srgbClr val="FFFFFF"/>
                </a:highlight>
                <a:latin typeface="Consolas" charset="0"/>
              </a:rPr>
              <a:t>00880113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a:t>
            </a:r>
            <a:r>
              <a:rPr lang="en-US" dirty="0" err="1">
                <a:highlight>
                  <a:srgbClr val="FFFFFF"/>
                </a:highlight>
                <a:latin typeface="Consolas" charset="0"/>
              </a:rPr>
              <a:t>ecx</a:t>
            </a:r>
            <a:r>
              <a:rPr lang="en-US" dirty="0">
                <a:highlight>
                  <a:srgbClr val="FFFFFF"/>
                </a:highlight>
                <a:latin typeface="Consolas" charset="0"/>
              </a:rPr>
              <a:t>]  </a:t>
            </a:r>
          </a:p>
          <a:p>
            <a:r>
              <a:rPr lang="en-US" dirty="0">
                <a:highlight>
                  <a:srgbClr val="FFFFFF"/>
                </a:highlight>
                <a:latin typeface="Consolas" charset="0"/>
              </a:rPr>
              <a:t>00880115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[eax+28h]  </a:t>
            </a:r>
          </a:p>
          <a:p>
            <a:r>
              <a:rPr lang="en-US" dirty="0">
                <a:highlight>
                  <a:srgbClr val="FFFFFF"/>
                </a:highlight>
                <a:latin typeface="Consolas" charset="0"/>
              </a:rPr>
              <a:t>00880118  call        </a:t>
            </a:r>
            <a:r>
              <a:rPr lang="en-US" dirty="0" err="1">
                <a:highlight>
                  <a:srgbClr val="FFFFFF"/>
                </a:highlight>
                <a:latin typeface="Consolas" charset="0"/>
              </a:rPr>
              <a:t>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[eax+10h]  </a:t>
            </a:r>
          </a:p>
          <a:p>
            <a:r>
              <a:rPr lang="fi-FI" dirty="0">
                <a:highlight>
                  <a:srgbClr val="FFFFFF"/>
                </a:highlight>
                <a:latin typeface="Consolas" charset="0"/>
              </a:rPr>
              <a:t>0088011B  </a:t>
            </a:r>
            <a:r>
              <a:rPr lang="fi-FI" dirty="0" err="1">
                <a:highlight>
                  <a:srgbClr val="FFFFFF"/>
                </a:highlight>
                <a:latin typeface="Consolas" charset="0"/>
              </a:rPr>
              <a:t>nop</a:t>
            </a:r>
            <a:r>
              <a:rPr lang="fi-FI" dirty="0">
                <a:highlight>
                  <a:srgbClr val="FFFFFF"/>
                </a:highlight>
                <a:latin typeface="Consolas" charset="0"/>
              </a:rPr>
              <a:t> </a:t>
            </a:r>
            <a:endParaRPr lang="en-US" dirty="0"/>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en-US" dirty="0"/>
              <a:t>. </a:t>
            </a:r>
            <a:r>
              <a:rPr lang="ru-RU" dirty="0"/>
              <a:t>Вызов виртуальных методов</a:t>
            </a:r>
            <a:endParaRPr lang="en-US" dirty="0"/>
          </a:p>
        </p:txBody>
      </p:sp>
      <p:cxnSp>
        <p:nvCxnSpPr>
          <p:cNvPr id="7" name="Straight Arrow Connector 6"/>
          <p:cNvCxnSpPr>
            <a:stCxn id="8" idx="2"/>
          </p:cNvCxnSpPr>
          <p:nvPr/>
        </p:nvCxnSpPr>
        <p:spPr>
          <a:xfrm flipH="1">
            <a:off x="4373913" y="2506779"/>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641136" y="1675782"/>
            <a:ext cx="2753267" cy="830997"/>
          </a:xfrm>
          <a:prstGeom prst="rect">
            <a:avLst/>
          </a:prstGeom>
        </p:spPr>
        <p:txBody>
          <a:bodyPr wrap="square">
            <a:spAutoFit/>
          </a:bodyPr>
          <a:lstStyle/>
          <a:p>
            <a:r>
              <a:rPr lang="ru-RU" sz="1600" dirty="0">
                <a:solidFill>
                  <a:schemeClr val="tx2"/>
                </a:solidFill>
                <a:latin typeface="Lucida Handwriting" charset="0"/>
                <a:ea typeface="Lucida Handwriting" charset="0"/>
                <a:cs typeface="Lucida Handwriting" charset="0"/>
              </a:rPr>
              <a:t>С</a:t>
            </a:r>
            <a:r>
              <a:rPr lang="en-US" sz="1600" dirty="0" err="1">
                <a:solidFill>
                  <a:schemeClr val="tx2"/>
                </a:solidFill>
                <a:latin typeface="Lucida Handwriting" charset="0"/>
                <a:ea typeface="Lucida Handwriting" charset="0"/>
                <a:cs typeface="Lucida Handwriting" charset="0"/>
              </a:rPr>
              <a:t>opies</a:t>
            </a:r>
            <a:r>
              <a:rPr lang="en-US" sz="1600" dirty="0">
                <a:solidFill>
                  <a:schemeClr val="tx2"/>
                </a:solidFill>
                <a:latin typeface="Lucida Handwriting" charset="0"/>
                <a:ea typeface="Lucida Handwriting" charset="0"/>
                <a:cs typeface="Lucida Handwriting" charset="0"/>
              </a:rPr>
              <a:t> the reference from the stack to the ECX register</a:t>
            </a:r>
          </a:p>
        </p:txBody>
      </p:sp>
      <p:cxnSp>
        <p:nvCxnSpPr>
          <p:cNvPr id="13" name="Straight Arrow Connector 12"/>
          <p:cNvCxnSpPr>
            <a:stCxn id="14" idx="1"/>
          </p:cNvCxnSpPr>
          <p:nvPr/>
        </p:nvCxnSpPr>
        <p:spPr>
          <a:xfrm flipH="1">
            <a:off x="5486116" y="3444453"/>
            <a:ext cx="833454" cy="19147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319570" y="2905844"/>
            <a:ext cx="2753267" cy="1077218"/>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Dereferences</a:t>
            </a:r>
            <a:r>
              <a:rPr lang="ru-RU" sz="1600" dirty="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ECX register to obtain the object’s method table pointer </a:t>
            </a:r>
          </a:p>
        </p:txBody>
      </p:sp>
      <p:cxnSp>
        <p:nvCxnSpPr>
          <p:cNvPr id="17" name="Straight Arrow Connector 16"/>
          <p:cNvCxnSpPr>
            <a:stCxn id="18" idx="1"/>
          </p:cNvCxnSpPr>
          <p:nvPr/>
        </p:nvCxnSpPr>
        <p:spPr>
          <a:xfrm flipH="1" flipV="1">
            <a:off x="5486115" y="4023451"/>
            <a:ext cx="833456" cy="77739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19571" y="4262238"/>
            <a:ext cx="2753267" cy="1077218"/>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Fetches</a:t>
            </a:r>
            <a:r>
              <a:rPr lang="ru-RU" sz="1600" dirty="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 the internal pointer to the list of methods inside the method table</a:t>
            </a:r>
          </a:p>
        </p:txBody>
      </p:sp>
      <p:cxnSp>
        <p:nvCxnSpPr>
          <p:cNvPr id="21" name="Straight Arrow Connector 20"/>
          <p:cNvCxnSpPr>
            <a:stCxn id="22" idx="0"/>
          </p:cNvCxnSpPr>
          <p:nvPr/>
        </p:nvCxnSpPr>
        <p:spPr>
          <a:xfrm flipV="1">
            <a:off x="4472088" y="4214568"/>
            <a:ext cx="480912" cy="110901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095454" y="5323582"/>
            <a:ext cx="2753267" cy="1077218"/>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Fetches</a:t>
            </a:r>
            <a:r>
              <a:rPr lang="ru-RU" sz="1600" dirty="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 the internal pointer to the list of methods inside the method table</a:t>
            </a:r>
          </a:p>
        </p:txBody>
      </p:sp>
      <p:sp>
        <p:nvSpPr>
          <p:cNvPr id="37" name="Rectangle 36"/>
          <p:cNvSpPr/>
          <p:nvPr/>
        </p:nvSpPr>
        <p:spPr>
          <a:xfrm>
            <a:off x="900897" y="1175217"/>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The 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0928" y="2243582"/>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Call the Work virtual method </a:t>
            </a:r>
          </a:p>
        </p:txBody>
      </p:sp>
      <p:cxnSp>
        <p:nvCxnSpPr>
          <p:cNvPr id="49" name="Straight Arrow Connector 48"/>
          <p:cNvCxnSpPr>
            <a:stCxn id="47" idx="2"/>
          </p:cNvCxnSpPr>
          <p:nvPr/>
        </p:nvCxnSpPr>
        <p:spPr>
          <a:xfrm flipH="1">
            <a:off x="1620646" y="2582136"/>
            <a:ext cx="406106" cy="38038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49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employee.TakeVacation</a:t>
            </a:r>
            <a:r>
              <a:rPr lang="en-US" b="1" dirty="0">
                <a:solidFill>
                  <a:schemeClr val="tx2"/>
                </a:solidFill>
                <a:latin typeface="Consolas" charset="0"/>
                <a:ea typeface="Consolas" charset="0"/>
                <a:cs typeface="Consolas" charset="0"/>
              </a:rPr>
              <a:t>(12);</a:t>
            </a:r>
          </a:p>
          <a:p>
            <a:r>
              <a:rPr lang="nl-NL" dirty="0">
                <a:latin typeface="Consolas" charset="0"/>
                <a:ea typeface="Consolas" charset="0"/>
                <a:cs typeface="Consolas" charset="0"/>
              </a:rPr>
              <a:t>008200F2  </a:t>
            </a:r>
            <a:r>
              <a:rPr lang="nl-NL" dirty="0" err="1">
                <a:latin typeface="Consolas" charset="0"/>
                <a:ea typeface="Consolas" charset="0"/>
                <a:cs typeface="Consolas" charset="0"/>
              </a:rPr>
              <a:t>mov</a:t>
            </a:r>
            <a:r>
              <a:rPr lang="nl-NL" dirty="0">
                <a:latin typeface="Consolas" charset="0"/>
                <a:ea typeface="Consolas" charset="0"/>
                <a:cs typeface="Consolas" charset="0"/>
              </a:rPr>
              <a:t>         </a:t>
            </a:r>
            <a:r>
              <a:rPr lang="nl-NL" dirty="0" err="1">
                <a:latin typeface="Consolas" charset="0"/>
                <a:ea typeface="Consolas" charset="0"/>
                <a:cs typeface="Consolas" charset="0"/>
              </a:rPr>
              <a:t>ecx,dword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[ebp-40h]  </a:t>
            </a:r>
          </a:p>
          <a:p>
            <a:r>
              <a:rPr lang="sk-SK" dirty="0">
                <a:latin typeface="Consolas" charset="0"/>
                <a:ea typeface="Consolas" charset="0"/>
                <a:cs typeface="Consolas" charset="0"/>
              </a:rPr>
              <a:t>008200F5  </a:t>
            </a:r>
            <a:r>
              <a:rPr lang="sk-SK" dirty="0" err="1">
                <a:latin typeface="Consolas" charset="0"/>
                <a:ea typeface="Consolas" charset="0"/>
                <a:cs typeface="Consolas" charset="0"/>
              </a:rPr>
              <a:t>mov</a:t>
            </a:r>
            <a:r>
              <a:rPr lang="sk-SK" dirty="0">
                <a:latin typeface="Consolas" charset="0"/>
                <a:ea typeface="Consolas" charset="0"/>
                <a:cs typeface="Consolas" charset="0"/>
              </a:rPr>
              <a:t>         edx,0Ch  </a:t>
            </a:r>
          </a:p>
          <a:p>
            <a:r>
              <a:rPr lang="nl-NL" dirty="0">
                <a:latin typeface="Consolas" charset="0"/>
                <a:ea typeface="Consolas" charset="0"/>
                <a:cs typeface="Consolas" charset="0"/>
              </a:rPr>
              <a:t>008200FA  </a:t>
            </a:r>
            <a:r>
              <a:rPr lang="nl-NL" dirty="0" err="1">
                <a:latin typeface="Consolas" charset="0"/>
                <a:ea typeface="Consolas" charset="0"/>
                <a:cs typeface="Consolas" charset="0"/>
              </a:rPr>
              <a:t>cmp</a:t>
            </a:r>
            <a:r>
              <a:rPr lang="nl-NL" dirty="0">
                <a:latin typeface="Consolas" charset="0"/>
                <a:ea typeface="Consolas" charset="0"/>
                <a:cs typeface="Consolas" charset="0"/>
              </a:rPr>
              <a:t>         </a:t>
            </a:r>
            <a:r>
              <a:rPr lang="nl-NL" dirty="0" err="1">
                <a:latin typeface="Consolas" charset="0"/>
                <a:ea typeface="Consolas" charset="0"/>
                <a:cs typeface="Consolas" charset="0"/>
              </a:rPr>
              <a:t>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a:t>
            </a:r>
            <a:r>
              <a:rPr lang="nl-NL" dirty="0" err="1">
                <a:latin typeface="Consolas" charset="0"/>
                <a:ea typeface="Consolas" charset="0"/>
                <a:cs typeface="Consolas" charset="0"/>
              </a:rPr>
              <a:t>ecx</a:t>
            </a:r>
            <a:r>
              <a:rPr lang="nl-NL" dirty="0">
                <a:latin typeface="Consolas" charset="0"/>
                <a:ea typeface="Consolas" charset="0"/>
                <a:cs typeface="Consolas" charset="0"/>
              </a:rPr>
              <a:t>],</a:t>
            </a:r>
            <a:r>
              <a:rPr lang="nl-NL" dirty="0" err="1">
                <a:latin typeface="Consolas" charset="0"/>
                <a:ea typeface="Consolas" charset="0"/>
                <a:cs typeface="Consolas" charset="0"/>
              </a:rPr>
              <a:t>ecx</a:t>
            </a:r>
            <a:r>
              <a:rPr lang="nl-NL" dirty="0">
                <a:latin typeface="Consolas" charset="0"/>
                <a:ea typeface="Consolas" charset="0"/>
                <a:cs typeface="Consolas" charset="0"/>
              </a:rPr>
              <a:t>  </a:t>
            </a:r>
          </a:p>
          <a:p>
            <a:r>
              <a:rPr lang="en-US" dirty="0">
                <a:latin typeface="Consolas" charset="0"/>
                <a:ea typeface="Consolas" charset="0"/>
                <a:cs typeface="Consolas" charset="0"/>
              </a:rPr>
              <a:t>008200FC  call        0077C050  </a:t>
            </a:r>
          </a:p>
          <a:p>
            <a:r>
              <a:rPr lang="fi-FI" dirty="0">
                <a:latin typeface="Consolas" charset="0"/>
                <a:ea typeface="Consolas" charset="0"/>
                <a:cs typeface="Consolas" charset="0"/>
              </a:rPr>
              <a:t>00820101  </a:t>
            </a:r>
            <a:r>
              <a:rPr lang="fi-FI" dirty="0" err="1">
                <a:latin typeface="Consolas" charset="0"/>
                <a:ea typeface="Consolas" charset="0"/>
                <a:cs typeface="Consolas" charset="0"/>
              </a:rPr>
              <a:t>nop</a:t>
            </a:r>
            <a:endParaRPr lang="en-US" dirty="0">
              <a:latin typeface="Consolas" charset="0"/>
              <a:ea typeface="Consolas" charset="0"/>
              <a:cs typeface="Consolas" charset="0"/>
            </a:endParaRPr>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ru-RU" dirty="0"/>
              <a:t>. Вызов </a:t>
            </a:r>
            <a:r>
              <a:rPr lang="ru-RU" dirty="0" err="1"/>
              <a:t>невиртуальных</a:t>
            </a:r>
            <a:r>
              <a:rPr lang="ru-RU" dirty="0"/>
              <a:t> методов</a:t>
            </a:r>
            <a:endParaRPr lang="en-US" dirty="0"/>
          </a:p>
        </p:txBody>
      </p:sp>
      <p:cxnSp>
        <p:nvCxnSpPr>
          <p:cNvPr id="7" name="Straight Arrow Connector 6"/>
          <p:cNvCxnSpPr>
            <a:stCxn id="8" idx="2"/>
          </p:cNvCxnSpPr>
          <p:nvPr/>
        </p:nvCxnSpPr>
        <p:spPr>
          <a:xfrm flipH="1">
            <a:off x="4003121" y="1947887"/>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70344" y="1116890"/>
            <a:ext cx="2753267" cy="830997"/>
          </a:xfrm>
          <a:prstGeom prst="rect">
            <a:avLst/>
          </a:prstGeom>
        </p:spPr>
        <p:txBody>
          <a:bodyPr wrap="square">
            <a:spAutoFit/>
          </a:bodyPr>
          <a:lstStyle/>
          <a:p>
            <a:r>
              <a:rPr lang="ru-RU" sz="1600" dirty="0">
                <a:solidFill>
                  <a:schemeClr val="tx2"/>
                </a:solidFill>
                <a:latin typeface="Lucida Handwriting" charset="0"/>
                <a:ea typeface="Lucida Handwriting" charset="0"/>
                <a:cs typeface="Lucida Handwriting" charset="0"/>
              </a:rPr>
              <a:t>С</a:t>
            </a:r>
            <a:r>
              <a:rPr lang="en-US" sz="1600" dirty="0" err="1">
                <a:solidFill>
                  <a:schemeClr val="tx2"/>
                </a:solidFill>
                <a:latin typeface="Lucida Handwriting" charset="0"/>
                <a:ea typeface="Lucida Handwriting" charset="0"/>
                <a:cs typeface="Lucida Handwriting" charset="0"/>
              </a:rPr>
              <a:t>opies</a:t>
            </a:r>
            <a:r>
              <a:rPr lang="en-US" sz="1600" dirty="0">
                <a:solidFill>
                  <a:schemeClr val="tx2"/>
                </a:solidFill>
                <a:latin typeface="Lucida Handwriting" charset="0"/>
                <a:ea typeface="Lucida Handwriting" charset="0"/>
                <a:cs typeface="Lucida Handwriting" charset="0"/>
              </a:rPr>
              <a:t> the reference from the stack to the ECX register</a:t>
            </a:r>
          </a:p>
        </p:txBody>
      </p:sp>
      <p:cxnSp>
        <p:nvCxnSpPr>
          <p:cNvPr id="13" name="Straight Arrow Connector 12"/>
          <p:cNvCxnSpPr>
            <a:stCxn id="11" idx="0"/>
          </p:cNvCxnSpPr>
          <p:nvPr/>
        </p:nvCxnSpPr>
        <p:spPr>
          <a:xfrm flipH="1" flipV="1">
            <a:off x="4344873" y="4076253"/>
            <a:ext cx="2211471" cy="3527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2" idx="0"/>
          </p:cNvCxnSpPr>
          <p:nvPr/>
        </p:nvCxnSpPr>
        <p:spPr>
          <a:xfrm flipV="1">
            <a:off x="2017985" y="4292317"/>
            <a:ext cx="1182415" cy="8753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26953" y="5167688"/>
            <a:ext cx="3582064" cy="1323439"/>
          </a:xfrm>
          <a:prstGeom prst="rect">
            <a:avLst/>
          </a:prstGeom>
        </p:spPr>
        <p:txBody>
          <a:bodyPr wrap="square">
            <a:spAutoFit/>
          </a:bodyPr>
          <a:lstStyle/>
          <a:p>
            <a:pPr algn="just"/>
            <a:r>
              <a:rPr lang="en-US" sz="1600" dirty="0">
                <a:solidFill>
                  <a:schemeClr val="tx2"/>
                </a:solidFill>
                <a:latin typeface="Lucida Handwriting" charset="0"/>
                <a:ea typeface="Lucida Handwriting" charset="0"/>
                <a:cs typeface="Lucida Handwriting" charset="0"/>
              </a:rPr>
              <a:t>The code address of the invoked method (or at least its pre-JIT stub) is known when the JIT compiles the method dispatch </a:t>
            </a:r>
          </a:p>
        </p:txBody>
      </p:sp>
      <p:sp>
        <p:nvSpPr>
          <p:cNvPr id="37" name="Rectangle 36"/>
          <p:cNvSpPr/>
          <p:nvPr/>
        </p:nvSpPr>
        <p:spPr>
          <a:xfrm>
            <a:off x="909626" y="957119"/>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The 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12161" y="1952959"/>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Call the </a:t>
            </a:r>
            <a:r>
              <a:rPr lang="en-US" sz="1600" dirty="0" err="1">
                <a:solidFill>
                  <a:schemeClr val="tx2"/>
                </a:solidFill>
                <a:latin typeface="Lucida Handwriting" charset="0"/>
                <a:ea typeface="Lucida Handwriting" charset="0"/>
                <a:cs typeface="Lucida Handwriting" charset="0"/>
              </a:rPr>
              <a:t>TakeVacation</a:t>
            </a:r>
            <a:r>
              <a:rPr lang="en-US" sz="1600" dirty="0">
                <a:solidFill>
                  <a:schemeClr val="tx2"/>
                </a:solidFill>
                <a:latin typeface="Lucida Handwriting" charset="0"/>
                <a:ea typeface="Lucida Handwriting" charset="0"/>
                <a:cs typeface="Lucida Handwriting" charset="0"/>
              </a:rPr>
              <a:t> non-virtual method </a:t>
            </a:r>
          </a:p>
        </p:txBody>
      </p:sp>
      <p:cxnSp>
        <p:nvCxnSpPr>
          <p:cNvPr id="49" name="Straight Arrow Connector 48"/>
          <p:cNvCxnSpPr>
            <a:stCxn id="47" idx="2"/>
          </p:cNvCxnSpPr>
          <p:nvPr/>
        </p:nvCxnSpPr>
        <p:spPr>
          <a:xfrm flipH="1">
            <a:off x="1667573" y="2537734"/>
            <a:ext cx="350412" cy="34942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270344" y="4429024"/>
            <a:ext cx="4572000" cy="2062103"/>
          </a:xfrm>
          <a:prstGeom prst="rect">
            <a:avLst/>
          </a:prstGeom>
        </p:spPr>
        <p:txBody>
          <a:bodyPr>
            <a:spAutoFit/>
          </a:bodyPr>
          <a:lstStyle/>
          <a:p>
            <a:r>
              <a:rPr lang="en-US" sz="1600" dirty="0">
                <a:solidFill>
                  <a:schemeClr val="tx2"/>
                </a:solidFill>
                <a:latin typeface="Lucida Handwriting" charset="0"/>
                <a:ea typeface="Lucida Handwriting" charset="0"/>
                <a:cs typeface="Lucida Handwriting" charset="0"/>
              </a:rPr>
              <a:t>The CMP instruction attempts to access the memory address in the ECX register, which contains the object reference. If the object reference is null, this memory access would fail with an access violation, because accessing the address 0 is always illegal in Windows processes </a:t>
            </a:r>
          </a:p>
        </p:txBody>
      </p:sp>
    </p:spTree>
    <p:extLst>
      <p:ext uri="{BB962C8B-B14F-4D97-AF65-F5344CB8AC3E}">
        <p14:creationId xmlns:p14="http://schemas.microsoft.com/office/powerpoint/2010/main" val="745598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ru-RU" dirty="0"/>
              <a:t>. Вызов статических методов</a:t>
            </a:r>
            <a:endParaRPr lang="en-US" dirty="0"/>
          </a:p>
        </p:txBody>
      </p:sp>
      <p:sp>
        <p:nvSpPr>
          <p:cNvPr id="14" name="Rectangle 13"/>
          <p:cNvSpPr/>
          <p:nvPr/>
        </p:nvSpPr>
        <p:spPr>
          <a:xfrm>
            <a:off x="159852" y="2887163"/>
            <a:ext cx="7545446" cy="923330"/>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Employee.SetCompanyPolicy</a:t>
            </a:r>
            <a:r>
              <a:rPr lang="en-US" b="1" dirty="0">
                <a:solidFill>
                  <a:schemeClr val="tx2"/>
                </a:solidFill>
                <a:latin typeface="Consolas" charset="0"/>
                <a:ea typeface="Consolas" charset="0"/>
                <a:cs typeface="Consolas" charset="0"/>
              </a:rPr>
              <a:t>();</a:t>
            </a:r>
          </a:p>
          <a:p>
            <a:r>
              <a:rPr lang="en-US" dirty="0">
                <a:latin typeface="Consolas" charset="0"/>
                <a:ea typeface="Consolas" charset="0"/>
                <a:cs typeface="Consolas" charset="0"/>
              </a:rPr>
              <a:t>01550080  call        0145C048  </a:t>
            </a:r>
          </a:p>
          <a:p>
            <a:r>
              <a:rPr lang="fi-FI" dirty="0">
                <a:latin typeface="Consolas" charset="0"/>
                <a:ea typeface="Consolas" charset="0"/>
                <a:cs typeface="Consolas" charset="0"/>
              </a:rPr>
              <a:t>01550085  </a:t>
            </a:r>
            <a:r>
              <a:rPr lang="fi-FI" dirty="0" err="1">
                <a:latin typeface="Consolas" charset="0"/>
                <a:ea typeface="Consolas" charset="0"/>
                <a:cs typeface="Consolas" charset="0"/>
              </a:rPr>
              <a:t>nop</a:t>
            </a:r>
            <a:r>
              <a:rPr lang="fi-FI" dirty="0">
                <a:latin typeface="Consolas" charset="0"/>
                <a:ea typeface="Consolas" charset="0"/>
                <a:cs typeface="Consolas" charset="0"/>
              </a:rPr>
              <a:t> </a:t>
            </a:r>
            <a:endParaRPr lang="en-US" dirty="0">
              <a:latin typeface="Consolas" charset="0"/>
              <a:ea typeface="Consolas" charset="0"/>
              <a:cs typeface="Consolas" charset="0"/>
            </a:endParaRPr>
          </a:p>
        </p:txBody>
      </p:sp>
      <p:sp>
        <p:nvSpPr>
          <p:cNvPr id="16" name="Rectangle 15"/>
          <p:cNvSpPr/>
          <p:nvPr/>
        </p:nvSpPr>
        <p:spPr>
          <a:xfrm>
            <a:off x="226953" y="1272750"/>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Call the  </a:t>
            </a:r>
            <a:r>
              <a:rPr lang="en-US" sz="1600" b="1" dirty="0" err="1">
                <a:solidFill>
                  <a:schemeClr val="tx2"/>
                </a:solidFill>
                <a:latin typeface="Lucida Handwriting" charset="0"/>
                <a:ea typeface="Lucida Handwriting" charset="0"/>
                <a:cs typeface="Lucida Handwriting" charset="0"/>
              </a:rPr>
              <a:t>SetCompanyPolicy</a:t>
            </a:r>
            <a:r>
              <a:rPr lang="en-US" sz="1600" b="1" dirty="0">
                <a:solidFill>
                  <a:schemeClr val="tx2"/>
                </a:solidFill>
                <a:latin typeface="Consolas" charset="0"/>
                <a:ea typeface="Consolas" charset="0"/>
                <a:cs typeface="Consolas" charset="0"/>
              </a:rPr>
              <a:t> </a:t>
            </a:r>
            <a:r>
              <a:rPr lang="en-US" sz="1600" dirty="0">
                <a:solidFill>
                  <a:schemeClr val="tx2"/>
                </a:solidFill>
                <a:latin typeface="Lucida Handwriting" charset="0"/>
                <a:ea typeface="Lucida Handwriting" charset="0"/>
                <a:cs typeface="Lucida Handwriting" charset="0"/>
              </a:rPr>
              <a:t>static method </a:t>
            </a:r>
          </a:p>
        </p:txBody>
      </p:sp>
      <p:cxnSp>
        <p:nvCxnSpPr>
          <p:cNvPr id="17" name="Straight Arrow Connector 16"/>
          <p:cNvCxnSpPr>
            <a:stCxn id="16" idx="2"/>
          </p:cNvCxnSpPr>
          <p:nvPr/>
        </p:nvCxnSpPr>
        <p:spPr>
          <a:xfrm>
            <a:off x="2132777" y="1857525"/>
            <a:ext cx="381823" cy="102963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678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r>
              <a:rPr lang="ru-RU" dirty="0"/>
              <a:t>. Вызов методов интерфейсов</a:t>
            </a:r>
            <a:endParaRPr lang="en-US" dirty="0"/>
          </a:p>
        </p:txBody>
      </p:sp>
      <p:sp>
        <p:nvSpPr>
          <p:cNvPr id="14" name="Rectangle 13"/>
          <p:cNvSpPr/>
          <p:nvPr/>
        </p:nvSpPr>
        <p:spPr>
          <a:xfrm>
            <a:off x="159852" y="2887163"/>
            <a:ext cx="7545446" cy="2031325"/>
          </a:xfrm>
          <a:prstGeom prst="rect">
            <a:avLst/>
          </a:prstGeom>
        </p:spPr>
        <p:txBody>
          <a:bodyPr wrap="square">
            <a:spAutoFit/>
          </a:bodyPr>
          <a:lstStyle/>
          <a:p>
            <a:r>
              <a:rPr lang="en-US" b="1" dirty="0" err="1">
                <a:latin typeface="Consolas" charset="0"/>
                <a:ea typeface="Consolas" charset="0"/>
                <a:cs typeface="Consolas" charset="0"/>
              </a:rPr>
              <a:t>mov</a:t>
            </a:r>
            <a:r>
              <a:rPr lang="en-US" b="1" dirty="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[ebp-64] </a:t>
            </a:r>
            <a:r>
              <a:rPr lang="en-US" dirty="0">
                <a:latin typeface="Consolas" charset="0"/>
                <a:ea typeface="Consolas" charset="0"/>
                <a:cs typeface="Consolas" charset="0"/>
              </a:rPr>
              <a:t>; object reference </a:t>
            </a:r>
          </a:p>
          <a:p>
            <a:r>
              <a:rPr lang="en-US" b="1" dirty="0" err="1">
                <a:latin typeface="Consolas" charset="0"/>
                <a:ea typeface="Consolas" charset="0"/>
                <a:cs typeface="Consolas" charset="0"/>
              </a:rPr>
              <a:t>mov</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dirty="0">
                <a:latin typeface="Consolas" charset="0"/>
                <a:ea typeface="Consolas" charset="0"/>
                <a:cs typeface="Consolas" charset="0"/>
              </a:rPr>
              <a:t>; method table pointer </a:t>
            </a:r>
          </a:p>
          <a:p>
            <a:r>
              <a:rPr lang="en-US" b="1" dirty="0" err="1">
                <a:latin typeface="Consolas" charset="0"/>
                <a:ea typeface="Consolas" charset="0"/>
                <a:cs typeface="Consolas" charset="0"/>
              </a:rPr>
              <a:t>mov</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[eax+12] </a:t>
            </a:r>
            <a:r>
              <a:rPr lang="en-US" dirty="0">
                <a:latin typeface="Consolas" charset="0"/>
                <a:ea typeface="Consolas" charset="0"/>
                <a:cs typeface="Consolas" charset="0"/>
              </a:rPr>
              <a:t>; interface map pointer </a:t>
            </a:r>
          </a:p>
          <a:p>
            <a:r>
              <a:rPr lang="en-US" b="1" dirty="0" err="1">
                <a:latin typeface="Consolas" charset="0"/>
                <a:ea typeface="Consolas" charset="0"/>
                <a:cs typeface="Consolas" charset="0"/>
              </a:rPr>
              <a:t>mov</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[eax+48] </a:t>
            </a:r>
            <a:r>
              <a:rPr lang="en-US" dirty="0">
                <a:latin typeface="Consolas" charset="0"/>
                <a:ea typeface="Consolas" charset="0"/>
                <a:cs typeface="Consolas" charset="0"/>
              </a:rPr>
              <a:t>; compile time offset for this interface in the map </a:t>
            </a:r>
          </a:p>
          <a:p>
            <a:r>
              <a:rPr lang="en-US" b="1" dirty="0">
                <a:latin typeface="Consolas" charset="0"/>
                <a:ea typeface="Consolas" charset="0"/>
                <a:cs typeface="Consolas" charset="0"/>
              </a:rPr>
              <a:t>call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dirty="0">
                <a:latin typeface="Consolas" charset="0"/>
                <a:ea typeface="Consolas" charset="0"/>
                <a:cs typeface="Consolas" charset="0"/>
              </a:rPr>
              <a:t>; first method at EAX, second method at EAX+4, etc. </a:t>
            </a:r>
          </a:p>
        </p:txBody>
      </p:sp>
      <p:sp>
        <p:nvSpPr>
          <p:cNvPr id="16" name="Rectangle 15"/>
          <p:cNvSpPr/>
          <p:nvPr/>
        </p:nvSpPr>
        <p:spPr>
          <a:xfrm>
            <a:off x="226953" y="1272750"/>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Call the  interface method </a:t>
            </a:r>
          </a:p>
        </p:txBody>
      </p:sp>
      <p:cxnSp>
        <p:nvCxnSpPr>
          <p:cNvPr id="17" name="Straight Arrow Connector 16"/>
          <p:cNvCxnSpPr>
            <a:stCxn id="16" idx="2"/>
          </p:cNvCxnSpPr>
          <p:nvPr/>
        </p:nvCxnSpPr>
        <p:spPr>
          <a:xfrm>
            <a:off x="2132777" y="1611304"/>
            <a:ext cx="381823" cy="127585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705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endParaRPr lang="en-US" dirty="0"/>
          </a:p>
        </p:txBody>
      </p:sp>
      <p:grpSp>
        <p:nvGrpSpPr>
          <p:cNvPr id="5" name="Group 4"/>
          <p:cNvGrpSpPr/>
          <p:nvPr/>
        </p:nvGrpSpPr>
        <p:grpSpPr>
          <a:xfrm>
            <a:off x="381000" y="1066800"/>
            <a:ext cx="8264909" cy="5209639"/>
            <a:chOff x="193291" y="1219200"/>
            <a:chExt cx="8264909" cy="5209639"/>
          </a:xfrm>
        </p:grpSpPr>
        <p:grpSp>
          <p:nvGrpSpPr>
            <p:cNvPr id="62" name="Group 61"/>
            <p:cNvGrpSpPr/>
            <p:nvPr/>
          </p:nvGrpSpPr>
          <p:grpSpPr>
            <a:xfrm>
              <a:off x="1889869" y="1219200"/>
              <a:ext cx="6568331" cy="4724400"/>
              <a:chOff x="699636" y="1143000"/>
              <a:chExt cx="7225164" cy="4724400"/>
            </a:xfrm>
          </p:grpSpPr>
          <p:sp>
            <p:nvSpPr>
              <p:cNvPr id="6" name="Rectangle 5"/>
              <p:cNvSpPr/>
              <p:nvPr/>
            </p:nvSpPr>
            <p:spPr bwMode="auto">
              <a:xfrm>
                <a:off x="914400" y="19812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8" name="Rectangle 7"/>
              <p:cNvSpPr/>
              <p:nvPr/>
            </p:nvSpPr>
            <p:spPr bwMode="auto">
              <a:xfrm>
                <a:off x="1066800" y="2819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Type Handle </a:t>
                </a:r>
              </a:p>
            </p:txBody>
          </p:sp>
          <p:sp>
            <p:nvSpPr>
              <p:cNvPr id="9" name="Rectangle 8"/>
              <p:cNvSpPr/>
              <p:nvPr/>
            </p:nvSpPr>
            <p:spPr bwMode="auto">
              <a:xfrm>
                <a:off x="1066800" y="2133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Index</a:t>
                </a:r>
              </a:p>
            </p:txBody>
          </p:sp>
          <p:sp>
            <p:nvSpPr>
              <p:cNvPr id="12" name="TextBox 11"/>
              <p:cNvSpPr txBox="1"/>
              <p:nvPr/>
            </p:nvSpPr>
            <p:spPr>
              <a:xfrm>
                <a:off x="44445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699636" y="1600200"/>
                <a:ext cx="3351687" cy="338554"/>
              </a:xfrm>
              <a:prstGeom prst="rect">
                <a:avLst/>
              </a:prstGeom>
              <a:noFill/>
            </p:spPr>
            <p:txBody>
              <a:bodyPr wrap="none" rtlCol="0">
                <a:spAutoFit/>
              </a:bodyPr>
              <a:lstStyle/>
              <a:p>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10668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id</a:t>
                </a:r>
              </a:p>
            </p:txBody>
          </p:sp>
          <p:sp>
            <p:nvSpPr>
              <p:cNvPr id="51" name="Rectangle 50"/>
              <p:cNvSpPr/>
              <p:nvPr/>
            </p:nvSpPr>
            <p:spPr bwMode="auto">
              <a:xfrm>
                <a:off x="1066800" y="4191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name</a:t>
                </a:r>
              </a:p>
            </p:txBody>
          </p:sp>
          <p:sp>
            <p:nvSpPr>
              <p:cNvPr id="25" name="Rectangle 24"/>
              <p:cNvSpPr/>
              <p:nvPr/>
            </p:nvSpPr>
            <p:spPr bwMode="auto">
              <a:xfrm>
                <a:off x="4419600" y="1600200"/>
                <a:ext cx="2895600"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26" name="Rectangle 25"/>
              <p:cNvSpPr/>
              <p:nvPr/>
            </p:nvSpPr>
            <p:spPr bwMode="auto">
              <a:xfrm>
                <a:off x="4571999" y="24384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27" name="Rectangle 26"/>
              <p:cNvSpPr/>
              <p:nvPr/>
            </p:nvSpPr>
            <p:spPr bwMode="auto">
              <a:xfrm>
                <a:off x="4571999" y="1752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29" name="TextBox 28"/>
              <p:cNvSpPr txBox="1"/>
              <p:nvPr/>
            </p:nvSpPr>
            <p:spPr>
              <a:xfrm>
                <a:off x="4606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Table</a:t>
                </a:r>
              </a:p>
            </p:txBody>
          </p:sp>
          <p:sp>
            <p:nvSpPr>
              <p:cNvPr id="30" name="Rectangle 29"/>
              <p:cNvSpPr/>
              <p:nvPr/>
            </p:nvSpPr>
            <p:spPr bwMode="auto">
              <a:xfrm>
                <a:off x="4571999" y="31242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31" name="Rectangle 30"/>
              <p:cNvSpPr/>
              <p:nvPr/>
            </p:nvSpPr>
            <p:spPr bwMode="auto">
              <a:xfrm>
                <a:off x="4571999" y="38100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Hash Code Storage </a:t>
                </a:r>
              </a:p>
            </p:txBody>
          </p:sp>
          <p:sp>
            <p:nvSpPr>
              <p:cNvPr id="34" name="Rectangle 33"/>
              <p:cNvSpPr/>
              <p:nvPr/>
            </p:nvSpPr>
            <p:spPr bwMode="auto">
              <a:xfrm>
                <a:off x="4571999" y="44958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700" b="1" dirty="0"/>
                  <a:t>Owner Weak</a:t>
                </a:r>
                <a:r>
                  <a:rPr lang="ru-RU" sz="1700" b="1" dirty="0"/>
                  <a:t> </a:t>
                </a:r>
                <a:r>
                  <a:rPr lang="en-US" sz="1700" b="1" dirty="0"/>
                  <a:t>Reference</a:t>
                </a:r>
              </a:p>
            </p:txBody>
          </p:sp>
          <p:sp>
            <p:nvSpPr>
              <p:cNvPr id="37" name="Rectangle 36"/>
              <p:cNvSpPr/>
              <p:nvPr/>
            </p:nvSpPr>
            <p:spPr bwMode="auto">
              <a:xfrm>
                <a:off x="4572000" y="5181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35" name="Straight Arrow Connector 34"/>
              <p:cNvCxnSpPr/>
              <p:nvPr/>
            </p:nvCxnSpPr>
            <p:spPr>
              <a:xfrm>
                <a:off x="3124200" y="2438400"/>
                <a:ext cx="14478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4" idx="1"/>
              </p:cNvCxnSpPr>
              <p:nvPr/>
            </p:nvCxnSpPr>
            <p:spPr>
              <a:xfrm flipH="1" flipV="1">
                <a:off x="3352801" y="2667000"/>
                <a:ext cx="1219198"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315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315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391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53" name="Straight Arrow Connector 52"/>
              <p:cNvCxnSpPr/>
              <p:nvPr/>
            </p:nvCxnSpPr>
            <p:spPr>
              <a:xfrm>
                <a:off x="7924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193291" y="5105400"/>
              <a:ext cx="3783636" cy="1323439"/>
            </a:xfrm>
            <a:prstGeom prst="rect">
              <a:avLst/>
            </a:prstGeom>
          </p:spPr>
          <p:txBody>
            <a:bodyPr wrap="square">
              <a:spAutoFit/>
            </a:bodyPr>
            <a:lstStyle/>
            <a:p>
              <a:r>
                <a:rPr lang="en-US" sz="1600" b="1" dirty="0">
                  <a:solidFill>
                    <a:schemeClr val="tx2"/>
                  </a:solidFill>
                  <a:latin typeface="Lucida Handwriting" charset="0"/>
                  <a:ea typeface="Lucida Handwriting" charset="0"/>
                  <a:cs typeface="Lucida Handwriting" charset="0"/>
                </a:rPr>
                <a:t>This field is used for </a:t>
              </a:r>
            </a:p>
            <a:p>
              <a:pPr marL="285750" indent="-285750">
                <a:buFontTx/>
                <a:buChar char="-"/>
              </a:pPr>
              <a:r>
                <a:rPr lang="en-US" sz="1600" b="1" dirty="0">
                  <a:solidFill>
                    <a:schemeClr val="tx2"/>
                  </a:solidFill>
                  <a:latin typeface="Lucida Handwriting" charset="0"/>
                  <a:ea typeface="Lucida Handwriting" charset="0"/>
                  <a:cs typeface="Lucida Handwriting" charset="0"/>
                </a:rPr>
                <a:t>synchronization</a:t>
              </a:r>
            </a:p>
            <a:p>
              <a:pPr marL="285750" indent="-285750">
                <a:buFontTx/>
                <a:buChar char="-"/>
              </a:pPr>
              <a:r>
                <a:rPr lang="en-US" sz="1600" b="1" dirty="0">
                  <a:solidFill>
                    <a:schemeClr val="tx2"/>
                  </a:solidFill>
                  <a:latin typeface="Lucida Handwriting" charset="0"/>
                  <a:ea typeface="Lucida Handwriting" charset="0"/>
                  <a:cs typeface="Lucida Handwriting" charset="0"/>
                </a:rPr>
                <a:t>GC book-keeping</a:t>
              </a:r>
            </a:p>
            <a:p>
              <a:pPr marL="285750" indent="-285750">
                <a:buFontTx/>
                <a:buChar char="-"/>
              </a:pPr>
              <a:r>
                <a:rPr lang="en-US" sz="1600" b="1" dirty="0">
                  <a:solidFill>
                    <a:schemeClr val="tx2"/>
                  </a:solidFill>
                  <a:latin typeface="Lucida Handwriting" charset="0"/>
                  <a:ea typeface="Lucida Handwriting" charset="0"/>
                  <a:cs typeface="Lucida Handwriting" charset="0"/>
                </a:rPr>
                <a:t>finalization</a:t>
              </a:r>
            </a:p>
            <a:p>
              <a:pPr marL="285750" indent="-285750">
                <a:buFontTx/>
                <a:buChar char="-"/>
              </a:pPr>
              <a:r>
                <a:rPr lang="en-US" sz="1600" b="1" dirty="0">
                  <a:solidFill>
                    <a:schemeClr val="tx2"/>
                  </a:solidFill>
                  <a:latin typeface="Lucida Handwriting" charset="0"/>
                  <a:ea typeface="Lucida Handwriting" charset="0"/>
                  <a:cs typeface="Lucida Handwriting" charset="0"/>
                </a:rPr>
                <a:t>hash code storage </a:t>
              </a:r>
            </a:p>
          </p:txBody>
        </p:sp>
        <p:cxnSp>
          <p:nvCxnSpPr>
            <p:cNvPr id="28" name="Straight Arrow Connector 27"/>
            <p:cNvCxnSpPr>
              <a:endCxn id="9" idx="1"/>
            </p:cNvCxnSpPr>
            <p:nvPr/>
          </p:nvCxnSpPr>
          <p:spPr>
            <a:xfrm flipV="1">
              <a:off x="883564" y="2476500"/>
              <a:ext cx="1340090" cy="25908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3670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Домены</a:t>
            </a:r>
            <a:r>
              <a:rPr lang="en-US" dirty="0"/>
              <a:t>, </a:t>
            </a:r>
            <a:r>
              <a:rPr lang="en-US" dirty="0" err="1"/>
              <a:t>создаваемые</a:t>
            </a:r>
            <a:r>
              <a:rPr lang="en-US" dirty="0"/>
              <a:t> </a:t>
            </a:r>
            <a:r>
              <a:rPr lang="en-US" dirty="0" err="1"/>
              <a:t>при</a:t>
            </a:r>
            <a:r>
              <a:rPr lang="en-US" dirty="0"/>
              <a:t> </a:t>
            </a:r>
            <a:r>
              <a:rPr lang="en-US" dirty="0" err="1"/>
              <a:t>начальной</a:t>
            </a:r>
            <a:r>
              <a:rPr lang="en-US" dirty="0"/>
              <a:t> </a:t>
            </a:r>
            <a:r>
              <a:rPr lang="en-US" dirty="0" err="1"/>
              <a:t>загрузке</a:t>
            </a:r>
            <a:r>
              <a:rPr lang="en-US" dirty="0"/>
              <a:t> CLR </a:t>
            </a:r>
          </a:p>
        </p:txBody>
      </p:sp>
      <p:grpSp>
        <p:nvGrpSpPr>
          <p:cNvPr id="11" name="Group 10"/>
          <p:cNvGrpSpPr/>
          <p:nvPr/>
        </p:nvGrpSpPr>
        <p:grpSpPr>
          <a:xfrm>
            <a:off x="277091" y="685800"/>
            <a:ext cx="8659091" cy="5867400"/>
            <a:chOff x="381000" y="457200"/>
            <a:chExt cx="9525000" cy="5867400"/>
          </a:xfrm>
        </p:grpSpPr>
        <p:sp>
          <p:nvSpPr>
            <p:cNvPr id="7" name="Rectangle 6"/>
            <p:cNvSpPr/>
            <p:nvPr/>
          </p:nvSpPr>
          <p:spPr bwMode="auto">
            <a:xfrm>
              <a:off x="381000" y="457200"/>
              <a:ext cx="9525000" cy="5867400"/>
            </a:xfrm>
            <a:prstGeom prst="rect">
              <a:avLst/>
            </a:prstGeom>
            <a:solidFill>
              <a:srgbClr val="FFFAB1"/>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a:cs typeface="Abadi MT Condensed Extra Bold"/>
                </a:rPr>
                <a:t>Three Domain in Managed Process </a:t>
              </a:r>
            </a:p>
          </p:txBody>
        </p:sp>
        <p:sp>
          <p:nvSpPr>
            <p:cNvPr id="8" name="Rectangle 7"/>
            <p:cNvSpPr/>
            <p:nvPr/>
          </p:nvSpPr>
          <p:spPr bwMode="auto">
            <a:xfrm>
              <a:off x="609600" y="1371600"/>
              <a:ext cx="2667000" cy="4191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a:p>
          </p:txBody>
        </p:sp>
        <p:sp>
          <p:nvSpPr>
            <p:cNvPr id="14" name="TextBox 13"/>
            <p:cNvSpPr txBox="1"/>
            <p:nvPr/>
          </p:nvSpPr>
          <p:spPr>
            <a:xfrm>
              <a:off x="382322" y="914400"/>
              <a:ext cx="3038483" cy="369332"/>
            </a:xfrm>
            <a:prstGeom prst="rect">
              <a:avLst/>
            </a:prstGeom>
            <a:noFill/>
          </p:spPr>
          <p:txBody>
            <a:bodyPr wrap="none" rtlCol="0">
              <a:spAutoFit/>
            </a:bodyPr>
            <a:lstStyle/>
            <a:p>
              <a:pPr algn="ctr"/>
              <a:r>
                <a:rPr lang="en-US" b="1" dirty="0">
                  <a:latin typeface="+mn-lt"/>
                </a:rPr>
                <a:t>System Domain (singleton)</a:t>
              </a:r>
            </a:p>
          </p:txBody>
        </p:sp>
        <p:sp>
          <p:nvSpPr>
            <p:cNvPr id="15" name="TextBox 14"/>
            <p:cNvSpPr txBox="1"/>
            <p:nvPr/>
          </p:nvSpPr>
          <p:spPr>
            <a:xfrm>
              <a:off x="3527407" y="914400"/>
              <a:ext cx="3010462" cy="369332"/>
            </a:xfrm>
            <a:prstGeom prst="rect">
              <a:avLst/>
            </a:prstGeom>
            <a:noFill/>
          </p:spPr>
          <p:txBody>
            <a:bodyPr wrap="none" rtlCol="0">
              <a:spAutoFit/>
            </a:bodyPr>
            <a:lstStyle/>
            <a:p>
              <a:pPr algn="ctr"/>
              <a:r>
                <a:rPr lang="en-US" b="1" dirty="0">
                  <a:latin typeface="+mn-lt"/>
                </a:rPr>
                <a:t>Shared Domain (singleton)</a:t>
              </a:r>
            </a:p>
          </p:txBody>
        </p:sp>
        <p:sp>
          <p:nvSpPr>
            <p:cNvPr id="16" name="TextBox 15"/>
            <p:cNvSpPr txBox="1"/>
            <p:nvPr/>
          </p:nvSpPr>
          <p:spPr>
            <a:xfrm>
              <a:off x="7085932" y="914400"/>
              <a:ext cx="2294217" cy="369332"/>
            </a:xfrm>
            <a:prstGeom prst="rect">
              <a:avLst/>
            </a:prstGeom>
            <a:noFill/>
          </p:spPr>
          <p:txBody>
            <a:bodyPr wrap="none" rtlCol="0">
              <a:spAutoFit/>
            </a:bodyPr>
            <a:lstStyle/>
            <a:p>
              <a:pPr algn="ctr"/>
              <a:r>
                <a:rPr lang="en-US" b="1" dirty="0">
                  <a:latin typeface="+mn-lt"/>
                </a:rPr>
                <a:t>Default </a:t>
              </a:r>
              <a:r>
                <a:rPr lang="en-US" b="1" dirty="0" err="1">
                  <a:latin typeface="+mn-lt"/>
                </a:rPr>
                <a:t>AppDomain</a:t>
              </a:r>
              <a:endParaRPr lang="en-US" b="1" dirty="0">
                <a:latin typeface="+mn-lt"/>
              </a:endParaRPr>
            </a:p>
          </p:txBody>
        </p:sp>
        <p:sp>
          <p:nvSpPr>
            <p:cNvPr id="17" name="Rectangle 16"/>
            <p:cNvSpPr/>
            <p:nvPr/>
          </p:nvSpPr>
          <p:spPr bwMode="auto">
            <a:xfrm>
              <a:off x="457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Process Heap</a:t>
              </a:r>
            </a:p>
          </p:txBody>
        </p:sp>
        <p:sp>
          <p:nvSpPr>
            <p:cNvPr id="18" name="Rectangle 17"/>
            <p:cNvSpPr/>
            <p:nvPr/>
          </p:nvSpPr>
          <p:spPr bwMode="auto">
            <a:xfrm>
              <a:off x="28956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JIT Code Heap</a:t>
              </a:r>
            </a:p>
          </p:txBody>
        </p:sp>
        <p:sp>
          <p:nvSpPr>
            <p:cNvPr id="19" name="Rectangle 18"/>
            <p:cNvSpPr/>
            <p:nvPr/>
          </p:nvSpPr>
          <p:spPr bwMode="auto">
            <a:xfrm>
              <a:off x="5334000" y="5715000"/>
              <a:ext cx="20574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GC Heap</a:t>
              </a:r>
            </a:p>
          </p:txBody>
        </p:sp>
        <p:sp>
          <p:nvSpPr>
            <p:cNvPr id="20" name="Rectangle 19"/>
            <p:cNvSpPr/>
            <p:nvPr/>
          </p:nvSpPr>
          <p:spPr bwMode="auto">
            <a:xfrm>
              <a:off x="7696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Large </a:t>
              </a:r>
              <a:r>
                <a:rPr lang="en-US" b="1"/>
                <a:t>Object Heap</a:t>
              </a:r>
              <a:endParaRPr lang="en-US" b="1" dirty="0"/>
            </a:p>
          </p:txBody>
        </p:sp>
        <p:cxnSp>
          <p:nvCxnSpPr>
            <p:cNvPr id="5" name="Straight Connector 4"/>
            <p:cNvCxnSpPr/>
            <p:nvPr/>
          </p:nvCxnSpPr>
          <p:spPr>
            <a:xfrm>
              <a:off x="609600"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9600"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9600"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09600"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9600"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9600"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09600"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751008"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9" name="Rectangle 8"/>
            <p:cNvSpPr/>
            <p:nvPr/>
          </p:nvSpPr>
          <p:spPr>
            <a:xfrm>
              <a:off x="710845" y="1752600"/>
              <a:ext cx="2418695" cy="369332"/>
            </a:xfrm>
            <a:prstGeom prst="rect">
              <a:avLst/>
            </a:prstGeom>
          </p:spPr>
          <p:txBody>
            <a:bodyPr wrap="none">
              <a:spAutoFit/>
            </a:bodyPr>
            <a:lstStyle/>
            <a:p>
              <a:pPr algn="ctr"/>
              <a:r>
                <a:rPr lang="en-US" b="1" dirty="0">
                  <a:latin typeface="+mn-lt"/>
                </a:rPr>
                <a:t>Low-Frequency Heap</a:t>
              </a:r>
            </a:p>
          </p:txBody>
        </p:sp>
        <p:sp>
          <p:nvSpPr>
            <p:cNvPr id="30" name="Rectangle 29"/>
            <p:cNvSpPr/>
            <p:nvPr/>
          </p:nvSpPr>
          <p:spPr>
            <a:xfrm>
              <a:off x="1292255" y="2133600"/>
              <a:ext cx="1290705" cy="369332"/>
            </a:xfrm>
            <a:prstGeom prst="rect">
              <a:avLst/>
            </a:prstGeom>
          </p:spPr>
          <p:txBody>
            <a:bodyPr wrap="none">
              <a:spAutoFit/>
            </a:bodyPr>
            <a:lstStyle/>
            <a:p>
              <a:pPr algn="ctr"/>
              <a:r>
                <a:rPr lang="en-US" b="1" dirty="0">
                  <a:latin typeface="+mn-lt"/>
                </a:rPr>
                <a:t>Stub Heap</a:t>
              </a:r>
            </a:p>
          </p:txBody>
        </p:sp>
        <p:sp>
          <p:nvSpPr>
            <p:cNvPr id="31" name="Rectangle 30"/>
            <p:cNvSpPr/>
            <p:nvPr/>
          </p:nvSpPr>
          <p:spPr>
            <a:xfrm>
              <a:off x="1144471" y="2514600"/>
              <a:ext cx="1586278" cy="369332"/>
            </a:xfrm>
            <a:prstGeom prst="rect">
              <a:avLst/>
            </a:prstGeom>
          </p:spPr>
          <p:txBody>
            <a:bodyPr wrap="none">
              <a:spAutoFit/>
            </a:bodyPr>
            <a:lstStyle/>
            <a:p>
              <a:pPr algn="ctr"/>
              <a:r>
                <a:rPr lang="en-US" b="1" dirty="0">
                  <a:latin typeface="+mn-lt"/>
                </a:rPr>
                <a:t>Handle Table</a:t>
              </a:r>
            </a:p>
          </p:txBody>
        </p:sp>
        <p:sp>
          <p:nvSpPr>
            <p:cNvPr id="32" name="Rectangle 31"/>
            <p:cNvSpPr/>
            <p:nvPr/>
          </p:nvSpPr>
          <p:spPr>
            <a:xfrm>
              <a:off x="898762" y="2895600"/>
              <a:ext cx="2082951" cy="369332"/>
            </a:xfrm>
            <a:prstGeom prst="rect">
              <a:avLst/>
            </a:prstGeom>
          </p:spPr>
          <p:txBody>
            <a:bodyPr wrap="none">
              <a:spAutoFit/>
            </a:bodyPr>
            <a:lstStyle/>
            <a:p>
              <a:pPr algn="ctr"/>
              <a:r>
                <a:rPr lang="en-US" b="1" dirty="0">
                  <a:latin typeface="+mn-lt"/>
                </a:rPr>
                <a:t>LOH Handle Table</a:t>
              </a:r>
            </a:p>
          </p:txBody>
        </p:sp>
        <p:sp>
          <p:nvSpPr>
            <p:cNvPr id="33" name="Rectangle 32"/>
            <p:cNvSpPr/>
            <p:nvPr/>
          </p:nvSpPr>
          <p:spPr>
            <a:xfrm>
              <a:off x="990074" y="3276600"/>
              <a:ext cx="1900326" cy="369332"/>
            </a:xfrm>
            <a:prstGeom prst="rect">
              <a:avLst/>
            </a:prstGeom>
          </p:spPr>
          <p:txBody>
            <a:bodyPr wrap="none">
              <a:spAutoFit/>
            </a:bodyPr>
            <a:lstStyle/>
            <a:p>
              <a:pPr algn="ctr"/>
              <a:r>
                <a:rPr lang="en-US" b="1" dirty="0">
                  <a:latin typeface="+mn-lt"/>
                </a:rPr>
                <a:t>Assembly Cache</a:t>
              </a:r>
            </a:p>
          </p:txBody>
        </p:sp>
        <p:sp>
          <p:nvSpPr>
            <p:cNvPr id="34" name="Rectangle 33"/>
            <p:cNvSpPr/>
            <p:nvPr/>
          </p:nvSpPr>
          <p:spPr>
            <a:xfrm>
              <a:off x="1415168" y="3657600"/>
              <a:ext cx="1030839" cy="369332"/>
            </a:xfrm>
            <a:prstGeom prst="rect">
              <a:avLst/>
            </a:prstGeom>
          </p:spPr>
          <p:txBody>
            <a:bodyPr wrap="none">
              <a:spAutoFit/>
            </a:bodyPr>
            <a:lstStyle/>
            <a:p>
              <a:pPr algn="ctr"/>
              <a:r>
                <a:rPr lang="en-US" b="1" dirty="0">
                  <a:latin typeface="+mn-lt"/>
                </a:rPr>
                <a:t>Context</a:t>
              </a:r>
            </a:p>
          </p:txBody>
        </p:sp>
        <p:sp>
          <p:nvSpPr>
            <p:cNvPr id="35" name="Rectangle 34"/>
            <p:cNvSpPr/>
            <p:nvPr/>
          </p:nvSpPr>
          <p:spPr>
            <a:xfrm>
              <a:off x="825137" y="4038600"/>
              <a:ext cx="2210901" cy="369332"/>
            </a:xfrm>
            <a:prstGeom prst="rect">
              <a:avLst/>
            </a:prstGeom>
          </p:spPr>
          <p:txBody>
            <a:bodyPr wrap="none">
              <a:spAutoFit/>
            </a:bodyPr>
            <a:lstStyle/>
            <a:p>
              <a:pPr algn="ctr"/>
              <a:r>
                <a:rPr lang="en-US" b="1" dirty="0">
                  <a:latin typeface="+mn-lt"/>
                </a:rPr>
                <a:t>Security Descriptor</a:t>
              </a:r>
            </a:p>
          </p:txBody>
        </p:sp>
        <p:sp>
          <p:nvSpPr>
            <p:cNvPr id="36" name="Rectangle 35"/>
            <p:cNvSpPr/>
            <p:nvPr/>
          </p:nvSpPr>
          <p:spPr>
            <a:xfrm>
              <a:off x="1053696" y="4419600"/>
              <a:ext cx="1753778" cy="369332"/>
            </a:xfrm>
            <a:prstGeom prst="rect">
              <a:avLst/>
            </a:prstGeom>
          </p:spPr>
          <p:txBody>
            <a:bodyPr wrap="none">
              <a:spAutoFit/>
            </a:bodyPr>
            <a:lstStyle/>
            <a:p>
              <a:pPr algn="ctr"/>
              <a:r>
                <a:rPr lang="en-US" b="1" dirty="0">
                  <a:latin typeface="+mn-lt"/>
                </a:rPr>
                <a:t>Assembly Map</a:t>
              </a:r>
            </a:p>
          </p:txBody>
        </p:sp>
        <p:sp>
          <p:nvSpPr>
            <p:cNvPr id="37" name="Rectangle 36"/>
            <p:cNvSpPr/>
            <p:nvPr/>
          </p:nvSpPr>
          <p:spPr>
            <a:xfrm>
              <a:off x="1214626" y="4800600"/>
              <a:ext cx="1431921" cy="369332"/>
            </a:xfrm>
            <a:prstGeom prst="rect">
              <a:avLst/>
            </a:prstGeom>
          </p:spPr>
          <p:txBody>
            <a:bodyPr wrap="none">
              <a:spAutoFit/>
            </a:bodyPr>
            <a:lstStyle/>
            <a:p>
              <a:pPr algn="ctr"/>
              <a:r>
                <a:rPr lang="en-US" b="1" dirty="0" err="1">
                  <a:latin typeface="+mn-lt"/>
                </a:rPr>
                <a:t>DLSRecords</a:t>
              </a:r>
              <a:endParaRPr lang="en-US" b="1" dirty="0">
                <a:latin typeface="+mn-lt"/>
              </a:endParaRPr>
            </a:p>
          </p:txBody>
        </p:sp>
        <p:sp>
          <p:nvSpPr>
            <p:cNvPr id="10" name="Rectangle 9"/>
            <p:cNvSpPr/>
            <p:nvPr/>
          </p:nvSpPr>
          <p:spPr bwMode="auto">
            <a:xfrm>
              <a:off x="609600" y="4419600"/>
              <a:ext cx="2667000" cy="1143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cxnSp>
          <p:nvCxnSpPr>
            <p:cNvPr id="80" name="Straight Connector 79"/>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507177" y="4419600"/>
              <a:ext cx="2824365" cy="369332"/>
            </a:xfrm>
            <a:prstGeom prst="rect">
              <a:avLst/>
            </a:prstGeom>
          </p:spPr>
          <p:txBody>
            <a:bodyPr wrap="none">
              <a:spAutoFit/>
            </a:bodyPr>
            <a:lstStyle/>
            <a:p>
              <a:pPr algn="ctr"/>
              <a:r>
                <a:rPr lang="en-US" b="1" dirty="0">
                  <a:latin typeface="+mn-lt"/>
                </a:rPr>
                <a:t>Global String Literal Map</a:t>
              </a:r>
            </a:p>
          </p:txBody>
        </p:sp>
        <p:sp>
          <p:nvSpPr>
            <p:cNvPr id="84" name="Rectangle 83"/>
            <p:cNvSpPr/>
            <p:nvPr/>
          </p:nvSpPr>
          <p:spPr>
            <a:xfrm>
              <a:off x="959481" y="4800600"/>
              <a:ext cx="1867842" cy="369332"/>
            </a:xfrm>
            <a:prstGeom prst="rect">
              <a:avLst/>
            </a:prstGeom>
          </p:spPr>
          <p:txBody>
            <a:bodyPr wrap="none">
              <a:spAutoFit/>
            </a:bodyPr>
            <a:lstStyle/>
            <a:p>
              <a:pPr algn="ctr"/>
              <a:r>
                <a:rPr lang="en-US" b="1" dirty="0">
                  <a:latin typeface="+mn-lt"/>
                </a:rPr>
                <a:t>Default Domain</a:t>
              </a:r>
            </a:p>
          </p:txBody>
        </p:sp>
        <p:sp>
          <p:nvSpPr>
            <p:cNvPr id="85" name="Rectangle 84"/>
            <p:cNvSpPr/>
            <p:nvPr/>
          </p:nvSpPr>
          <p:spPr>
            <a:xfrm>
              <a:off x="925553" y="5181600"/>
              <a:ext cx="1980542" cy="369332"/>
            </a:xfrm>
            <a:prstGeom prst="rect">
              <a:avLst/>
            </a:prstGeom>
          </p:spPr>
          <p:txBody>
            <a:bodyPr wrap="none">
              <a:spAutoFit/>
            </a:bodyPr>
            <a:lstStyle/>
            <a:p>
              <a:pPr algn="ctr"/>
              <a:r>
                <a:rPr lang="en-US" b="1" dirty="0">
                  <a:latin typeface="+mn-lt"/>
                </a:rPr>
                <a:t>System </a:t>
              </a:r>
              <a:r>
                <a:rPr lang="en-US" b="1" dirty="0" err="1">
                  <a:latin typeface="+mn-lt"/>
                </a:rPr>
                <a:t>Assemby</a:t>
              </a:r>
              <a:endParaRPr lang="en-US" b="1" dirty="0">
                <a:latin typeface="+mn-lt"/>
              </a:endParaRPr>
            </a:p>
          </p:txBody>
        </p:sp>
        <p:sp>
          <p:nvSpPr>
            <p:cNvPr id="117" name="Rectangle 116"/>
            <p:cNvSpPr/>
            <p:nvPr/>
          </p:nvSpPr>
          <p:spPr bwMode="auto">
            <a:xfrm>
              <a:off x="3785155" y="1371600"/>
              <a:ext cx="2667000" cy="3810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a:p>
          </p:txBody>
        </p:sp>
        <p:cxnSp>
          <p:nvCxnSpPr>
            <p:cNvPr id="118" name="Straight Connector 117"/>
            <p:cNvCxnSpPr/>
            <p:nvPr/>
          </p:nvCxnSpPr>
          <p:spPr>
            <a:xfrm>
              <a:off x="37851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7851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37851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7851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7851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37851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37851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7851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785155"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39265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29" name="Rectangle 128"/>
            <p:cNvSpPr/>
            <p:nvPr/>
          </p:nvSpPr>
          <p:spPr>
            <a:xfrm>
              <a:off x="3886401" y="1752600"/>
              <a:ext cx="2418695" cy="369332"/>
            </a:xfrm>
            <a:prstGeom prst="rect">
              <a:avLst/>
            </a:prstGeom>
          </p:spPr>
          <p:txBody>
            <a:bodyPr wrap="none">
              <a:spAutoFit/>
            </a:bodyPr>
            <a:lstStyle/>
            <a:p>
              <a:pPr algn="ctr"/>
              <a:r>
                <a:rPr lang="en-US" b="1" dirty="0">
                  <a:latin typeface="+mn-lt"/>
                </a:rPr>
                <a:t>Low-Frequency Heap</a:t>
              </a:r>
            </a:p>
          </p:txBody>
        </p:sp>
        <p:sp>
          <p:nvSpPr>
            <p:cNvPr id="130" name="Rectangle 129"/>
            <p:cNvSpPr/>
            <p:nvPr/>
          </p:nvSpPr>
          <p:spPr>
            <a:xfrm>
              <a:off x="4467810" y="2133600"/>
              <a:ext cx="1290705" cy="369332"/>
            </a:xfrm>
            <a:prstGeom prst="rect">
              <a:avLst/>
            </a:prstGeom>
          </p:spPr>
          <p:txBody>
            <a:bodyPr wrap="none">
              <a:spAutoFit/>
            </a:bodyPr>
            <a:lstStyle/>
            <a:p>
              <a:pPr algn="ctr"/>
              <a:r>
                <a:rPr lang="en-US" b="1" dirty="0">
                  <a:latin typeface="+mn-lt"/>
                </a:rPr>
                <a:t>Stub Heap</a:t>
              </a:r>
            </a:p>
          </p:txBody>
        </p:sp>
        <p:sp>
          <p:nvSpPr>
            <p:cNvPr id="131" name="Rectangle 130"/>
            <p:cNvSpPr/>
            <p:nvPr/>
          </p:nvSpPr>
          <p:spPr>
            <a:xfrm>
              <a:off x="4320026" y="2514600"/>
              <a:ext cx="1586278" cy="369332"/>
            </a:xfrm>
            <a:prstGeom prst="rect">
              <a:avLst/>
            </a:prstGeom>
          </p:spPr>
          <p:txBody>
            <a:bodyPr wrap="none">
              <a:spAutoFit/>
            </a:bodyPr>
            <a:lstStyle/>
            <a:p>
              <a:pPr algn="ctr"/>
              <a:r>
                <a:rPr lang="en-US" b="1" dirty="0">
                  <a:latin typeface="+mn-lt"/>
                </a:rPr>
                <a:t>Handle Table</a:t>
              </a:r>
            </a:p>
          </p:txBody>
        </p:sp>
        <p:sp>
          <p:nvSpPr>
            <p:cNvPr id="132" name="Rectangle 131"/>
            <p:cNvSpPr/>
            <p:nvPr/>
          </p:nvSpPr>
          <p:spPr>
            <a:xfrm>
              <a:off x="4074317" y="2895600"/>
              <a:ext cx="2082951" cy="369332"/>
            </a:xfrm>
            <a:prstGeom prst="rect">
              <a:avLst/>
            </a:prstGeom>
          </p:spPr>
          <p:txBody>
            <a:bodyPr wrap="none">
              <a:spAutoFit/>
            </a:bodyPr>
            <a:lstStyle/>
            <a:p>
              <a:pPr algn="ctr"/>
              <a:r>
                <a:rPr lang="en-US" b="1" dirty="0">
                  <a:latin typeface="+mn-lt"/>
                </a:rPr>
                <a:t>LOH Handle Table</a:t>
              </a:r>
            </a:p>
          </p:txBody>
        </p:sp>
        <p:sp>
          <p:nvSpPr>
            <p:cNvPr id="133" name="Rectangle 132"/>
            <p:cNvSpPr/>
            <p:nvPr/>
          </p:nvSpPr>
          <p:spPr>
            <a:xfrm>
              <a:off x="4165629" y="3276600"/>
              <a:ext cx="1900326" cy="369332"/>
            </a:xfrm>
            <a:prstGeom prst="rect">
              <a:avLst/>
            </a:prstGeom>
          </p:spPr>
          <p:txBody>
            <a:bodyPr wrap="none">
              <a:spAutoFit/>
            </a:bodyPr>
            <a:lstStyle/>
            <a:p>
              <a:pPr algn="ctr"/>
              <a:r>
                <a:rPr lang="en-US" b="1" dirty="0">
                  <a:latin typeface="+mn-lt"/>
                </a:rPr>
                <a:t>Assembly Cache</a:t>
              </a:r>
            </a:p>
          </p:txBody>
        </p:sp>
        <p:sp>
          <p:nvSpPr>
            <p:cNvPr id="134" name="Rectangle 133"/>
            <p:cNvSpPr/>
            <p:nvPr/>
          </p:nvSpPr>
          <p:spPr>
            <a:xfrm>
              <a:off x="4590723" y="3657600"/>
              <a:ext cx="1030839" cy="369332"/>
            </a:xfrm>
            <a:prstGeom prst="rect">
              <a:avLst/>
            </a:prstGeom>
          </p:spPr>
          <p:txBody>
            <a:bodyPr wrap="none">
              <a:spAutoFit/>
            </a:bodyPr>
            <a:lstStyle/>
            <a:p>
              <a:pPr algn="ctr"/>
              <a:r>
                <a:rPr lang="en-US" b="1" dirty="0">
                  <a:latin typeface="+mn-lt"/>
                </a:rPr>
                <a:t>Context</a:t>
              </a:r>
            </a:p>
          </p:txBody>
        </p:sp>
        <p:sp>
          <p:nvSpPr>
            <p:cNvPr id="135" name="Rectangle 134"/>
            <p:cNvSpPr/>
            <p:nvPr/>
          </p:nvSpPr>
          <p:spPr>
            <a:xfrm>
              <a:off x="4000692" y="4038600"/>
              <a:ext cx="2210901" cy="369332"/>
            </a:xfrm>
            <a:prstGeom prst="rect">
              <a:avLst/>
            </a:prstGeom>
          </p:spPr>
          <p:txBody>
            <a:bodyPr wrap="none">
              <a:spAutoFit/>
            </a:bodyPr>
            <a:lstStyle/>
            <a:p>
              <a:pPr algn="ctr"/>
              <a:r>
                <a:rPr lang="en-US" b="1" dirty="0">
                  <a:latin typeface="+mn-lt"/>
                </a:rPr>
                <a:t>Security Descriptor</a:t>
              </a:r>
            </a:p>
          </p:txBody>
        </p:sp>
        <p:sp>
          <p:nvSpPr>
            <p:cNvPr id="136" name="Rectangle 135"/>
            <p:cNvSpPr/>
            <p:nvPr/>
          </p:nvSpPr>
          <p:spPr>
            <a:xfrm>
              <a:off x="4229251" y="4419600"/>
              <a:ext cx="1753778" cy="369332"/>
            </a:xfrm>
            <a:prstGeom prst="rect">
              <a:avLst/>
            </a:prstGeom>
          </p:spPr>
          <p:txBody>
            <a:bodyPr wrap="none">
              <a:spAutoFit/>
            </a:bodyPr>
            <a:lstStyle/>
            <a:p>
              <a:pPr algn="ctr"/>
              <a:r>
                <a:rPr lang="en-US" b="1" dirty="0">
                  <a:latin typeface="+mn-lt"/>
                </a:rPr>
                <a:t>Assembly Map</a:t>
              </a:r>
            </a:p>
          </p:txBody>
        </p:sp>
        <p:sp>
          <p:nvSpPr>
            <p:cNvPr id="137" name="Rectangle 136"/>
            <p:cNvSpPr/>
            <p:nvPr/>
          </p:nvSpPr>
          <p:spPr>
            <a:xfrm>
              <a:off x="4390181" y="4800600"/>
              <a:ext cx="1431921" cy="369332"/>
            </a:xfrm>
            <a:prstGeom prst="rect">
              <a:avLst/>
            </a:prstGeom>
          </p:spPr>
          <p:txBody>
            <a:bodyPr wrap="none">
              <a:spAutoFit/>
            </a:bodyPr>
            <a:lstStyle/>
            <a:p>
              <a:pPr algn="ctr"/>
              <a:r>
                <a:rPr lang="en-US" b="1" dirty="0" err="1">
                  <a:latin typeface="+mn-lt"/>
                </a:rPr>
                <a:t>DLSRecords</a:t>
              </a:r>
              <a:endParaRPr lang="en-US" b="1" dirty="0">
                <a:latin typeface="+mn-lt"/>
              </a:endParaRPr>
            </a:p>
          </p:txBody>
        </p:sp>
        <p:sp>
          <p:nvSpPr>
            <p:cNvPr id="138" name="Rectangle 137"/>
            <p:cNvSpPr/>
            <p:nvPr/>
          </p:nvSpPr>
          <p:spPr bwMode="auto">
            <a:xfrm>
              <a:off x="3785155" y="4419600"/>
              <a:ext cx="2667000" cy="762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cxnSp>
          <p:nvCxnSpPr>
            <p:cNvPr id="139" name="Straight Connector 138"/>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a:off x="4218027" y="4419600"/>
              <a:ext cx="1753778" cy="369332"/>
            </a:xfrm>
            <a:prstGeom prst="rect">
              <a:avLst/>
            </a:prstGeom>
          </p:spPr>
          <p:txBody>
            <a:bodyPr wrap="none">
              <a:spAutoFit/>
            </a:bodyPr>
            <a:lstStyle/>
            <a:p>
              <a:pPr algn="ctr"/>
              <a:r>
                <a:rPr lang="en-US" b="1" dirty="0">
                  <a:latin typeface="+mn-lt"/>
                </a:rPr>
                <a:t>Assembly Map</a:t>
              </a:r>
            </a:p>
          </p:txBody>
        </p:sp>
        <p:sp>
          <p:nvSpPr>
            <p:cNvPr id="143" name="Rectangle 142"/>
            <p:cNvSpPr/>
            <p:nvPr/>
          </p:nvSpPr>
          <p:spPr>
            <a:xfrm>
              <a:off x="4352997" y="4800600"/>
              <a:ext cx="1431921" cy="369332"/>
            </a:xfrm>
            <a:prstGeom prst="rect">
              <a:avLst/>
            </a:prstGeom>
          </p:spPr>
          <p:txBody>
            <a:bodyPr wrap="none">
              <a:spAutoFit/>
            </a:bodyPr>
            <a:lstStyle/>
            <a:p>
              <a:pPr algn="ctr"/>
              <a:r>
                <a:rPr lang="en-US" b="1" dirty="0" err="1">
                  <a:latin typeface="+mn-lt"/>
                </a:rPr>
                <a:t>DLSRecords</a:t>
              </a:r>
              <a:endParaRPr lang="en-US" b="1" dirty="0">
                <a:latin typeface="+mn-lt"/>
              </a:endParaRPr>
            </a:p>
          </p:txBody>
        </p:sp>
        <p:sp>
          <p:nvSpPr>
            <p:cNvPr id="146" name="Rectangle 145"/>
            <p:cNvSpPr/>
            <p:nvPr/>
          </p:nvSpPr>
          <p:spPr bwMode="auto">
            <a:xfrm>
              <a:off x="6985555" y="1371600"/>
              <a:ext cx="2667000" cy="3429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a:p>
          </p:txBody>
        </p:sp>
        <p:cxnSp>
          <p:nvCxnSpPr>
            <p:cNvPr id="147" name="Straight Connector 146"/>
            <p:cNvCxnSpPr/>
            <p:nvPr/>
          </p:nvCxnSpPr>
          <p:spPr>
            <a:xfrm>
              <a:off x="69855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9855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9855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9855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9855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9855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69855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69855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9855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7" name="Rectangle 156"/>
            <p:cNvSpPr/>
            <p:nvPr/>
          </p:nvSpPr>
          <p:spPr>
            <a:xfrm>
              <a:off x="71269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58" name="Rectangle 157"/>
            <p:cNvSpPr/>
            <p:nvPr/>
          </p:nvSpPr>
          <p:spPr>
            <a:xfrm>
              <a:off x="7086800" y="1752600"/>
              <a:ext cx="2418695" cy="369332"/>
            </a:xfrm>
            <a:prstGeom prst="rect">
              <a:avLst/>
            </a:prstGeom>
          </p:spPr>
          <p:txBody>
            <a:bodyPr wrap="none">
              <a:spAutoFit/>
            </a:bodyPr>
            <a:lstStyle/>
            <a:p>
              <a:pPr algn="ctr"/>
              <a:r>
                <a:rPr lang="en-US" b="1" dirty="0">
                  <a:latin typeface="+mn-lt"/>
                </a:rPr>
                <a:t>Low-Frequency Heap</a:t>
              </a:r>
            </a:p>
          </p:txBody>
        </p:sp>
        <p:sp>
          <p:nvSpPr>
            <p:cNvPr id="159" name="Rectangle 158"/>
            <p:cNvSpPr/>
            <p:nvPr/>
          </p:nvSpPr>
          <p:spPr>
            <a:xfrm>
              <a:off x="7668211" y="2133600"/>
              <a:ext cx="1290705" cy="369332"/>
            </a:xfrm>
            <a:prstGeom prst="rect">
              <a:avLst/>
            </a:prstGeom>
          </p:spPr>
          <p:txBody>
            <a:bodyPr wrap="none">
              <a:spAutoFit/>
            </a:bodyPr>
            <a:lstStyle/>
            <a:p>
              <a:pPr algn="ctr"/>
              <a:r>
                <a:rPr lang="en-US" b="1" dirty="0">
                  <a:latin typeface="+mn-lt"/>
                </a:rPr>
                <a:t>Stub Heap</a:t>
              </a:r>
            </a:p>
          </p:txBody>
        </p:sp>
        <p:sp>
          <p:nvSpPr>
            <p:cNvPr id="160" name="Rectangle 159"/>
            <p:cNvSpPr/>
            <p:nvPr/>
          </p:nvSpPr>
          <p:spPr>
            <a:xfrm>
              <a:off x="7520427" y="2514600"/>
              <a:ext cx="1586278" cy="369332"/>
            </a:xfrm>
            <a:prstGeom prst="rect">
              <a:avLst/>
            </a:prstGeom>
          </p:spPr>
          <p:txBody>
            <a:bodyPr wrap="none">
              <a:spAutoFit/>
            </a:bodyPr>
            <a:lstStyle/>
            <a:p>
              <a:pPr algn="ctr"/>
              <a:r>
                <a:rPr lang="en-US" b="1" dirty="0">
                  <a:latin typeface="+mn-lt"/>
                </a:rPr>
                <a:t>Handle Table</a:t>
              </a:r>
            </a:p>
          </p:txBody>
        </p:sp>
        <p:sp>
          <p:nvSpPr>
            <p:cNvPr id="161" name="Rectangle 160"/>
            <p:cNvSpPr/>
            <p:nvPr/>
          </p:nvSpPr>
          <p:spPr>
            <a:xfrm>
              <a:off x="7274716" y="2895600"/>
              <a:ext cx="2082951" cy="369332"/>
            </a:xfrm>
            <a:prstGeom prst="rect">
              <a:avLst/>
            </a:prstGeom>
          </p:spPr>
          <p:txBody>
            <a:bodyPr wrap="none">
              <a:spAutoFit/>
            </a:bodyPr>
            <a:lstStyle/>
            <a:p>
              <a:pPr algn="ctr"/>
              <a:r>
                <a:rPr lang="en-US" b="1" dirty="0">
                  <a:latin typeface="+mn-lt"/>
                </a:rPr>
                <a:t>LOH Handle Table</a:t>
              </a:r>
            </a:p>
          </p:txBody>
        </p:sp>
        <p:sp>
          <p:nvSpPr>
            <p:cNvPr id="162" name="Rectangle 161"/>
            <p:cNvSpPr/>
            <p:nvPr/>
          </p:nvSpPr>
          <p:spPr>
            <a:xfrm>
              <a:off x="7366030" y="3276600"/>
              <a:ext cx="1900326" cy="369332"/>
            </a:xfrm>
            <a:prstGeom prst="rect">
              <a:avLst/>
            </a:prstGeom>
          </p:spPr>
          <p:txBody>
            <a:bodyPr wrap="none">
              <a:spAutoFit/>
            </a:bodyPr>
            <a:lstStyle/>
            <a:p>
              <a:pPr algn="ctr"/>
              <a:r>
                <a:rPr lang="en-US" b="1" dirty="0">
                  <a:latin typeface="+mn-lt"/>
                </a:rPr>
                <a:t>Assembly Cache</a:t>
              </a:r>
            </a:p>
          </p:txBody>
        </p:sp>
        <p:sp>
          <p:nvSpPr>
            <p:cNvPr id="163" name="Rectangle 162"/>
            <p:cNvSpPr/>
            <p:nvPr/>
          </p:nvSpPr>
          <p:spPr>
            <a:xfrm>
              <a:off x="7791124" y="3657600"/>
              <a:ext cx="1030839" cy="369332"/>
            </a:xfrm>
            <a:prstGeom prst="rect">
              <a:avLst/>
            </a:prstGeom>
          </p:spPr>
          <p:txBody>
            <a:bodyPr wrap="none">
              <a:spAutoFit/>
            </a:bodyPr>
            <a:lstStyle/>
            <a:p>
              <a:pPr algn="ctr"/>
              <a:r>
                <a:rPr lang="en-US" b="1" dirty="0">
                  <a:latin typeface="+mn-lt"/>
                </a:rPr>
                <a:t>Context</a:t>
              </a:r>
            </a:p>
          </p:txBody>
        </p:sp>
        <p:sp>
          <p:nvSpPr>
            <p:cNvPr id="164" name="Rectangle 163"/>
            <p:cNvSpPr/>
            <p:nvPr/>
          </p:nvSpPr>
          <p:spPr>
            <a:xfrm>
              <a:off x="7201092" y="4038600"/>
              <a:ext cx="2210901" cy="369332"/>
            </a:xfrm>
            <a:prstGeom prst="rect">
              <a:avLst/>
            </a:prstGeom>
          </p:spPr>
          <p:txBody>
            <a:bodyPr wrap="none">
              <a:spAutoFit/>
            </a:bodyPr>
            <a:lstStyle/>
            <a:p>
              <a:pPr algn="ctr"/>
              <a:r>
                <a:rPr lang="en-US" b="1" dirty="0">
                  <a:latin typeface="+mn-lt"/>
                </a:rPr>
                <a:t>Security Descriptor</a:t>
              </a:r>
            </a:p>
          </p:txBody>
        </p:sp>
        <p:sp>
          <p:nvSpPr>
            <p:cNvPr id="165" name="Rectangle 164"/>
            <p:cNvSpPr/>
            <p:nvPr/>
          </p:nvSpPr>
          <p:spPr>
            <a:xfrm>
              <a:off x="7429651" y="4419600"/>
              <a:ext cx="1753778" cy="369332"/>
            </a:xfrm>
            <a:prstGeom prst="rect">
              <a:avLst/>
            </a:prstGeom>
          </p:spPr>
          <p:txBody>
            <a:bodyPr wrap="none">
              <a:spAutoFit/>
            </a:bodyPr>
            <a:lstStyle/>
            <a:p>
              <a:pPr algn="ctr"/>
              <a:r>
                <a:rPr lang="en-US" b="1" dirty="0">
                  <a:latin typeface="+mn-lt"/>
                </a:rPr>
                <a:t>Assembly Map</a:t>
              </a:r>
            </a:p>
          </p:txBody>
        </p:sp>
        <p:sp>
          <p:nvSpPr>
            <p:cNvPr id="167" name="Rectangle 166"/>
            <p:cNvSpPr/>
            <p:nvPr/>
          </p:nvSpPr>
          <p:spPr bwMode="auto">
            <a:xfrm>
              <a:off x="6985555" y="4419600"/>
              <a:ext cx="2667000" cy="381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a:p>
          </p:txBody>
        </p:sp>
        <p:sp>
          <p:nvSpPr>
            <p:cNvPr id="171" name="Rectangle 170"/>
            <p:cNvSpPr/>
            <p:nvPr/>
          </p:nvSpPr>
          <p:spPr>
            <a:xfrm>
              <a:off x="7254149" y="4419600"/>
              <a:ext cx="2082332" cy="369332"/>
            </a:xfrm>
            <a:prstGeom prst="rect">
              <a:avLst/>
            </a:prstGeom>
          </p:spPr>
          <p:txBody>
            <a:bodyPr wrap="none">
              <a:spAutoFit/>
            </a:bodyPr>
            <a:lstStyle/>
            <a:p>
              <a:pPr algn="ctr"/>
              <a:r>
                <a:rPr lang="en-US" b="1" dirty="0">
                  <a:latin typeface="+mn-lt"/>
                </a:rPr>
                <a:t>String Literal Map</a:t>
              </a:r>
            </a:p>
          </p:txBody>
        </p:sp>
      </p:grpSp>
    </p:spTree>
    <p:extLst>
      <p:ext uri="{BB962C8B-B14F-4D97-AF65-F5344CB8AC3E}">
        <p14:creationId xmlns:p14="http://schemas.microsoft.com/office/powerpoint/2010/main" val="1196153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endParaRPr lang="en-US" dirty="0"/>
          </a:p>
        </p:txBody>
      </p:sp>
      <p:grpSp>
        <p:nvGrpSpPr>
          <p:cNvPr id="43" name="Group 42"/>
          <p:cNvGrpSpPr/>
          <p:nvPr/>
        </p:nvGrpSpPr>
        <p:grpSpPr>
          <a:xfrm>
            <a:off x="-75823" y="728246"/>
            <a:ext cx="9012005" cy="5672554"/>
            <a:chOff x="-83406" y="652046"/>
            <a:chExt cx="9913206" cy="5672554"/>
          </a:xfrm>
        </p:grpSpPr>
        <p:sp>
          <p:nvSpPr>
            <p:cNvPr id="6" name="Rectangle 5"/>
            <p:cNvSpPr/>
            <p:nvPr/>
          </p:nvSpPr>
          <p:spPr bwMode="auto">
            <a:xfrm>
              <a:off x="3048000" y="20574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8" name="Rectangle 7"/>
            <p:cNvSpPr/>
            <p:nvPr/>
          </p:nvSpPr>
          <p:spPr bwMode="auto">
            <a:xfrm>
              <a:off x="3200400" y="2895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Type Handle </a:t>
              </a:r>
            </a:p>
          </p:txBody>
        </p:sp>
        <p:sp>
          <p:nvSpPr>
            <p:cNvPr id="9" name="Rectangle 8"/>
            <p:cNvSpPr/>
            <p:nvPr/>
          </p:nvSpPr>
          <p:spPr bwMode="auto">
            <a:xfrm>
              <a:off x="3200400" y="2209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Index</a:t>
              </a:r>
            </a:p>
          </p:txBody>
        </p:sp>
        <p:sp>
          <p:nvSpPr>
            <p:cNvPr id="12" name="TextBox 11"/>
            <p:cNvSpPr txBox="1"/>
            <p:nvPr/>
          </p:nvSpPr>
          <p:spPr>
            <a:xfrm>
              <a:off x="66543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2660639" y="16764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3200400" y="3581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id</a:t>
              </a:r>
            </a:p>
          </p:txBody>
        </p:sp>
        <p:sp>
          <p:nvSpPr>
            <p:cNvPr id="51" name="Rectangle 50"/>
            <p:cNvSpPr/>
            <p:nvPr/>
          </p:nvSpPr>
          <p:spPr bwMode="auto">
            <a:xfrm>
              <a:off x="3200400" y="4267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for</a:t>
              </a:r>
              <a:r>
                <a:rPr lang="ru-RU" b="1" dirty="0"/>
                <a:t> </a:t>
              </a:r>
              <a:r>
                <a:rPr lang="en-US" b="1" dirty="0"/>
                <a:t>name</a:t>
              </a:r>
            </a:p>
          </p:txBody>
        </p:sp>
        <p:sp>
          <p:nvSpPr>
            <p:cNvPr id="25" name="Rectangle 24"/>
            <p:cNvSpPr/>
            <p:nvPr/>
          </p:nvSpPr>
          <p:spPr bwMode="auto">
            <a:xfrm>
              <a:off x="228600" y="990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6" name="Rectangle 25"/>
            <p:cNvSpPr/>
            <p:nvPr/>
          </p:nvSpPr>
          <p:spPr bwMode="auto">
            <a:xfrm>
              <a:off x="228600" y="1752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7" name="Rectangle 26"/>
            <p:cNvSpPr/>
            <p:nvPr/>
          </p:nvSpPr>
          <p:spPr bwMode="auto">
            <a:xfrm>
              <a:off x="228600" y="2514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8" name="Rectangle 27"/>
            <p:cNvSpPr/>
            <p:nvPr/>
          </p:nvSpPr>
          <p:spPr bwMode="auto">
            <a:xfrm>
              <a:off x="2286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9" name="Rectangle 28"/>
            <p:cNvSpPr/>
            <p:nvPr/>
          </p:nvSpPr>
          <p:spPr bwMode="auto">
            <a:xfrm>
              <a:off x="228600" y="4648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30" name="Rectangle 29"/>
            <p:cNvSpPr/>
            <p:nvPr/>
          </p:nvSpPr>
          <p:spPr bwMode="auto">
            <a:xfrm>
              <a:off x="228600" y="5791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 name="TextBox 1"/>
            <p:cNvSpPr txBox="1"/>
            <p:nvPr/>
          </p:nvSpPr>
          <p:spPr>
            <a:xfrm>
              <a:off x="175093" y="652046"/>
              <a:ext cx="2378343" cy="338554"/>
            </a:xfrm>
            <a:prstGeom prst="rect">
              <a:avLst/>
            </a:prstGeom>
            <a:noFill/>
            <a:ln>
              <a:noFill/>
            </a:ln>
          </p:spPr>
          <p:txBody>
            <a:bodyPr wrap="none" rtlCol="0">
              <a:spAutoFit/>
            </a:bodyPr>
            <a:lstStyle/>
            <a:p>
              <a:pPr algn="ctr"/>
              <a:r>
                <a:rPr lang="en-US" sz="1600" b="1" dirty="0" err="1">
                  <a:solidFill>
                    <a:srgbClr val="1F497D"/>
                  </a:solidFill>
                  <a:latin typeface="Lucida Handwriting"/>
                  <a:cs typeface="Lucida Handwriting"/>
                </a:rPr>
                <a:t>Finalizer</a:t>
              </a:r>
              <a:r>
                <a:rPr lang="en-US" sz="1600" b="1" dirty="0">
                  <a:solidFill>
                    <a:srgbClr val="1F497D"/>
                  </a:solidFill>
                  <a:latin typeface="Lucida Handwriting"/>
                  <a:cs typeface="Lucida Handwriting"/>
                </a:rPr>
                <a:t> Queue</a:t>
              </a:r>
            </a:p>
          </p:txBody>
        </p:sp>
        <p:sp>
          <p:nvSpPr>
            <p:cNvPr id="32" name="TextBox 31"/>
            <p:cNvSpPr txBox="1"/>
            <p:nvPr/>
          </p:nvSpPr>
          <p:spPr>
            <a:xfrm>
              <a:off x="-83406" y="1371600"/>
              <a:ext cx="2773323" cy="338554"/>
            </a:xfrm>
            <a:prstGeom prst="rect">
              <a:avLst/>
            </a:prstGeom>
            <a:noFill/>
            <a:ln>
              <a:noFill/>
            </a:ln>
          </p:spPr>
          <p:txBody>
            <a:bodyPr wrap="none" rtlCol="0">
              <a:spAutoFit/>
            </a:bodyPr>
            <a:lstStyle/>
            <a:p>
              <a:pPr algn="ctr"/>
              <a:r>
                <a:rPr lang="en-US" sz="1600" b="1" dirty="0" err="1">
                  <a:solidFill>
                    <a:srgbClr val="1F497D"/>
                  </a:solidFill>
                  <a:latin typeface="Lucida Handwriting"/>
                  <a:cs typeface="Lucida Handwriting"/>
                </a:rPr>
                <a:t>ObjRef</a:t>
              </a:r>
              <a:r>
                <a:rPr lang="en-US" sz="1600" b="1" dirty="0">
                  <a:solidFill>
                    <a:srgbClr val="1F497D"/>
                  </a:solidFill>
                  <a:latin typeface="Lucida Handwriting"/>
                  <a:cs typeface="Lucida Handwriting"/>
                </a:rPr>
                <a:t> CPU </a:t>
              </a:r>
              <a:r>
                <a:rPr lang="en-US" sz="1600" b="1" dirty="0" err="1">
                  <a:solidFill>
                    <a:srgbClr val="1F497D"/>
                  </a:solidFill>
                  <a:latin typeface="Lucida Handwriting"/>
                  <a:cs typeface="Lucida Handwriting"/>
                </a:rPr>
                <a:t>Regiters</a:t>
              </a:r>
              <a:endParaRPr lang="en-US" sz="1600" b="1" dirty="0">
                <a:solidFill>
                  <a:srgbClr val="1F497D"/>
                </a:solidFill>
                <a:latin typeface="Lucida Handwriting"/>
                <a:cs typeface="Lucida Handwriting"/>
              </a:endParaRPr>
            </a:p>
          </p:txBody>
        </p:sp>
        <p:sp>
          <p:nvSpPr>
            <p:cNvPr id="33" name="TextBox 32"/>
            <p:cNvSpPr txBox="1"/>
            <p:nvPr/>
          </p:nvSpPr>
          <p:spPr>
            <a:xfrm>
              <a:off x="669900" y="2133600"/>
              <a:ext cx="1419107" cy="338554"/>
            </a:xfrm>
            <a:prstGeom prst="rect">
              <a:avLst/>
            </a:prstGeom>
            <a:noFill/>
            <a:ln>
              <a:noFill/>
            </a:ln>
          </p:spPr>
          <p:txBody>
            <a:bodyPr wrap="none" rtlCol="0">
              <a:spAutoFit/>
            </a:bodyPr>
            <a:lstStyle/>
            <a:p>
              <a:pPr algn="ctr"/>
              <a:r>
                <a:rPr lang="en-US" sz="1600" b="1" dirty="0">
                  <a:solidFill>
                    <a:srgbClr val="1F497D"/>
                  </a:solidFill>
                  <a:latin typeface="Lucida Handwriting"/>
                  <a:cs typeface="Lucida Handwriting"/>
                </a:rPr>
                <a:t>On Stack</a:t>
              </a:r>
            </a:p>
          </p:txBody>
        </p:sp>
        <p:sp>
          <p:nvSpPr>
            <p:cNvPr id="34" name="TextBox 33"/>
            <p:cNvSpPr txBox="1"/>
            <p:nvPr/>
          </p:nvSpPr>
          <p:spPr>
            <a:xfrm>
              <a:off x="387156" y="2895600"/>
              <a:ext cx="2039790" cy="584776"/>
            </a:xfrm>
            <a:prstGeom prst="rect">
              <a:avLst/>
            </a:prstGeom>
            <a:noFill/>
            <a:ln>
              <a:noFill/>
            </a:ln>
          </p:spPr>
          <p:txBody>
            <a:bodyPr wrap="none" rtlCol="0">
              <a:spAutoFit/>
            </a:bodyPr>
            <a:lstStyle/>
            <a:p>
              <a:pPr algn="ctr"/>
              <a:r>
                <a:rPr lang="en-US" sz="1600" b="1" dirty="0">
                  <a:solidFill>
                    <a:srgbClr val="1F497D"/>
                  </a:solidFill>
                  <a:latin typeface="Lucida Handwriting"/>
                  <a:cs typeface="Lucida Handwriting"/>
                </a:rPr>
                <a:t>Small Object </a:t>
              </a:r>
            </a:p>
            <a:p>
              <a:pPr algn="ctr"/>
              <a:r>
                <a:rPr lang="en-US" sz="1600" b="1" dirty="0">
                  <a:solidFill>
                    <a:srgbClr val="1F497D"/>
                  </a:solidFill>
                  <a:latin typeface="Lucida Handwriting"/>
                  <a:cs typeface="Lucida Handwriting"/>
                </a:rPr>
                <a:t>Handel Table</a:t>
              </a:r>
            </a:p>
          </p:txBody>
        </p:sp>
        <p:sp>
          <p:nvSpPr>
            <p:cNvPr id="35" name="Rectangle 34"/>
            <p:cNvSpPr/>
            <p:nvPr/>
          </p:nvSpPr>
          <p:spPr bwMode="auto">
            <a:xfrm>
              <a:off x="533400" y="3581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6" name="Rectangle 35"/>
            <p:cNvSpPr/>
            <p:nvPr/>
          </p:nvSpPr>
          <p:spPr bwMode="auto">
            <a:xfrm>
              <a:off x="533400" y="4724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7" name="Rectangle 36"/>
            <p:cNvSpPr/>
            <p:nvPr/>
          </p:nvSpPr>
          <p:spPr bwMode="auto">
            <a:xfrm>
              <a:off x="533400" y="5867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8" name="TextBox 37"/>
            <p:cNvSpPr txBox="1"/>
            <p:nvPr/>
          </p:nvSpPr>
          <p:spPr>
            <a:xfrm>
              <a:off x="364482" y="4038600"/>
              <a:ext cx="2039790" cy="584776"/>
            </a:xfrm>
            <a:prstGeom prst="rect">
              <a:avLst/>
            </a:prstGeom>
            <a:noFill/>
            <a:ln>
              <a:noFill/>
            </a:ln>
          </p:spPr>
          <p:txBody>
            <a:bodyPr wrap="none" rtlCol="0">
              <a:spAutoFit/>
            </a:bodyPr>
            <a:lstStyle/>
            <a:p>
              <a:pPr algn="ctr"/>
              <a:r>
                <a:rPr lang="en-US" sz="1600" b="1" dirty="0">
                  <a:solidFill>
                    <a:srgbClr val="1F497D"/>
                  </a:solidFill>
                  <a:latin typeface="Lucida Handwriting"/>
                  <a:cs typeface="Lucida Handwriting"/>
                </a:rPr>
                <a:t>Large Object </a:t>
              </a:r>
            </a:p>
            <a:p>
              <a:pPr algn="ctr"/>
              <a:r>
                <a:rPr lang="en-US" sz="1600" b="1" dirty="0">
                  <a:solidFill>
                    <a:srgbClr val="1F497D"/>
                  </a:solidFill>
                  <a:latin typeface="Lucida Handwriting"/>
                  <a:cs typeface="Lucida Handwriting"/>
                </a:rPr>
                <a:t>Handel Table</a:t>
              </a:r>
            </a:p>
          </p:txBody>
        </p:sp>
        <p:sp>
          <p:nvSpPr>
            <p:cNvPr id="39" name="TextBox 38"/>
            <p:cNvSpPr txBox="1"/>
            <p:nvPr/>
          </p:nvSpPr>
          <p:spPr>
            <a:xfrm>
              <a:off x="456174" y="5181600"/>
              <a:ext cx="1856405" cy="584776"/>
            </a:xfrm>
            <a:prstGeom prst="rect">
              <a:avLst/>
            </a:prstGeom>
            <a:noFill/>
            <a:ln>
              <a:noFill/>
            </a:ln>
          </p:spPr>
          <p:txBody>
            <a:bodyPr wrap="none" rtlCol="0">
              <a:spAutoFit/>
            </a:bodyPr>
            <a:lstStyle/>
            <a:p>
              <a:pPr algn="ctr"/>
              <a:r>
                <a:rPr lang="en-US" sz="1600" b="1" dirty="0">
                  <a:solidFill>
                    <a:srgbClr val="1F497D"/>
                  </a:solidFill>
                  <a:latin typeface="Lucida Handwriting"/>
                  <a:cs typeface="Lucida Handwriting"/>
                </a:rPr>
                <a:t>Other Object </a:t>
              </a:r>
            </a:p>
            <a:p>
              <a:pPr algn="ctr"/>
              <a:r>
                <a:rPr lang="en-US" sz="1600" b="1" dirty="0">
                  <a:solidFill>
                    <a:srgbClr val="1F497D"/>
                  </a:solidFill>
                  <a:latin typeface="Lucida Handwriting"/>
                  <a:cs typeface="Lucida Handwriting"/>
                </a:rPr>
                <a:t>Instance</a:t>
              </a:r>
            </a:p>
          </p:txBody>
        </p:sp>
        <p:cxnSp>
          <p:nvCxnSpPr>
            <p:cNvPr id="48" name="Straight Connector 47"/>
            <p:cNvCxnSpPr/>
            <p:nvPr/>
          </p:nvCxnSpPr>
          <p:spPr>
            <a:xfrm>
              <a:off x="2514600" y="1981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514600" y="2743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209800" y="3810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209800" y="4953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09800" y="6096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14600" y="1219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1219200"/>
              <a:ext cx="0" cy="487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6" idx="1"/>
            </p:cNvCxnSpPr>
            <p:nvPr/>
          </p:nvCxnSpPr>
          <p:spPr>
            <a:xfrm>
              <a:off x="2743200" y="35052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bwMode="auto">
            <a:xfrm>
              <a:off x="6324599" y="1600200"/>
              <a:ext cx="2971799"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p>
          </p:txBody>
        </p:sp>
        <p:sp>
          <p:nvSpPr>
            <p:cNvPr id="67" name="Rectangle 66"/>
            <p:cNvSpPr/>
            <p:nvPr/>
          </p:nvSpPr>
          <p:spPr bwMode="auto">
            <a:xfrm>
              <a:off x="6476999" y="24384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68" name="Rectangle 67"/>
            <p:cNvSpPr/>
            <p:nvPr/>
          </p:nvSpPr>
          <p:spPr bwMode="auto">
            <a:xfrm>
              <a:off x="6476999" y="1752600"/>
              <a:ext cx="2590799"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69" name="TextBox 68"/>
            <p:cNvSpPr txBox="1"/>
            <p:nvPr/>
          </p:nvSpPr>
          <p:spPr>
            <a:xfrm>
              <a:off x="6511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Table</a:t>
              </a:r>
            </a:p>
          </p:txBody>
        </p:sp>
        <p:sp>
          <p:nvSpPr>
            <p:cNvPr id="70" name="Rectangle 69"/>
            <p:cNvSpPr/>
            <p:nvPr/>
          </p:nvSpPr>
          <p:spPr bwMode="auto">
            <a:xfrm>
              <a:off x="6476999" y="31242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71" name="Rectangle 70"/>
            <p:cNvSpPr/>
            <p:nvPr/>
          </p:nvSpPr>
          <p:spPr bwMode="auto">
            <a:xfrm>
              <a:off x="6476998" y="3810000"/>
              <a:ext cx="2659381"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Hash Code Storage </a:t>
              </a:r>
            </a:p>
          </p:txBody>
        </p:sp>
        <p:sp>
          <p:nvSpPr>
            <p:cNvPr id="72" name="Rectangle 71"/>
            <p:cNvSpPr/>
            <p:nvPr/>
          </p:nvSpPr>
          <p:spPr bwMode="auto">
            <a:xfrm>
              <a:off x="6476998" y="4495800"/>
              <a:ext cx="265938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a:t>Owner Weak Reference</a:t>
              </a:r>
            </a:p>
          </p:txBody>
        </p:sp>
        <p:sp>
          <p:nvSpPr>
            <p:cNvPr id="73" name="Rectangle 72"/>
            <p:cNvSpPr/>
            <p:nvPr/>
          </p:nvSpPr>
          <p:spPr bwMode="auto">
            <a:xfrm>
              <a:off x="6477000" y="51816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74" name="Straight Arrow Connector 73"/>
            <p:cNvCxnSpPr/>
            <p:nvPr/>
          </p:nvCxnSpPr>
          <p:spPr>
            <a:xfrm>
              <a:off x="5257800" y="2438400"/>
              <a:ext cx="12192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72" idx="1"/>
            </p:cNvCxnSpPr>
            <p:nvPr/>
          </p:nvCxnSpPr>
          <p:spPr>
            <a:xfrm flipH="1" flipV="1">
              <a:off x="5173984" y="2667000"/>
              <a:ext cx="1303014"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20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9220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9296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80" name="Straight Arrow Connector 79"/>
            <p:cNvCxnSpPr/>
            <p:nvPr/>
          </p:nvCxnSpPr>
          <p:spPr>
            <a:xfrm>
              <a:off x="9829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44414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2938463" y="2206629"/>
            <a:ext cx="4876800" cy="1222375"/>
          </a:xfrm>
        </p:spPr>
        <p:txBody>
          <a:bodyPr rtlCol="0">
            <a:normAutofit fontScale="90000"/>
          </a:bodyPr>
          <a:lstStyle/>
          <a:p>
            <a:pPr eaLnBrk="1" fontAlgn="auto" hangingPunct="1">
              <a:spcAft>
                <a:spcPts val="0"/>
              </a:spcAft>
              <a:defRPr/>
            </a:pPr>
            <a:r>
              <a:rPr lang="ru-RU" dirty="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2947989" y="4049716"/>
            <a:ext cx="5434012" cy="128428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a:ln>
                  <a:noFill/>
                </a:ln>
                <a:solidFill>
                  <a:schemeClr val="tx1"/>
                </a:solidFill>
                <a:effectLst/>
                <a:uLnTx/>
                <a:uFillTx/>
                <a:latin typeface="+mn-lt"/>
                <a:ea typeface="+mn-ea"/>
                <a:cs typeface="+mn-cs"/>
              </a:rPr>
              <a:t>БГУ, ММФ, </a:t>
            </a:r>
            <a:r>
              <a:rPr lang="ru-RU" sz="1600">
                <a:latin typeface="+mn-lt"/>
              </a:rPr>
              <a:t>к</a:t>
            </a:r>
            <a:r>
              <a:rPr kumimoji="0" lang="ru-RU" sz="1600" b="0" i="0" u="none" strike="noStrike" kern="1200" cap="none" spc="0" normalizeH="0" baseline="0" noProof="0">
                <a:ln>
                  <a:noFill/>
                </a:ln>
                <a:solidFill>
                  <a:schemeClr val="tx1"/>
                </a:solidFill>
                <a:effectLst/>
                <a:uLnTx/>
                <a:uFillTx/>
                <a:latin typeface="+mn-lt"/>
                <a:ea typeface="+mn-ea"/>
                <a:cs typeface="+mn-cs"/>
              </a:rPr>
              <a:t>афедра </a:t>
            </a:r>
            <a:r>
              <a:rPr kumimoji="0" lang="ru-RU" sz="1600" b="0" i="0" u="none" strike="noStrike" kern="1200" cap="none" spc="0" normalizeH="0" baseline="0" noProof="0" dirty="0">
                <a:ln>
                  <a:noFill/>
                </a:ln>
                <a:solidFill>
                  <a:schemeClr val="tx1"/>
                </a:solidFill>
                <a:effectLst/>
                <a:uLnTx/>
                <a:uFillTx/>
                <a:latin typeface="+mn-lt"/>
                <a:ea typeface="+mn-ea"/>
                <a:cs typeface="+mn-cs"/>
              </a:rPr>
              <a:t>веб-технологий и компьютерного моделирования</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a:ln>
                  <a:noFill/>
                </a:ln>
                <a:solidFill>
                  <a:schemeClr val="tx1"/>
                </a:solidFill>
                <a:effectLst/>
                <a:uLnTx/>
                <a:uFillTx/>
                <a:latin typeface="+mn-lt"/>
                <a:ea typeface="+mn-ea"/>
                <a:cs typeface="+mn-cs"/>
              </a:rPr>
              <a:t>Автор: к. ф.-м. н., доцент, Кравчук Анжелика Ивановна</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e-mail: anzhelika.kravchuk@gmail.com</a:t>
            </a:r>
          </a:p>
        </p:txBody>
      </p:sp>
    </p:spTree>
    <p:extLst>
      <p:ext uri="{BB962C8B-B14F-4D97-AF65-F5344CB8AC3E}">
        <p14:creationId xmlns:p14="http://schemas.microsoft.com/office/powerpoint/2010/main" val="42341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a:t>System Domain</a:t>
            </a:r>
          </a:p>
        </p:txBody>
      </p:sp>
      <p:sp>
        <p:nvSpPr>
          <p:cNvPr id="3" name="Rounded Rectangle 2"/>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b="1" dirty="0" err="1"/>
              <a:t>SystemDomain</a:t>
            </a:r>
            <a:r>
              <a:rPr lang="ru-RU" b="1" dirty="0"/>
              <a:t> </a:t>
            </a:r>
            <a:endParaRPr lang="en-US" b="1" dirty="0"/>
          </a:p>
          <a:p>
            <a:pPr marL="285750" indent="-285750" algn="just">
              <a:spcAft>
                <a:spcPts val="1000"/>
              </a:spcAft>
              <a:buFont typeface="Arial"/>
              <a:buChar char="•"/>
            </a:pPr>
            <a:r>
              <a:rPr lang="ru-RU" dirty="0"/>
              <a:t>создает и инициализирует </a:t>
            </a:r>
            <a:r>
              <a:rPr lang="ru-RU" dirty="0" err="1"/>
              <a:t>SharedDomain</a:t>
            </a:r>
            <a:r>
              <a:rPr lang="ru-RU" dirty="0"/>
              <a:t> и </a:t>
            </a:r>
            <a:r>
              <a:rPr lang="ru-RU" dirty="0" err="1"/>
              <a:t>AppDomain</a:t>
            </a:r>
            <a:r>
              <a:rPr lang="ru-RU" dirty="0"/>
              <a:t>, используемый по умолчанию (</a:t>
            </a:r>
            <a:r>
              <a:rPr lang="ru-RU" dirty="0" err="1"/>
              <a:t>DefaultDomain</a:t>
            </a:r>
            <a:r>
              <a:rPr lang="ru-RU" dirty="0"/>
              <a:t>)</a:t>
            </a:r>
            <a:endParaRPr lang="en-US" dirty="0"/>
          </a:p>
          <a:p>
            <a:pPr marL="285750" indent="-285750" algn="just">
              <a:spcAft>
                <a:spcPts val="1000"/>
              </a:spcAft>
              <a:buFont typeface="Arial"/>
              <a:buChar char="•"/>
            </a:pPr>
            <a:r>
              <a:rPr lang="ru-RU" dirty="0"/>
              <a:t>загружает в </a:t>
            </a:r>
            <a:r>
              <a:rPr lang="ru-RU" dirty="0" err="1"/>
              <a:t>SharedDomain</a:t>
            </a:r>
            <a:r>
              <a:rPr lang="ru-RU" dirty="0"/>
              <a:t> системную библиотеку </a:t>
            </a:r>
            <a:r>
              <a:rPr lang="ru-RU" dirty="0" err="1"/>
              <a:t>mscorlib.dll</a:t>
            </a:r>
            <a:endParaRPr lang="en-US" dirty="0"/>
          </a:p>
          <a:p>
            <a:pPr marL="285750" indent="-285750" algn="just">
              <a:spcAft>
                <a:spcPts val="1000"/>
              </a:spcAft>
              <a:buFont typeface="Arial"/>
              <a:buChar char="•"/>
            </a:pPr>
            <a:r>
              <a:rPr lang="ru-RU" dirty="0"/>
              <a:t>хранит явные и неявные </a:t>
            </a:r>
            <a:r>
              <a:rPr lang="ru-RU" dirty="0" err="1"/>
              <a:t>intern</a:t>
            </a:r>
            <a:r>
              <a:rPr lang="ru-RU" dirty="0"/>
              <a:t>-строки уровня процесса.</a:t>
            </a:r>
          </a:p>
          <a:p>
            <a:pPr marL="285750" indent="-285750" algn="just">
              <a:spcAft>
                <a:spcPts val="1000"/>
              </a:spcAft>
              <a:buFont typeface="Arial"/>
              <a:buChar char="•"/>
            </a:pPr>
            <a:r>
              <a:rPr lang="ru-RU" dirty="0"/>
              <a:t>хранит данные обо всех доменах процесса и обеспечивает загрузку и выгрузку </a:t>
            </a:r>
            <a:r>
              <a:rPr lang="ru-RU" dirty="0" err="1"/>
              <a:t>AppDomain'ов</a:t>
            </a:r>
            <a:endParaRPr lang="en-US" dirty="0" err="1"/>
          </a:p>
        </p:txBody>
      </p:sp>
    </p:spTree>
    <p:extLst>
      <p:ext uri="{BB962C8B-B14F-4D97-AF65-F5344CB8AC3E}">
        <p14:creationId xmlns:p14="http://schemas.microsoft.com/office/powerpoint/2010/main" val="324731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a:t>Shared Domain </a:t>
            </a:r>
          </a:p>
        </p:txBody>
      </p:sp>
      <p:sp>
        <p:nvSpPr>
          <p:cNvPr id="5" name="Rounded Rectangle 4"/>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a:t>Весь код, не зависящий от домена, загружается в </a:t>
            </a:r>
            <a:r>
              <a:rPr lang="ru-RU" dirty="0" err="1"/>
              <a:t>SharedDomain</a:t>
            </a:r>
            <a:r>
              <a:rPr lang="en-US" dirty="0"/>
              <a:t> -  </a:t>
            </a:r>
            <a:r>
              <a:rPr lang="ru-RU" dirty="0"/>
              <a:t>основные типы данных из пространства имен </a:t>
            </a:r>
            <a:r>
              <a:rPr lang="ru-RU" dirty="0" err="1"/>
              <a:t>System</a:t>
            </a:r>
            <a:r>
              <a:rPr lang="ru-RU" dirty="0"/>
              <a:t>, такие как </a:t>
            </a:r>
            <a:r>
              <a:rPr lang="ru-RU" dirty="0" err="1"/>
              <a:t>Object</a:t>
            </a:r>
            <a:r>
              <a:rPr lang="ru-RU" dirty="0"/>
              <a:t>, </a:t>
            </a:r>
            <a:r>
              <a:rPr lang="ru-RU" dirty="0" err="1"/>
              <a:t>ValueType</a:t>
            </a:r>
            <a:r>
              <a:rPr lang="ru-RU" dirty="0"/>
              <a:t>, </a:t>
            </a:r>
            <a:r>
              <a:rPr lang="ru-RU" dirty="0" err="1"/>
              <a:t>Array</a:t>
            </a:r>
            <a:r>
              <a:rPr lang="ru-RU" dirty="0"/>
              <a:t>, </a:t>
            </a:r>
            <a:r>
              <a:rPr lang="ru-RU" dirty="0" err="1"/>
              <a:t>Enum</a:t>
            </a:r>
            <a:r>
              <a:rPr lang="ru-RU" dirty="0"/>
              <a:t>, </a:t>
            </a:r>
            <a:r>
              <a:rPr lang="ru-RU" dirty="0" err="1"/>
              <a:t>String</a:t>
            </a:r>
            <a:r>
              <a:rPr lang="ru-RU" dirty="0"/>
              <a:t> и </a:t>
            </a:r>
            <a:r>
              <a:rPr lang="ru-RU" dirty="0" err="1"/>
              <a:t>Delegate</a:t>
            </a:r>
            <a:r>
              <a:rPr lang="ru-RU" dirty="0"/>
              <a:t>, заранее загружаются в этот домен при первоначальной загрузке CLR</a:t>
            </a:r>
            <a:endParaRPr lang="en-US" dirty="0"/>
          </a:p>
          <a:p>
            <a:pPr marL="285750" indent="-285750" algn="just">
              <a:spcAft>
                <a:spcPts val="1000"/>
              </a:spcAft>
              <a:buFont typeface="Arial"/>
              <a:buChar char="•"/>
            </a:pPr>
            <a:r>
              <a:rPr lang="ru-RU" dirty="0" err="1"/>
              <a:t>SharedDomain</a:t>
            </a:r>
            <a:r>
              <a:rPr lang="ru-RU" dirty="0"/>
              <a:t> управляет картой сборок, индексированной по базовому адресу, которая применяется в качестве поисковой таблицы при управлении совместно используемыми зависимостями между сборками, загружаемыми в </a:t>
            </a:r>
            <a:r>
              <a:rPr lang="ru-RU" dirty="0" err="1"/>
              <a:t>DefaultDomain</a:t>
            </a:r>
            <a:r>
              <a:rPr lang="ru-RU" dirty="0"/>
              <a:t> и другие </a:t>
            </a:r>
            <a:r>
              <a:rPr lang="ru-RU" dirty="0" err="1"/>
              <a:t>AppDomain</a:t>
            </a:r>
            <a:r>
              <a:rPr lang="ru-RU" dirty="0"/>
              <a:t>, </a:t>
            </a:r>
            <a:r>
              <a:rPr lang="ru-RU" dirty="0" err="1"/>
              <a:t>созданн</a:t>
            </a:r>
            <a:r>
              <a:rPr lang="ru-RU" dirty="0"/>
              <a:t> в управляемом коде</a:t>
            </a:r>
            <a:endParaRPr lang="en-US" dirty="0" err="1"/>
          </a:p>
        </p:txBody>
      </p:sp>
    </p:spTree>
    <p:extLst>
      <p:ext uri="{BB962C8B-B14F-4D97-AF65-F5344CB8AC3E}">
        <p14:creationId xmlns:p14="http://schemas.microsoft.com/office/powerpoint/2010/main" val="111433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a:t>Default Domain </a:t>
            </a:r>
          </a:p>
        </p:txBody>
      </p:sp>
      <p:sp>
        <p:nvSpPr>
          <p:cNvPr id="5" name="Rounded Rectangle 4"/>
          <p:cNvSpPr/>
          <p:nvPr/>
        </p:nvSpPr>
        <p:spPr bwMode="auto">
          <a:xfrm>
            <a:off x="277091" y="838200"/>
            <a:ext cx="8589818" cy="10668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err="1"/>
              <a:t>DefaultDomain</a:t>
            </a:r>
            <a:r>
              <a:rPr lang="ru-RU" dirty="0"/>
              <a:t> — это экземпляр </a:t>
            </a:r>
            <a:r>
              <a:rPr lang="ru-RU" dirty="0" err="1"/>
              <a:t>AppDomain</a:t>
            </a:r>
            <a:r>
              <a:rPr lang="ru-RU" dirty="0"/>
              <a:t>, в котором обычно выполняется код приложения</a:t>
            </a:r>
          </a:p>
        </p:txBody>
      </p:sp>
    </p:spTree>
    <p:extLst>
      <p:ext uri="{BB962C8B-B14F-4D97-AF65-F5344CB8AC3E}">
        <p14:creationId xmlns:p14="http://schemas.microsoft.com/office/powerpoint/2010/main" val="416790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a:t>загрузчика</a:t>
            </a:r>
            <a:br>
              <a:rPr lang="en-US" dirty="0"/>
            </a:br>
            <a:endParaRPr lang="en-US" dirty="0"/>
          </a:p>
        </p:txBody>
      </p:sp>
      <p:sp>
        <p:nvSpPr>
          <p:cNvPr id="5" name="Rounded Rectangle 4"/>
          <p:cNvSpPr/>
          <p:nvPr/>
        </p:nvSpPr>
        <p:spPr bwMode="auto">
          <a:xfrm>
            <a:off x="277091" y="838200"/>
            <a:ext cx="8589818" cy="35814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eaLnBrk="0" hangingPunct="0">
              <a:spcBef>
                <a:spcPct val="30000"/>
              </a:spcBef>
              <a:defRPr/>
            </a:pPr>
            <a:r>
              <a:rPr lang="ru-RU" dirty="0"/>
              <a:t>Кучи загрузчика (</a:t>
            </a:r>
            <a:r>
              <a:rPr lang="ru-RU" dirty="0" err="1"/>
              <a:t>LoaderHeaps</a:t>
            </a:r>
            <a:r>
              <a:rPr lang="ru-RU" dirty="0"/>
              <a:t>) предназначены для загрузки различных специальных объектов (</a:t>
            </a:r>
            <a:r>
              <a:rPr lang="ru-RU" dirty="0" err="1"/>
              <a:t>artifacts</a:t>
            </a:r>
            <a:r>
              <a:rPr lang="ru-RU" dirty="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a:t>Heap</a:t>
            </a:r>
            <a:r>
              <a:rPr lang="ru-RU" dirty="0"/>
              <a:t>) тем, что GC </a:t>
            </a:r>
            <a:r>
              <a:rPr lang="ru-RU" dirty="0" err="1"/>
              <a:t>Heap</a:t>
            </a:r>
            <a:r>
              <a:rPr lang="ru-RU" dirty="0"/>
              <a:t> содержит экземпляры объектов, а кучи загрузчика хранят данные системы типов. В </a:t>
            </a:r>
            <a:r>
              <a:rPr lang="ru-RU" dirty="0" err="1"/>
              <a:t>HighFrequencyHeap</a:t>
            </a:r>
            <a:r>
              <a:rPr lang="ru-RU" dirty="0"/>
              <a:t> выделяется память для часто используемых объектов, таких как </a:t>
            </a:r>
            <a:r>
              <a:rPr lang="ru-RU" dirty="0" err="1"/>
              <a:t>MethodTable</a:t>
            </a:r>
            <a:r>
              <a:rPr lang="ru-RU" dirty="0"/>
              <a:t>, </a:t>
            </a:r>
            <a:r>
              <a:rPr lang="ru-RU" dirty="0" err="1"/>
              <a:t>MethodDesc</a:t>
            </a:r>
            <a:r>
              <a:rPr lang="ru-RU" dirty="0"/>
              <a:t>, </a:t>
            </a:r>
            <a:r>
              <a:rPr lang="ru-RU" dirty="0" err="1"/>
              <a:t>FieldDesc</a:t>
            </a:r>
            <a:r>
              <a:rPr lang="ru-RU" dirty="0"/>
              <a:t>, а в </a:t>
            </a:r>
            <a:r>
              <a:rPr lang="ru-RU" dirty="0" err="1"/>
              <a:t>LowFrequencyHeap</a:t>
            </a:r>
            <a:r>
              <a:rPr lang="ru-RU" dirty="0"/>
              <a:t> — для структур данных, к которым обращаются реже, таких как </a:t>
            </a:r>
            <a:r>
              <a:rPr lang="ru-RU" dirty="0" err="1"/>
              <a:t>EEClass</a:t>
            </a:r>
            <a:r>
              <a:rPr lang="ru-RU" dirty="0"/>
              <a:t>, </a:t>
            </a:r>
            <a:r>
              <a:rPr lang="ru-RU" dirty="0" err="1"/>
              <a:t>ClassLoader</a:t>
            </a:r>
            <a:r>
              <a:rPr lang="ru-RU" dirty="0"/>
              <a:t> и их поисковых таблиц. В </a:t>
            </a:r>
            <a:r>
              <a:rPr lang="ru-RU" dirty="0" err="1"/>
              <a:t>StubHeap</a:t>
            </a:r>
            <a:r>
              <a:rPr lang="ru-RU" dirty="0"/>
              <a:t> содержатся приемники (</a:t>
            </a:r>
            <a:r>
              <a:rPr lang="ru-RU" dirty="0" err="1"/>
              <a:t>stubs</a:t>
            </a:r>
            <a:r>
              <a:rPr lang="ru-RU" dirty="0"/>
              <a:t>), используемые при защите по правам доступа кода (</a:t>
            </a:r>
            <a:r>
              <a:rPr lang="ru-RU" dirty="0" err="1"/>
              <a:t>code</a:t>
            </a:r>
            <a:r>
              <a:rPr lang="ru-RU" dirty="0"/>
              <a:t> </a:t>
            </a:r>
            <a:r>
              <a:rPr lang="ru-RU" dirty="0" err="1"/>
              <a:t>access</a:t>
            </a:r>
            <a:r>
              <a:rPr lang="ru-RU" dirty="0"/>
              <a:t> </a:t>
            </a:r>
            <a:r>
              <a:rPr lang="ru-RU" dirty="0" err="1"/>
              <a:t>security</a:t>
            </a:r>
            <a:r>
              <a:rPr lang="ru-RU" dirty="0"/>
              <a:t>, CAS), обертывании COM-вызовов и при вызовах </a:t>
            </a:r>
            <a:r>
              <a:rPr lang="ru-RU" dirty="0" err="1"/>
              <a:t>P</a:t>
            </a:r>
            <a:r>
              <a:rPr lang="ru-RU" dirty="0"/>
              <a:t>/</a:t>
            </a:r>
            <a:r>
              <a:rPr lang="ru-RU" dirty="0" err="1"/>
              <a:t>Invoke</a:t>
            </a:r>
            <a:r>
              <a:rPr lang="ru-RU" dirty="0"/>
              <a:t>.</a:t>
            </a:r>
            <a:endParaRPr lang="en-US" dirty="0"/>
          </a:p>
        </p:txBody>
      </p:sp>
    </p:spTree>
    <p:extLst>
      <p:ext uri="{BB962C8B-B14F-4D97-AF65-F5344CB8AC3E}">
        <p14:creationId xmlns:p14="http://schemas.microsoft.com/office/powerpoint/2010/main" val="35693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a:t>загрузчика</a:t>
            </a:r>
            <a:br>
              <a:rPr lang="en-US"/>
            </a:br>
            <a:endParaRPr lang="en-US" dirty="0"/>
          </a:p>
        </p:txBody>
      </p:sp>
      <p:grpSp>
        <p:nvGrpSpPr>
          <p:cNvPr id="45" name="Group 44"/>
          <p:cNvGrpSpPr/>
          <p:nvPr/>
        </p:nvGrpSpPr>
        <p:grpSpPr>
          <a:xfrm>
            <a:off x="138545" y="762000"/>
            <a:ext cx="8787780" cy="5562600"/>
            <a:chOff x="152400" y="762000"/>
            <a:chExt cx="9666558" cy="5562600"/>
          </a:xfrm>
        </p:grpSpPr>
        <p:grpSp>
          <p:nvGrpSpPr>
            <p:cNvPr id="31" name="Group 30"/>
            <p:cNvGrpSpPr/>
            <p:nvPr/>
          </p:nvGrpSpPr>
          <p:grpSpPr>
            <a:xfrm>
              <a:off x="152400" y="1523493"/>
              <a:ext cx="9666558" cy="4801107"/>
              <a:chOff x="152400" y="838200"/>
              <a:chExt cx="9666558" cy="4801107"/>
            </a:xfrm>
          </p:grpSpPr>
          <p:pic>
            <p:nvPicPr>
              <p:cNvPr id="7" name="Picture 6"/>
              <p:cNvPicPr>
                <a:picLocks noChangeAspect="1"/>
              </p:cNvPicPr>
              <p:nvPr/>
            </p:nvPicPr>
            <p:blipFill>
              <a:blip r:embed="rId3"/>
              <a:stretch>
                <a:fillRect/>
              </a:stretch>
            </p:blipFill>
            <p:spPr>
              <a:xfrm>
                <a:off x="152400" y="838200"/>
                <a:ext cx="9666558" cy="4801107"/>
              </a:xfrm>
              <a:prstGeom prst="rect">
                <a:avLst/>
              </a:prstGeom>
              <a:ln>
                <a:solidFill>
                  <a:schemeClr val="tx2"/>
                </a:solidFill>
              </a:ln>
              <a:effectLst>
                <a:outerShdw blurRad="50800" dist="38100" dir="2700000" algn="tl" rotWithShape="0">
                  <a:srgbClr val="000000">
                    <a:alpha val="43000"/>
                  </a:srgbClr>
                </a:outerShdw>
              </a:effectLst>
            </p:spPr>
          </p:pic>
          <p:sp>
            <p:nvSpPr>
              <p:cNvPr id="12" name="TextBox 11"/>
              <p:cNvSpPr txBox="1"/>
              <p:nvPr/>
            </p:nvSpPr>
            <p:spPr>
              <a:xfrm>
                <a:off x="4114800" y="838200"/>
                <a:ext cx="2251385" cy="338554"/>
              </a:xfrm>
              <a:prstGeom prst="rect">
                <a:avLst/>
              </a:prstGeom>
              <a:noFill/>
              <a:ln>
                <a:noFill/>
              </a:ln>
            </p:spPr>
            <p:txBody>
              <a:bodyPr wrap="none" rtlCol="0">
                <a:spAutoFit/>
              </a:bodyPr>
              <a:lstStyle/>
              <a:p>
                <a:r>
                  <a:rPr lang="en-US" sz="1600" b="1" dirty="0">
                    <a:solidFill>
                      <a:srgbClr val="000090"/>
                    </a:solidFill>
                    <a:latin typeface="Lucida Handwriting"/>
                    <a:cs typeface="Lucida Handwriting"/>
                  </a:rPr>
                  <a:t>System Domain</a:t>
                </a:r>
              </a:p>
            </p:txBody>
          </p:sp>
          <p:cxnSp>
            <p:nvCxnSpPr>
              <p:cNvPr id="16" name="Straight Arrow Connector 15"/>
              <p:cNvCxnSpPr>
                <a:stCxn id="12" idx="2"/>
              </p:cNvCxnSpPr>
              <p:nvPr/>
            </p:nvCxnSpPr>
            <p:spPr>
              <a:xfrm flipH="1">
                <a:off x="2819399" y="1176754"/>
                <a:ext cx="2421093"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4800" y="1828800"/>
                <a:ext cx="2321917" cy="338554"/>
              </a:xfrm>
              <a:prstGeom prst="rect">
                <a:avLst/>
              </a:prstGeom>
              <a:noFill/>
              <a:ln>
                <a:noFill/>
              </a:ln>
            </p:spPr>
            <p:txBody>
              <a:bodyPr wrap="none" rtlCol="0">
                <a:spAutoFit/>
              </a:bodyPr>
              <a:lstStyle/>
              <a:p>
                <a:r>
                  <a:rPr lang="en-US" sz="1600" b="1" dirty="0">
                    <a:solidFill>
                      <a:srgbClr val="000090"/>
                    </a:solidFill>
                    <a:latin typeface="Lucida Handwriting"/>
                    <a:cs typeface="Lucida Handwriting"/>
                  </a:rPr>
                  <a:t>Shared Domain</a:t>
                </a:r>
              </a:p>
            </p:txBody>
          </p:sp>
          <p:cxnSp>
            <p:nvCxnSpPr>
              <p:cNvPr id="24" name="Straight Arrow Connector 23"/>
              <p:cNvCxnSpPr>
                <a:stCxn id="23" idx="2"/>
              </p:cNvCxnSpPr>
              <p:nvPr/>
            </p:nvCxnSpPr>
            <p:spPr>
              <a:xfrm flipH="1">
                <a:off x="2819401" y="2167354"/>
                <a:ext cx="2456358"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114800" y="3429000"/>
                <a:ext cx="2378343" cy="338554"/>
              </a:xfrm>
              <a:prstGeom prst="rect">
                <a:avLst/>
              </a:prstGeom>
              <a:noFill/>
              <a:ln>
                <a:noFill/>
              </a:ln>
            </p:spPr>
            <p:txBody>
              <a:bodyPr wrap="none" rtlCol="0">
                <a:spAutoFit/>
              </a:bodyPr>
              <a:lstStyle/>
              <a:p>
                <a:r>
                  <a:rPr lang="en-US" sz="1600" b="1" dirty="0">
                    <a:solidFill>
                      <a:srgbClr val="000090"/>
                    </a:solidFill>
                    <a:latin typeface="Lucida Handwriting"/>
                    <a:cs typeface="Lucida Handwriting"/>
                  </a:rPr>
                  <a:t>Default Domain</a:t>
                </a:r>
              </a:p>
            </p:txBody>
          </p:sp>
          <p:cxnSp>
            <p:nvCxnSpPr>
              <p:cNvPr id="26" name="Straight Arrow Connector 25"/>
              <p:cNvCxnSpPr>
                <a:stCxn id="25" idx="2"/>
              </p:cNvCxnSpPr>
              <p:nvPr/>
            </p:nvCxnSpPr>
            <p:spPr>
              <a:xfrm flipH="1">
                <a:off x="2819402" y="3767554"/>
                <a:ext cx="2484570"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4190524" y="8382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3" name="Straight Arrow Connector 42"/>
            <p:cNvCxnSpPr>
              <a:stCxn id="42" idx="1"/>
              <a:endCxn id="44" idx="3"/>
            </p:cNvCxnSpPr>
            <p:nvPr/>
          </p:nvCxnSpPr>
          <p:spPr>
            <a:xfrm flipH="1">
              <a:off x="2590800" y="1007477"/>
              <a:ext cx="1599725" cy="7768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52400" y="762000"/>
              <a:ext cx="2438400" cy="646331"/>
            </a:xfrm>
            <a:prstGeom prst="rect">
              <a:avLst/>
            </a:prstGeom>
          </p:spPr>
          <p:txBody>
            <a:bodyPr wrap="square">
              <a:spAutoFit/>
            </a:bodyPr>
            <a:lstStyle/>
            <a:p>
              <a:r>
                <a:rPr lang="en-US" b="1" dirty="0">
                  <a:latin typeface="Consolas"/>
                  <a:cs typeface="Consolas"/>
                </a:rPr>
                <a:t>.</a:t>
              </a:r>
              <a:r>
                <a:rPr lang="en-US" b="1" dirty="0" err="1">
                  <a:latin typeface="Consolas"/>
                  <a:cs typeface="Consolas"/>
                </a:rPr>
                <a:t>loadby</a:t>
              </a:r>
              <a:r>
                <a:rPr lang="en-US" b="1" dirty="0">
                  <a:latin typeface="Consolas"/>
                  <a:cs typeface="Consolas"/>
                </a:rPr>
                <a:t> </a:t>
              </a:r>
              <a:r>
                <a:rPr lang="en-US" b="1" dirty="0" err="1">
                  <a:latin typeface="Consolas"/>
                  <a:cs typeface="Consolas"/>
                </a:rPr>
                <a:t>sos</a:t>
              </a:r>
              <a:r>
                <a:rPr lang="en-US" b="1" dirty="0">
                  <a:latin typeface="Consolas"/>
                  <a:cs typeface="Consolas"/>
                </a:rPr>
                <a:t> </a:t>
              </a:r>
              <a:r>
                <a:rPr lang="en-US" b="1" dirty="0" err="1">
                  <a:latin typeface="Consolas"/>
                  <a:cs typeface="Consolas"/>
                </a:rPr>
                <a:t>clr</a:t>
              </a:r>
              <a:endParaRPr lang="en-US" b="1" dirty="0">
                <a:latin typeface="Consolas"/>
                <a:cs typeface="Consolas"/>
              </a:endParaRPr>
            </a:p>
            <a:p>
              <a:r>
                <a:rPr lang="en-US" b="1" dirty="0">
                  <a:latin typeface="Consolas"/>
                  <a:cs typeface="Consolas"/>
                </a:rPr>
                <a:t>!</a:t>
              </a:r>
              <a:r>
                <a:rPr lang="en-US" b="1" dirty="0" err="1">
                  <a:latin typeface="Consolas"/>
                  <a:cs typeface="Consolas"/>
                </a:rPr>
                <a:t>DumpDomain</a:t>
              </a:r>
              <a:endParaRPr lang="en-US" b="1" dirty="0">
                <a:latin typeface="Consolas"/>
                <a:cs typeface="Consolas"/>
              </a:endParaRPr>
            </a:p>
          </p:txBody>
        </p:sp>
      </p:grpSp>
      <p:sp>
        <p:nvSpPr>
          <p:cNvPr id="46" name="Rectangle 45"/>
          <p:cNvSpPr/>
          <p:nvPr/>
        </p:nvSpPr>
        <p:spPr>
          <a:xfrm>
            <a:off x="138546" y="6400800"/>
            <a:ext cx="8797636" cy="369332"/>
          </a:xfrm>
          <a:prstGeom prst="rect">
            <a:avLst/>
          </a:prstGeom>
        </p:spPr>
        <p:txBody>
          <a:bodyPr wrap="square">
            <a:spAutoFit/>
          </a:bodyPr>
          <a:lstStyle/>
          <a:p>
            <a:r>
              <a:rPr lang="en-US" dirty="0">
                <a:hlinkClick r:id="rId4"/>
              </a:rPr>
              <a:t>https://msdn.microsoft.com/ru-ru/library/bb190764%28v=vs.110%29.aspx</a:t>
            </a:r>
            <a:r>
              <a:rPr lang="en-US" dirty="0"/>
              <a:t> </a:t>
            </a:r>
          </a:p>
        </p:txBody>
      </p:sp>
    </p:spTree>
    <p:extLst>
      <p:ext uri="{BB962C8B-B14F-4D97-AF65-F5344CB8AC3E}">
        <p14:creationId xmlns:p14="http://schemas.microsoft.com/office/powerpoint/2010/main" val="182386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a:t>типов</a:t>
            </a:r>
            <a:endParaRPr lang="en-US" dirty="0"/>
          </a:p>
        </p:txBody>
      </p:sp>
      <p:sp>
        <p:nvSpPr>
          <p:cNvPr id="5" name="Rounded Rectangle 4"/>
          <p:cNvSpPr/>
          <p:nvPr/>
        </p:nvSpPr>
        <p:spPr bwMode="auto">
          <a:xfrm>
            <a:off x="277091" y="838200"/>
            <a:ext cx="8589818" cy="21336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a:t>Тип — фундаментальная единица программирования в .NET. В </a:t>
            </a:r>
            <a:r>
              <a:rPr lang="ru-RU" dirty="0" err="1"/>
              <a:t>C</a:t>
            </a:r>
            <a:r>
              <a:rPr lang="ru-RU" dirty="0"/>
              <a:t># тип можно объявить с помощью ключевых слов </a:t>
            </a:r>
            <a:r>
              <a:rPr lang="ru-RU" dirty="0" err="1"/>
              <a:t>class</a:t>
            </a:r>
            <a:r>
              <a:rPr lang="ru-RU" dirty="0"/>
              <a:t>, </a:t>
            </a:r>
            <a:r>
              <a:rPr lang="ru-RU" dirty="0" err="1"/>
              <a:t>struct</a:t>
            </a:r>
            <a:r>
              <a:rPr lang="en-US" dirty="0"/>
              <a:t>, </a:t>
            </a:r>
            <a:r>
              <a:rPr lang="en-US" dirty="0">
                <a:solidFill>
                  <a:schemeClr val="tx1"/>
                </a:solidFill>
              </a:rPr>
              <a:t>delegate</a:t>
            </a:r>
            <a:r>
              <a:rPr lang="ru-RU" dirty="0">
                <a:solidFill>
                  <a:schemeClr val="tx1"/>
                </a:solidFill>
              </a:rPr>
              <a:t> </a:t>
            </a:r>
            <a:r>
              <a:rPr lang="ru-RU" dirty="0"/>
              <a:t>и </a:t>
            </a:r>
            <a:r>
              <a:rPr lang="ru-RU" dirty="0" err="1"/>
              <a:t>interface</a:t>
            </a:r>
            <a:r>
              <a:rPr lang="ru-RU" dirty="0"/>
              <a:t>. Большинство типов явно создается программистом, однако .NET CLR может неявно генерировать типы в определенных случаях взаимодействия или вызова удаленных объектов (.NET </a:t>
            </a:r>
            <a:r>
              <a:rPr lang="ru-RU" dirty="0" err="1"/>
              <a:t>Remoting</a:t>
            </a:r>
            <a:r>
              <a:rPr lang="ru-RU" dirty="0"/>
              <a:t>). К этим генерируемым типам относятся оболочки</a:t>
            </a:r>
            <a:r>
              <a:rPr lang="en-US" dirty="0"/>
              <a:t> (Runtime Callable Wrappers)</a:t>
            </a:r>
            <a:r>
              <a:rPr lang="ru-RU" dirty="0"/>
              <a:t>, вызываемые COM или исполняющей средой, и </a:t>
            </a:r>
            <a:r>
              <a:rPr lang="ru-RU" dirty="0" err="1"/>
              <a:t>траспарентные</a:t>
            </a:r>
            <a:r>
              <a:rPr lang="ru-RU" dirty="0"/>
              <a:t> прокси</a:t>
            </a:r>
            <a:r>
              <a:rPr lang="en-US" dirty="0"/>
              <a:t> (Transparent Proxies)</a:t>
            </a:r>
          </a:p>
        </p:txBody>
      </p:sp>
    </p:spTree>
    <p:extLst>
      <p:ext uri="{BB962C8B-B14F-4D97-AF65-F5344CB8AC3E}">
        <p14:creationId xmlns:p14="http://schemas.microsoft.com/office/powerpoint/2010/main" val="2021286052"/>
      </p:ext>
    </p:extLst>
  </p:cSld>
  <p:clrMapOvr>
    <a:masterClrMapping/>
  </p:clrMapOvr>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ctr">
          <a:spcAft>
            <a:spcPts val="1000"/>
          </a:spcAft>
          <a:defRPr dirty="0" err="1" smtClean="0"/>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6F96B3B-5B2C-4996-9E02-395DA9EA8E7E}">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32260</TotalTime>
  <Words>4077</Words>
  <Application>Microsoft Office PowerPoint</Application>
  <PresentationFormat>Экран (4:3)</PresentationFormat>
  <Paragraphs>466</Paragraphs>
  <Slides>31</Slides>
  <Notes>26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31</vt:i4>
      </vt:variant>
    </vt:vector>
  </HeadingPairs>
  <TitlesOfParts>
    <vt:vector size="41" baseType="lpstr">
      <vt:lpstr>Abadi MT Condensed Extra Bold</vt:lpstr>
      <vt:lpstr>Andale Mono</vt:lpstr>
      <vt:lpstr>Arial</vt:lpstr>
      <vt:lpstr>Calibri</vt:lpstr>
      <vt:lpstr>Consolas</vt:lpstr>
      <vt:lpstr>Helvetica LT Std</vt:lpstr>
      <vt:lpstr>Helvetica Neue</vt:lpstr>
      <vt:lpstr>Lucida Handwriting</vt:lpstr>
      <vt:lpstr>Wingdings</vt:lpstr>
      <vt:lpstr>Presentation_Template_Aug_2008_blue_line_automated</vt:lpstr>
      <vt:lpstr>Внутреннее устройство .NET</vt:lpstr>
      <vt:lpstr>Windows приложение как хост для CLR</vt:lpstr>
      <vt:lpstr>Домены, создаваемые при начальной загрузке CLR </vt:lpstr>
      <vt:lpstr>System Domain</vt:lpstr>
      <vt:lpstr>Shared Domain </vt:lpstr>
      <vt:lpstr>Default Domain </vt:lpstr>
      <vt:lpstr>Кучи загрузчика </vt:lpstr>
      <vt:lpstr>Кучи загрузчика </vt:lpstr>
      <vt:lpstr>Основы устройства типов</vt:lpstr>
      <vt:lpstr>Внутреннее устройство типов</vt:lpstr>
      <vt:lpstr>Семантика ссылочных типов и типов значений</vt:lpstr>
      <vt:lpstr>Хранение, размещение, удаление ссылочных типов и типов значений</vt:lpstr>
      <vt:lpstr>Основы устройства типов. Большие и небольшие объекты</vt:lpstr>
      <vt:lpstr>Основы устройства типов </vt:lpstr>
      <vt:lpstr>Экземпляр объекта</vt:lpstr>
      <vt:lpstr>Экземпляр объекта</vt:lpstr>
      <vt:lpstr>Экземпляр объекта</vt:lpstr>
      <vt:lpstr>Таблица методов</vt:lpstr>
      <vt:lpstr>Таблица методов</vt:lpstr>
      <vt:lpstr>Виды компиляции. JIT-компиляция</vt:lpstr>
      <vt:lpstr>Виды компиляции. Pre-JIT-компиляция</vt:lpstr>
      <vt:lpstr>Виды компиляции. Econo-JIT-компиляция</vt:lpstr>
      <vt:lpstr>Execution Engine Class (EEClass)</vt:lpstr>
      <vt:lpstr>Основы устройства типов</vt:lpstr>
      <vt:lpstr>Основы устройства типов. Вызов виртуальных методов</vt:lpstr>
      <vt:lpstr>Основы устройства типов. Вызов невиртуальных методов</vt:lpstr>
      <vt:lpstr>Основы устройства типов. Вызов статических методов</vt:lpstr>
      <vt:lpstr>Основы устройства типов. Вызов методов интерфейсов</vt:lpstr>
      <vt:lpstr>Основы устройства типов</vt:lpstr>
      <vt:lpstr>Основы устройства типов</vt:lpstr>
      <vt:lpstr>Спасибо за внимание</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NET.C#.10 Делегаты и события</dc:title>
  <dc:creator>Anzhelika Kravchuk</dc:creator>
  <cp:lastModifiedBy>Анжелика Кравчук</cp:lastModifiedBy>
  <cp:revision>1005</cp:revision>
  <dcterms:created xsi:type="dcterms:W3CDTF">2008-09-08T12:48:20Z</dcterms:created>
  <dcterms:modified xsi:type="dcterms:W3CDTF">2016-07-20T10:52:53Z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