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309" r:id="rId5"/>
    <p:sldId id="313" r:id="rId6"/>
    <p:sldId id="314" r:id="rId7"/>
    <p:sldId id="315" r:id="rId8"/>
    <p:sldId id="322" r:id="rId9"/>
    <p:sldId id="319" r:id="rId10"/>
    <p:sldId id="320" r:id="rId11"/>
    <p:sldId id="321" r:id="rId12"/>
    <p:sldId id="323" r:id="rId13"/>
    <p:sldId id="32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16" r:id="rId32"/>
    <p:sldId id="325" r:id="rId33"/>
    <p:sldId id="326" r:id="rId34"/>
    <p:sldId id="327" r:id="rId35"/>
    <p:sldId id="317" r:id="rId36"/>
    <p:sldId id="329" r:id="rId37"/>
    <p:sldId id="331" r:id="rId38"/>
    <p:sldId id="332" r:id="rId39"/>
    <p:sldId id="333" r:id="rId40"/>
    <p:sldId id="334" r:id="rId41"/>
    <p:sldId id="353" r:id="rId42"/>
    <p:sldId id="354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12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1"/>
    <a:srgbClr val="8BFFD8"/>
    <a:srgbClr val="D9F4F5"/>
    <a:srgbClr val="002C78"/>
    <a:srgbClr val="2750AB"/>
    <a:srgbClr val="2143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89785" autoAdjust="0"/>
  </p:normalViewPr>
  <p:slideViewPr>
    <p:cSldViewPr>
      <p:cViewPr>
        <p:scale>
          <a:sx n="70" d="100"/>
          <a:sy n="70" d="100"/>
        </p:scale>
        <p:origin x="-90" y="-8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pPr algn="just"/>
          <a:r>
            <a:rPr lang="ru-RU" sz="1800" dirty="0" smtClean="0"/>
            <a:t>Управление видимостью членов типа</a:t>
          </a:r>
          <a:endParaRPr lang="ru-RU" sz="1800" dirty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3F0E866B-6B64-4855-ABC7-B687B436EE04}">
      <dgm:prSet phldrT="[Text]" custT="1"/>
      <dgm:spPr/>
      <dgm:t>
        <a:bodyPr/>
        <a:lstStyle/>
        <a:p>
          <a:pPr algn="just"/>
          <a:r>
            <a:rPr lang="ru-RU" sz="1800" dirty="0" smtClean="0"/>
            <a:t>Совместное использование методов и данных</a:t>
          </a:r>
          <a:endParaRPr lang="ru-RU" sz="1800" dirty="0"/>
        </a:p>
      </dgm:t>
    </dgm:pt>
    <dgm:pt modelId="{DF8EED1B-BBE6-4FB8-B7A8-5A53FB40097C}" type="parTrans" cxnId="{753FDD0A-75E1-476C-9565-FE2E7A7A1AF7}">
      <dgm:prSet/>
      <dgm:spPr/>
      <dgm:t>
        <a:bodyPr/>
        <a:lstStyle/>
        <a:p>
          <a:endParaRPr lang="ru-RU"/>
        </a:p>
      </dgm:t>
    </dgm:pt>
    <dgm:pt modelId="{80828F2D-3A03-46F8-AA90-8733733C0637}" type="sibTrans" cxnId="{753FDD0A-75E1-476C-9565-FE2E7A7A1AF7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pPr algn="just"/>
          <a:r>
            <a:rPr lang="ru-RU" sz="1800" dirty="0" smtClean="0"/>
            <a:t>Создание и использование свойств</a:t>
          </a:r>
          <a:endParaRPr lang="ru-RU" sz="1800" dirty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B636B1B8-1DE3-4406-9A79-C422DB9EC570}">
      <dgm:prSet phldrT="[Text]" custT="1"/>
      <dgm:spPr/>
      <dgm:t>
        <a:bodyPr/>
        <a:lstStyle/>
        <a:p>
          <a:pPr algn="just"/>
          <a:r>
            <a:rPr lang="ru-RU" sz="1800" dirty="0" smtClean="0"/>
            <a:t>Создание и использование индексаторов</a:t>
          </a:r>
          <a:endParaRPr lang="ru-RU" sz="1800" dirty="0"/>
        </a:p>
      </dgm:t>
    </dgm:pt>
    <dgm:pt modelId="{D5883A79-BAE3-4F31-AD66-766F14A6C049}" type="parTrans" cxnId="{090A9047-8CFE-423A-A23A-4E4A7CC0F011}">
      <dgm:prSet/>
      <dgm:spPr/>
      <dgm:t>
        <a:bodyPr/>
        <a:lstStyle/>
        <a:p>
          <a:endParaRPr lang="ru-RU"/>
        </a:p>
      </dgm:t>
    </dgm:pt>
    <dgm:pt modelId="{6C30E4A4-F9C9-4336-AD16-9020B7DC9AA6}" type="sibTrans" cxnId="{090A9047-8CFE-423A-A23A-4E4A7CC0F011}">
      <dgm:prSet/>
      <dgm:spPr/>
      <dgm:t>
        <a:bodyPr/>
        <a:lstStyle/>
        <a:p>
          <a:endParaRPr lang="ru-RU"/>
        </a:p>
      </dgm:t>
    </dgm:pt>
    <dgm:pt modelId="{6AB28F00-681F-4A2D-8044-D01A3F3C6FD0}">
      <dgm:prSet phldrT="[Text]" custT="1"/>
      <dgm:spPr/>
      <dgm:t>
        <a:bodyPr/>
        <a:lstStyle/>
        <a:p>
          <a:pPr algn="just"/>
          <a:r>
            <a:rPr lang="en-US" sz="1800" dirty="0" err="1" smtClean="0"/>
            <a:t>Перегрузка</a:t>
          </a:r>
          <a:r>
            <a:rPr lang="en-US" sz="1800" dirty="0" smtClean="0"/>
            <a:t> </a:t>
          </a:r>
          <a:r>
            <a:rPr lang="en-US" sz="1800" dirty="0" err="1" smtClean="0"/>
            <a:t>операций</a:t>
          </a:r>
          <a:endParaRPr lang="ru-RU" sz="1800" dirty="0"/>
        </a:p>
      </dgm:t>
    </dgm:pt>
    <dgm:pt modelId="{0812D387-8B04-4F36-A4CB-EE7C16057A21}" type="parTrans" cxnId="{7A590533-8BE8-4D61-8CC6-03A46C1239F8}">
      <dgm:prSet/>
      <dgm:spPr/>
      <dgm:t>
        <a:bodyPr/>
        <a:lstStyle/>
        <a:p>
          <a:endParaRPr lang="ru-RU"/>
        </a:p>
      </dgm:t>
    </dgm:pt>
    <dgm:pt modelId="{17ADDC53-04FB-4A0D-A3D1-F8E866BE18C5}" type="sibTrans" cxnId="{7A590533-8BE8-4D61-8CC6-03A46C1239F8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</dgm:pt>
    <dgm:pt modelId="{1362EE91-68DF-435F-9E33-24E92D688DFB}" type="pres">
      <dgm:prSet presAssocID="{0FD7B96B-DFFB-40E8-8800-C99EBC35642E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</dgm:pt>
    <dgm:pt modelId="{786B3D69-0E44-4721-8FC2-2B8462017211}" type="pres">
      <dgm:prSet presAssocID="{0FD7B96B-DFFB-40E8-8800-C99EBC35642E}" presName="childText" presStyleLbl="conFgAcc1" presStyleIdx="0" presStyleCnt="5">
        <dgm:presLayoutVars>
          <dgm:bulletEnabled val="1"/>
        </dgm:presLayoutVars>
      </dgm:prSet>
      <dgm:spPr/>
    </dgm:pt>
    <dgm:pt modelId="{4C05B0E5-0CF5-47A0-B599-03CB6C94096B}" type="pres">
      <dgm:prSet presAssocID="{C93B9A3B-C5D0-4235-9D96-2CD9EF5249A8}" presName="spaceBetweenRectangles" presStyleCnt="0"/>
      <dgm:spPr/>
    </dgm:pt>
    <dgm:pt modelId="{0E36D07B-A668-4A24-8270-35F45822708B}" type="pres">
      <dgm:prSet presAssocID="{9B34F71F-EC00-4044-A63E-49A3FC607A8A}" presName="parentLin" presStyleCnt="0"/>
      <dgm:spPr/>
    </dgm:pt>
    <dgm:pt modelId="{8C45043C-F9BD-4B0C-9B33-60BC208511C5}" type="pres">
      <dgm:prSet presAssocID="{9B34F71F-EC00-4044-A63E-49A3FC607A8A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</dgm:pt>
    <dgm:pt modelId="{D75EA4E1-6638-4D97-8EFD-6370283CBD45}" type="pres">
      <dgm:prSet presAssocID="{9B34F71F-EC00-4044-A63E-49A3FC607A8A}" presName="childText" presStyleLbl="conFgAcc1" presStyleIdx="1" presStyleCnt="5">
        <dgm:presLayoutVars>
          <dgm:bulletEnabled val="1"/>
        </dgm:presLayoutVars>
      </dgm:prSet>
      <dgm:spPr/>
    </dgm:pt>
    <dgm:pt modelId="{FE6F24C5-0D18-4440-BCE9-94D23969D8C9}" type="pres">
      <dgm:prSet presAssocID="{19878BE0-C618-49FC-A628-A6DC7443DFD2}" presName="spaceBetweenRectangles" presStyleCnt="0"/>
      <dgm:spPr/>
    </dgm:pt>
    <dgm:pt modelId="{9485ACCF-F07C-4B78-BCD7-2CFAE8ACFCC1}" type="pres">
      <dgm:prSet presAssocID="{B636B1B8-1DE3-4406-9A79-C422DB9EC570}" presName="parentLin" presStyleCnt="0"/>
      <dgm:spPr/>
    </dgm:pt>
    <dgm:pt modelId="{4D1C7240-ABA6-4311-9B52-D03F2DE56774}" type="pres">
      <dgm:prSet presAssocID="{B636B1B8-1DE3-4406-9A79-C422DB9EC570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72DC797F-5DA5-47BB-9F46-23191B241187}" type="pres">
      <dgm:prSet presAssocID="{B636B1B8-1DE3-4406-9A79-C422DB9EC57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7947C2-F3CE-4567-B003-BA9E55A46C63}" type="pres">
      <dgm:prSet presAssocID="{B636B1B8-1DE3-4406-9A79-C422DB9EC570}" presName="negativeSpace" presStyleCnt="0"/>
      <dgm:spPr/>
    </dgm:pt>
    <dgm:pt modelId="{CC1C6984-DFC2-4158-88BF-66086FE60973}" type="pres">
      <dgm:prSet presAssocID="{B636B1B8-1DE3-4406-9A79-C422DB9EC570}" presName="childText" presStyleLbl="conFgAcc1" presStyleIdx="2" presStyleCnt="5">
        <dgm:presLayoutVars>
          <dgm:bulletEnabled val="1"/>
        </dgm:presLayoutVars>
      </dgm:prSet>
      <dgm:spPr/>
    </dgm:pt>
    <dgm:pt modelId="{1569A627-3EDB-4820-A6A9-0DBAADF39270}" type="pres">
      <dgm:prSet presAssocID="{6C30E4A4-F9C9-4336-AD16-9020B7DC9AA6}" presName="spaceBetweenRectangles" presStyleCnt="0"/>
      <dgm:spPr/>
    </dgm:pt>
    <dgm:pt modelId="{D29096A9-267D-4965-BAA8-B6B1A1C3B29D}" type="pres">
      <dgm:prSet presAssocID="{3F0E866B-6B64-4855-ABC7-B687B436EE04}" presName="parentLin" presStyleCnt="0"/>
      <dgm:spPr/>
    </dgm:pt>
    <dgm:pt modelId="{DE743AC8-7B6E-4B94-A97A-80FDC0E57FD1}" type="pres">
      <dgm:prSet presAssocID="{3F0E866B-6B64-4855-ABC7-B687B436EE04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CA44C1DE-29A3-4DAA-AFD7-FA89176889DF}" type="pres">
      <dgm:prSet presAssocID="{3F0E866B-6B64-4855-ABC7-B687B436EE0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C70F0C-81B1-48E7-8EA5-58A4DF138FBA}" type="pres">
      <dgm:prSet presAssocID="{3F0E866B-6B64-4855-ABC7-B687B436EE04}" presName="negativeSpace" presStyleCnt="0"/>
      <dgm:spPr/>
    </dgm:pt>
    <dgm:pt modelId="{2D777A1C-8BA5-43CB-85C3-8E5ADCAAB025}" type="pres">
      <dgm:prSet presAssocID="{3F0E866B-6B64-4855-ABC7-B687B436EE04}" presName="childText" presStyleLbl="conFgAcc1" presStyleIdx="3" presStyleCnt="5">
        <dgm:presLayoutVars>
          <dgm:bulletEnabled val="1"/>
        </dgm:presLayoutVars>
      </dgm:prSet>
      <dgm:spPr/>
    </dgm:pt>
    <dgm:pt modelId="{F8150FA0-629A-440D-8291-55304D18C99E}" type="pres">
      <dgm:prSet presAssocID="{80828F2D-3A03-46F8-AA90-8733733C0637}" presName="spaceBetweenRectangles" presStyleCnt="0"/>
      <dgm:spPr/>
    </dgm:pt>
    <dgm:pt modelId="{B21A40F4-7104-4A29-BBA2-D83880900AAC}" type="pres">
      <dgm:prSet presAssocID="{6AB28F00-681F-4A2D-8044-D01A3F3C6FD0}" presName="parentLin" presStyleCnt="0"/>
      <dgm:spPr/>
    </dgm:pt>
    <dgm:pt modelId="{06208148-3499-4E96-A825-E618558CEE4F}" type="pres">
      <dgm:prSet presAssocID="{6AB28F00-681F-4A2D-8044-D01A3F3C6FD0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C2CC9EB4-5B5D-44F7-BC63-2974E621C0D6}" type="pres">
      <dgm:prSet presAssocID="{6AB28F00-681F-4A2D-8044-D01A3F3C6FD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A2257F-52D5-4BA0-B264-76E534746074}" type="pres">
      <dgm:prSet presAssocID="{6AB28F00-681F-4A2D-8044-D01A3F3C6FD0}" presName="negativeSpace" presStyleCnt="0"/>
      <dgm:spPr/>
    </dgm:pt>
    <dgm:pt modelId="{02FDA940-7E60-4FBA-A92E-DC8CDD9BF457}" type="pres">
      <dgm:prSet presAssocID="{6AB28F00-681F-4A2D-8044-D01A3F3C6FD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7A590533-8BE8-4D61-8CC6-03A46C1239F8}" srcId="{0A4FEBF6-9EFE-43C0-98E8-AE24B82EFB1F}" destId="{6AB28F00-681F-4A2D-8044-D01A3F3C6FD0}" srcOrd="4" destOrd="0" parTransId="{0812D387-8B04-4F36-A4CB-EE7C16057A21}" sibTransId="{17ADDC53-04FB-4A0D-A3D1-F8E866BE18C5}"/>
    <dgm:cxn modelId="{42A151A4-CBFD-4EEF-A501-CCE3830D5202}" type="presOf" srcId="{9B34F71F-EC00-4044-A63E-49A3FC607A8A}" destId="{086811BC-C418-4689-9817-A19FB99DE45E}" srcOrd="1" destOrd="0" presId="urn:microsoft.com/office/officeart/2005/8/layout/list1"/>
    <dgm:cxn modelId="{FFC49C18-EBF0-4BC2-8A1B-298691601109}" type="presOf" srcId="{B636B1B8-1DE3-4406-9A79-C422DB9EC570}" destId="{72DC797F-5DA5-47BB-9F46-23191B241187}" srcOrd="1" destOrd="0" presId="urn:microsoft.com/office/officeart/2005/8/layout/list1"/>
    <dgm:cxn modelId="{1B6BEB93-4029-4237-9FD7-3CF8F244DAD4}" type="presOf" srcId="{3F0E866B-6B64-4855-ABC7-B687B436EE04}" destId="{CA44C1DE-29A3-4DAA-AFD7-FA89176889DF}" srcOrd="1" destOrd="0" presId="urn:microsoft.com/office/officeart/2005/8/layout/list1"/>
    <dgm:cxn modelId="{753FDD0A-75E1-476C-9565-FE2E7A7A1AF7}" srcId="{0A4FEBF6-9EFE-43C0-98E8-AE24B82EFB1F}" destId="{3F0E866B-6B64-4855-ABC7-B687B436EE04}" srcOrd="3" destOrd="0" parTransId="{DF8EED1B-BBE6-4FB8-B7A8-5A53FB40097C}" sibTransId="{80828F2D-3A03-46F8-AA90-8733733C0637}"/>
    <dgm:cxn modelId="{D51D7036-3D48-4324-BC70-ECC0C945C3CC}" type="presOf" srcId="{9B34F71F-EC00-4044-A63E-49A3FC607A8A}" destId="{8C45043C-F9BD-4B0C-9B33-60BC208511C5}" srcOrd="0" destOrd="0" presId="urn:microsoft.com/office/officeart/2005/8/layout/list1"/>
    <dgm:cxn modelId="{EA84B102-7777-4D1A-BB41-09B1E5FB2A19}" type="presOf" srcId="{0FD7B96B-DFFB-40E8-8800-C99EBC35642E}" destId="{98F75F81-4C9B-496A-9752-8FB2CFE0AB50}" srcOrd="1" destOrd="0" presId="urn:microsoft.com/office/officeart/2005/8/layout/list1"/>
    <dgm:cxn modelId="{85D94540-F34F-4DBC-831F-059676538E8E}" type="presOf" srcId="{0A4FEBF6-9EFE-43C0-98E8-AE24B82EFB1F}" destId="{83FDB37D-8924-4C38-8555-33FB4DB35805}" srcOrd="0" destOrd="0" presId="urn:microsoft.com/office/officeart/2005/8/layout/list1"/>
    <dgm:cxn modelId="{78DEBA78-1C60-42E1-8515-EFD6A40358F3}" type="presOf" srcId="{0FD7B96B-DFFB-40E8-8800-C99EBC35642E}" destId="{1362EE91-68DF-435F-9E33-24E92D688DFB}" srcOrd="0" destOrd="0" presId="urn:microsoft.com/office/officeart/2005/8/layout/list1"/>
    <dgm:cxn modelId="{BD4F96BB-2D4D-43D9-8148-B9243C1B7E55}" type="presOf" srcId="{3F0E866B-6B64-4855-ABC7-B687B436EE04}" destId="{DE743AC8-7B6E-4B94-A97A-80FDC0E57FD1}" srcOrd="0" destOrd="0" presId="urn:microsoft.com/office/officeart/2005/8/layout/list1"/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090A9047-8CFE-423A-A23A-4E4A7CC0F011}" srcId="{0A4FEBF6-9EFE-43C0-98E8-AE24B82EFB1F}" destId="{B636B1B8-1DE3-4406-9A79-C422DB9EC570}" srcOrd="2" destOrd="0" parTransId="{D5883A79-BAE3-4F31-AD66-766F14A6C049}" sibTransId="{6C30E4A4-F9C9-4336-AD16-9020B7DC9AA6}"/>
    <dgm:cxn modelId="{DCA0CEB9-EBA1-45A9-898A-86A9EA0C841F}" type="presOf" srcId="{6AB28F00-681F-4A2D-8044-D01A3F3C6FD0}" destId="{06208148-3499-4E96-A825-E618558CEE4F}" srcOrd="0" destOrd="0" presId="urn:microsoft.com/office/officeart/2005/8/layout/list1"/>
    <dgm:cxn modelId="{5016FD38-CFF8-4E1C-9FFA-3C66E129BB10}" type="presOf" srcId="{B636B1B8-1DE3-4406-9A79-C422DB9EC570}" destId="{4D1C7240-ABA6-4311-9B52-D03F2DE56774}" srcOrd="0" destOrd="0" presId="urn:microsoft.com/office/officeart/2005/8/layout/list1"/>
    <dgm:cxn modelId="{2B81A6F9-2097-444F-8B1A-5C2728EDE510}" type="presOf" srcId="{6AB28F00-681F-4A2D-8044-D01A3F3C6FD0}" destId="{C2CC9EB4-5B5D-44F7-BC63-2974E621C0D6}" srcOrd="1" destOrd="0" presId="urn:microsoft.com/office/officeart/2005/8/layout/list1"/>
    <dgm:cxn modelId="{52F600E0-FE38-4387-8AE2-F4F7AEECD6E0}" type="presParOf" srcId="{83FDB37D-8924-4C38-8555-33FB4DB35805}" destId="{6576AA07-FFE3-4358-A3D1-AB7B09D90194}" srcOrd="0" destOrd="0" presId="urn:microsoft.com/office/officeart/2005/8/layout/list1"/>
    <dgm:cxn modelId="{EBE6E01F-50B2-40D3-B29B-8BC3E0DD3EF6}" type="presParOf" srcId="{6576AA07-FFE3-4358-A3D1-AB7B09D90194}" destId="{1362EE91-68DF-435F-9E33-24E92D688DFB}" srcOrd="0" destOrd="0" presId="urn:microsoft.com/office/officeart/2005/8/layout/list1"/>
    <dgm:cxn modelId="{56A9604C-F08F-4867-82FF-502611FDCB71}" type="presParOf" srcId="{6576AA07-FFE3-4358-A3D1-AB7B09D90194}" destId="{98F75F81-4C9B-496A-9752-8FB2CFE0AB50}" srcOrd="1" destOrd="0" presId="urn:microsoft.com/office/officeart/2005/8/layout/list1"/>
    <dgm:cxn modelId="{B8B0B681-1210-4901-B4F8-19EC8A1BEDC5}" type="presParOf" srcId="{83FDB37D-8924-4C38-8555-33FB4DB35805}" destId="{9F288C86-0761-4C6D-A7A4-332C2D2146D2}" srcOrd="1" destOrd="0" presId="urn:microsoft.com/office/officeart/2005/8/layout/list1"/>
    <dgm:cxn modelId="{021CA7A3-428C-483E-BB1A-F480022C3C37}" type="presParOf" srcId="{83FDB37D-8924-4C38-8555-33FB4DB35805}" destId="{786B3D69-0E44-4721-8FC2-2B8462017211}" srcOrd="2" destOrd="0" presId="urn:microsoft.com/office/officeart/2005/8/layout/list1"/>
    <dgm:cxn modelId="{7D825C8F-D4D4-45FE-A8D2-456C9FB05EAF}" type="presParOf" srcId="{83FDB37D-8924-4C38-8555-33FB4DB35805}" destId="{4C05B0E5-0CF5-47A0-B599-03CB6C94096B}" srcOrd="3" destOrd="0" presId="urn:microsoft.com/office/officeart/2005/8/layout/list1"/>
    <dgm:cxn modelId="{9DFD21D6-47B3-4411-B79B-1FF33D422AE2}" type="presParOf" srcId="{83FDB37D-8924-4C38-8555-33FB4DB35805}" destId="{0E36D07B-A668-4A24-8270-35F45822708B}" srcOrd="4" destOrd="0" presId="urn:microsoft.com/office/officeart/2005/8/layout/list1"/>
    <dgm:cxn modelId="{57EF6875-14E5-4ED8-ACBC-5DBA0738B702}" type="presParOf" srcId="{0E36D07B-A668-4A24-8270-35F45822708B}" destId="{8C45043C-F9BD-4B0C-9B33-60BC208511C5}" srcOrd="0" destOrd="0" presId="urn:microsoft.com/office/officeart/2005/8/layout/list1"/>
    <dgm:cxn modelId="{CD816CCE-3EDA-4AB6-95FB-0CA52324A3D4}" type="presParOf" srcId="{0E36D07B-A668-4A24-8270-35F45822708B}" destId="{086811BC-C418-4689-9817-A19FB99DE45E}" srcOrd="1" destOrd="0" presId="urn:microsoft.com/office/officeart/2005/8/layout/list1"/>
    <dgm:cxn modelId="{34FE802A-87B2-4BA2-9B64-3F5DE8D1261B}" type="presParOf" srcId="{83FDB37D-8924-4C38-8555-33FB4DB35805}" destId="{EB96F370-9C00-4216-A392-85E2B79DBD5E}" srcOrd="5" destOrd="0" presId="urn:microsoft.com/office/officeart/2005/8/layout/list1"/>
    <dgm:cxn modelId="{1D5E6FE9-AA6B-457E-A9E9-EB872923F75E}" type="presParOf" srcId="{83FDB37D-8924-4C38-8555-33FB4DB35805}" destId="{D75EA4E1-6638-4D97-8EFD-6370283CBD45}" srcOrd="6" destOrd="0" presId="urn:microsoft.com/office/officeart/2005/8/layout/list1"/>
    <dgm:cxn modelId="{A6582053-D66A-4AC0-A774-9C274E3ED564}" type="presParOf" srcId="{83FDB37D-8924-4C38-8555-33FB4DB35805}" destId="{FE6F24C5-0D18-4440-BCE9-94D23969D8C9}" srcOrd="7" destOrd="0" presId="urn:microsoft.com/office/officeart/2005/8/layout/list1"/>
    <dgm:cxn modelId="{FC35D00A-C71C-4884-A5D6-117EBD646902}" type="presParOf" srcId="{83FDB37D-8924-4C38-8555-33FB4DB35805}" destId="{9485ACCF-F07C-4B78-BCD7-2CFAE8ACFCC1}" srcOrd="8" destOrd="0" presId="urn:microsoft.com/office/officeart/2005/8/layout/list1"/>
    <dgm:cxn modelId="{590BEC10-A3D3-4F00-A3AB-A9CE8A3A491C}" type="presParOf" srcId="{9485ACCF-F07C-4B78-BCD7-2CFAE8ACFCC1}" destId="{4D1C7240-ABA6-4311-9B52-D03F2DE56774}" srcOrd="0" destOrd="0" presId="urn:microsoft.com/office/officeart/2005/8/layout/list1"/>
    <dgm:cxn modelId="{A0E784C9-4827-4603-983F-49E58EA6575D}" type="presParOf" srcId="{9485ACCF-F07C-4B78-BCD7-2CFAE8ACFCC1}" destId="{72DC797F-5DA5-47BB-9F46-23191B241187}" srcOrd="1" destOrd="0" presId="urn:microsoft.com/office/officeart/2005/8/layout/list1"/>
    <dgm:cxn modelId="{65ACDD42-B86F-4D2D-BF7D-610B3B46AE90}" type="presParOf" srcId="{83FDB37D-8924-4C38-8555-33FB4DB35805}" destId="{437947C2-F3CE-4567-B003-BA9E55A46C63}" srcOrd="9" destOrd="0" presId="urn:microsoft.com/office/officeart/2005/8/layout/list1"/>
    <dgm:cxn modelId="{F3EC18ED-A599-42C8-B48F-499100E1D1D5}" type="presParOf" srcId="{83FDB37D-8924-4C38-8555-33FB4DB35805}" destId="{CC1C6984-DFC2-4158-88BF-66086FE60973}" srcOrd="10" destOrd="0" presId="urn:microsoft.com/office/officeart/2005/8/layout/list1"/>
    <dgm:cxn modelId="{87C49837-BBEC-4B9E-A993-2A8F4AEAAA4A}" type="presParOf" srcId="{83FDB37D-8924-4C38-8555-33FB4DB35805}" destId="{1569A627-3EDB-4820-A6A9-0DBAADF39270}" srcOrd="11" destOrd="0" presId="urn:microsoft.com/office/officeart/2005/8/layout/list1"/>
    <dgm:cxn modelId="{57FEEA05-B0B6-4B1F-AA15-3AC832AEEC02}" type="presParOf" srcId="{83FDB37D-8924-4C38-8555-33FB4DB35805}" destId="{D29096A9-267D-4965-BAA8-B6B1A1C3B29D}" srcOrd="12" destOrd="0" presId="urn:microsoft.com/office/officeart/2005/8/layout/list1"/>
    <dgm:cxn modelId="{6BEDF1FF-2A02-425E-9440-88AF74FAD04B}" type="presParOf" srcId="{D29096A9-267D-4965-BAA8-B6B1A1C3B29D}" destId="{DE743AC8-7B6E-4B94-A97A-80FDC0E57FD1}" srcOrd="0" destOrd="0" presId="urn:microsoft.com/office/officeart/2005/8/layout/list1"/>
    <dgm:cxn modelId="{6D11BB5B-B9BC-4AC7-A0FA-26743F1DDC44}" type="presParOf" srcId="{D29096A9-267D-4965-BAA8-B6B1A1C3B29D}" destId="{CA44C1DE-29A3-4DAA-AFD7-FA89176889DF}" srcOrd="1" destOrd="0" presId="urn:microsoft.com/office/officeart/2005/8/layout/list1"/>
    <dgm:cxn modelId="{B6D09C19-B5CE-4FDA-B002-4FFE8CB18765}" type="presParOf" srcId="{83FDB37D-8924-4C38-8555-33FB4DB35805}" destId="{B3C70F0C-81B1-48E7-8EA5-58A4DF138FBA}" srcOrd="13" destOrd="0" presId="urn:microsoft.com/office/officeart/2005/8/layout/list1"/>
    <dgm:cxn modelId="{6F586268-82EF-4993-BB7C-396643A62516}" type="presParOf" srcId="{83FDB37D-8924-4C38-8555-33FB4DB35805}" destId="{2D777A1C-8BA5-43CB-85C3-8E5ADCAAB025}" srcOrd="14" destOrd="0" presId="urn:microsoft.com/office/officeart/2005/8/layout/list1"/>
    <dgm:cxn modelId="{7A960528-C7C6-410A-BFDB-5C0013BDAC33}" type="presParOf" srcId="{83FDB37D-8924-4C38-8555-33FB4DB35805}" destId="{F8150FA0-629A-440D-8291-55304D18C99E}" srcOrd="15" destOrd="0" presId="urn:microsoft.com/office/officeart/2005/8/layout/list1"/>
    <dgm:cxn modelId="{25BB2F08-2FC5-4AB1-93BD-ECBED6D6C800}" type="presParOf" srcId="{83FDB37D-8924-4C38-8555-33FB4DB35805}" destId="{B21A40F4-7104-4A29-BBA2-D83880900AAC}" srcOrd="16" destOrd="0" presId="urn:microsoft.com/office/officeart/2005/8/layout/list1"/>
    <dgm:cxn modelId="{DBF820D4-0507-4CAF-8EDD-F4514D3A4C19}" type="presParOf" srcId="{B21A40F4-7104-4A29-BBA2-D83880900AAC}" destId="{06208148-3499-4E96-A825-E618558CEE4F}" srcOrd="0" destOrd="0" presId="urn:microsoft.com/office/officeart/2005/8/layout/list1"/>
    <dgm:cxn modelId="{8AE98C47-AEDF-412A-A1D6-EBFCD95F52C3}" type="presParOf" srcId="{B21A40F4-7104-4A29-BBA2-D83880900AAC}" destId="{C2CC9EB4-5B5D-44F7-BC63-2974E621C0D6}" srcOrd="1" destOrd="0" presId="urn:microsoft.com/office/officeart/2005/8/layout/list1"/>
    <dgm:cxn modelId="{B2D6F287-64DB-413B-A5CF-759C83CE86FD}" type="presParOf" srcId="{83FDB37D-8924-4C38-8555-33FB4DB35805}" destId="{9EA2257F-52D5-4BA0-B264-76E534746074}" srcOrd="17" destOrd="0" presId="urn:microsoft.com/office/officeart/2005/8/layout/list1"/>
    <dgm:cxn modelId="{A43ABE9A-936F-43E1-88D3-E13A9DCD492B}" type="presParOf" srcId="{83FDB37D-8924-4C38-8555-33FB4DB35805}" destId="{02FDA940-7E60-4FBA-A92E-DC8CDD9BF45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6BE17-F87B-4877-8EC7-8CF92EB882C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E84032-E798-4BEF-BE47-4874C3B21EA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smtClean="0"/>
            <a:t>Solution: NET.Csharp.05</a:t>
          </a:r>
          <a:endParaRPr lang="ru-RU" sz="1800"/>
        </a:p>
      </dgm:t>
    </dgm:pt>
    <dgm:pt modelId="{2A3D9015-22E8-4281-A4C1-B4D7F4E95D29}" type="parTrans" cxnId="{BF4E2274-3D12-4CBF-8775-7C05DEBCFE16}">
      <dgm:prSet/>
      <dgm:spPr/>
      <dgm:t>
        <a:bodyPr/>
        <a:lstStyle/>
        <a:p>
          <a:endParaRPr lang="ru-RU"/>
        </a:p>
      </dgm:t>
    </dgm:pt>
    <dgm:pt modelId="{F8B3700B-AF3F-49C3-9D52-D3D678557B2E}" type="sibTrans" cxnId="{BF4E2274-3D12-4CBF-8775-7C05DEBCFE16}">
      <dgm:prSet/>
      <dgm:spPr/>
      <dgm:t>
        <a:bodyPr/>
        <a:lstStyle/>
        <a:p>
          <a:endParaRPr lang="ru-RU"/>
        </a:p>
      </dgm:t>
    </dgm:pt>
    <dgm:pt modelId="{34032120-7461-4750-A445-B100F5F7BCED}">
      <dgm:prSet custT="1"/>
      <dgm:spPr/>
      <dgm:t>
        <a:bodyPr/>
        <a:lstStyle/>
        <a:p>
          <a:r>
            <a:rPr lang="ru-RU" sz="1800" noProof="0" smtClean="0"/>
            <a:t>Project: UsingProperties</a:t>
          </a:r>
          <a:endParaRPr lang="ru-RU" sz="1800" noProof="0"/>
        </a:p>
      </dgm:t>
    </dgm:pt>
    <dgm:pt modelId="{D96E9963-650E-46C0-86FF-91EBDBEA7598}" type="parTrans" cxnId="{70340647-0B8A-4D7A-84FC-D6712AFCE1BE}">
      <dgm:prSet/>
      <dgm:spPr/>
      <dgm:t>
        <a:bodyPr/>
        <a:lstStyle/>
        <a:p>
          <a:endParaRPr lang="ru-RU"/>
        </a:p>
      </dgm:t>
    </dgm:pt>
    <dgm:pt modelId="{F9E1D6B7-E753-4F9A-A8B7-06E6F1361859}" type="sibTrans" cxnId="{70340647-0B8A-4D7A-84FC-D6712AFCE1BE}">
      <dgm:prSet/>
      <dgm:spPr/>
      <dgm:t>
        <a:bodyPr/>
        <a:lstStyle/>
        <a:p>
          <a:endParaRPr lang="ru-RU"/>
        </a:p>
      </dgm:t>
    </dgm:pt>
    <dgm:pt modelId="{A9CD7FAC-5761-46F1-AE2C-3138693E571A}" type="pres">
      <dgm:prSet presAssocID="{3786BE17-F87B-4877-8EC7-8CF92EB882CD}" presName="linear" presStyleCnt="0">
        <dgm:presLayoutVars>
          <dgm:dir/>
          <dgm:animLvl val="lvl"/>
          <dgm:resizeHandles val="exact"/>
        </dgm:presLayoutVars>
      </dgm:prSet>
      <dgm:spPr/>
    </dgm:pt>
    <dgm:pt modelId="{D6F07DCB-9F62-442C-8F1B-098EFC79778B}" type="pres">
      <dgm:prSet presAssocID="{AFE84032-E798-4BEF-BE47-4874C3B21EA4}" presName="parentLin" presStyleCnt="0"/>
      <dgm:spPr/>
    </dgm:pt>
    <dgm:pt modelId="{62DE206A-35B9-4E6E-8F3A-F24CE38B91C1}" type="pres">
      <dgm:prSet presAssocID="{AFE84032-E798-4BEF-BE47-4874C3B21EA4}" presName="parentLeftMargin" presStyleLbl="node1" presStyleIdx="0" presStyleCnt="2"/>
      <dgm:spPr/>
    </dgm:pt>
    <dgm:pt modelId="{50B9ECD2-B7CB-426F-818B-ABD22FD87676}" type="pres">
      <dgm:prSet presAssocID="{AFE84032-E798-4BEF-BE47-4874C3B21E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00D351-0637-4CFE-93E0-9D3D03D0668B}" type="pres">
      <dgm:prSet presAssocID="{AFE84032-E798-4BEF-BE47-4874C3B21EA4}" presName="negativeSpace" presStyleCnt="0"/>
      <dgm:spPr/>
    </dgm:pt>
    <dgm:pt modelId="{1E53CFF1-1C19-472E-A71D-D48EAE0BAB57}" type="pres">
      <dgm:prSet presAssocID="{AFE84032-E798-4BEF-BE47-4874C3B21EA4}" presName="childText" presStyleLbl="conFgAcc1" presStyleIdx="0" presStyleCnt="2">
        <dgm:presLayoutVars>
          <dgm:bulletEnabled val="1"/>
        </dgm:presLayoutVars>
      </dgm:prSet>
      <dgm:spPr/>
    </dgm:pt>
    <dgm:pt modelId="{55C5044C-B774-47E3-8AE2-31DB1605C7EC}" type="pres">
      <dgm:prSet presAssocID="{F8B3700B-AF3F-49C3-9D52-D3D678557B2E}" presName="spaceBetweenRectangles" presStyleCnt="0"/>
      <dgm:spPr/>
    </dgm:pt>
    <dgm:pt modelId="{9CB12147-FE96-4B9D-BE78-F4ADC6A16EB5}" type="pres">
      <dgm:prSet presAssocID="{34032120-7461-4750-A445-B100F5F7BCED}" presName="parentLin" presStyleCnt="0"/>
      <dgm:spPr/>
    </dgm:pt>
    <dgm:pt modelId="{5000A98A-7FAB-49EF-A81F-69717CC6C63D}" type="pres">
      <dgm:prSet presAssocID="{34032120-7461-4750-A445-B100F5F7BCED}" presName="parentLeftMargin" presStyleLbl="node1" presStyleIdx="0" presStyleCnt="2"/>
      <dgm:spPr/>
    </dgm:pt>
    <dgm:pt modelId="{13B0F1A0-D691-4A6B-ADAB-A8CA962B0894}" type="pres">
      <dgm:prSet presAssocID="{34032120-7461-4750-A445-B100F5F7BC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8CE8CF-62D2-46AC-BF87-9F0F3AA8520B}" type="pres">
      <dgm:prSet presAssocID="{34032120-7461-4750-A445-B100F5F7BCED}" presName="negativeSpace" presStyleCnt="0"/>
      <dgm:spPr/>
    </dgm:pt>
    <dgm:pt modelId="{57C629BA-D2A0-4FD5-BA98-F0024B22653F}" type="pres">
      <dgm:prSet presAssocID="{34032120-7461-4750-A445-B100F5F7BC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4E2274-3D12-4CBF-8775-7C05DEBCFE16}" srcId="{3786BE17-F87B-4877-8EC7-8CF92EB882CD}" destId="{AFE84032-E798-4BEF-BE47-4874C3B21EA4}" srcOrd="0" destOrd="0" parTransId="{2A3D9015-22E8-4281-A4C1-B4D7F4E95D29}" sibTransId="{F8B3700B-AF3F-49C3-9D52-D3D678557B2E}"/>
    <dgm:cxn modelId="{5FEF3673-6814-40C5-8262-BDE4277B7A72}" type="presOf" srcId="{3786BE17-F87B-4877-8EC7-8CF92EB882CD}" destId="{A9CD7FAC-5761-46F1-AE2C-3138693E571A}" srcOrd="0" destOrd="0" presId="urn:microsoft.com/office/officeart/2005/8/layout/list1"/>
    <dgm:cxn modelId="{ACBD255E-3DBB-4B78-A6A5-198E9789BEE3}" type="presOf" srcId="{34032120-7461-4750-A445-B100F5F7BCED}" destId="{13B0F1A0-D691-4A6B-ADAB-A8CA962B0894}" srcOrd="1" destOrd="0" presId="urn:microsoft.com/office/officeart/2005/8/layout/list1"/>
    <dgm:cxn modelId="{70340647-0B8A-4D7A-84FC-D6712AFCE1BE}" srcId="{3786BE17-F87B-4877-8EC7-8CF92EB882CD}" destId="{34032120-7461-4750-A445-B100F5F7BCED}" srcOrd="1" destOrd="0" parTransId="{D96E9963-650E-46C0-86FF-91EBDBEA7598}" sibTransId="{F9E1D6B7-E753-4F9A-A8B7-06E6F1361859}"/>
    <dgm:cxn modelId="{75CD9E64-7736-414E-8C50-6AD24CDC5E71}" type="presOf" srcId="{34032120-7461-4750-A445-B100F5F7BCED}" destId="{5000A98A-7FAB-49EF-A81F-69717CC6C63D}" srcOrd="0" destOrd="0" presId="urn:microsoft.com/office/officeart/2005/8/layout/list1"/>
    <dgm:cxn modelId="{A8B4483C-B59F-47F5-9BC7-850C5DA7DEBE}" type="presOf" srcId="{AFE84032-E798-4BEF-BE47-4874C3B21EA4}" destId="{62DE206A-35B9-4E6E-8F3A-F24CE38B91C1}" srcOrd="0" destOrd="0" presId="urn:microsoft.com/office/officeart/2005/8/layout/list1"/>
    <dgm:cxn modelId="{99C8465A-C277-4B22-82F0-D87771E37DAE}" type="presOf" srcId="{AFE84032-E798-4BEF-BE47-4874C3B21EA4}" destId="{50B9ECD2-B7CB-426F-818B-ABD22FD87676}" srcOrd="1" destOrd="0" presId="urn:microsoft.com/office/officeart/2005/8/layout/list1"/>
    <dgm:cxn modelId="{4D44FA57-6089-44A4-9D55-97238E899D31}" type="presParOf" srcId="{A9CD7FAC-5761-46F1-AE2C-3138693E571A}" destId="{D6F07DCB-9F62-442C-8F1B-098EFC79778B}" srcOrd="0" destOrd="0" presId="urn:microsoft.com/office/officeart/2005/8/layout/list1"/>
    <dgm:cxn modelId="{9BB9063C-36A2-4CDD-AC9C-C900D9B85E89}" type="presParOf" srcId="{D6F07DCB-9F62-442C-8F1B-098EFC79778B}" destId="{62DE206A-35B9-4E6E-8F3A-F24CE38B91C1}" srcOrd="0" destOrd="0" presId="urn:microsoft.com/office/officeart/2005/8/layout/list1"/>
    <dgm:cxn modelId="{4DD0B5EB-0E86-4E6A-A609-FD35CC76201D}" type="presParOf" srcId="{D6F07DCB-9F62-442C-8F1B-098EFC79778B}" destId="{50B9ECD2-B7CB-426F-818B-ABD22FD87676}" srcOrd="1" destOrd="0" presId="urn:microsoft.com/office/officeart/2005/8/layout/list1"/>
    <dgm:cxn modelId="{2F5759FF-B870-4941-8F99-980D880FDFEA}" type="presParOf" srcId="{A9CD7FAC-5761-46F1-AE2C-3138693E571A}" destId="{3A00D351-0637-4CFE-93E0-9D3D03D0668B}" srcOrd="1" destOrd="0" presId="urn:microsoft.com/office/officeart/2005/8/layout/list1"/>
    <dgm:cxn modelId="{11D9B01F-81A5-4A0E-B503-3B92DDB6720B}" type="presParOf" srcId="{A9CD7FAC-5761-46F1-AE2C-3138693E571A}" destId="{1E53CFF1-1C19-472E-A71D-D48EAE0BAB57}" srcOrd="2" destOrd="0" presId="urn:microsoft.com/office/officeart/2005/8/layout/list1"/>
    <dgm:cxn modelId="{7E004E6C-56B1-45B4-AF8A-803384A863D5}" type="presParOf" srcId="{A9CD7FAC-5761-46F1-AE2C-3138693E571A}" destId="{55C5044C-B774-47E3-8AE2-31DB1605C7EC}" srcOrd="3" destOrd="0" presId="urn:microsoft.com/office/officeart/2005/8/layout/list1"/>
    <dgm:cxn modelId="{34C439C4-F708-4CE1-86D0-4EFB987F509F}" type="presParOf" srcId="{A9CD7FAC-5761-46F1-AE2C-3138693E571A}" destId="{9CB12147-FE96-4B9D-BE78-F4ADC6A16EB5}" srcOrd="4" destOrd="0" presId="urn:microsoft.com/office/officeart/2005/8/layout/list1"/>
    <dgm:cxn modelId="{03AAE820-872E-4F4D-940C-2EF8821A2588}" type="presParOf" srcId="{9CB12147-FE96-4B9D-BE78-F4ADC6A16EB5}" destId="{5000A98A-7FAB-49EF-A81F-69717CC6C63D}" srcOrd="0" destOrd="0" presId="urn:microsoft.com/office/officeart/2005/8/layout/list1"/>
    <dgm:cxn modelId="{CD4FB510-DC5F-4BC5-84A8-183A2DB66BDE}" type="presParOf" srcId="{9CB12147-FE96-4B9D-BE78-F4ADC6A16EB5}" destId="{13B0F1A0-D691-4A6B-ADAB-A8CA962B0894}" srcOrd="1" destOrd="0" presId="urn:microsoft.com/office/officeart/2005/8/layout/list1"/>
    <dgm:cxn modelId="{D46468F0-08E7-4339-A101-35C31F9D6146}" type="presParOf" srcId="{A9CD7FAC-5761-46F1-AE2C-3138693E571A}" destId="{8C8CE8CF-62D2-46AC-BF87-9F0F3AA8520B}" srcOrd="5" destOrd="0" presId="urn:microsoft.com/office/officeart/2005/8/layout/list1"/>
    <dgm:cxn modelId="{C5003140-B4B5-4807-B034-914A9BD55B6B}" type="presParOf" srcId="{A9CD7FAC-5761-46F1-AE2C-3138693E571A}" destId="{57C629BA-D2A0-4FD5-BA98-F0024B2265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6BE17-F87B-4877-8EC7-8CF92EB882C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E84032-E798-4BEF-BE47-4874C3B21EA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smtClean="0"/>
            <a:t>Solution: NET.Csharp.05</a:t>
          </a:r>
          <a:endParaRPr lang="ru-RU" sz="1800" dirty="0"/>
        </a:p>
      </dgm:t>
    </dgm:pt>
    <dgm:pt modelId="{2A3D9015-22E8-4281-A4C1-B4D7F4E95D29}" type="parTrans" cxnId="{BF4E2274-3D12-4CBF-8775-7C05DEBCFE16}">
      <dgm:prSet/>
      <dgm:spPr/>
      <dgm:t>
        <a:bodyPr/>
        <a:lstStyle/>
        <a:p>
          <a:endParaRPr lang="ru-RU"/>
        </a:p>
      </dgm:t>
    </dgm:pt>
    <dgm:pt modelId="{F8B3700B-AF3F-49C3-9D52-D3D678557B2E}" type="sibTrans" cxnId="{BF4E2274-3D12-4CBF-8775-7C05DEBCFE16}">
      <dgm:prSet/>
      <dgm:spPr/>
      <dgm:t>
        <a:bodyPr/>
        <a:lstStyle/>
        <a:p>
          <a:endParaRPr lang="ru-RU"/>
        </a:p>
      </dgm:t>
    </dgm:pt>
    <dgm:pt modelId="{34032120-7461-4750-A445-B100F5F7BCED}">
      <dgm:prSet custT="1"/>
      <dgm:spPr/>
      <dgm:t>
        <a:bodyPr/>
        <a:lstStyle/>
        <a:p>
          <a:r>
            <a:rPr lang="ru-RU" sz="1800" noProof="0" smtClean="0"/>
            <a:t>Project: </a:t>
          </a:r>
          <a:r>
            <a:rPr lang="ru-RU" sz="1800" smtClean="0"/>
            <a:t>CreatingAndUsingAnIndexer</a:t>
          </a:r>
          <a:endParaRPr lang="ru-RU" sz="1800" noProof="0" dirty="0"/>
        </a:p>
      </dgm:t>
    </dgm:pt>
    <dgm:pt modelId="{D96E9963-650E-46C0-86FF-91EBDBEA7598}" type="parTrans" cxnId="{70340647-0B8A-4D7A-84FC-D6712AFCE1BE}">
      <dgm:prSet/>
      <dgm:spPr/>
      <dgm:t>
        <a:bodyPr/>
        <a:lstStyle/>
        <a:p>
          <a:endParaRPr lang="ru-RU"/>
        </a:p>
      </dgm:t>
    </dgm:pt>
    <dgm:pt modelId="{F9E1D6B7-E753-4F9A-A8B7-06E6F1361859}" type="sibTrans" cxnId="{70340647-0B8A-4D7A-84FC-D6712AFCE1BE}">
      <dgm:prSet/>
      <dgm:spPr/>
      <dgm:t>
        <a:bodyPr/>
        <a:lstStyle/>
        <a:p>
          <a:endParaRPr lang="ru-RU"/>
        </a:p>
      </dgm:t>
    </dgm:pt>
    <dgm:pt modelId="{A9CD7FAC-5761-46F1-AE2C-3138693E571A}" type="pres">
      <dgm:prSet presAssocID="{3786BE17-F87B-4877-8EC7-8CF92EB882CD}" presName="linear" presStyleCnt="0">
        <dgm:presLayoutVars>
          <dgm:dir/>
          <dgm:animLvl val="lvl"/>
          <dgm:resizeHandles val="exact"/>
        </dgm:presLayoutVars>
      </dgm:prSet>
      <dgm:spPr/>
    </dgm:pt>
    <dgm:pt modelId="{D6F07DCB-9F62-442C-8F1B-098EFC79778B}" type="pres">
      <dgm:prSet presAssocID="{AFE84032-E798-4BEF-BE47-4874C3B21EA4}" presName="parentLin" presStyleCnt="0"/>
      <dgm:spPr/>
    </dgm:pt>
    <dgm:pt modelId="{62DE206A-35B9-4E6E-8F3A-F24CE38B91C1}" type="pres">
      <dgm:prSet presAssocID="{AFE84032-E798-4BEF-BE47-4874C3B21EA4}" presName="parentLeftMargin" presStyleLbl="node1" presStyleIdx="0" presStyleCnt="2"/>
      <dgm:spPr/>
    </dgm:pt>
    <dgm:pt modelId="{50B9ECD2-B7CB-426F-818B-ABD22FD87676}" type="pres">
      <dgm:prSet presAssocID="{AFE84032-E798-4BEF-BE47-4874C3B21E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00D351-0637-4CFE-93E0-9D3D03D0668B}" type="pres">
      <dgm:prSet presAssocID="{AFE84032-E798-4BEF-BE47-4874C3B21EA4}" presName="negativeSpace" presStyleCnt="0"/>
      <dgm:spPr/>
    </dgm:pt>
    <dgm:pt modelId="{1E53CFF1-1C19-472E-A71D-D48EAE0BAB57}" type="pres">
      <dgm:prSet presAssocID="{AFE84032-E798-4BEF-BE47-4874C3B21EA4}" presName="childText" presStyleLbl="conFgAcc1" presStyleIdx="0" presStyleCnt="2">
        <dgm:presLayoutVars>
          <dgm:bulletEnabled val="1"/>
        </dgm:presLayoutVars>
      </dgm:prSet>
      <dgm:spPr/>
    </dgm:pt>
    <dgm:pt modelId="{55C5044C-B774-47E3-8AE2-31DB1605C7EC}" type="pres">
      <dgm:prSet presAssocID="{F8B3700B-AF3F-49C3-9D52-D3D678557B2E}" presName="spaceBetweenRectangles" presStyleCnt="0"/>
      <dgm:spPr/>
    </dgm:pt>
    <dgm:pt modelId="{9CB12147-FE96-4B9D-BE78-F4ADC6A16EB5}" type="pres">
      <dgm:prSet presAssocID="{34032120-7461-4750-A445-B100F5F7BCED}" presName="parentLin" presStyleCnt="0"/>
      <dgm:spPr/>
    </dgm:pt>
    <dgm:pt modelId="{5000A98A-7FAB-49EF-A81F-69717CC6C63D}" type="pres">
      <dgm:prSet presAssocID="{34032120-7461-4750-A445-B100F5F7BCED}" presName="parentLeftMargin" presStyleLbl="node1" presStyleIdx="0" presStyleCnt="2"/>
      <dgm:spPr/>
    </dgm:pt>
    <dgm:pt modelId="{13B0F1A0-D691-4A6B-ADAB-A8CA962B0894}" type="pres">
      <dgm:prSet presAssocID="{34032120-7461-4750-A445-B100F5F7BC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8CE8CF-62D2-46AC-BF87-9F0F3AA8520B}" type="pres">
      <dgm:prSet presAssocID="{34032120-7461-4750-A445-B100F5F7BCED}" presName="negativeSpace" presStyleCnt="0"/>
      <dgm:spPr/>
    </dgm:pt>
    <dgm:pt modelId="{57C629BA-D2A0-4FD5-BA98-F0024B22653F}" type="pres">
      <dgm:prSet presAssocID="{34032120-7461-4750-A445-B100F5F7BC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4E2274-3D12-4CBF-8775-7C05DEBCFE16}" srcId="{3786BE17-F87B-4877-8EC7-8CF92EB882CD}" destId="{AFE84032-E798-4BEF-BE47-4874C3B21EA4}" srcOrd="0" destOrd="0" parTransId="{2A3D9015-22E8-4281-A4C1-B4D7F4E95D29}" sibTransId="{F8B3700B-AF3F-49C3-9D52-D3D678557B2E}"/>
    <dgm:cxn modelId="{94CC8DA9-8A5A-4195-9AA4-A0A0FE847DC5}" type="presOf" srcId="{34032120-7461-4750-A445-B100F5F7BCED}" destId="{13B0F1A0-D691-4A6B-ADAB-A8CA962B0894}" srcOrd="1" destOrd="0" presId="urn:microsoft.com/office/officeart/2005/8/layout/list1"/>
    <dgm:cxn modelId="{D8A8241F-077E-4D96-9449-CD64A3B560A8}" type="presOf" srcId="{AFE84032-E798-4BEF-BE47-4874C3B21EA4}" destId="{62DE206A-35B9-4E6E-8F3A-F24CE38B91C1}" srcOrd="0" destOrd="0" presId="urn:microsoft.com/office/officeart/2005/8/layout/list1"/>
    <dgm:cxn modelId="{70340647-0B8A-4D7A-84FC-D6712AFCE1BE}" srcId="{3786BE17-F87B-4877-8EC7-8CF92EB882CD}" destId="{34032120-7461-4750-A445-B100F5F7BCED}" srcOrd="1" destOrd="0" parTransId="{D96E9963-650E-46C0-86FF-91EBDBEA7598}" sibTransId="{F9E1D6B7-E753-4F9A-A8B7-06E6F1361859}"/>
    <dgm:cxn modelId="{10AE13D8-0281-49E9-A252-F637CFF30C6B}" type="presOf" srcId="{34032120-7461-4750-A445-B100F5F7BCED}" destId="{5000A98A-7FAB-49EF-A81F-69717CC6C63D}" srcOrd="0" destOrd="0" presId="urn:microsoft.com/office/officeart/2005/8/layout/list1"/>
    <dgm:cxn modelId="{ADAEEAD1-6AB1-4570-8836-F67B5310341F}" type="presOf" srcId="{AFE84032-E798-4BEF-BE47-4874C3B21EA4}" destId="{50B9ECD2-B7CB-426F-818B-ABD22FD87676}" srcOrd="1" destOrd="0" presId="urn:microsoft.com/office/officeart/2005/8/layout/list1"/>
    <dgm:cxn modelId="{84D4D62E-D091-49C9-B0E9-E9B51ED673CF}" type="presOf" srcId="{3786BE17-F87B-4877-8EC7-8CF92EB882CD}" destId="{A9CD7FAC-5761-46F1-AE2C-3138693E571A}" srcOrd="0" destOrd="0" presId="urn:microsoft.com/office/officeart/2005/8/layout/list1"/>
    <dgm:cxn modelId="{4DF018C5-63AF-47A8-BBF9-FE62D369CED5}" type="presParOf" srcId="{A9CD7FAC-5761-46F1-AE2C-3138693E571A}" destId="{D6F07DCB-9F62-442C-8F1B-098EFC79778B}" srcOrd="0" destOrd="0" presId="urn:microsoft.com/office/officeart/2005/8/layout/list1"/>
    <dgm:cxn modelId="{E8D5F125-AD85-480E-BBFD-6391C71B6C40}" type="presParOf" srcId="{D6F07DCB-9F62-442C-8F1B-098EFC79778B}" destId="{62DE206A-35B9-4E6E-8F3A-F24CE38B91C1}" srcOrd="0" destOrd="0" presId="urn:microsoft.com/office/officeart/2005/8/layout/list1"/>
    <dgm:cxn modelId="{159F0B63-8F97-487D-966C-6563FC8009D9}" type="presParOf" srcId="{D6F07DCB-9F62-442C-8F1B-098EFC79778B}" destId="{50B9ECD2-B7CB-426F-818B-ABD22FD87676}" srcOrd="1" destOrd="0" presId="urn:microsoft.com/office/officeart/2005/8/layout/list1"/>
    <dgm:cxn modelId="{52B5CFC1-C262-48D4-8B5F-3A08793A94CF}" type="presParOf" srcId="{A9CD7FAC-5761-46F1-AE2C-3138693E571A}" destId="{3A00D351-0637-4CFE-93E0-9D3D03D0668B}" srcOrd="1" destOrd="0" presId="urn:microsoft.com/office/officeart/2005/8/layout/list1"/>
    <dgm:cxn modelId="{B01F9E8E-6CCA-48D5-AB29-7F211C260CC0}" type="presParOf" srcId="{A9CD7FAC-5761-46F1-AE2C-3138693E571A}" destId="{1E53CFF1-1C19-472E-A71D-D48EAE0BAB57}" srcOrd="2" destOrd="0" presId="urn:microsoft.com/office/officeart/2005/8/layout/list1"/>
    <dgm:cxn modelId="{A7162F86-A6E3-46F4-BAD2-55CF840E6D3D}" type="presParOf" srcId="{A9CD7FAC-5761-46F1-AE2C-3138693E571A}" destId="{55C5044C-B774-47E3-8AE2-31DB1605C7EC}" srcOrd="3" destOrd="0" presId="urn:microsoft.com/office/officeart/2005/8/layout/list1"/>
    <dgm:cxn modelId="{B71A1818-D039-40CF-8237-9118CBD05650}" type="presParOf" srcId="{A9CD7FAC-5761-46F1-AE2C-3138693E571A}" destId="{9CB12147-FE96-4B9D-BE78-F4ADC6A16EB5}" srcOrd="4" destOrd="0" presId="urn:microsoft.com/office/officeart/2005/8/layout/list1"/>
    <dgm:cxn modelId="{AF330794-0B18-4258-AA83-C4973D7C6CD9}" type="presParOf" srcId="{9CB12147-FE96-4B9D-BE78-F4ADC6A16EB5}" destId="{5000A98A-7FAB-49EF-A81F-69717CC6C63D}" srcOrd="0" destOrd="0" presId="urn:microsoft.com/office/officeart/2005/8/layout/list1"/>
    <dgm:cxn modelId="{6DDCE235-211B-43AC-B2B3-0894E11FD433}" type="presParOf" srcId="{9CB12147-FE96-4B9D-BE78-F4ADC6A16EB5}" destId="{13B0F1A0-D691-4A6B-ADAB-A8CA962B0894}" srcOrd="1" destOrd="0" presId="urn:microsoft.com/office/officeart/2005/8/layout/list1"/>
    <dgm:cxn modelId="{419AB28E-6289-4A38-B266-1D4A18A7C2A1}" type="presParOf" srcId="{A9CD7FAC-5761-46F1-AE2C-3138693E571A}" destId="{8C8CE8CF-62D2-46AC-BF87-9F0F3AA8520B}" srcOrd="5" destOrd="0" presId="urn:microsoft.com/office/officeart/2005/8/layout/list1"/>
    <dgm:cxn modelId="{E38D2ED8-B066-4899-9295-C9969F5210C1}" type="presParOf" srcId="{A9CD7FAC-5761-46F1-AE2C-3138693E571A}" destId="{57C629BA-D2A0-4FD5-BA98-F0024B2265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83F8DA-BB7A-4F89-BBE6-315529767A3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46E645-4991-4FE7-8732-34AFAF17E73C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just"/>
          <a:r>
            <a:rPr lang="ru-RU" sz="1800" dirty="0" smtClean="0"/>
            <a:t>При использовании статических конструкторов типов необходимо следовать некоторым правилам, чтобы избежать ошибок компиляции</a:t>
          </a:r>
          <a:endParaRPr lang="ru-RU" sz="1800" dirty="0"/>
        </a:p>
      </dgm:t>
    </dgm:pt>
    <dgm:pt modelId="{4B4DA244-3F4B-4188-9D72-C4066803A401}" type="parTrans" cxnId="{DD99E5A7-D74B-453F-A420-68535FBF0D37}">
      <dgm:prSet/>
      <dgm:spPr/>
      <dgm:t>
        <a:bodyPr/>
        <a:lstStyle/>
        <a:p>
          <a:endParaRPr lang="ru-RU"/>
        </a:p>
      </dgm:t>
    </dgm:pt>
    <dgm:pt modelId="{8BA16B06-94F6-4652-BB3F-FB0A5E34AFBA}" type="sibTrans" cxnId="{DD99E5A7-D74B-453F-A420-68535FBF0D37}">
      <dgm:prSet/>
      <dgm:spPr/>
      <dgm:t>
        <a:bodyPr/>
        <a:lstStyle/>
        <a:p>
          <a:endParaRPr lang="ru-RU"/>
        </a:p>
      </dgm:t>
    </dgm:pt>
    <dgm:pt modelId="{171BB152-71B2-47DD-8191-40F42A84275C}">
      <dgm:prSet custT="1"/>
      <dgm:spPr/>
      <dgm:t>
        <a:bodyPr/>
        <a:lstStyle/>
        <a:p>
          <a:pPr algn="just"/>
          <a:r>
            <a:rPr lang="ru-RU" sz="1800" dirty="0" smtClean="0"/>
            <a:t>Можно определить только один конструктор, имеющий префикс-модификатор static</a:t>
          </a:r>
          <a:endParaRPr lang="ru-RU" sz="1800" dirty="0"/>
        </a:p>
      </dgm:t>
    </dgm:pt>
    <dgm:pt modelId="{FA289A0F-1341-49C5-AECB-0850089D9581}" type="parTrans" cxnId="{44E30E04-AAAB-4FB8-93DF-649FA95F4259}">
      <dgm:prSet/>
      <dgm:spPr/>
      <dgm:t>
        <a:bodyPr/>
        <a:lstStyle/>
        <a:p>
          <a:endParaRPr lang="ru-RU"/>
        </a:p>
      </dgm:t>
    </dgm:pt>
    <dgm:pt modelId="{A81C65AA-7294-4CDE-88A9-00A96AA038EF}" type="sibTrans" cxnId="{44E30E04-AAAB-4FB8-93DF-649FA95F4259}">
      <dgm:prSet/>
      <dgm:spPr/>
      <dgm:t>
        <a:bodyPr/>
        <a:lstStyle/>
        <a:p>
          <a:endParaRPr lang="ru-RU"/>
        </a:p>
      </dgm:t>
    </dgm:pt>
    <dgm:pt modelId="{9F66B09A-6223-46EC-807F-05B3F43D0D22}">
      <dgm:prSet custT="1"/>
      <dgm:spPr/>
      <dgm:t>
        <a:bodyPr/>
        <a:lstStyle/>
        <a:p>
          <a:pPr algn="just"/>
          <a:r>
            <a:rPr lang="ru-RU" sz="1800" dirty="0" smtClean="0"/>
            <a:t>Нельзя явно вызывать статический конструктор, поэтому конструктор не может быть доступнен вне типа, а, следовательно, он всегда использует неявный модификатор доступа private</a:t>
          </a:r>
          <a:endParaRPr lang="ru-RU" sz="1800" dirty="0"/>
        </a:p>
      </dgm:t>
    </dgm:pt>
    <dgm:pt modelId="{395B2AD2-B496-41D6-9616-42D94C221D0D}" type="parTrans" cxnId="{FDAD1E97-E041-40CA-A760-D7E6588FC76E}">
      <dgm:prSet/>
      <dgm:spPr/>
      <dgm:t>
        <a:bodyPr/>
        <a:lstStyle/>
        <a:p>
          <a:endParaRPr lang="ru-RU"/>
        </a:p>
      </dgm:t>
    </dgm:pt>
    <dgm:pt modelId="{EEB6C34B-79F6-4C57-81E4-8F6985169415}" type="sibTrans" cxnId="{FDAD1E97-E041-40CA-A760-D7E6588FC76E}">
      <dgm:prSet/>
      <dgm:spPr/>
      <dgm:t>
        <a:bodyPr/>
        <a:lstStyle/>
        <a:p>
          <a:endParaRPr lang="ru-RU"/>
        </a:p>
      </dgm:t>
    </dgm:pt>
    <dgm:pt modelId="{B92B9BED-9178-417D-9ABD-DD60172D59D3}">
      <dgm:prSet custT="1"/>
      <dgm:spPr/>
      <dgm:t>
        <a:bodyPr/>
        <a:lstStyle/>
        <a:p>
          <a:pPr algn="just"/>
          <a:r>
            <a:rPr lang="ru-RU" sz="1800" dirty="0" smtClean="0"/>
            <a:t>При определении сигнатуры для статического конструктора, нельзя указывать параметры</a:t>
          </a:r>
          <a:endParaRPr lang="ru-RU" sz="1800" dirty="0"/>
        </a:p>
      </dgm:t>
    </dgm:pt>
    <dgm:pt modelId="{CEC63DFE-009E-430E-8F1C-EF089709C973}" type="parTrans" cxnId="{D25D29B9-BBF4-4684-807A-64C70FEFCAA4}">
      <dgm:prSet/>
      <dgm:spPr/>
      <dgm:t>
        <a:bodyPr/>
        <a:lstStyle/>
        <a:p>
          <a:endParaRPr lang="ru-RU"/>
        </a:p>
      </dgm:t>
    </dgm:pt>
    <dgm:pt modelId="{FDB4275B-B1F5-4E9F-AA43-06C2EB509316}" type="sibTrans" cxnId="{D25D29B9-BBF4-4684-807A-64C70FEFCAA4}">
      <dgm:prSet/>
      <dgm:spPr/>
      <dgm:t>
        <a:bodyPr/>
        <a:lstStyle/>
        <a:p>
          <a:endParaRPr lang="ru-RU"/>
        </a:p>
      </dgm:t>
    </dgm:pt>
    <dgm:pt modelId="{7CC2BE73-F6B8-4B21-B420-5495F8D1E713}">
      <dgm:prSet custT="1"/>
      <dgm:spPr/>
      <dgm:t>
        <a:bodyPr/>
        <a:lstStyle/>
        <a:p>
          <a:pPr algn="just"/>
          <a:r>
            <a:rPr lang="ru-RU" sz="1800" dirty="0" smtClean="0"/>
            <a:t>Статический конструктор может содержать только ссылки на другие статические члены</a:t>
          </a:r>
          <a:endParaRPr lang="ru-RU" sz="1800" dirty="0"/>
        </a:p>
      </dgm:t>
    </dgm:pt>
    <dgm:pt modelId="{1EB2ED42-97B2-4A57-8708-DEC7DD1B16D6}" type="parTrans" cxnId="{C41251BA-DBAB-4784-8EA9-485F3B787220}">
      <dgm:prSet/>
      <dgm:spPr/>
      <dgm:t>
        <a:bodyPr/>
        <a:lstStyle/>
        <a:p>
          <a:endParaRPr lang="ru-RU"/>
        </a:p>
      </dgm:t>
    </dgm:pt>
    <dgm:pt modelId="{A3F7C517-676F-47C8-AD97-758602FF7626}" type="sibTrans" cxnId="{C41251BA-DBAB-4784-8EA9-485F3B787220}">
      <dgm:prSet/>
      <dgm:spPr/>
      <dgm:t>
        <a:bodyPr/>
        <a:lstStyle/>
        <a:p>
          <a:endParaRPr lang="ru-RU"/>
        </a:p>
      </dgm:t>
    </dgm:pt>
    <dgm:pt modelId="{F45128BF-ECD4-4BF0-9ACB-7F9F021B26E6}" type="pres">
      <dgm:prSet presAssocID="{4783F8DA-BB7A-4F89-BBE6-315529767A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6D221BF-6592-40DE-9D5E-41EA416EADF0}" type="pres">
      <dgm:prSet presAssocID="{2E46E645-4991-4FE7-8732-34AFAF17E73C}" presName="parentText" presStyleLbl="node1" presStyleIdx="0" presStyleCnt="5" custScaleY="8360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5C8201-1166-45F9-B4AA-F96E89793E48}" type="pres">
      <dgm:prSet presAssocID="{8BA16B06-94F6-4652-BB3F-FB0A5E34AFBA}" presName="spacer" presStyleCnt="0"/>
      <dgm:spPr/>
    </dgm:pt>
    <dgm:pt modelId="{BF6A4A61-2B01-43D2-B84F-B2527CEDBB99}" type="pres">
      <dgm:prSet presAssocID="{171BB152-71B2-47DD-8191-40F42A84275C}" presName="parentText" presStyleLbl="node1" presStyleIdx="1" presStyleCnt="5" custScaleY="7071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00C13E-0A50-455F-9665-C7EA6DEF8215}" type="pres">
      <dgm:prSet presAssocID="{A81C65AA-7294-4CDE-88A9-00A96AA038EF}" presName="spacer" presStyleCnt="0"/>
      <dgm:spPr/>
    </dgm:pt>
    <dgm:pt modelId="{8C613682-3FF1-427D-8F0B-2BFF0239FA11}" type="pres">
      <dgm:prSet presAssocID="{9F66B09A-6223-46EC-807F-05B3F43D0D22}" presName="parentText" presStyleLbl="node1" presStyleIdx="2" presStyleCnt="5" custScaleY="884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920528-364F-45ED-9EDC-5C9A09A4C967}" type="pres">
      <dgm:prSet presAssocID="{EEB6C34B-79F6-4C57-81E4-8F6985169415}" presName="spacer" presStyleCnt="0"/>
      <dgm:spPr/>
    </dgm:pt>
    <dgm:pt modelId="{7FB2EBE7-4192-457E-966D-93CE76F90EAF}" type="pres">
      <dgm:prSet presAssocID="{B92B9BED-9178-417D-9ABD-DD60172D59D3}" presName="parentText" presStyleLbl="node1" presStyleIdx="3" presStyleCnt="5" custScaleY="7090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7663B2-23DA-40FC-ACD5-5E978C21F058}" type="pres">
      <dgm:prSet presAssocID="{FDB4275B-B1F5-4E9F-AA43-06C2EB509316}" presName="spacer" presStyleCnt="0"/>
      <dgm:spPr/>
    </dgm:pt>
    <dgm:pt modelId="{F73AEEAA-4033-4422-ADB2-12B38B7D291C}" type="pres">
      <dgm:prSet presAssocID="{7CC2BE73-F6B8-4B21-B420-5495F8D1E713}" presName="parentText" presStyleLbl="node1" presStyleIdx="4" presStyleCnt="5" custScaleY="6761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0B1091-21B5-4ACC-BCE7-9ABB82978D2E}" type="presOf" srcId="{4783F8DA-BB7A-4F89-BBE6-315529767A3A}" destId="{F45128BF-ECD4-4BF0-9ACB-7F9F021B26E6}" srcOrd="0" destOrd="0" presId="urn:microsoft.com/office/officeart/2005/8/layout/vList2"/>
    <dgm:cxn modelId="{FDAD1E97-E041-40CA-A760-D7E6588FC76E}" srcId="{4783F8DA-BB7A-4F89-BBE6-315529767A3A}" destId="{9F66B09A-6223-46EC-807F-05B3F43D0D22}" srcOrd="2" destOrd="0" parTransId="{395B2AD2-B496-41D6-9616-42D94C221D0D}" sibTransId="{EEB6C34B-79F6-4C57-81E4-8F6985169415}"/>
    <dgm:cxn modelId="{600404AB-E67E-4C0E-8BC0-A356FCDB6EC0}" type="presOf" srcId="{7CC2BE73-F6B8-4B21-B420-5495F8D1E713}" destId="{F73AEEAA-4033-4422-ADB2-12B38B7D291C}" srcOrd="0" destOrd="0" presId="urn:microsoft.com/office/officeart/2005/8/layout/vList2"/>
    <dgm:cxn modelId="{DCF90A4C-BC11-44F4-B99C-88B623B1133D}" type="presOf" srcId="{171BB152-71B2-47DD-8191-40F42A84275C}" destId="{BF6A4A61-2B01-43D2-B84F-B2527CEDBB99}" srcOrd="0" destOrd="0" presId="urn:microsoft.com/office/officeart/2005/8/layout/vList2"/>
    <dgm:cxn modelId="{D25D29B9-BBF4-4684-807A-64C70FEFCAA4}" srcId="{4783F8DA-BB7A-4F89-BBE6-315529767A3A}" destId="{B92B9BED-9178-417D-9ABD-DD60172D59D3}" srcOrd="3" destOrd="0" parTransId="{CEC63DFE-009E-430E-8F1C-EF089709C973}" sibTransId="{FDB4275B-B1F5-4E9F-AA43-06C2EB509316}"/>
    <dgm:cxn modelId="{B10056C0-F31B-4D8B-B0A1-4602BB792061}" type="presOf" srcId="{B92B9BED-9178-417D-9ABD-DD60172D59D3}" destId="{7FB2EBE7-4192-457E-966D-93CE76F90EAF}" srcOrd="0" destOrd="0" presId="urn:microsoft.com/office/officeart/2005/8/layout/vList2"/>
    <dgm:cxn modelId="{DD99E5A7-D74B-453F-A420-68535FBF0D37}" srcId="{4783F8DA-BB7A-4F89-BBE6-315529767A3A}" destId="{2E46E645-4991-4FE7-8732-34AFAF17E73C}" srcOrd="0" destOrd="0" parTransId="{4B4DA244-3F4B-4188-9D72-C4066803A401}" sibTransId="{8BA16B06-94F6-4652-BB3F-FB0A5E34AFBA}"/>
    <dgm:cxn modelId="{C399C20A-9F17-45AB-A46F-EDB126D65FCB}" type="presOf" srcId="{9F66B09A-6223-46EC-807F-05B3F43D0D22}" destId="{8C613682-3FF1-427D-8F0B-2BFF0239FA11}" srcOrd="0" destOrd="0" presId="urn:microsoft.com/office/officeart/2005/8/layout/vList2"/>
    <dgm:cxn modelId="{44E30E04-AAAB-4FB8-93DF-649FA95F4259}" srcId="{4783F8DA-BB7A-4F89-BBE6-315529767A3A}" destId="{171BB152-71B2-47DD-8191-40F42A84275C}" srcOrd="1" destOrd="0" parTransId="{FA289A0F-1341-49C5-AECB-0850089D9581}" sibTransId="{A81C65AA-7294-4CDE-88A9-00A96AA038EF}"/>
    <dgm:cxn modelId="{C41251BA-DBAB-4784-8EA9-485F3B787220}" srcId="{4783F8DA-BB7A-4F89-BBE6-315529767A3A}" destId="{7CC2BE73-F6B8-4B21-B420-5495F8D1E713}" srcOrd="4" destOrd="0" parTransId="{1EB2ED42-97B2-4A57-8708-DEC7DD1B16D6}" sibTransId="{A3F7C517-676F-47C8-AD97-758602FF7626}"/>
    <dgm:cxn modelId="{B1BADB9B-2CB1-4C42-9017-1870EAC9BA5A}" type="presOf" srcId="{2E46E645-4991-4FE7-8732-34AFAF17E73C}" destId="{A6D221BF-6592-40DE-9D5E-41EA416EADF0}" srcOrd="0" destOrd="0" presId="urn:microsoft.com/office/officeart/2005/8/layout/vList2"/>
    <dgm:cxn modelId="{C9A33DB2-9783-4590-8872-9D04354B2BCE}" type="presParOf" srcId="{F45128BF-ECD4-4BF0-9ACB-7F9F021B26E6}" destId="{A6D221BF-6592-40DE-9D5E-41EA416EADF0}" srcOrd="0" destOrd="0" presId="urn:microsoft.com/office/officeart/2005/8/layout/vList2"/>
    <dgm:cxn modelId="{E2CC955D-D16D-4EA7-AB24-952C756E3146}" type="presParOf" srcId="{F45128BF-ECD4-4BF0-9ACB-7F9F021B26E6}" destId="{845C8201-1166-45F9-B4AA-F96E89793E48}" srcOrd="1" destOrd="0" presId="urn:microsoft.com/office/officeart/2005/8/layout/vList2"/>
    <dgm:cxn modelId="{2574310E-4333-439B-9C5F-FA4BE6245869}" type="presParOf" srcId="{F45128BF-ECD4-4BF0-9ACB-7F9F021B26E6}" destId="{BF6A4A61-2B01-43D2-B84F-B2527CEDBB99}" srcOrd="2" destOrd="0" presId="urn:microsoft.com/office/officeart/2005/8/layout/vList2"/>
    <dgm:cxn modelId="{4B333C76-28AB-4274-8F61-D8008DE55639}" type="presParOf" srcId="{F45128BF-ECD4-4BF0-9ACB-7F9F021B26E6}" destId="{0900C13E-0A50-455F-9665-C7EA6DEF8215}" srcOrd="3" destOrd="0" presId="urn:microsoft.com/office/officeart/2005/8/layout/vList2"/>
    <dgm:cxn modelId="{8786993F-B589-4AA0-9760-ADE21DC7343F}" type="presParOf" srcId="{F45128BF-ECD4-4BF0-9ACB-7F9F021B26E6}" destId="{8C613682-3FF1-427D-8F0B-2BFF0239FA11}" srcOrd="4" destOrd="0" presId="urn:microsoft.com/office/officeart/2005/8/layout/vList2"/>
    <dgm:cxn modelId="{B402D9D7-9AC5-4B5F-9B4D-F2B60B55FC40}" type="presParOf" srcId="{F45128BF-ECD4-4BF0-9ACB-7F9F021B26E6}" destId="{7B920528-364F-45ED-9EDC-5C9A09A4C967}" srcOrd="5" destOrd="0" presId="urn:microsoft.com/office/officeart/2005/8/layout/vList2"/>
    <dgm:cxn modelId="{3FCA6DEA-A8AA-429F-A772-38E98E8AAAFD}" type="presParOf" srcId="{F45128BF-ECD4-4BF0-9ACB-7F9F021B26E6}" destId="{7FB2EBE7-4192-457E-966D-93CE76F90EAF}" srcOrd="6" destOrd="0" presId="urn:microsoft.com/office/officeart/2005/8/layout/vList2"/>
    <dgm:cxn modelId="{6E84337C-8BEE-488E-9E26-E7D515673FF5}" type="presParOf" srcId="{F45128BF-ECD4-4BF0-9ACB-7F9F021B26E6}" destId="{A17663B2-23DA-40FC-ACD5-5E978C21F058}" srcOrd="7" destOrd="0" presId="urn:microsoft.com/office/officeart/2005/8/layout/vList2"/>
    <dgm:cxn modelId="{F3454D98-469B-44FA-8771-5887A31886CE}" type="presParOf" srcId="{F45128BF-ECD4-4BF0-9ACB-7F9F021B26E6}" destId="{F73AEEAA-4033-4422-ADB2-12B38B7D29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DFC0BE-AE74-4E00-9EE7-5111069B289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7A4586-29EC-4358-AB01-69ABD087316F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Solution: </a:t>
          </a:r>
          <a:r>
            <a:rPr lang="en-US" sz="1800" dirty="0" smtClean="0"/>
            <a:t>NET.CSharp.05</a:t>
          </a:r>
          <a:endParaRPr lang="ru-RU" sz="1800" dirty="0"/>
        </a:p>
      </dgm:t>
    </dgm:pt>
    <dgm:pt modelId="{6D827A19-B54A-470D-ABA5-B2178CC9815E}" type="parTrans" cxnId="{2D486C33-E95C-4572-8E93-A41285F5861D}">
      <dgm:prSet/>
      <dgm:spPr/>
      <dgm:t>
        <a:bodyPr/>
        <a:lstStyle/>
        <a:p>
          <a:endParaRPr lang="ru-RU"/>
        </a:p>
      </dgm:t>
    </dgm:pt>
    <dgm:pt modelId="{9DAE98E7-6F1E-404F-A713-8BDC2108FBB7}" type="sibTrans" cxnId="{2D486C33-E95C-4572-8E93-A41285F5861D}">
      <dgm:prSet/>
      <dgm:spPr/>
      <dgm:t>
        <a:bodyPr/>
        <a:lstStyle/>
        <a:p>
          <a:endParaRPr lang="ru-RU"/>
        </a:p>
      </dgm:t>
    </dgm:pt>
    <dgm:pt modelId="{41AEB37B-1F0A-4DF3-A8FC-DBFF7F163DB9}">
      <dgm:prSet custT="1"/>
      <dgm:spPr/>
      <dgm:t>
        <a:bodyPr/>
        <a:lstStyle/>
        <a:p>
          <a:r>
            <a:rPr lang="ru-RU" sz="1800" noProof="0" dirty="0" smtClean="0"/>
            <a:t>Project: ExtensionMethods</a:t>
          </a:r>
          <a:endParaRPr lang="ru-RU" sz="1800" noProof="0" dirty="0"/>
        </a:p>
      </dgm:t>
    </dgm:pt>
    <dgm:pt modelId="{D54D4F23-7499-49FA-A7A2-75222FA49CFC}" type="parTrans" cxnId="{DA529E50-71D5-4570-B4F3-B02E17458ABC}">
      <dgm:prSet/>
      <dgm:spPr/>
      <dgm:t>
        <a:bodyPr/>
        <a:lstStyle/>
        <a:p>
          <a:endParaRPr lang="ru-RU"/>
        </a:p>
      </dgm:t>
    </dgm:pt>
    <dgm:pt modelId="{3F7643AC-F501-4333-8E72-F030AD54723F}" type="sibTrans" cxnId="{DA529E50-71D5-4570-B4F3-B02E17458ABC}">
      <dgm:prSet/>
      <dgm:spPr/>
      <dgm:t>
        <a:bodyPr/>
        <a:lstStyle/>
        <a:p>
          <a:endParaRPr lang="ru-RU"/>
        </a:p>
      </dgm:t>
    </dgm:pt>
    <dgm:pt modelId="{2B0BCD87-BCD7-4E01-AC6D-F2BE7B059736}">
      <dgm:prSet custT="1"/>
      <dgm:spPr/>
      <dgm:t>
        <a:bodyPr/>
        <a:lstStyle/>
        <a:p>
          <a:r>
            <a:rPr lang="en-US" sz="1800" dirty="0" smtClean="0"/>
            <a:t>Project</a:t>
          </a:r>
          <a:r>
            <a:rPr lang="ru-RU" sz="1800" dirty="0" smtClean="0"/>
            <a:t>: </a:t>
          </a:r>
          <a:r>
            <a:rPr lang="ru-RU" sz="1800" dirty="0" smtClean="0"/>
            <a:t>StaticMethod</a:t>
          </a:r>
          <a:r>
            <a:rPr lang="en-US" sz="1800" dirty="0" smtClean="0"/>
            <a:t>s</a:t>
          </a:r>
          <a:endParaRPr lang="ru-RU" sz="1800" dirty="0"/>
        </a:p>
      </dgm:t>
    </dgm:pt>
    <dgm:pt modelId="{42DE4414-AF97-43E6-BC0D-953E72C91507}" type="parTrans" cxnId="{4D650D95-8BFE-4972-B673-105F7BE5D6A5}">
      <dgm:prSet/>
      <dgm:spPr/>
      <dgm:t>
        <a:bodyPr/>
        <a:lstStyle/>
        <a:p>
          <a:endParaRPr lang="ru-RU"/>
        </a:p>
      </dgm:t>
    </dgm:pt>
    <dgm:pt modelId="{EE0F44B1-EE77-4C19-B669-5F7A02188B68}" type="sibTrans" cxnId="{4D650D95-8BFE-4972-B673-105F7BE5D6A5}">
      <dgm:prSet/>
      <dgm:spPr/>
      <dgm:t>
        <a:bodyPr/>
        <a:lstStyle/>
        <a:p>
          <a:endParaRPr lang="ru-RU"/>
        </a:p>
      </dgm:t>
    </dgm:pt>
    <dgm:pt modelId="{02BA69B2-BB64-44C4-BBA5-B0E7B7D37CAA}" type="pres">
      <dgm:prSet presAssocID="{F5DFC0BE-AE74-4E00-9EE7-5111069B28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35F69F-C456-4833-AC0D-E0433593FA1A}" type="pres">
      <dgm:prSet presAssocID="{977A4586-29EC-4358-AB01-69ABD087316F}" presName="parentLin" presStyleCnt="0"/>
      <dgm:spPr/>
    </dgm:pt>
    <dgm:pt modelId="{5131F8B1-005C-47C1-9275-12F59E61AD46}" type="pres">
      <dgm:prSet presAssocID="{977A4586-29EC-4358-AB01-69ABD087316F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6EBA3ADC-9858-4FD0-846D-4D6207EBEEF1}" type="pres">
      <dgm:prSet presAssocID="{977A4586-29EC-4358-AB01-69ABD087316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E182B-C0A6-46C2-8357-672462EBBF67}" type="pres">
      <dgm:prSet presAssocID="{977A4586-29EC-4358-AB01-69ABD087316F}" presName="negativeSpace" presStyleCnt="0"/>
      <dgm:spPr/>
    </dgm:pt>
    <dgm:pt modelId="{B2C5E876-8624-4608-91D6-7828B1552D0E}" type="pres">
      <dgm:prSet presAssocID="{977A4586-29EC-4358-AB01-69ABD087316F}" presName="childText" presStyleLbl="conFgAcc1" presStyleIdx="0" presStyleCnt="3">
        <dgm:presLayoutVars>
          <dgm:bulletEnabled val="1"/>
        </dgm:presLayoutVars>
      </dgm:prSet>
      <dgm:spPr/>
    </dgm:pt>
    <dgm:pt modelId="{77652F1F-40CE-4CFF-9768-5ECF8F60220F}" type="pres">
      <dgm:prSet presAssocID="{9DAE98E7-6F1E-404F-A713-8BDC2108FBB7}" presName="spaceBetweenRectangles" presStyleCnt="0"/>
      <dgm:spPr/>
    </dgm:pt>
    <dgm:pt modelId="{3A869193-025F-40E0-987F-4892AC268993}" type="pres">
      <dgm:prSet presAssocID="{41AEB37B-1F0A-4DF3-A8FC-DBFF7F163DB9}" presName="parentLin" presStyleCnt="0"/>
      <dgm:spPr/>
    </dgm:pt>
    <dgm:pt modelId="{E2491358-B66E-46B9-B01A-54D0B41163C9}" type="pres">
      <dgm:prSet presAssocID="{41AEB37B-1F0A-4DF3-A8FC-DBFF7F163DB9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E797AE1-AAFB-4116-8180-969F235FE843}" type="pres">
      <dgm:prSet presAssocID="{41AEB37B-1F0A-4DF3-A8FC-DBFF7F163D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D998DD-32CD-40E0-890C-68B884430287}" type="pres">
      <dgm:prSet presAssocID="{41AEB37B-1F0A-4DF3-A8FC-DBFF7F163DB9}" presName="negativeSpace" presStyleCnt="0"/>
      <dgm:spPr/>
    </dgm:pt>
    <dgm:pt modelId="{5DA5E276-1457-4EB3-AEC5-B3B86644F279}" type="pres">
      <dgm:prSet presAssocID="{41AEB37B-1F0A-4DF3-A8FC-DBFF7F163DB9}" presName="childText" presStyleLbl="conFgAcc1" presStyleIdx="1" presStyleCnt="3">
        <dgm:presLayoutVars>
          <dgm:bulletEnabled val="1"/>
        </dgm:presLayoutVars>
      </dgm:prSet>
      <dgm:spPr/>
    </dgm:pt>
    <dgm:pt modelId="{56FC47E2-AC97-452F-9B84-5FB36F035831}" type="pres">
      <dgm:prSet presAssocID="{3F7643AC-F501-4333-8E72-F030AD54723F}" presName="spaceBetweenRectangles" presStyleCnt="0"/>
      <dgm:spPr/>
    </dgm:pt>
    <dgm:pt modelId="{87B9FB7D-8626-4BAE-AAC7-A6264CE04049}" type="pres">
      <dgm:prSet presAssocID="{2B0BCD87-BCD7-4E01-AC6D-F2BE7B059736}" presName="parentLin" presStyleCnt="0"/>
      <dgm:spPr/>
    </dgm:pt>
    <dgm:pt modelId="{FBB07EB1-1877-45E4-B9A7-A6F9D909652C}" type="pres">
      <dgm:prSet presAssocID="{2B0BCD87-BCD7-4E01-AC6D-F2BE7B059736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E66E4234-A66D-416A-A628-670F2E68E66A}" type="pres">
      <dgm:prSet presAssocID="{2B0BCD87-BCD7-4E01-AC6D-F2BE7B05973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ED52AC-FB4E-4F8A-9909-9FFD86CFD853}" type="pres">
      <dgm:prSet presAssocID="{2B0BCD87-BCD7-4E01-AC6D-F2BE7B059736}" presName="negativeSpace" presStyleCnt="0"/>
      <dgm:spPr/>
    </dgm:pt>
    <dgm:pt modelId="{EB14AC79-ECAF-4F33-845F-1ECF1BBBB058}" type="pres">
      <dgm:prSet presAssocID="{2B0BCD87-BCD7-4E01-AC6D-F2BE7B0597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650D95-8BFE-4972-B673-105F7BE5D6A5}" srcId="{F5DFC0BE-AE74-4E00-9EE7-5111069B2897}" destId="{2B0BCD87-BCD7-4E01-AC6D-F2BE7B059736}" srcOrd="2" destOrd="0" parTransId="{42DE4414-AF97-43E6-BC0D-953E72C91507}" sibTransId="{EE0F44B1-EE77-4C19-B669-5F7A02188B68}"/>
    <dgm:cxn modelId="{7C2EE02E-1FC4-4D47-B568-8B66B889A02C}" type="presOf" srcId="{2B0BCD87-BCD7-4E01-AC6D-F2BE7B059736}" destId="{FBB07EB1-1877-45E4-B9A7-A6F9D909652C}" srcOrd="0" destOrd="0" presId="urn:microsoft.com/office/officeart/2005/8/layout/list1"/>
    <dgm:cxn modelId="{A5A4D794-E46B-4A5D-9BF8-56DF5106EA6A}" type="presOf" srcId="{977A4586-29EC-4358-AB01-69ABD087316F}" destId="{6EBA3ADC-9858-4FD0-846D-4D6207EBEEF1}" srcOrd="1" destOrd="0" presId="urn:microsoft.com/office/officeart/2005/8/layout/list1"/>
    <dgm:cxn modelId="{2D486C33-E95C-4572-8E93-A41285F5861D}" srcId="{F5DFC0BE-AE74-4E00-9EE7-5111069B2897}" destId="{977A4586-29EC-4358-AB01-69ABD087316F}" srcOrd="0" destOrd="0" parTransId="{6D827A19-B54A-470D-ABA5-B2178CC9815E}" sibTransId="{9DAE98E7-6F1E-404F-A713-8BDC2108FBB7}"/>
    <dgm:cxn modelId="{048B0A9E-834D-4F56-A11C-3F46C5A5DD7A}" type="presOf" srcId="{F5DFC0BE-AE74-4E00-9EE7-5111069B2897}" destId="{02BA69B2-BB64-44C4-BBA5-B0E7B7D37CAA}" srcOrd="0" destOrd="0" presId="urn:microsoft.com/office/officeart/2005/8/layout/list1"/>
    <dgm:cxn modelId="{1405D0B3-A6AF-4DAF-8736-956AE383FB3B}" type="presOf" srcId="{41AEB37B-1F0A-4DF3-A8FC-DBFF7F163DB9}" destId="{CE797AE1-AAFB-4116-8180-969F235FE843}" srcOrd="1" destOrd="0" presId="urn:microsoft.com/office/officeart/2005/8/layout/list1"/>
    <dgm:cxn modelId="{DA529E50-71D5-4570-B4F3-B02E17458ABC}" srcId="{F5DFC0BE-AE74-4E00-9EE7-5111069B2897}" destId="{41AEB37B-1F0A-4DF3-A8FC-DBFF7F163DB9}" srcOrd="1" destOrd="0" parTransId="{D54D4F23-7499-49FA-A7A2-75222FA49CFC}" sibTransId="{3F7643AC-F501-4333-8E72-F030AD54723F}"/>
    <dgm:cxn modelId="{858D0233-F76A-4953-A0FD-E1C2BA1A7804}" type="presOf" srcId="{2B0BCD87-BCD7-4E01-AC6D-F2BE7B059736}" destId="{E66E4234-A66D-416A-A628-670F2E68E66A}" srcOrd="1" destOrd="0" presId="urn:microsoft.com/office/officeart/2005/8/layout/list1"/>
    <dgm:cxn modelId="{CD01076A-E400-463C-9941-3F60977C51FB}" type="presOf" srcId="{41AEB37B-1F0A-4DF3-A8FC-DBFF7F163DB9}" destId="{E2491358-B66E-46B9-B01A-54D0B41163C9}" srcOrd="0" destOrd="0" presId="urn:microsoft.com/office/officeart/2005/8/layout/list1"/>
    <dgm:cxn modelId="{7C1BB183-8266-4337-B561-77EEF14D3BAB}" type="presOf" srcId="{977A4586-29EC-4358-AB01-69ABD087316F}" destId="{5131F8B1-005C-47C1-9275-12F59E61AD46}" srcOrd="0" destOrd="0" presId="urn:microsoft.com/office/officeart/2005/8/layout/list1"/>
    <dgm:cxn modelId="{900451AC-2614-4671-9931-BA312600A45D}" type="presParOf" srcId="{02BA69B2-BB64-44C4-BBA5-B0E7B7D37CAA}" destId="{6935F69F-C456-4833-AC0D-E0433593FA1A}" srcOrd="0" destOrd="0" presId="urn:microsoft.com/office/officeart/2005/8/layout/list1"/>
    <dgm:cxn modelId="{8962B468-D087-4A5B-9576-B1FF8371F62B}" type="presParOf" srcId="{6935F69F-C456-4833-AC0D-E0433593FA1A}" destId="{5131F8B1-005C-47C1-9275-12F59E61AD46}" srcOrd="0" destOrd="0" presId="urn:microsoft.com/office/officeart/2005/8/layout/list1"/>
    <dgm:cxn modelId="{B0839627-B3E1-43A6-A36B-ECC622C822D4}" type="presParOf" srcId="{6935F69F-C456-4833-AC0D-E0433593FA1A}" destId="{6EBA3ADC-9858-4FD0-846D-4D6207EBEEF1}" srcOrd="1" destOrd="0" presId="urn:microsoft.com/office/officeart/2005/8/layout/list1"/>
    <dgm:cxn modelId="{2E8378ED-3709-40E3-88BA-FA25D5CFDA53}" type="presParOf" srcId="{02BA69B2-BB64-44C4-BBA5-B0E7B7D37CAA}" destId="{72BE182B-C0A6-46C2-8357-672462EBBF67}" srcOrd="1" destOrd="0" presId="urn:microsoft.com/office/officeart/2005/8/layout/list1"/>
    <dgm:cxn modelId="{ABB57784-22CF-4609-B3D1-3EF7505C06AE}" type="presParOf" srcId="{02BA69B2-BB64-44C4-BBA5-B0E7B7D37CAA}" destId="{B2C5E876-8624-4608-91D6-7828B1552D0E}" srcOrd="2" destOrd="0" presId="urn:microsoft.com/office/officeart/2005/8/layout/list1"/>
    <dgm:cxn modelId="{E2866B4E-B81E-4477-8F1D-C9628009D59A}" type="presParOf" srcId="{02BA69B2-BB64-44C4-BBA5-B0E7B7D37CAA}" destId="{77652F1F-40CE-4CFF-9768-5ECF8F60220F}" srcOrd="3" destOrd="0" presId="urn:microsoft.com/office/officeart/2005/8/layout/list1"/>
    <dgm:cxn modelId="{99C5BD8F-9150-4DD3-A8E3-00691E915DE2}" type="presParOf" srcId="{02BA69B2-BB64-44C4-BBA5-B0E7B7D37CAA}" destId="{3A869193-025F-40E0-987F-4892AC268993}" srcOrd="4" destOrd="0" presId="urn:microsoft.com/office/officeart/2005/8/layout/list1"/>
    <dgm:cxn modelId="{DD2E0BF6-92B9-46EB-9911-BAA96C4B1552}" type="presParOf" srcId="{3A869193-025F-40E0-987F-4892AC268993}" destId="{E2491358-B66E-46B9-B01A-54D0B41163C9}" srcOrd="0" destOrd="0" presId="urn:microsoft.com/office/officeart/2005/8/layout/list1"/>
    <dgm:cxn modelId="{A40FC6CC-3DD2-4E79-961D-5318A028C028}" type="presParOf" srcId="{3A869193-025F-40E0-987F-4892AC268993}" destId="{CE797AE1-AAFB-4116-8180-969F235FE843}" srcOrd="1" destOrd="0" presId="urn:microsoft.com/office/officeart/2005/8/layout/list1"/>
    <dgm:cxn modelId="{A9C563FA-FA15-49B1-A36E-D580B86C4F4A}" type="presParOf" srcId="{02BA69B2-BB64-44C4-BBA5-B0E7B7D37CAA}" destId="{DED998DD-32CD-40E0-890C-68B884430287}" srcOrd="5" destOrd="0" presId="urn:microsoft.com/office/officeart/2005/8/layout/list1"/>
    <dgm:cxn modelId="{4559DADD-2B36-4A98-B1EE-B0B5FCF3C28D}" type="presParOf" srcId="{02BA69B2-BB64-44C4-BBA5-B0E7B7D37CAA}" destId="{5DA5E276-1457-4EB3-AEC5-B3B86644F279}" srcOrd="6" destOrd="0" presId="urn:microsoft.com/office/officeart/2005/8/layout/list1"/>
    <dgm:cxn modelId="{FCF6B01C-2EA0-458B-ADE8-E03588A1F9F6}" type="presParOf" srcId="{02BA69B2-BB64-44C4-BBA5-B0E7B7D37CAA}" destId="{56FC47E2-AC97-452F-9B84-5FB36F035831}" srcOrd="7" destOrd="0" presId="urn:microsoft.com/office/officeart/2005/8/layout/list1"/>
    <dgm:cxn modelId="{F49F4EEA-8643-461C-BB99-2171D76F9D53}" type="presParOf" srcId="{02BA69B2-BB64-44C4-BBA5-B0E7B7D37CAA}" destId="{87B9FB7D-8626-4BAE-AAC7-A6264CE04049}" srcOrd="8" destOrd="0" presId="urn:microsoft.com/office/officeart/2005/8/layout/list1"/>
    <dgm:cxn modelId="{82B5D395-5C3C-4FF0-9BBE-210022CC3C14}" type="presParOf" srcId="{87B9FB7D-8626-4BAE-AAC7-A6264CE04049}" destId="{FBB07EB1-1877-45E4-B9A7-A6F9D909652C}" srcOrd="0" destOrd="0" presId="urn:microsoft.com/office/officeart/2005/8/layout/list1"/>
    <dgm:cxn modelId="{CEFDC12B-2037-41E3-94B2-F386476FBC9F}" type="presParOf" srcId="{87B9FB7D-8626-4BAE-AAC7-A6264CE04049}" destId="{E66E4234-A66D-416A-A628-670F2E68E66A}" srcOrd="1" destOrd="0" presId="urn:microsoft.com/office/officeart/2005/8/layout/list1"/>
    <dgm:cxn modelId="{BA3F1E1C-7E3A-4E58-937E-C002B3EA9209}" type="presParOf" srcId="{02BA69B2-BB64-44C4-BBA5-B0E7B7D37CAA}" destId="{47ED52AC-FB4E-4F8A-9909-9FFD86CFD853}" srcOrd="9" destOrd="0" presId="urn:microsoft.com/office/officeart/2005/8/layout/list1"/>
    <dgm:cxn modelId="{0F90CFEE-52D9-47DD-A117-3D8246E31DDC}" type="presParOf" srcId="{02BA69B2-BB64-44C4-BBA5-B0E7B7D37CAA}" destId="{EB14AC79-ECAF-4F33-845F-1ECF1BBBB0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DFC0BE-AE74-4E00-9EE7-5111069B289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7A4586-29EC-4358-AB01-69ABD087316F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NET.CSharp.05</a:t>
          </a:r>
          <a:endParaRPr lang="ru-RU" sz="1800" noProof="0"/>
        </a:p>
      </dgm:t>
    </dgm:pt>
    <dgm:pt modelId="{6D827A19-B54A-470D-ABA5-B2178CC9815E}" type="parTrans" cxnId="{2D486C33-E95C-4572-8E93-A41285F5861D}">
      <dgm:prSet/>
      <dgm:spPr/>
      <dgm:t>
        <a:bodyPr/>
        <a:lstStyle/>
        <a:p>
          <a:endParaRPr lang="ru-RU"/>
        </a:p>
      </dgm:t>
    </dgm:pt>
    <dgm:pt modelId="{9DAE98E7-6F1E-404F-A713-8BDC2108FBB7}" type="sibTrans" cxnId="{2D486C33-E95C-4572-8E93-A41285F5861D}">
      <dgm:prSet/>
      <dgm:spPr/>
      <dgm:t>
        <a:bodyPr/>
        <a:lstStyle/>
        <a:p>
          <a:endParaRPr lang="ru-RU"/>
        </a:p>
      </dgm:t>
    </dgm:pt>
    <dgm:pt modelId="{2B0BCD87-BCD7-4E01-AC6D-F2BE7B059736}">
      <dgm:prSet custT="1"/>
      <dgm:spPr/>
      <dgm:t>
        <a:bodyPr/>
        <a:lstStyle/>
        <a:p>
          <a:r>
            <a:rPr lang="ru-RU" sz="1800" noProof="0" smtClean="0"/>
            <a:t>Project: OverloadingAnOperator</a:t>
          </a:r>
          <a:endParaRPr lang="ru-RU" sz="1800" noProof="0"/>
        </a:p>
      </dgm:t>
    </dgm:pt>
    <dgm:pt modelId="{42DE4414-AF97-43E6-BC0D-953E72C91507}" type="parTrans" cxnId="{4D650D95-8BFE-4972-B673-105F7BE5D6A5}">
      <dgm:prSet/>
      <dgm:spPr/>
      <dgm:t>
        <a:bodyPr/>
        <a:lstStyle/>
        <a:p>
          <a:endParaRPr lang="ru-RU"/>
        </a:p>
      </dgm:t>
    </dgm:pt>
    <dgm:pt modelId="{EE0F44B1-EE77-4C19-B669-5F7A02188B68}" type="sibTrans" cxnId="{4D650D95-8BFE-4972-B673-105F7BE5D6A5}">
      <dgm:prSet/>
      <dgm:spPr/>
      <dgm:t>
        <a:bodyPr/>
        <a:lstStyle/>
        <a:p>
          <a:endParaRPr lang="ru-RU"/>
        </a:p>
      </dgm:t>
    </dgm:pt>
    <dgm:pt modelId="{02BA69B2-BB64-44C4-BBA5-B0E7B7D37CAA}" type="pres">
      <dgm:prSet presAssocID="{F5DFC0BE-AE74-4E00-9EE7-5111069B28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35F69F-C456-4833-AC0D-E0433593FA1A}" type="pres">
      <dgm:prSet presAssocID="{977A4586-29EC-4358-AB01-69ABD087316F}" presName="parentLin" presStyleCnt="0"/>
      <dgm:spPr/>
    </dgm:pt>
    <dgm:pt modelId="{5131F8B1-005C-47C1-9275-12F59E61AD46}" type="pres">
      <dgm:prSet presAssocID="{977A4586-29EC-4358-AB01-69ABD087316F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6EBA3ADC-9858-4FD0-846D-4D6207EBEEF1}" type="pres">
      <dgm:prSet presAssocID="{977A4586-29EC-4358-AB01-69ABD087316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E182B-C0A6-46C2-8357-672462EBBF67}" type="pres">
      <dgm:prSet presAssocID="{977A4586-29EC-4358-AB01-69ABD087316F}" presName="negativeSpace" presStyleCnt="0"/>
      <dgm:spPr/>
    </dgm:pt>
    <dgm:pt modelId="{B2C5E876-8624-4608-91D6-7828B1552D0E}" type="pres">
      <dgm:prSet presAssocID="{977A4586-29EC-4358-AB01-69ABD087316F}" presName="childText" presStyleLbl="conFgAcc1" presStyleIdx="0" presStyleCnt="2">
        <dgm:presLayoutVars>
          <dgm:bulletEnabled val="1"/>
        </dgm:presLayoutVars>
      </dgm:prSet>
      <dgm:spPr/>
    </dgm:pt>
    <dgm:pt modelId="{77652F1F-40CE-4CFF-9768-5ECF8F60220F}" type="pres">
      <dgm:prSet presAssocID="{9DAE98E7-6F1E-404F-A713-8BDC2108FBB7}" presName="spaceBetweenRectangles" presStyleCnt="0"/>
      <dgm:spPr/>
    </dgm:pt>
    <dgm:pt modelId="{87B9FB7D-8626-4BAE-AAC7-A6264CE04049}" type="pres">
      <dgm:prSet presAssocID="{2B0BCD87-BCD7-4E01-AC6D-F2BE7B059736}" presName="parentLin" presStyleCnt="0"/>
      <dgm:spPr/>
    </dgm:pt>
    <dgm:pt modelId="{FBB07EB1-1877-45E4-B9A7-A6F9D909652C}" type="pres">
      <dgm:prSet presAssocID="{2B0BCD87-BCD7-4E01-AC6D-F2BE7B05973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E66E4234-A66D-416A-A628-670F2E68E66A}" type="pres">
      <dgm:prSet presAssocID="{2B0BCD87-BCD7-4E01-AC6D-F2BE7B0597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ED52AC-FB4E-4F8A-9909-9FFD86CFD853}" type="pres">
      <dgm:prSet presAssocID="{2B0BCD87-BCD7-4E01-AC6D-F2BE7B059736}" presName="negativeSpace" presStyleCnt="0"/>
      <dgm:spPr/>
    </dgm:pt>
    <dgm:pt modelId="{EB14AC79-ECAF-4F33-845F-1ECF1BBBB058}" type="pres">
      <dgm:prSet presAssocID="{2B0BCD87-BCD7-4E01-AC6D-F2BE7B0597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AE8C4C-7175-4AAA-8180-3E4E845E08BC}" type="presOf" srcId="{977A4586-29EC-4358-AB01-69ABD087316F}" destId="{5131F8B1-005C-47C1-9275-12F59E61AD46}" srcOrd="0" destOrd="0" presId="urn:microsoft.com/office/officeart/2005/8/layout/list1"/>
    <dgm:cxn modelId="{4D650D95-8BFE-4972-B673-105F7BE5D6A5}" srcId="{F5DFC0BE-AE74-4E00-9EE7-5111069B2897}" destId="{2B0BCD87-BCD7-4E01-AC6D-F2BE7B059736}" srcOrd="1" destOrd="0" parTransId="{42DE4414-AF97-43E6-BC0D-953E72C91507}" sibTransId="{EE0F44B1-EE77-4C19-B669-5F7A02188B68}"/>
    <dgm:cxn modelId="{2F35C4F8-20DD-4185-AE6E-8D5E6ED1F76B}" type="presOf" srcId="{2B0BCD87-BCD7-4E01-AC6D-F2BE7B059736}" destId="{FBB07EB1-1877-45E4-B9A7-A6F9D909652C}" srcOrd="0" destOrd="0" presId="urn:microsoft.com/office/officeart/2005/8/layout/list1"/>
    <dgm:cxn modelId="{2D486C33-E95C-4572-8E93-A41285F5861D}" srcId="{F5DFC0BE-AE74-4E00-9EE7-5111069B2897}" destId="{977A4586-29EC-4358-AB01-69ABD087316F}" srcOrd="0" destOrd="0" parTransId="{6D827A19-B54A-470D-ABA5-B2178CC9815E}" sibTransId="{9DAE98E7-6F1E-404F-A713-8BDC2108FBB7}"/>
    <dgm:cxn modelId="{2492A835-D831-49AC-A501-5857B40DCE73}" type="presOf" srcId="{977A4586-29EC-4358-AB01-69ABD087316F}" destId="{6EBA3ADC-9858-4FD0-846D-4D6207EBEEF1}" srcOrd="1" destOrd="0" presId="urn:microsoft.com/office/officeart/2005/8/layout/list1"/>
    <dgm:cxn modelId="{67FFDA96-9617-4BB9-89A8-501625DFC0C8}" type="presOf" srcId="{2B0BCD87-BCD7-4E01-AC6D-F2BE7B059736}" destId="{E66E4234-A66D-416A-A628-670F2E68E66A}" srcOrd="1" destOrd="0" presId="urn:microsoft.com/office/officeart/2005/8/layout/list1"/>
    <dgm:cxn modelId="{D10ACCE2-5F75-4190-9D0C-191E1F67E32D}" type="presOf" srcId="{F5DFC0BE-AE74-4E00-9EE7-5111069B2897}" destId="{02BA69B2-BB64-44C4-BBA5-B0E7B7D37CAA}" srcOrd="0" destOrd="0" presId="urn:microsoft.com/office/officeart/2005/8/layout/list1"/>
    <dgm:cxn modelId="{F06116C7-C5FD-4C45-8A38-91080E955F73}" type="presParOf" srcId="{02BA69B2-BB64-44C4-BBA5-B0E7B7D37CAA}" destId="{6935F69F-C456-4833-AC0D-E0433593FA1A}" srcOrd="0" destOrd="0" presId="urn:microsoft.com/office/officeart/2005/8/layout/list1"/>
    <dgm:cxn modelId="{2B7DBC8E-2B44-4477-8B80-C7C2AB345E3F}" type="presParOf" srcId="{6935F69F-C456-4833-AC0D-E0433593FA1A}" destId="{5131F8B1-005C-47C1-9275-12F59E61AD46}" srcOrd="0" destOrd="0" presId="urn:microsoft.com/office/officeart/2005/8/layout/list1"/>
    <dgm:cxn modelId="{EF203196-9766-447F-88E5-D76E57C2CB6B}" type="presParOf" srcId="{6935F69F-C456-4833-AC0D-E0433593FA1A}" destId="{6EBA3ADC-9858-4FD0-846D-4D6207EBEEF1}" srcOrd="1" destOrd="0" presId="urn:microsoft.com/office/officeart/2005/8/layout/list1"/>
    <dgm:cxn modelId="{CC55CEB9-6DED-405E-ACDB-366417B1D00E}" type="presParOf" srcId="{02BA69B2-BB64-44C4-BBA5-B0E7B7D37CAA}" destId="{72BE182B-C0A6-46C2-8357-672462EBBF67}" srcOrd="1" destOrd="0" presId="urn:microsoft.com/office/officeart/2005/8/layout/list1"/>
    <dgm:cxn modelId="{EB4DF14C-A112-45B7-A909-014D489EBD57}" type="presParOf" srcId="{02BA69B2-BB64-44C4-BBA5-B0E7B7D37CAA}" destId="{B2C5E876-8624-4608-91D6-7828B1552D0E}" srcOrd="2" destOrd="0" presId="urn:microsoft.com/office/officeart/2005/8/layout/list1"/>
    <dgm:cxn modelId="{12BCCB28-C63A-44AC-A014-A33423BC7EBA}" type="presParOf" srcId="{02BA69B2-BB64-44C4-BBA5-B0E7B7D37CAA}" destId="{77652F1F-40CE-4CFF-9768-5ECF8F60220F}" srcOrd="3" destOrd="0" presId="urn:microsoft.com/office/officeart/2005/8/layout/list1"/>
    <dgm:cxn modelId="{BE617595-ACF2-4F04-ABC4-D2D34CB384E6}" type="presParOf" srcId="{02BA69B2-BB64-44C4-BBA5-B0E7B7D37CAA}" destId="{87B9FB7D-8626-4BAE-AAC7-A6264CE04049}" srcOrd="4" destOrd="0" presId="urn:microsoft.com/office/officeart/2005/8/layout/list1"/>
    <dgm:cxn modelId="{C7F81F8B-4BD1-490B-A890-62DAA65810D0}" type="presParOf" srcId="{87B9FB7D-8626-4BAE-AAC7-A6264CE04049}" destId="{FBB07EB1-1877-45E4-B9A7-A6F9D909652C}" srcOrd="0" destOrd="0" presId="urn:microsoft.com/office/officeart/2005/8/layout/list1"/>
    <dgm:cxn modelId="{EDF60FA9-597D-4631-93EA-41410C45B85B}" type="presParOf" srcId="{87B9FB7D-8626-4BAE-AAC7-A6264CE04049}" destId="{E66E4234-A66D-416A-A628-670F2E68E66A}" srcOrd="1" destOrd="0" presId="urn:microsoft.com/office/officeart/2005/8/layout/list1"/>
    <dgm:cxn modelId="{1456D020-D64E-403B-AAFC-3079A09F0478}" type="presParOf" srcId="{02BA69B2-BB64-44C4-BBA5-B0E7B7D37CAA}" destId="{47ED52AC-FB4E-4F8A-9909-9FFD86CFD853}" srcOrd="5" destOrd="0" presId="urn:microsoft.com/office/officeart/2005/8/layout/list1"/>
    <dgm:cxn modelId="{BD718CE5-44A0-4474-BFC8-46B5BDA5FFD1}" type="presParOf" srcId="{02BA69B2-BB64-44C4-BBA5-B0E7B7D37CAA}" destId="{EB14AC79-ECAF-4F33-845F-1ECF1BBBB0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364440"/>
          <a:ext cx="8610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430530" y="10200"/>
          <a:ext cx="60274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Управление видимостью членов типа</a:t>
          </a:r>
          <a:endParaRPr lang="ru-RU" sz="1800" kern="1200" dirty="0"/>
        </a:p>
      </dsp:txBody>
      <dsp:txXfrm>
        <a:off x="430530" y="10200"/>
        <a:ext cx="6027420" cy="708480"/>
      </dsp:txXfrm>
    </dsp:sp>
    <dsp:sp modelId="{D75EA4E1-6638-4D97-8EFD-6370283CBD45}">
      <dsp:nvSpPr>
        <dsp:cNvPr id="0" name=""/>
        <dsp:cNvSpPr/>
      </dsp:nvSpPr>
      <dsp:spPr>
        <a:xfrm>
          <a:off x="0" y="1453080"/>
          <a:ext cx="8610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430530" y="1098840"/>
          <a:ext cx="60274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и использование свойств</a:t>
          </a:r>
          <a:endParaRPr lang="ru-RU" sz="1800" kern="1200" dirty="0"/>
        </a:p>
      </dsp:txBody>
      <dsp:txXfrm>
        <a:off x="430530" y="1098840"/>
        <a:ext cx="6027420" cy="708480"/>
      </dsp:txXfrm>
    </dsp:sp>
    <dsp:sp modelId="{CC1C6984-DFC2-4158-88BF-66086FE60973}">
      <dsp:nvSpPr>
        <dsp:cNvPr id="0" name=""/>
        <dsp:cNvSpPr/>
      </dsp:nvSpPr>
      <dsp:spPr>
        <a:xfrm>
          <a:off x="0" y="2541720"/>
          <a:ext cx="8610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C797F-5DA5-47BB-9F46-23191B241187}">
      <dsp:nvSpPr>
        <dsp:cNvPr id="0" name=""/>
        <dsp:cNvSpPr/>
      </dsp:nvSpPr>
      <dsp:spPr>
        <a:xfrm>
          <a:off x="430530" y="2187480"/>
          <a:ext cx="60274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и использование индексаторов</a:t>
          </a:r>
          <a:endParaRPr lang="ru-RU" sz="1800" kern="1200" dirty="0"/>
        </a:p>
      </dsp:txBody>
      <dsp:txXfrm>
        <a:off x="430530" y="2187480"/>
        <a:ext cx="6027420" cy="708480"/>
      </dsp:txXfrm>
    </dsp:sp>
    <dsp:sp modelId="{2D777A1C-8BA5-43CB-85C3-8E5ADCAAB025}">
      <dsp:nvSpPr>
        <dsp:cNvPr id="0" name=""/>
        <dsp:cNvSpPr/>
      </dsp:nvSpPr>
      <dsp:spPr>
        <a:xfrm>
          <a:off x="0" y="3630359"/>
          <a:ext cx="8610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4C1DE-29A3-4DAA-AFD7-FA89176889DF}">
      <dsp:nvSpPr>
        <dsp:cNvPr id="0" name=""/>
        <dsp:cNvSpPr/>
      </dsp:nvSpPr>
      <dsp:spPr>
        <a:xfrm>
          <a:off x="430530" y="3276120"/>
          <a:ext cx="60274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Совместное использование методов и данных</a:t>
          </a:r>
          <a:endParaRPr lang="ru-RU" sz="1800" kern="1200" dirty="0"/>
        </a:p>
      </dsp:txBody>
      <dsp:txXfrm>
        <a:off x="430530" y="3276120"/>
        <a:ext cx="6027420" cy="708480"/>
      </dsp:txXfrm>
    </dsp:sp>
    <dsp:sp modelId="{02FDA940-7E60-4FBA-A92E-DC8CDD9BF457}">
      <dsp:nvSpPr>
        <dsp:cNvPr id="0" name=""/>
        <dsp:cNvSpPr/>
      </dsp:nvSpPr>
      <dsp:spPr>
        <a:xfrm>
          <a:off x="0" y="4718999"/>
          <a:ext cx="8610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C9EB4-5B5D-44F7-BC63-2974E621C0D6}">
      <dsp:nvSpPr>
        <dsp:cNvPr id="0" name=""/>
        <dsp:cNvSpPr/>
      </dsp:nvSpPr>
      <dsp:spPr>
        <a:xfrm>
          <a:off x="430530" y="4364759"/>
          <a:ext cx="60274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Перегрузка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операций</a:t>
          </a:r>
          <a:endParaRPr lang="ru-RU" sz="1800" kern="1200" dirty="0"/>
        </a:p>
      </dsp:txBody>
      <dsp:txXfrm>
        <a:off x="430530" y="4364759"/>
        <a:ext cx="6027420" cy="7084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53CFF1-1C19-472E-A71D-D48EAE0BAB57}">
      <dsp:nvSpPr>
        <dsp:cNvPr id="0" name=""/>
        <dsp:cNvSpPr/>
      </dsp:nvSpPr>
      <dsp:spPr>
        <a:xfrm>
          <a:off x="0" y="348899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9ECD2-B7CB-426F-818B-ABD22FD87676}">
      <dsp:nvSpPr>
        <dsp:cNvPr id="0" name=""/>
        <dsp:cNvSpPr/>
      </dsp:nvSpPr>
      <dsp:spPr>
        <a:xfrm>
          <a:off x="251460" y="9419"/>
          <a:ext cx="35204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Solution: NET.Csharp.05</a:t>
          </a:r>
          <a:endParaRPr lang="ru-RU" sz="1800" kern="1200"/>
        </a:p>
      </dsp:txBody>
      <dsp:txXfrm>
        <a:off x="251460" y="9419"/>
        <a:ext cx="3520440" cy="678960"/>
      </dsp:txXfrm>
    </dsp:sp>
    <dsp:sp modelId="{57C629BA-D2A0-4FD5-BA98-F0024B22653F}">
      <dsp:nvSpPr>
        <dsp:cNvPr id="0" name=""/>
        <dsp:cNvSpPr/>
      </dsp:nvSpPr>
      <dsp:spPr>
        <a:xfrm>
          <a:off x="0" y="1392180"/>
          <a:ext cx="502919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F1A0-D691-4A6B-ADAB-A8CA962B0894}">
      <dsp:nvSpPr>
        <dsp:cNvPr id="0" name=""/>
        <dsp:cNvSpPr/>
      </dsp:nvSpPr>
      <dsp:spPr>
        <a:xfrm>
          <a:off x="251460" y="1052699"/>
          <a:ext cx="35204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UsingProperties</a:t>
          </a:r>
          <a:endParaRPr lang="ru-RU" sz="1800" kern="1200" noProof="0"/>
        </a:p>
      </dsp:txBody>
      <dsp:txXfrm>
        <a:off x="251460" y="1052699"/>
        <a:ext cx="3520440" cy="6789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53CFF1-1C19-472E-A71D-D48EAE0BAB57}">
      <dsp:nvSpPr>
        <dsp:cNvPr id="0" name=""/>
        <dsp:cNvSpPr/>
      </dsp:nvSpPr>
      <dsp:spPr>
        <a:xfrm>
          <a:off x="0" y="348899"/>
          <a:ext cx="5410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9ECD2-B7CB-426F-818B-ABD22FD87676}">
      <dsp:nvSpPr>
        <dsp:cNvPr id="0" name=""/>
        <dsp:cNvSpPr/>
      </dsp:nvSpPr>
      <dsp:spPr>
        <a:xfrm>
          <a:off x="270510" y="9419"/>
          <a:ext cx="378714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3145" tIns="0" rIns="1431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Solution: NET.Csharp.05</a:t>
          </a:r>
          <a:endParaRPr lang="ru-RU" sz="1800" kern="1200" dirty="0"/>
        </a:p>
      </dsp:txBody>
      <dsp:txXfrm>
        <a:off x="270510" y="9419"/>
        <a:ext cx="3787140" cy="678960"/>
      </dsp:txXfrm>
    </dsp:sp>
    <dsp:sp modelId="{57C629BA-D2A0-4FD5-BA98-F0024B22653F}">
      <dsp:nvSpPr>
        <dsp:cNvPr id="0" name=""/>
        <dsp:cNvSpPr/>
      </dsp:nvSpPr>
      <dsp:spPr>
        <a:xfrm>
          <a:off x="0" y="1392180"/>
          <a:ext cx="5410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F1A0-D691-4A6B-ADAB-A8CA962B0894}">
      <dsp:nvSpPr>
        <dsp:cNvPr id="0" name=""/>
        <dsp:cNvSpPr/>
      </dsp:nvSpPr>
      <dsp:spPr>
        <a:xfrm>
          <a:off x="270510" y="1052699"/>
          <a:ext cx="378714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3145" tIns="0" rIns="14314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</a:t>
          </a:r>
          <a:r>
            <a:rPr lang="ru-RU" sz="1800" kern="1200" smtClean="0"/>
            <a:t>CreatingAndUsingAnIndexer</a:t>
          </a:r>
          <a:endParaRPr lang="ru-RU" sz="1800" kern="1200" noProof="0" dirty="0"/>
        </a:p>
      </dsp:txBody>
      <dsp:txXfrm>
        <a:off x="270510" y="1052699"/>
        <a:ext cx="3787140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D221BF-6592-40DE-9D5E-41EA416EADF0}">
      <dsp:nvSpPr>
        <dsp:cNvPr id="0" name=""/>
        <dsp:cNvSpPr/>
      </dsp:nvSpPr>
      <dsp:spPr>
        <a:xfrm>
          <a:off x="0" y="14028"/>
          <a:ext cx="8610600" cy="1001654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использовании статических конструкторов типов необходимо следовать некоторым правилам, чтобы избежать ошибок компиляции</a:t>
          </a:r>
          <a:endParaRPr lang="ru-RU" sz="1800" kern="1200" dirty="0"/>
        </a:p>
      </dsp:txBody>
      <dsp:txXfrm>
        <a:off x="0" y="14028"/>
        <a:ext cx="8610600" cy="1001654"/>
      </dsp:txXfrm>
    </dsp:sp>
    <dsp:sp modelId="{BF6A4A61-2B01-43D2-B84F-B2527CEDBB99}">
      <dsp:nvSpPr>
        <dsp:cNvPr id="0" name=""/>
        <dsp:cNvSpPr/>
      </dsp:nvSpPr>
      <dsp:spPr>
        <a:xfrm>
          <a:off x="0" y="1200003"/>
          <a:ext cx="8610600" cy="8472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Можно определить только один конструктор, имеющий префикс-модификатор static</a:t>
          </a:r>
          <a:endParaRPr lang="ru-RU" sz="1800" kern="1200" dirty="0"/>
        </a:p>
      </dsp:txBody>
      <dsp:txXfrm>
        <a:off x="0" y="1200003"/>
        <a:ext cx="8610600" cy="847246"/>
      </dsp:txXfrm>
    </dsp:sp>
    <dsp:sp modelId="{8C613682-3FF1-427D-8F0B-2BFF0239FA11}">
      <dsp:nvSpPr>
        <dsp:cNvPr id="0" name=""/>
        <dsp:cNvSpPr/>
      </dsp:nvSpPr>
      <dsp:spPr>
        <a:xfrm>
          <a:off x="0" y="2231569"/>
          <a:ext cx="8610600" cy="10602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Нельзя явно вызывать статический конструктор, поэтому конструктор не может быть доступнен вне типа, а, следовательно, он всегда использует неявный модификатор доступа private</a:t>
          </a:r>
          <a:endParaRPr lang="ru-RU" sz="1800" kern="1200" dirty="0"/>
        </a:p>
      </dsp:txBody>
      <dsp:txXfrm>
        <a:off x="0" y="2231569"/>
        <a:ext cx="8610600" cy="1060216"/>
      </dsp:txXfrm>
    </dsp:sp>
    <dsp:sp modelId="{7FB2EBE7-4192-457E-966D-93CE76F90EAF}">
      <dsp:nvSpPr>
        <dsp:cNvPr id="0" name=""/>
        <dsp:cNvSpPr/>
      </dsp:nvSpPr>
      <dsp:spPr>
        <a:xfrm>
          <a:off x="0" y="3476106"/>
          <a:ext cx="8610600" cy="8495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 определении сигнатуры для статического конструктора, нельзя указывать параметры</a:t>
          </a:r>
          <a:endParaRPr lang="ru-RU" sz="1800" kern="1200" dirty="0"/>
        </a:p>
      </dsp:txBody>
      <dsp:txXfrm>
        <a:off x="0" y="3476106"/>
        <a:ext cx="8610600" cy="849522"/>
      </dsp:txXfrm>
    </dsp:sp>
    <dsp:sp modelId="{F73AEEAA-4033-4422-ADB2-12B38B7D291C}">
      <dsp:nvSpPr>
        <dsp:cNvPr id="0" name=""/>
        <dsp:cNvSpPr/>
      </dsp:nvSpPr>
      <dsp:spPr>
        <a:xfrm>
          <a:off x="0" y="4509949"/>
          <a:ext cx="8610600" cy="810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Статический конструктор может содержать только ссылки на другие статические члены</a:t>
          </a:r>
          <a:endParaRPr lang="ru-RU" sz="1800" kern="1200" dirty="0"/>
        </a:p>
      </dsp:txBody>
      <dsp:txXfrm>
        <a:off x="0" y="4509949"/>
        <a:ext cx="8610600" cy="81002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5E876-8624-4608-91D6-7828B1552D0E}">
      <dsp:nvSpPr>
        <dsp:cNvPr id="0" name=""/>
        <dsp:cNvSpPr/>
      </dsp:nvSpPr>
      <dsp:spPr>
        <a:xfrm>
          <a:off x="0" y="296279"/>
          <a:ext cx="5105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A3ADC-9858-4FD0-846D-4D6207EBEEF1}">
      <dsp:nvSpPr>
        <dsp:cNvPr id="0" name=""/>
        <dsp:cNvSpPr/>
      </dsp:nvSpPr>
      <dsp:spPr>
        <a:xfrm>
          <a:off x="255270" y="15839"/>
          <a:ext cx="3573780" cy="5608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5080" tIns="0" rIns="1350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Solution: </a:t>
          </a:r>
          <a:r>
            <a:rPr lang="en-US" sz="1800" kern="1200" dirty="0" smtClean="0"/>
            <a:t>NET.CSharp.05</a:t>
          </a:r>
          <a:endParaRPr lang="ru-RU" sz="1800" kern="1200" dirty="0"/>
        </a:p>
      </dsp:txBody>
      <dsp:txXfrm>
        <a:off x="255270" y="15839"/>
        <a:ext cx="3573780" cy="560880"/>
      </dsp:txXfrm>
    </dsp:sp>
    <dsp:sp modelId="{5DA5E276-1457-4EB3-AEC5-B3B86644F279}">
      <dsp:nvSpPr>
        <dsp:cNvPr id="0" name=""/>
        <dsp:cNvSpPr/>
      </dsp:nvSpPr>
      <dsp:spPr>
        <a:xfrm>
          <a:off x="0" y="1158119"/>
          <a:ext cx="5105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97AE1-AAFB-4116-8180-969F235FE843}">
      <dsp:nvSpPr>
        <dsp:cNvPr id="0" name=""/>
        <dsp:cNvSpPr/>
      </dsp:nvSpPr>
      <dsp:spPr>
        <a:xfrm>
          <a:off x="255270" y="877679"/>
          <a:ext cx="357378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080" tIns="0" rIns="1350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ExtensionMethods</a:t>
          </a:r>
          <a:endParaRPr lang="ru-RU" sz="1800" kern="1200" noProof="0" dirty="0"/>
        </a:p>
      </dsp:txBody>
      <dsp:txXfrm>
        <a:off x="255270" y="877679"/>
        <a:ext cx="3573780" cy="560880"/>
      </dsp:txXfrm>
    </dsp:sp>
    <dsp:sp modelId="{EB14AC79-ECAF-4F33-845F-1ECF1BBBB058}">
      <dsp:nvSpPr>
        <dsp:cNvPr id="0" name=""/>
        <dsp:cNvSpPr/>
      </dsp:nvSpPr>
      <dsp:spPr>
        <a:xfrm>
          <a:off x="0" y="2019960"/>
          <a:ext cx="5105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E4234-A66D-416A-A628-670F2E68E66A}">
      <dsp:nvSpPr>
        <dsp:cNvPr id="0" name=""/>
        <dsp:cNvSpPr/>
      </dsp:nvSpPr>
      <dsp:spPr>
        <a:xfrm>
          <a:off x="255270" y="1739520"/>
          <a:ext cx="357378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080" tIns="0" rIns="1350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</a:t>
          </a:r>
          <a:r>
            <a:rPr lang="ru-RU" sz="1800" kern="1200" dirty="0" smtClean="0"/>
            <a:t>: </a:t>
          </a:r>
          <a:r>
            <a:rPr lang="ru-RU" sz="1800" kern="1200" dirty="0" smtClean="0"/>
            <a:t>StaticMethod</a:t>
          </a:r>
          <a:r>
            <a:rPr lang="en-US" sz="1800" kern="1200" dirty="0" smtClean="0"/>
            <a:t>s</a:t>
          </a:r>
          <a:endParaRPr lang="ru-RU" sz="1800" kern="1200" dirty="0"/>
        </a:p>
      </dsp:txBody>
      <dsp:txXfrm>
        <a:off x="255270" y="1739520"/>
        <a:ext cx="3573780" cy="5608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C5E876-8624-4608-91D6-7828B1552D0E}">
      <dsp:nvSpPr>
        <dsp:cNvPr id="0" name=""/>
        <dsp:cNvSpPr/>
      </dsp:nvSpPr>
      <dsp:spPr>
        <a:xfrm>
          <a:off x="0" y="359100"/>
          <a:ext cx="510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A3ADC-9858-4FD0-846D-4D6207EBEEF1}">
      <dsp:nvSpPr>
        <dsp:cNvPr id="0" name=""/>
        <dsp:cNvSpPr/>
      </dsp:nvSpPr>
      <dsp:spPr>
        <a:xfrm>
          <a:off x="255270" y="4860"/>
          <a:ext cx="3573780" cy="7084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5080" tIns="0" rIns="1350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Solution: NET.CSharp.05</a:t>
          </a:r>
          <a:endParaRPr lang="ru-RU" sz="1800" kern="1200" noProof="0"/>
        </a:p>
      </dsp:txBody>
      <dsp:txXfrm>
        <a:off x="255270" y="4860"/>
        <a:ext cx="3573780" cy="708480"/>
      </dsp:txXfrm>
    </dsp:sp>
    <dsp:sp modelId="{EB14AC79-ECAF-4F33-845F-1ECF1BBBB058}">
      <dsp:nvSpPr>
        <dsp:cNvPr id="0" name=""/>
        <dsp:cNvSpPr/>
      </dsp:nvSpPr>
      <dsp:spPr>
        <a:xfrm>
          <a:off x="0" y="1447740"/>
          <a:ext cx="510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E4234-A66D-416A-A628-670F2E68E66A}">
      <dsp:nvSpPr>
        <dsp:cNvPr id="0" name=""/>
        <dsp:cNvSpPr/>
      </dsp:nvSpPr>
      <dsp:spPr>
        <a:xfrm>
          <a:off x="255270" y="1093500"/>
          <a:ext cx="357378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080" tIns="0" rIns="1350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OverloadingAnOperator</a:t>
          </a:r>
          <a:endParaRPr lang="ru-RU" sz="1800" kern="1200" noProof="0"/>
        </a:p>
      </dsp:txBody>
      <dsp:txXfrm>
        <a:off x="255270" y="1093500"/>
        <a:ext cx="3573780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600200"/>
            <a:ext cx="6285010" cy="1752600"/>
          </a:xfrm>
        </p:spPr>
        <p:txBody>
          <a:bodyPr/>
          <a:lstStyle/>
          <a:p>
            <a:r>
              <a:rPr lang="en-US" sz="4000" dirty="0" smtClean="0"/>
              <a:t>NET</a:t>
            </a:r>
            <a:r>
              <a:rPr lang="ru-RU" sz="4000" dirty="0" smtClean="0"/>
              <a:t>.</a:t>
            </a:r>
            <a:r>
              <a:rPr lang="en-US" sz="4000" dirty="0" smtClean="0"/>
              <a:t>C</a:t>
            </a:r>
            <a:r>
              <a:rPr lang="ru-RU" sz="4000" dirty="0" smtClean="0"/>
              <a:t>#.05 Инкапсуляция данных и методов. Перегрузка операций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 (author name)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</a:t>
            </a:r>
            <a:r>
              <a:rPr lang="ru-RU" smtClean="0"/>
              <a:t>internal </a:t>
            </a:r>
            <a:r>
              <a:rPr lang="ru-RU" smtClean="0"/>
              <a:t>и </a:t>
            </a:r>
            <a:r>
              <a:rPr lang="ru-RU" smtClean="0"/>
              <a:t>public </a:t>
            </a:r>
            <a:r>
              <a:rPr lang="ru-RU" smtClean="0"/>
              <a:t>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ounded Rectangle 19"/>
          <p:cNvSpPr/>
          <p:nvPr/>
        </p:nvSpPr>
        <p:spPr>
          <a:xfrm>
            <a:off x="990600" y="914400"/>
            <a:ext cx="73914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	Тип можно определить как </a:t>
            </a:r>
            <a:r>
              <a:rPr lang="ru-RU" smtClean="0"/>
              <a:t>private</a:t>
            </a:r>
            <a:r>
              <a:rPr lang="ru-RU" smtClean="0"/>
              <a:t>, только если он вложен в 	другой 	</a:t>
            </a:r>
            <a:r>
              <a:rPr lang="ru-RU" smtClean="0"/>
              <a:t>тип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>
          <a:xfrm>
            <a:off x="609600" y="762000"/>
            <a:ext cx="1336713" cy="5334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private</a:t>
            </a:r>
            <a:endParaRPr lang="ru-RU" smtClean="0"/>
          </a:p>
        </p:txBody>
      </p:sp>
      <p:sp>
        <p:nvSpPr>
          <p:cNvPr id="22" name="Flowchart: Document 21"/>
          <p:cNvSpPr/>
          <p:nvPr/>
        </p:nvSpPr>
        <p:spPr>
          <a:xfrm>
            <a:off x="914400" y="1752600"/>
            <a:ext cx="6705600" cy="4419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Sales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Revenue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salesRevenue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void SetRevenue(string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double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amount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this.salesRevenue = new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Revenue(currency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amount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private struct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Revenue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string currency;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double amount;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public Revenue(string currency, double amount)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this.currency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this.amount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amount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и использование свойств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6482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со </a:t>
            </a:r>
            <a:r>
              <a:rPr lang="ru-RU" sz="2000" dirty="0" smtClean="0"/>
              <a:t>свойствами, их определением в типе и использованием для инкапсуляции данных</a:t>
            </a:r>
            <a:endParaRPr lang="ru-RU" sz="2000" dirty="0" smtClean="0"/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свойство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066800"/>
            <a:ext cx="2209800" cy="1600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mtClean="0"/>
              <a:t>Свойство</a:t>
            </a:r>
          </a:p>
          <a:p>
            <a:pPr algn="ctr"/>
            <a:endParaRPr lang="ru-RU" smtClean="0"/>
          </a:p>
          <a:p>
            <a:pPr algn="ctr"/>
            <a:endParaRPr lang="ru-RU" smtClean="0"/>
          </a:p>
        </p:txBody>
      </p:sp>
      <p:sp>
        <p:nvSpPr>
          <p:cNvPr id="5" name="Rounded Rectangle 4"/>
          <p:cNvSpPr/>
          <p:nvPr/>
        </p:nvSpPr>
        <p:spPr>
          <a:xfrm>
            <a:off x="3733800" y="1600200"/>
            <a:ext cx="1949824" cy="381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get аксессор</a:t>
            </a:r>
            <a:endParaRPr lang="ru-RU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733800" y="2133600"/>
            <a:ext cx="1949824" cy="381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set </a:t>
            </a:r>
            <a:r>
              <a:rPr lang="ru-RU" smtClean="0"/>
              <a:t>аксессор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533400" y="1066800"/>
            <a:ext cx="2209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mtClean="0"/>
              <a:t>Поле-подобный</a:t>
            </a:r>
            <a:r>
              <a:rPr lang="ru-RU" smtClean="0"/>
              <a:t> </a:t>
            </a:r>
            <a:r>
              <a:rPr lang="ru-RU" smtClean="0"/>
              <a:t>синтаксис </a:t>
            </a:r>
            <a:endParaRPr lang="ru-RU" smtClean="0"/>
          </a:p>
          <a:p>
            <a:pPr algn="ctr"/>
            <a:endParaRPr lang="ru-RU" smtClean="0"/>
          </a:p>
        </p:txBody>
      </p:sp>
      <p:sp>
        <p:nvSpPr>
          <p:cNvPr id="9" name="Rounded Rectangle 8"/>
          <p:cNvSpPr/>
          <p:nvPr/>
        </p:nvSpPr>
        <p:spPr>
          <a:xfrm>
            <a:off x="6629400" y="1143000"/>
            <a:ext cx="2209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 smtClean="0"/>
              <a:t>Методо-подобное поведение</a:t>
            </a:r>
            <a:endParaRPr lang="ru-RU" dirty="0" smtClean="0"/>
          </a:p>
          <a:p>
            <a:pPr algn="ctr"/>
            <a:endParaRPr lang="ru-RU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533400" y="3505200"/>
            <a:ext cx="5029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контролируемый </a:t>
            </a:r>
            <a:r>
              <a:rPr lang="ru-RU" smtClean="0"/>
              <a:t>доступ</a:t>
            </a:r>
            <a:r>
              <a:rPr lang="ru-RU" smtClean="0"/>
              <a:t> </a:t>
            </a:r>
            <a:r>
              <a:rPr lang="ru-RU" smtClean="0"/>
              <a:t>к </a:t>
            </a:r>
            <a:r>
              <a:rPr lang="ru-RU" smtClean="0"/>
              <a:t>полями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>
          <a:xfrm>
            <a:off x="533400" y="4267200"/>
            <a:ext cx="5029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проверку</a:t>
            </a:r>
            <a:r>
              <a:rPr lang="ru-RU" smtClean="0"/>
              <a:t> </a:t>
            </a:r>
            <a:r>
              <a:rPr lang="ru-RU" smtClean="0"/>
              <a:t>данных</a:t>
            </a:r>
            <a:endParaRPr lang="ru-RU" smtClean="0"/>
          </a:p>
        </p:txBody>
      </p:sp>
      <p:sp>
        <p:nvSpPr>
          <p:cNvPr id="15" name="Rounded Rectangle 14"/>
          <p:cNvSpPr/>
          <p:nvPr/>
        </p:nvSpPr>
        <p:spPr>
          <a:xfrm>
            <a:off x="685800" y="2971800"/>
            <a:ext cx="39624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Свойства </a:t>
            </a:r>
            <a:r>
              <a:rPr lang="ru-RU" smtClean="0"/>
              <a:t>позволяют</a:t>
            </a:r>
            <a:r>
              <a:rPr lang="ru-RU" smtClean="0"/>
              <a:t> </a:t>
            </a:r>
            <a:r>
              <a:rPr lang="ru-RU" smtClean="0"/>
              <a:t>осуществлять </a:t>
            </a:r>
            <a:endParaRPr lang="ru-RU" smtClean="0"/>
          </a:p>
        </p:txBody>
      </p:sp>
      <p:sp>
        <p:nvSpPr>
          <p:cNvPr id="17" name="Rounded Rectangle 16"/>
          <p:cNvSpPr/>
          <p:nvPr/>
        </p:nvSpPr>
        <p:spPr>
          <a:xfrm>
            <a:off x="533400" y="5029200"/>
            <a:ext cx="5029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контроль </a:t>
            </a:r>
            <a:r>
              <a:rPr lang="ru-RU" smtClean="0"/>
              <a:t>чтения</a:t>
            </a:r>
            <a:r>
              <a:rPr lang="ru-RU" smtClean="0"/>
              <a:t>/записи</a:t>
            </a:r>
            <a:endParaRPr lang="ru-RU" smtClean="0"/>
          </a:p>
        </p:txBody>
      </p:sp>
      <p:pic>
        <p:nvPicPr>
          <p:cNvPr id="18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286000" y="1600200"/>
            <a:ext cx="1242813" cy="90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0800000" flipV="1">
            <a:off x="5791200" y="1600200"/>
            <a:ext cx="1242813" cy="92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свойства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2514600" y="1752600"/>
            <a:ext cx="3581400" cy="3505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get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this.myString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private set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600" y="5334000"/>
            <a:ext cx="541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set аксессор всегда имеет один параметр </a:t>
            </a:r>
            <a:r>
              <a:rPr lang="ru-RU" smtClean="0"/>
              <a:t>типа</a:t>
            </a:r>
            <a:r>
              <a:rPr lang="ru-RU" smtClean="0"/>
              <a:t>, предоставляемый </a:t>
            </a:r>
            <a:r>
              <a:rPr lang="ru-RU" smtClean="0"/>
              <a:t>свойством</a:t>
            </a:r>
            <a:endParaRPr lang="ru-RU" smtClean="0"/>
          </a:p>
        </p:txBody>
      </p:sp>
      <p:pic>
        <p:nvPicPr>
          <p:cNvPr id="6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452261">
            <a:off x="5449732" y="4894796"/>
            <a:ext cx="1349153" cy="28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248400" y="2590800"/>
            <a:ext cx="25146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Логика</a:t>
            </a:r>
            <a:r>
              <a:rPr lang="ru-RU" smtClean="0"/>
              <a:t> свойства </a:t>
            </a:r>
            <a:r>
              <a:rPr lang="ru-RU" smtClean="0"/>
              <a:t>определяется</a:t>
            </a:r>
            <a:endParaRPr lang="ru-RU" smtClean="0"/>
          </a:p>
          <a:p>
            <a:r>
              <a:rPr lang="ru-RU" smtClean="0"/>
              <a:t> get и </a:t>
            </a:r>
            <a:r>
              <a:rPr lang="ru-RU" smtClean="0"/>
              <a:t>set </a:t>
            </a:r>
            <a:r>
              <a:rPr lang="ru-RU" smtClean="0"/>
              <a:t>аксессорами</a:t>
            </a:r>
            <a:endParaRPr lang="ru-RU" smtClean="0"/>
          </a:p>
        </p:txBody>
      </p:sp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57600" y="2743200"/>
            <a:ext cx="266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5800" y="3733800"/>
            <a:ext cx="180089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381000" y="1905000"/>
            <a:ext cx="1752600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Модификатор</a:t>
            </a:r>
            <a:r>
              <a:rPr lang="ru-RU" smtClean="0"/>
              <a:t> </a:t>
            </a:r>
            <a:r>
              <a:rPr lang="ru-RU" smtClean="0"/>
              <a:t>доступа </a:t>
            </a:r>
            <a:endParaRPr lang="ru-RU" smtClean="0"/>
          </a:p>
          <a:p>
            <a:r>
              <a:rPr lang="ru-RU" smtClean="0"/>
              <a:t>свойства</a:t>
            </a:r>
          </a:p>
        </p:txBody>
      </p:sp>
      <p:pic>
        <p:nvPicPr>
          <p:cNvPr id="12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24000" y="2362200"/>
            <a:ext cx="1100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457200" y="3581400"/>
            <a:ext cx="1752600" cy="228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Можно</a:t>
            </a:r>
            <a:r>
              <a:rPr lang="ru-RU" smtClean="0"/>
              <a:t> изменить модификатор доступа либо </a:t>
            </a:r>
            <a:r>
              <a:rPr lang="ru-RU" smtClean="0"/>
              <a:t>get</a:t>
            </a:r>
            <a:r>
              <a:rPr lang="ru-RU" smtClean="0"/>
              <a:t>, либо set аксессора </a:t>
            </a:r>
            <a:r>
              <a:rPr lang="ru-RU" smtClean="0"/>
              <a:t>свойства</a:t>
            </a:r>
            <a:endParaRPr lang="ru-RU" smtClean="0"/>
          </a:p>
        </p:txBody>
      </p:sp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3733799"/>
            <a:ext cx="1176508" cy="24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2590800" y="7620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Спецификатор типа свойства</a:t>
            </a:r>
          </a:p>
        </p:txBody>
      </p:sp>
      <p:pic>
        <p:nvPicPr>
          <p:cNvPr id="17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3020772" y="1779828"/>
            <a:ext cx="838200" cy="17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7"/>
          <p:cNvSpPr/>
          <p:nvPr/>
        </p:nvSpPr>
        <p:spPr>
          <a:xfrm>
            <a:off x="5181600" y="6858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Имя свойства</a:t>
            </a:r>
          </a:p>
        </p:txBody>
      </p:sp>
      <p:pic>
        <p:nvPicPr>
          <p:cNvPr id="1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449628" flipV="1">
            <a:off x="4780982" y="1662525"/>
            <a:ext cx="1366507" cy="28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свойства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304800" y="762000"/>
            <a:ext cx="3810000" cy="3352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get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this.myString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581400" y="3276600"/>
            <a:ext cx="5334000" cy="1981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theClass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Setting the string – calls the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accessor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theClass.MyString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Property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Getting the string – calls the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accessor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Console.WriteLine(theClass.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54102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Можно</a:t>
            </a:r>
            <a:r>
              <a:rPr lang="ru-RU" smtClean="0"/>
              <a:t> определить статические </a:t>
            </a:r>
            <a:r>
              <a:rPr lang="ru-RU" smtClean="0"/>
              <a:t>свойства</a:t>
            </a:r>
            <a:r>
              <a:rPr lang="ru-RU" smtClean="0"/>
              <a:t>, но они могут получить доступ только к статическим </a:t>
            </a:r>
            <a:r>
              <a:rPr lang="ru-RU" smtClean="0"/>
              <a:t>данным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Автоматические</a:t>
            </a:r>
            <a:r>
              <a:rPr lang="ru-RU" smtClean="0"/>
              <a:t> </a:t>
            </a:r>
            <a:r>
              <a:rPr lang="ru-RU" smtClean="0"/>
              <a:t>свойства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304800" y="762000"/>
            <a:ext cx="39624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public string Name { get; set;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81600" y="762000"/>
            <a:ext cx="3733800" cy="32004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private string _name;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string Name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get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this._name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._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600200"/>
            <a:ext cx="31242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mtClean="0"/>
              <a:t>При</a:t>
            </a:r>
            <a:r>
              <a:rPr lang="ru-RU" smtClean="0"/>
              <a:t> использовании автоматического </a:t>
            </a:r>
            <a:r>
              <a:rPr lang="ru-RU" smtClean="0"/>
              <a:t>свойства</a:t>
            </a:r>
            <a:r>
              <a:rPr lang="ru-RU" smtClean="0"/>
              <a:t>, компилятор создает private поля и автоматически генерирует код для чтения и записи этого </a:t>
            </a:r>
            <a:r>
              <a:rPr lang="ru-RU" smtClean="0"/>
              <a:t>поля</a:t>
            </a:r>
            <a:endParaRPr lang="ru-RU" smtClean="0"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46482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Полезны, </a:t>
            </a:r>
            <a:r>
              <a:rPr lang="ru-RU" smtClean="0"/>
              <a:t>когда </a:t>
            </a:r>
            <a:r>
              <a:rPr lang="ru-RU" smtClean="0"/>
              <a:t>н</a:t>
            </a:r>
            <a:r>
              <a:rPr lang="ru-RU" smtClean="0"/>
              <a:t>е требуется дополнительной обработки или проверки значений </a:t>
            </a:r>
            <a:r>
              <a:rPr lang="ru-RU" smtClean="0"/>
              <a:t>полей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>
          <a:xfrm>
            <a:off x="304800" y="54102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Не возникает никаких последствий при переходе от автоматических свойств на определенные</a:t>
            </a:r>
            <a:endParaRPr lang="ru-RU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304800" y="3810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Везде, где необходимо добавить поле и можно его сделать public, а не писать свойство для получения и установки его значения, можно использовать автоматические свойства</a:t>
            </a:r>
            <a:endParaRPr lang="ru-RU" dirty="0"/>
          </a:p>
        </p:txBody>
      </p:sp>
      <p:pic>
        <p:nvPicPr>
          <p:cNvPr id="14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0" y="2133600"/>
            <a:ext cx="1600200" cy="5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экземпляра объекта с помощью свойства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lowchart: Document 3"/>
          <p:cNvSpPr/>
          <p:nvPr/>
        </p:nvSpPr>
        <p:spPr>
          <a:xfrm>
            <a:off x="304800" y="762000"/>
            <a:ext cx="6324600" cy="5334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private string name;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private string department;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Initialize both fields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Employee(string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empName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empDepartment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empName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this.department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empDepartment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Initialize name only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Employee(string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empName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empName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Initialize department only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Employee(string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empDepartment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this.department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empDepartment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19200" y="5334000"/>
            <a:ext cx="6324600" cy="762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Is "Fred" the name of an employee or a department?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Employee myEmployee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Employee("Fred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81800" y="2819400"/>
            <a:ext cx="21336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Компилятор не может различить два конструктора, принимающих один параметр</a:t>
            </a:r>
          </a:p>
        </p:txBody>
      </p:sp>
      <p:sp>
        <p:nvSpPr>
          <p:cNvPr id="5" name="Explosion 1 4"/>
          <p:cNvSpPr/>
          <p:nvPr/>
        </p:nvSpPr>
        <p:spPr>
          <a:xfrm>
            <a:off x="5562600" y="4114800"/>
            <a:ext cx="1600200" cy="14478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CTE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экземпляра объекта с помощью свойства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304800" y="990600"/>
            <a:ext cx="6858000" cy="4343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public Employee 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Employee (int grade)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string Name { get; set;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string Department { get; set;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219200" y="4267200"/>
            <a:ext cx="75438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Employee louisa = new Employee()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{ Department = "Technical" }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Employee john = new Employee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{ Name = "John" }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Employee mike = new Employee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Name = "Mike",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Department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"Technical"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0" y="1905000"/>
            <a:ext cx="39624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mtClean="0"/>
              <a:t>Нужно стараться определять только конструкторы, устанавливающие все необходимые значения свойств по умолчанию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5791200" y="5486400"/>
            <a:ext cx="2819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И</a:t>
            </a:r>
            <a:r>
              <a:rPr lang="ru-RU" smtClean="0"/>
              <a:t>нициализация </a:t>
            </a:r>
            <a:r>
              <a:rPr lang="ru-RU" smtClean="0"/>
              <a:t>объекта</a:t>
            </a:r>
            <a:endParaRPr lang="ru-RU" smtClean="0"/>
          </a:p>
        </p:txBody>
      </p:sp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763061">
            <a:off x="4273690" y="5315715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свойств в </a:t>
            </a:r>
            <a:r>
              <a:rPr lang="ru-RU" smtClean="0"/>
              <a:t>интерфейсе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Интерфейс</a:t>
            </a:r>
            <a:r>
              <a:rPr lang="ru-RU" smtClean="0"/>
              <a:t> определяет </a:t>
            </a:r>
            <a:r>
              <a:rPr lang="ru-RU" smtClean="0"/>
              <a:t>контракт</a:t>
            </a:r>
            <a:r>
              <a:rPr lang="ru-RU" smtClean="0"/>
              <a:t>, специфицирующий </a:t>
            </a:r>
            <a:r>
              <a:rPr lang="ru-RU" smtClean="0"/>
              <a:t>методы</a:t>
            </a:r>
            <a:r>
              <a:rPr lang="ru-RU" smtClean="0"/>
              <a:t>, которые класс должен </a:t>
            </a:r>
            <a:r>
              <a:rPr lang="ru-RU" smtClean="0"/>
              <a:t>реализовывать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>
          <a:xfrm>
            <a:off x="304800" y="28956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Детали</a:t>
            </a:r>
            <a:r>
              <a:rPr lang="ru-RU" smtClean="0"/>
              <a:t> реализации свойств являются ответственностью </a:t>
            </a:r>
            <a:r>
              <a:rPr lang="ru-RU" smtClean="0"/>
              <a:t>класса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6764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Поля не могут быть определены в интерфейсе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2860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Свойства могут быть определены в интерфейсе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343400" y="3657600"/>
            <a:ext cx="44196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IPerson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Name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Age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DateTime DateOfBirth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3581400"/>
            <a:ext cx="31242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Можно использовать тот же синтаксис автоматических свойств</a:t>
            </a:r>
            <a:endParaRPr lang="ru-RU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838200" y="5029200"/>
            <a:ext cx="2438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Нельзя</a:t>
            </a:r>
            <a:r>
              <a:rPr lang="ru-RU" smtClean="0"/>
              <a:t> указать модификатор </a:t>
            </a:r>
            <a:r>
              <a:rPr lang="ru-RU" smtClean="0"/>
              <a:t>доступа</a:t>
            </a:r>
            <a:endParaRPr lang="ru-RU" smtClean="0"/>
          </a:p>
        </p:txBody>
      </p:sp>
      <p:pic>
        <p:nvPicPr>
          <p:cNvPr id="11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29000" y="4191000"/>
            <a:ext cx="1447800" cy="2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738280">
            <a:off x="2928383" y="4756032"/>
            <a:ext cx="2004344" cy="38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4343400" y="5181600"/>
            <a:ext cx="2667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Не обязательно указывать оба аксессора</a:t>
            </a:r>
          </a:p>
        </p:txBody>
      </p:sp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510727">
            <a:off x="6952526" y="5203198"/>
            <a:ext cx="796469" cy="21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510727">
            <a:off x="5300971" y="4934118"/>
            <a:ext cx="796469" cy="21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свойств в интерфейсе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257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4953000" y="1066800"/>
            <a:ext cx="3962400" cy="4191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Person : IPerson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string Name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get 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set 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int Age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get 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DateTime DateOfBirth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set 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04800" y="762000"/>
            <a:ext cx="44196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interface IPerson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string Name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get; set;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int Age { get;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DateTime DateOfBirth { set;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762000"/>
            <a:ext cx="4038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Неявная реализация интерфейса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762000" y="2057400"/>
            <a:ext cx="3962400" cy="4114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Person :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IPerson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IPerson.Name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get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IPerson.Age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get 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DateTime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IPerson.DateOfBirth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{.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5334000"/>
            <a:ext cx="4038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Явная реализация интерфейса</a:t>
            </a:r>
          </a:p>
        </p:txBody>
      </p:sp>
      <p:pic>
        <p:nvPicPr>
          <p:cNvPr id="9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641259">
            <a:off x="6915460" y="917533"/>
            <a:ext cx="1255713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764715">
            <a:off x="3872398" y="5083080"/>
            <a:ext cx="899041" cy="76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</a:t>
            </a:r>
            <a:r>
              <a:rPr lang="ru-RU" dirty="0" smtClean="0"/>
              <a:t>п</a:t>
            </a:r>
            <a:r>
              <a:rPr lang="ru-RU" dirty="0" smtClean="0"/>
              <a:t>о </a:t>
            </a:r>
            <a:r>
              <a:rPr lang="ru-RU" dirty="0" smtClean="0"/>
              <a:t>определению и использованию свойств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Свойства</a:t>
            </a:r>
            <a:r>
              <a:rPr lang="ru-RU" smtClean="0"/>
              <a:t> следует использовать надлежащим </a:t>
            </a:r>
            <a:r>
              <a:rPr lang="ru-RU" smtClean="0"/>
              <a:t>образом</a:t>
            </a:r>
            <a:endParaRPr lang="ru-RU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04800" y="1524000"/>
            <a:ext cx="3886200" cy="1857823"/>
            <a:chOff x="304800" y="1647377"/>
            <a:chExt cx="3886200" cy="185782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304800" y="1647377"/>
              <a:ext cx="3886200" cy="1857823"/>
            </a:xfrm>
            <a:prstGeom prst="roundRect">
              <a:avLst>
                <a:gd name="adj" fmla="val 7093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pPr defTabSz="457200">
                <a:lnSpc>
                  <a:spcPct val="90000"/>
                </a:lnSpc>
                <a:tabLst>
                  <a:tab pos="457200" algn="l"/>
                </a:tabLst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BankAccount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 defTabSz="457200">
                <a:lnSpc>
                  <a:spcPct val="90000"/>
                </a:lnSpc>
                <a:tabLst>
                  <a:tab pos="457200" algn="l"/>
                </a:tabLst>
                <a:defRPr/>
              </a:pP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 defTabSz="457200">
                <a:lnSpc>
                  <a:spcPct val="90000"/>
                </a:lnSpc>
                <a:tabLst>
                  <a:tab pos="457200" algn="l"/>
                </a:tabLst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	double Balance (get</a:t>
              </a: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ru-RU" sz="1600" b="0" strike="sngStrike" smtClean="0">
                  <a:solidFill>
                    <a:srgbClr val="2750AB"/>
                  </a:solidFill>
                  <a:latin typeface="Consolas" pitchFamily="49" charset="0"/>
                  <a:cs typeface="Consolas" pitchFamily="49" charset="0"/>
                </a:rPr>
                <a:t>set</a:t>
              </a: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 defTabSz="457200">
                <a:lnSpc>
                  <a:spcPct val="90000"/>
                </a:lnSpc>
                <a:buFont typeface="Arial" pitchFamily="34" charset="0"/>
                <a:buChar char="•"/>
                <a:tabLst>
                  <a:tab pos="457200" algn="l"/>
                </a:tabLst>
                <a:defRPr/>
              </a:pP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 defTabSz="457200">
                <a:lnSpc>
                  <a:spcPct val="90000"/>
                </a:lnSpc>
                <a:tabLst>
                  <a:tab pos="457200" algn="l"/>
                </a:tabLst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ru-RU" sz="1600" b="0" smtClean="0">
                  <a:solidFill>
                    <a:srgbClr val="2750AB"/>
                  </a:solidFill>
                  <a:latin typeface="Consolas" pitchFamily="49" charset="0"/>
                  <a:cs typeface="Consolas" pitchFamily="49" charset="0"/>
                </a:rPr>
                <a:t>WithdrawMoney(double </a:t>
              </a:r>
              <a:r>
                <a:rPr lang="ru-RU" sz="1600" b="0" smtClean="0">
                  <a:solidFill>
                    <a:srgbClr val="2750AB"/>
                  </a:solidFill>
                  <a:latin typeface="Consolas" pitchFamily="49" charset="0"/>
                  <a:cs typeface="Consolas" pitchFamily="49" charset="0"/>
                </a:rPr>
                <a:t>Amount)</a:t>
              </a:r>
              <a:endParaRPr lang="ru-RU" sz="1600" b="0" smtClean="0">
                <a:solidFill>
                  <a:srgbClr val="2750AB"/>
                </a:solidFill>
                <a:latin typeface="Consolas" pitchFamily="49" charset="0"/>
                <a:cs typeface="Consolas" pitchFamily="49" charset="0"/>
              </a:endParaRPr>
            </a:p>
            <a:p>
              <a:pPr defTabSz="457200">
                <a:lnSpc>
                  <a:spcPct val="90000"/>
                </a:lnSpc>
                <a:buFont typeface="Arial" pitchFamily="34" charset="0"/>
                <a:buChar char="•"/>
                <a:tabLst>
                  <a:tab pos="457200" algn="l"/>
                </a:tabLst>
                <a:defRPr/>
              </a:pPr>
              <a:endParaRPr lang="ru-RU" sz="1600" b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lvl="1" defTabSz="457200">
                <a:lnSpc>
                  <a:spcPct val="90000"/>
                </a:lnSpc>
                <a:tabLst>
                  <a:tab pos="457200" algn="l"/>
                </a:tabLst>
                <a:defRPr/>
              </a:pPr>
              <a:r>
                <a:rPr lang="ru-RU" sz="1600" b="0" smtClean="0">
                  <a:solidFill>
                    <a:srgbClr val="2750AB"/>
                  </a:solidFill>
                  <a:latin typeface="Consolas" pitchFamily="49" charset="0"/>
                  <a:cs typeface="Consolas" pitchFamily="49" charset="0"/>
                </a:rPr>
                <a:t>DepositMoney </a:t>
              </a:r>
              <a:r>
                <a:rPr lang="ru-RU" sz="1600" b="0" smtClean="0">
                  <a:solidFill>
                    <a:srgbClr val="2750AB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ru-RU" sz="1600" b="0" smtClean="0">
                  <a:solidFill>
                    <a:srgbClr val="2750AB"/>
                  </a:solidFill>
                  <a:latin typeface="Consolas" pitchFamily="49" charset="0"/>
                  <a:cs typeface="Consolas" pitchFamily="49" charset="0"/>
                </a:rPr>
                <a:t>double </a:t>
              </a:r>
              <a:r>
                <a:rPr lang="ru-RU" sz="1600" b="0" smtClean="0">
                  <a:solidFill>
                    <a:srgbClr val="2750AB"/>
                  </a:solidFill>
                  <a:latin typeface="Consolas" pitchFamily="49" charset="0"/>
                  <a:cs typeface="Consolas" pitchFamily="49" charset="0"/>
                </a:rPr>
                <a:t>Amount)</a:t>
              </a:r>
              <a:endParaRPr lang="ru-RU" sz="1600" b="0" smtClean="0">
                <a:solidFill>
                  <a:srgbClr val="2750AB"/>
                </a:solidFill>
                <a:latin typeface="Consolas" pitchFamily="49" charset="0"/>
                <a:cs typeface="Consolas" pitchFamily="49" charset="0"/>
              </a:endParaRPr>
            </a:p>
            <a:p>
              <a:pPr defTabSz="457200">
                <a:lnSpc>
                  <a:spcPct val="90000"/>
                </a:lnSpc>
                <a:buFont typeface="Arial" pitchFamily="34" charset="0"/>
                <a:buChar char="•"/>
                <a:tabLst>
                  <a:tab pos="457200" algn="l"/>
                </a:tabLst>
                <a:defRPr/>
              </a:pPr>
              <a:endParaRPr lang="ru-RU" sz="1400" b="0" smtClean="0">
                <a:latin typeface="Lucida Sans Typewriter" pitchFamily="49" charset="0"/>
              </a:endParaRPr>
            </a:p>
          </p:txBody>
        </p:sp>
        <p:sp>
          <p:nvSpPr>
            <p:cNvPr id="6" name="Rounded Rectangle 812100"/>
            <p:cNvSpPr>
              <a:spLocks noChangeArrowheads="1"/>
            </p:cNvSpPr>
            <p:nvPr/>
          </p:nvSpPr>
          <p:spPr bwMode="auto">
            <a:xfrm>
              <a:off x="381000" y="2066461"/>
              <a:ext cx="393700" cy="42068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ru-RU" sz="2400" smtClean="0">
                  <a:solidFill>
                    <a:srgbClr val="2750AB"/>
                  </a:solidFill>
                  <a:latin typeface="Wingdings" pitchFamily="2" charset="2"/>
                  <a:cs typeface="Arial" charset="0"/>
                  <a:sym typeface="Wingdings"/>
                </a:rPr>
                <a:t></a:t>
              </a:r>
              <a:endParaRPr lang="ru-RU" sz="2400">
                <a:solidFill>
                  <a:srgbClr val="2750AB"/>
                </a:solidFill>
                <a:latin typeface="Wingdings" pitchFamily="2" charset="2"/>
                <a:cs typeface="Arial" charset="0"/>
              </a:endParaRPr>
            </a:p>
          </p:txBody>
        </p:sp>
        <p:sp>
          <p:nvSpPr>
            <p:cNvPr id="7" name="Rounded Rectangle 812100"/>
            <p:cNvSpPr>
              <a:spLocks noChangeArrowheads="1"/>
            </p:cNvSpPr>
            <p:nvPr/>
          </p:nvSpPr>
          <p:spPr bwMode="auto">
            <a:xfrm>
              <a:off x="381000" y="2530011"/>
              <a:ext cx="393700" cy="42068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ru-RU" sz="2400" smtClean="0">
                  <a:solidFill>
                    <a:srgbClr val="2750AB"/>
                  </a:solidFill>
                  <a:latin typeface="Wingdings" pitchFamily="2" charset="2"/>
                  <a:cs typeface="Arial" charset="0"/>
                </a:rPr>
                <a:t>ü</a:t>
              </a:r>
              <a:endParaRPr lang="ru-RU" sz="2400">
                <a:solidFill>
                  <a:srgbClr val="2750AB"/>
                </a:solidFill>
                <a:latin typeface="Wingdings" pitchFamily="2" charset="2"/>
                <a:cs typeface="Arial" charset="0"/>
              </a:endParaRPr>
            </a:p>
          </p:txBody>
        </p:sp>
        <p:sp>
          <p:nvSpPr>
            <p:cNvPr id="8" name="Rounded Rectangle 812100"/>
            <p:cNvSpPr>
              <a:spLocks noChangeArrowheads="1"/>
            </p:cNvSpPr>
            <p:nvPr/>
          </p:nvSpPr>
          <p:spPr bwMode="auto">
            <a:xfrm>
              <a:off x="381000" y="2995149"/>
              <a:ext cx="393700" cy="42068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ru-RU" sz="2400" smtClean="0">
                  <a:solidFill>
                    <a:srgbClr val="2750AB"/>
                  </a:solidFill>
                  <a:latin typeface="Wingdings" pitchFamily="2" charset="2"/>
                  <a:cs typeface="Arial" charset="0"/>
                </a:rPr>
                <a:t>ü</a:t>
              </a:r>
              <a:endParaRPr lang="ru-RU" sz="2400">
                <a:solidFill>
                  <a:srgbClr val="2750AB"/>
                </a:solidFill>
                <a:latin typeface="Wingdings" pitchFamily="2" charset="2"/>
                <a:cs typeface="Arial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334000" y="1676400"/>
            <a:ext cx="35052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Не</a:t>
            </a:r>
            <a:r>
              <a:rPr lang="ru-RU" smtClean="0"/>
              <a:t> следует представлять каждое поле </a:t>
            </a:r>
            <a:r>
              <a:rPr lang="ru-RU" smtClean="0"/>
              <a:t>как</a:t>
            </a:r>
            <a:r>
              <a:rPr lang="ru-RU" smtClean="0"/>
              <a:t> </a:t>
            </a:r>
            <a:r>
              <a:rPr lang="ru-RU" smtClean="0"/>
              <a:t>свойство</a:t>
            </a:r>
            <a:r>
              <a:rPr lang="ru-RU" smtClean="0"/>
              <a:t>, если для этого нет веских </a:t>
            </a:r>
            <a:r>
              <a:rPr lang="ru-RU" smtClean="0"/>
              <a:t>оснований</a:t>
            </a:r>
            <a:endParaRPr lang="ru-RU" smtClean="0"/>
          </a:p>
        </p:txBody>
      </p:sp>
      <p:pic>
        <p:nvPicPr>
          <p:cNvPr id="10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3962400" y="2209800"/>
            <a:ext cx="13235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304800" y="3429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Не</a:t>
            </a:r>
            <a:r>
              <a:rPr lang="ru-RU" smtClean="0"/>
              <a:t> следует реализовывать get аксессоры с побочными </a:t>
            </a:r>
            <a:r>
              <a:rPr lang="ru-RU" smtClean="0"/>
              <a:t>эффектами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>
          <a:xfrm>
            <a:off x="304800" y="4191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Следует</a:t>
            </a:r>
            <a:r>
              <a:rPr lang="ru-RU" smtClean="0"/>
              <a:t> использовать соглашения об </a:t>
            </a:r>
            <a:r>
              <a:rPr lang="ru-RU" smtClean="0"/>
              <a:t>именовании</a:t>
            </a:r>
            <a:endParaRPr lang="ru-RU" smtClean="0"/>
          </a:p>
        </p:txBody>
      </p:sp>
      <p:sp>
        <p:nvSpPr>
          <p:cNvPr id="16" name="Flowchart: Document 15"/>
          <p:cNvSpPr/>
          <p:nvPr/>
        </p:nvSpPr>
        <p:spPr>
          <a:xfrm>
            <a:off x="5486400" y="3962400"/>
            <a:ext cx="3276600" cy="2286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myData;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public int MyData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get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return MyData;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Explosion 1 16"/>
          <p:cNvSpPr/>
          <p:nvPr/>
        </p:nvSpPr>
        <p:spPr>
          <a:xfrm>
            <a:off x="1295400" y="4648200"/>
            <a:ext cx="4038600" cy="16764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b="1" dirty="0" smtClean="0"/>
              <a:t>OutOfMemoryException</a:t>
            </a:r>
            <a:endParaRPr lang="ru-RU" sz="1600" b="1" dirty="0" smtClean="0"/>
          </a:p>
        </p:txBody>
      </p:sp>
      <p:pic>
        <p:nvPicPr>
          <p:cNvPr id="1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5181600" y="5410199"/>
            <a:ext cx="1981200" cy="38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Использование свойств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5029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и использование индексаторов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6482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</a:t>
            </a:r>
            <a:r>
              <a:rPr lang="ru-RU" sz="2000" dirty="0" smtClean="0"/>
              <a:t>индексаторами и возможностью </a:t>
            </a:r>
            <a:r>
              <a:rPr lang="ru-RU" sz="2000" dirty="0" smtClean="0"/>
              <a:t>их </a:t>
            </a:r>
            <a:r>
              <a:rPr lang="ru-RU" sz="2000" dirty="0" smtClean="0"/>
              <a:t>использования для инкапсуляции данных в приложениях </a:t>
            </a:r>
            <a:r>
              <a:rPr lang="en-US" sz="2000" dirty="0" smtClean="0"/>
              <a:t>.NET Framework</a:t>
            </a:r>
            <a:endParaRPr lang="ru-RU" sz="2000" dirty="0" smtClean="0"/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индексатор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4478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get и set аксессоры используется для управления тем, как значения извлекается или устанавливается на основе индекса передаемого в качестве параметра для индексации</a:t>
            </a:r>
            <a:endParaRPr lang="ru-RU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25146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Get и </a:t>
            </a:r>
            <a:r>
              <a:rPr lang="ru-RU" smtClean="0"/>
              <a:t>set аксессоры используют свойство-подобный </a:t>
            </a:r>
            <a:r>
              <a:rPr lang="ru-RU" smtClean="0"/>
              <a:t>синтаксис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3200400"/>
            <a:ext cx="44958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Индексатор использует массив-подобный при доступе к элементам </a:t>
            </a:r>
            <a:r>
              <a:rPr lang="ru-RU" dirty="0" smtClean="0"/>
              <a:t>множества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Индексатор обеспечивает механизм инкапсуляции множества значений, так же, как свойство инкапсулирует одно значение</a:t>
            </a:r>
            <a:endParaRPr lang="ru-RU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029200" y="3200400"/>
            <a:ext cx="3886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При индексации можно использовать нецелый тип индекса</a:t>
            </a:r>
            <a:endParaRPr lang="ru-RU" dirty="0" smtClean="0"/>
          </a:p>
        </p:txBody>
      </p:sp>
      <p:sp>
        <p:nvSpPr>
          <p:cNvPr id="10" name="Flowchart: Document 9"/>
          <p:cNvSpPr/>
          <p:nvPr/>
        </p:nvSpPr>
        <p:spPr>
          <a:xfrm>
            <a:off x="304800" y="4343400"/>
            <a:ext cx="58674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CustomerAddressBook addressBook = ...;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Address customerAddress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addressBook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["a2332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"];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. .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.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Address customerAddress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500" b="1" dirty="0" smtClean="0">
                <a:latin typeface="Consolas" pitchFamily="49" charset="0"/>
                <a:cs typeface="Consolas" pitchFamily="49" charset="0"/>
              </a:rPr>
              <a:t>addressBook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[99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algn="just"/>
            <a:endParaRPr lang="ru-RU" sz="15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0" y="5334000"/>
            <a:ext cx="320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Можно определить перегруженные индексаторы</a:t>
            </a:r>
            <a:endParaRPr lang="ru-RU" dirty="0" smtClean="0"/>
          </a:p>
        </p:txBody>
      </p:sp>
      <p:pic>
        <p:nvPicPr>
          <p:cNvPr id="12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264514" flipV="1">
            <a:off x="3102348" y="4099016"/>
            <a:ext cx="13235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758651" flipV="1">
            <a:off x="4717704" y="4071462"/>
            <a:ext cx="13235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708353" flipV="1">
            <a:off x="4281731" y="5472754"/>
            <a:ext cx="1690758" cy="33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708353" flipV="1">
            <a:off x="4586531" y="4939354"/>
            <a:ext cx="1690758" cy="33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</a:t>
            </a:r>
            <a:r>
              <a:rPr lang="ru-RU" smtClean="0"/>
              <a:t> </a:t>
            </a:r>
            <a:r>
              <a:rPr lang="ru-RU" smtClean="0"/>
              <a:t>индексатора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304800" y="1905000"/>
            <a:ext cx="5867400" cy="3124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Address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this[string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CustomerID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database.FindCustomer(CustomerID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set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database.UpdateCustomer(CustomerID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4400" y="762000"/>
            <a:ext cx="1981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Имя</a:t>
            </a:r>
            <a:r>
              <a:rPr lang="ru-RU" smtClean="0"/>
              <a:t> индексатора всегда </a:t>
            </a:r>
            <a:r>
              <a:rPr lang="ru-RU" smtClean="0"/>
              <a:t>this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1752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Модификатор доступа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762000"/>
            <a:ext cx="2209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Тип возвращаемого значения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4200" y="762000"/>
            <a:ext cx="1981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Типы</a:t>
            </a:r>
            <a:r>
              <a:rPr lang="ru-RU" smtClean="0"/>
              <a:t> и имена </a:t>
            </a:r>
            <a:r>
              <a:rPr lang="ru-RU" smtClean="0"/>
              <a:t>параметров 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>
          <a:xfrm>
            <a:off x="6096000" y="2667000"/>
            <a:ext cx="2895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Параметры индексатора могут быть описаны как параметры-значения или как параметр-список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47244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При написании индексатора следует убедиться, что он содержит логику обработки ошибки в случае, когда код принимает  недопустимое значение индекса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5562600"/>
            <a:ext cx="861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Нельзя</a:t>
            </a:r>
            <a:r>
              <a:rPr lang="ru-RU" smtClean="0"/>
              <a:t> определить статические </a:t>
            </a:r>
            <a:r>
              <a:rPr lang="ru-RU" smtClean="0"/>
              <a:t>индексаторы</a:t>
            </a:r>
            <a:endParaRPr lang="ru-RU" smtClean="0"/>
          </a:p>
        </p:txBody>
      </p:sp>
      <p:pic>
        <p:nvPicPr>
          <p:cNvPr id="12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522688">
            <a:off x="305587" y="1717803"/>
            <a:ext cx="787398" cy="18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545932">
            <a:off x="1466545" y="1594705"/>
            <a:ext cx="1285917" cy="24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114483" flipV="1">
            <a:off x="2214442" y="1671215"/>
            <a:ext cx="3049425" cy="24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243666" flipV="1">
            <a:off x="4027902" y="1708665"/>
            <a:ext cx="3517325" cy="2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</a:t>
            </a:r>
            <a:r>
              <a:rPr lang="ru-RU" smtClean="0"/>
              <a:t> индексаторов и </a:t>
            </a:r>
            <a:r>
              <a:rPr lang="ru-RU" smtClean="0"/>
              <a:t>массивов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При</a:t>
            </a:r>
            <a:r>
              <a:rPr lang="ru-RU" smtClean="0"/>
              <a:t> использовании индексатора используется </a:t>
            </a:r>
            <a:r>
              <a:rPr lang="ru-RU" smtClean="0"/>
              <a:t>массиво-подобный</a:t>
            </a:r>
            <a:r>
              <a:rPr lang="ru-RU" smtClean="0"/>
              <a:t> </a:t>
            </a:r>
            <a:r>
              <a:rPr lang="ru-RU" smtClean="0"/>
              <a:t>синтаксис</a:t>
            </a:r>
            <a:r>
              <a:rPr lang="ru-RU" smtClean="0"/>
              <a:t>, однако между </a:t>
            </a:r>
            <a:r>
              <a:rPr lang="ru-RU" smtClean="0"/>
              <a:t>индексаторами</a:t>
            </a:r>
            <a:r>
              <a:rPr lang="ru-RU" smtClean="0"/>
              <a:t> и массивами существует несколько важных </a:t>
            </a:r>
            <a:r>
              <a:rPr lang="ru-RU" smtClean="0"/>
              <a:t>различий</a:t>
            </a:r>
            <a:endParaRPr lang="ru-RU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1524000"/>
            <a:ext cx="8610600" cy="1295400"/>
            <a:chOff x="304800" y="1524000"/>
            <a:chExt cx="8610600" cy="1295400"/>
          </a:xfrm>
        </p:grpSpPr>
        <p:sp>
          <p:nvSpPr>
            <p:cNvPr id="6" name="Rounded Rectangle 5"/>
            <p:cNvSpPr/>
            <p:nvPr/>
          </p:nvSpPr>
          <p:spPr>
            <a:xfrm>
              <a:off x="304800" y="1905000"/>
              <a:ext cx="41148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С массивами можно использовать только числовые </a:t>
              </a:r>
              <a:r>
                <a:rPr lang="ru-RU" smtClean="0"/>
                <a:t>индексы</a:t>
              </a:r>
              <a:endParaRPr lang="ru-RU" smtClean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00600" y="1905000"/>
              <a:ext cx="41148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dirty="0" smtClean="0"/>
                <a:t>Индексаторы предоставляют возможность использовать нечисловые индексы</a:t>
              </a:r>
              <a:endParaRPr lang="ru-RU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9000" y="1524000"/>
              <a:ext cx="2057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Индексы</a:t>
              </a:r>
              <a:endParaRPr lang="ru-RU" b="1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4800" y="2895600"/>
            <a:ext cx="8610600" cy="1752600"/>
            <a:chOff x="304800" y="2895600"/>
            <a:chExt cx="8610600" cy="1752600"/>
          </a:xfrm>
        </p:grpSpPr>
        <p:sp>
          <p:nvSpPr>
            <p:cNvPr id="9" name="Rounded Rectangle 8"/>
            <p:cNvSpPr/>
            <p:nvPr/>
          </p:nvSpPr>
          <p:spPr>
            <a:xfrm>
              <a:off x="304800" y="3276600"/>
              <a:ext cx="41148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М</a:t>
              </a:r>
              <a:r>
                <a:rPr lang="ru-RU" smtClean="0"/>
                <a:t>ассивы перегружать </a:t>
              </a:r>
              <a:r>
                <a:rPr lang="ru-RU" smtClean="0"/>
                <a:t>н</a:t>
              </a:r>
              <a:r>
                <a:rPr lang="ru-RU" smtClean="0"/>
                <a:t>ельзя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00600" y="3276600"/>
              <a:ext cx="4114800" cy="1371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Наследуемые</a:t>
              </a:r>
              <a:r>
                <a:rPr lang="ru-RU" smtClean="0"/>
                <a:t> классы могут переопределить </a:t>
              </a:r>
              <a:r>
                <a:rPr lang="ru-RU" smtClean="0"/>
                <a:t>индексаторы</a:t>
              </a:r>
              <a:r>
                <a:rPr lang="ru-RU" smtClean="0"/>
                <a:t>, обеспечив их собственную </a:t>
              </a:r>
              <a:r>
                <a:rPr lang="ru-RU" smtClean="0"/>
                <a:t>реализацию</a:t>
              </a:r>
              <a:endParaRPr lang="ru-RU" smtClean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29000" y="2895600"/>
              <a:ext cx="2057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Перегрузка</a:t>
              </a:r>
              <a:endParaRPr lang="ru-RU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" y="4800600"/>
            <a:ext cx="8610600" cy="1295400"/>
            <a:chOff x="304800" y="4800600"/>
            <a:chExt cx="8610600" cy="1295400"/>
          </a:xfrm>
        </p:grpSpPr>
        <p:sp>
          <p:nvSpPr>
            <p:cNvPr id="12" name="Rounded Rectangle 11"/>
            <p:cNvSpPr/>
            <p:nvPr/>
          </p:nvSpPr>
          <p:spPr>
            <a:xfrm>
              <a:off x="304800" y="5181600"/>
              <a:ext cx="41148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dirty="0" smtClean="0"/>
                <a:t>Массивы могут использоваться как в качестве обычных, так и </a:t>
              </a:r>
              <a:r>
                <a:rPr lang="ru-RU" dirty="0" smtClean="0"/>
                <a:t>ref и out </a:t>
              </a:r>
              <a:r>
                <a:rPr lang="ru-RU" dirty="0" smtClean="0"/>
                <a:t>параметров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00600" y="5181600"/>
              <a:ext cx="41148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dirty="0" smtClean="0"/>
                <a:t>Индексаторы </a:t>
              </a:r>
              <a:r>
                <a:rPr lang="ru-RU" dirty="0" smtClean="0"/>
                <a:t>нельзя </a:t>
              </a:r>
              <a:r>
                <a:rPr lang="ru-RU" dirty="0" smtClean="0"/>
                <a:t>использовать в качестве ref или out параметров, но </a:t>
              </a:r>
              <a:r>
                <a:rPr lang="ru-RU" dirty="0" smtClean="0"/>
                <a:t>можно в качестве обычных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62200" y="4800600"/>
              <a:ext cx="46482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/>
                <a:t>Использование в качестве параметра</a:t>
              </a:r>
              <a:endParaRPr lang="ru-RU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индексатора в </a:t>
            </a:r>
            <a:r>
              <a:rPr lang="ru-RU" smtClean="0"/>
              <a:t>интерфейсе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2743200" y="1676400"/>
            <a:ext cx="5943600" cy="1295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IEmployeeDatabase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Employee this[string Name] { get; set;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В интерфейсе можно указать </a:t>
            </a:r>
            <a:r>
              <a:rPr lang="ru-RU" smtClean="0"/>
              <a:t>индексатор</a:t>
            </a:r>
            <a:r>
              <a:rPr lang="ru-RU" smtClean="0"/>
              <a:t>, тогда любой реализующий интерфейс класс должен </a:t>
            </a:r>
            <a:r>
              <a:rPr lang="ru-RU" smtClean="0"/>
              <a:t>реализовать  </a:t>
            </a:r>
            <a:r>
              <a:rPr lang="ru-RU" smtClean="0"/>
              <a:t>и </a:t>
            </a:r>
            <a:r>
              <a:rPr lang="ru-RU" smtClean="0"/>
              <a:t>этот</a:t>
            </a:r>
            <a:r>
              <a:rPr lang="ru-RU" smtClean="0"/>
              <a:t> </a:t>
            </a:r>
            <a:r>
              <a:rPr lang="ru-RU" smtClean="0"/>
              <a:t>индексатор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>
          <a:xfrm>
            <a:off x="381000" y="1676400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Нельзя указать модификатор доступа</a:t>
            </a:r>
          </a:p>
        </p:txBody>
      </p:sp>
      <p:pic>
        <p:nvPicPr>
          <p:cNvPr id="9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57400" y="2209800"/>
            <a:ext cx="1066800" cy="20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410200" y="2590800"/>
            <a:ext cx="3276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Не обязательно указывать оба аксессора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3528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Реализовать</a:t>
            </a:r>
            <a:r>
              <a:rPr lang="ru-RU" smtClean="0"/>
              <a:t> индексатор в реализующем интерфейс классе можно явно или </a:t>
            </a:r>
            <a:r>
              <a:rPr lang="ru-RU" smtClean="0"/>
              <a:t>неявно</a:t>
            </a:r>
            <a:endParaRPr lang="ru-RU" smtClean="0"/>
          </a:p>
        </p:txBody>
      </p:sp>
      <p:sp>
        <p:nvSpPr>
          <p:cNvPr id="12" name="Flowchart: Document 11"/>
          <p:cNvSpPr/>
          <p:nvPr/>
        </p:nvSpPr>
        <p:spPr>
          <a:xfrm>
            <a:off x="609600" y="3886200"/>
            <a:ext cx="57150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EmployeeDatabase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IEmployeeDatabase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Employee this[string Name]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...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et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Создание и использование индексатор</a:t>
            </a:r>
            <a:r>
              <a:rPr lang="ru-RU" dirty="0" smtClean="0"/>
              <a:t>ов</a:t>
            </a:r>
            <a:endParaRPr lang="ru-RU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5410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 </a:t>
            </a:r>
            <a:r>
              <a:rPr lang="ru-RU" dirty="0" smtClean="0"/>
              <a:t>и </a:t>
            </a:r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6482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со статическими типами и членами, которые можно использовать для реализации </a:t>
            </a:r>
            <a:r>
              <a:rPr lang="en-US" sz="2000" dirty="0" smtClean="0"/>
              <a:t>singleton</a:t>
            </a:r>
            <a:r>
              <a:rPr lang="ru-RU" sz="2000" dirty="0" smtClean="0"/>
              <a:t> типов, а также методами расширения</a:t>
            </a:r>
          </a:p>
          <a:p>
            <a:pPr indent="354013" algn="just"/>
            <a:endParaRPr lang="ru-RU" sz="2000" dirty="0" smtClean="0">
              <a:latin typeface="HelveticaLTStd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использование статических полей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Члены экземплярных типов обычно содержат данные и осуществляют функции, относящиеся к конкретному экземпляру типа</a:t>
            </a:r>
            <a:endParaRPr lang="ru-RU" dirty="0" smtClean="0"/>
          </a:p>
        </p:txBody>
      </p:sp>
      <p:sp>
        <p:nvSpPr>
          <p:cNvPr id="6" name="Flowchart: Document 5"/>
          <p:cNvSpPr/>
          <p:nvPr/>
        </p:nvSpPr>
        <p:spPr>
          <a:xfrm>
            <a:off x="457200" y="1600200"/>
            <a:ext cx="7086600" cy="3429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Sales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private double monthlyProfit;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SetMonthlyProfit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(double monthlyProfit)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this.monthlyProfit = monthlyProfit;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double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GetAnnualProfitForecast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return (this.monthlyProfit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* 12);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1295400" y="4343400"/>
            <a:ext cx="76200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Sales sales2010 = new Sales();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sales2010.SetMonthlyProfit(34672);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sales2010.GetAnnualProfitForecast()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Sales sales2011 = new Sales();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sales2011.SetMonthlyProfit(98675);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sales2011.GetAnnualProfitForecast()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301919" flipV="1">
            <a:off x="4124127" y="2630940"/>
            <a:ext cx="4181882" cy="3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</a:t>
            </a:r>
            <a:r>
              <a:rPr lang="ru-RU" smtClean="0"/>
              <a:t>видимостью членов типа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с</a:t>
            </a:r>
            <a:r>
              <a:rPr lang="ru-RU" sz="2000" smtClean="0"/>
              <a:t> инкапсуляцией</a:t>
            </a:r>
            <a:r>
              <a:rPr lang="ru-RU" sz="2000" smtClean="0"/>
              <a:t>, </a:t>
            </a:r>
            <a:r>
              <a:rPr lang="ru-RU" sz="2000" smtClean="0"/>
              <a:t>использованием</a:t>
            </a:r>
            <a:r>
              <a:rPr lang="ru-RU" sz="2000" smtClean="0"/>
              <a:t> </a:t>
            </a:r>
            <a:r>
              <a:rPr lang="ru-RU" sz="2000" smtClean="0"/>
              <a:t>модификаторов</a:t>
            </a:r>
            <a:r>
              <a:rPr lang="ru-RU" sz="2000" smtClean="0"/>
              <a:t> доступа для управления видимостью типов и членов </a:t>
            </a:r>
            <a:r>
              <a:rPr lang="ru-RU" sz="2000" smtClean="0"/>
              <a:t>типов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использование статических полей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Статические</a:t>
            </a:r>
            <a:r>
              <a:rPr lang="ru-RU" smtClean="0"/>
              <a:t> поля не принадлежат экземплярам </a:t>
            </a:r>
            <a:r>
              <a:rPr lang="ru-RU" smtClean="0"/>
              <a:t>типа</a:t>
            </a:r>
            <a:r>
              <a:rPr lang="ru-RU" smtClean="0"/>
              <a:t>, они принадлежат самому </a:t>
            </a:r>
            <a:r>
              <a:rPr lang="ru-RU" smtClean="0"/>
              <a:t>типу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>
          <a:xfrm>
            <a:off x="304800" y="2438400"/>
            <a:ext cx="6096000" cy="1447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Sales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double salesTaxPercentage = 20;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267200"/>
            <a:ext cx="8382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Статический член создается, а память для него выделяется, когда в первый раз на него осуществляется ссылка</a:t>
            </a:r>
            <a:endParaRPr lang="ru-RU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04800" y="16764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Для создания статического поля при его объявлении необходимо использовать модификатор static</a:t>
            </a:r>
            <a:endParaRPr lang="ru-RU" dirty="0" smtClean="0"/>
          </a:p>
        </p:txBody>
      </p:sp>
      <p:sp>
        <p:nvSpPr>
          <p:cNvPr id="11" name="Flowchart: Document 10"/>
          <p:cNvSpPr/>
          <p:nvPr/>
        </p:nvSpPr>
        <p:spPr>
          <a:xfrm>
            <a:off x="5105400" y="3352800"/>
            <a:ext cx="3581400" cy="83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Sales.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salesTaxPercentage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32;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Flowchart: Document 11"/>
          <p:cNvSpPr/>
          <p:nvPr/>
        </p:nvSpPr>
        <p:spPr>
          <a:xfrm>
            <a:off x="4495800" y="5181600"/>
            <a:ext cx="3733800" cy="83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Sales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sales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Sales();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sales.salesTaxPercentage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4953000"/>
            <a:ext cx="4038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Нельзя получить доступ к статическим полям через экземпляр типа</a:t>
            </a:r>
            <a:endParaRPr lang="ru-RU" dirty="0" smtClean="0"/>
          </a:p>
        </p:txBody>
      </p:sp>
      <p:sp>
        <p:nvSpPr>
          <p:cNvPr id="14" name="Explosion 1 13"/>
          <p:cNvSpPr/>
          <p:nvPr/>
        </p:nvSpPr>
        <p:spPr>
          <a:xfrm>
            <a:off x="7772400" y="4800600"/>
            <a:ext cx="1143000" cy="1143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CTE</a:t>
            </a:r>
            <a:endParaRPr lang="ru-RU" b="1" dirty="0" smtClean="0"/>
          </a:p>
        </p:txBody>
      </p:sp>
      <p:pic>
        <p:nvPicPr>
          <p:cNvPr id="15" name="Picture 14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301919">
            <a:off x="1874874" y="2359788"/>
            <a:ext cx="1082569" cy="30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использование статических полей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Получить</a:t>
            </a:r>
            <a:r>
              <a:rPr lang="ru-RU" smtClean="0"/>
              <a:t> доступ к статическим полям можно с помощью методов экземпляра и </a:t>
            </a:r>
            <a:r>
              <a:rPr lang="ru-RU" smtClean="0"/>
              <a:t>конструкторов</a:t>
            </a:r>
            <a:r>
              <a:rPr lang="ru-RU" smtClean="0"/>
              <a:t>, позволяющим совместно использовать данные нескольким экземплярам одного и того же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15" name="Flowchart: Document 14"/>
          <p:cNvSpPr/>
          <p:nvPr/>
        </p:nvSpPr>
        <p:spPr>
          <a:xfrm>
            <a:off x="381000" y="2133600"/>
            <a:ext cx="4495800" cy="3962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User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internal int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usersOnline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internal User()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usersOnline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++;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a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b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c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d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 totalUsersOnline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d.usersOnline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Flowchart: Document 15"/>
          <p:cNvSpPr/>
          <p:nvPr/>
        </p:nvSpPr>
        <p:spPr>
          <a:xfrm>
            <a:off x="4267200" y="2209800"/>
            <a:ext cx="4572000" cy="3886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User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internal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static int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usersOnline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internal User()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usersOnline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++;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a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b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c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User d = new User();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 totalUsersOnline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User.usersOnline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95600" y="5486400"/>
            <a:ext cx="2819400" cy="381000"/>
          </a:xfrm>
          <a:prstGeom prst="roundRect">
            <a:avLst/>
          </a:prstGeom>
          <a:solidFill>
            <a:srgbClr val="8BFFD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totalUsersOnline =     </a:t>
            </a:r>
            <a:endParaRPr lang="ru-RU" sz="1600" dirty="0" smtClean="0"/>
          </a:p>
        </p:txBody>
      </p:sp>
      <p:pic>
        <p:nvPicPr>
          <p:cNvPr id="8" name="Picture 3" descr="C:\Work in Progress\Microsoft\VAT\MSL_PNG_Object_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410200" y="5334000"/>
            <a:ext cx="575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использование статических 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Статические методы как правило используются в служебных классах для выполнения атомарных операций, не полагающихся на данные экземпляра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6002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Чтобы определить статический метод в объявлении метода следует  использовать ключевое слово static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>
          <a:xfrm>
            <a:off x="304800" y="2362200"/>
            <a:ext cx="7467600" cy="1295400"/>
          </a:xfrm>
          <a:prstGeom prst="flowChartDocument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Sales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double GetMonthlySalesTax(double monthlyProfit)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{...}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301919" flipV="1">
            <a:off x="1829360" y="2314166"/>
            <a:ext cx="1360851" cy="3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Document 9"/>
          <p:cNvSpPr/>
          <p:nvPr/>
        </p:nvSpPr>
        <p:spPr>
          <a:xfrm>
            <a:off x="762000" y="3505200"/>
            <a:ext cx="7772400" cy="2057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class Sales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private static double salesTaxPercentage = 20;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public static double GetMonthlySalesTax(double monthlyProfit)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return (salesTaxPercentage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monthlyProfit)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/ 100;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5334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Статические методы могут использовать только данные, хранящиеся в статических полях и данные, которые передаются в качестве параметров в сигнатуре метода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статических типов и использование статических конструкторов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7620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Тип</a:t>
            </a:r>
            <a:r>
              <a:rPr lang="ru-RU" smtClean="0"/>
              <a:t> может содержать как статические </a:t>
            </a:r>
            <a:r>
              <a:rPr lang="ru-RU" smtClean="0"/>
              <a:t>члены</a:t>
            </a:r>
            <a:r>
              <a:rPr lang="ru-RU" smtClean="0"/>
              <a:t>, так и члены </a:t>
            </a:r>
            <a:r>
              <a:rPr lang="ru-RU" smtClean="0"/>
              <a:t>экземпляра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>
          <a:xfrm>
            <a:off x="304800" y="13716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При </a:t>
            </a:r>
            <a:r>
              <a:rPr lang="ru-RU" smtClean="0"/>
              <a:t>разработке</a:t>
            </a:r>
            <a:r>
              <a:rPr lang="ru-RU" smtClean="0"/>
              <a:t> </a:t>
            </a:r>
            <a:r>
              <a:rPr lang="ru-RU" smtClean="0"/>
              <a:t>служебного</a:t>
            </a:r>
            <a:r>
              <a:rPr lang="ru-RU" smtClean="0"/>
              <a:t> класса</a:t>
            </a:r>
            <a:r>
              <a:rPr lang="ru-RU" smtClean="0"/>
              <a:t>,</a:t>
            </a:r>
            <a:r>
              <a:rPr lang="ru-RU" smtClean="0"/>
              <a:t> </a:t>
            </a:r>
            <a:r>
              <a:rPr lang="ru-RU" smtClean="0"/>
              <a:t>содержащего</a:t>
            </a:r>
            <a:r>
              <a:rPr lang="ru-RU" smtClean="0"/>
              <a:t> только статические </a:t>
            </a:r>
            <a:r>
              <a:rPr lang="ru-RU" smtClean="0"/>
              <a:t>члены</a:t>
            </a:r>
            <a:r>
              <a:rPr lang="ru-RU" smtClean="0"/>
              <a:t>, можно объявить сам тип как </a:t>
            </a:r>
            <a:r>
              <a:rPr lang="ru-RU" smtClean="0"/>
              <a:t>статический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133600"/>
            <a:ext cx="5562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Для</a:t>
            </a:r>
            <a:r>
              <a:rPr lang="ru-RU" smtClean="0"/>
              <a:t> объявления статического типа при его объявлении используется модификатор </a:t>
            </a:r>
            <a:r>
              <a:rPr lang="ru-RU" smtClean="0"/>
              <a:t>static</a:t>
            </a:r>
            <a:endParaRPr lang="ru-RU" smtClean="0"/>
          </a:p>
        </p:txBody>
      </p:sp>
      <p:sp>
        <p:nvSpPr>
          <p:cNvPr id="14" name="Flowchart: Document 13"/>
          <p:cNvSpPr/>
          <p:nvPr/>
        </p:nvSpPr>
        <p:spPr>
          <a:xfrm>
            <a:off x="6096000" y="2667000"/>
            <a:ext cx="26670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class Sales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04800" y="3352800"/>
            <a:ext cx="5562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Статические типы могут содержать статические конструкторы</a:t>
            </a:r>
            <a:endParaRPr lang="ru-RU" dirty="0" smtClean="0"/>
          </a:p>
        </p:txBody>
      </p:sp>
      <p:sp>
        <p:nvSpPr>
          <p:cNvPr id="16" name="Flowchart: Document 15"/>
          <p:cNvSpPr/>
          <p:nvPr/>
        </p:nvSpPr>
        <p:spPr>
          <a:xfrm>
            <a:off x="609600" y="4343400"/>
            <a:ext cx="3962400" cy="1371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static class Sales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static Sales()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     ...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876800" y="4419600"/>
            <a:ext cx="4038600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CLR </a:t>
            </a:r>
            <a:r>
              <a:rPr lang="ru-RU" smtClean="0"/>
              <a:t>неявно</a:t>
            </a:r>
            <a:r>
              <a:rPr lang="ru-RU" smtClean="0"/>
              <a:t> вызывает статический конструктор перед </a:t>
            </a:r>
            <a:r>
              <a:rPr lang="ru-RU" smtClean="0"/>
              <a:t>тем</a:t>
            </a:r>
            <a:r>
              <a:rPr lang="ru-RU" smtClean="0"/>
              <a:t>, как любой код пытается получить доступ или использовать статический член в этом </a:t>
            </a:r>
            <a:r>
              <a:rPr lang="ru-RU" smtClean="0"/>
              <a:t>типе</a:t>
            </a:r>
            <a:endParaRPr lang="ru-RU" smtClean="0"/>
          </a:p>
        </p:txBody>
      </p:sp>
      <p:pic>
        <p:nvPicPr>
          <p:cNvPr id="18" name="Picture 1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246730" flipV="1">
            <a:off x="4812515" y="2613877"/>
            <a:ext cx="1360851" cy="3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7932520" flipV="1">
            <a:off x="2386534" y="4090082"/>
            <a:ext cx="1360851" cy="3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статических типов и использование статических конструкторов</a:t>
            </a:r>
            <a:endParaRPr lang="ru-RU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статических типов и использование статических конструкторов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lowchart: Document 5"/>
          <p:cNvSpPr/>
          <p:nvPr/>
        </p:nvSpPr>
        <p:spPr>
          <a:xfrm>
            <a:off x="304800" y="762000"/>
            <a:ext cx="8534400" cy="5334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static class Sales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static SaleData data = null;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static Sales()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if (SaleData.WebServerConnectionExists())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data = SaleData.GetWebServerData();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else if (SaleData.LocalDatabaseConnectionExists())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data = SaleData.GetDatabaseData();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else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throw new NotSupportedException("No data source could be found.");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public static string[] GetAllSalesRegions()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throw new NotImplementedException();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57800" y="4572000"/>
            <a:ext cx="35814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С</a:t>
            </a:r>
            <a:r>
              <a:rPr lang="ru-RU" smtClean="0"/>
              <a:t> помощью </a:t>
            </a:r>
            <a:r>
              <a:rPr lang="ru-RU" smtClean="0"/>
              <a:t>с</a:t>
            </a:r>
            <a:r>
              <a:rPr lang="ru-RU" smtClean="0"/>
              <a:t>татического </a:t>
            </a:r>
            <a:r>
              <a:rPr lang="ru-RU" smtClean="0"/>
              <a:t>конструктора</a:t>
            </a:r>
            <a:r>
              <a:rPr lang="ru-RU" smtClean="0"/>
              <a:t> можно определить </a:t>
            </a:r>
            <a:r>
              <a:rPr lang="ru-RU" smtClean="0"/>
              <a:t>объекты</a:t>
            </a:r>
            <a:r>
              <a:rPr lang="ru-RU" smtClean="0"/>
              <a:t>, реализующие шаблон проектирования </a:t>
            </a:r>
            <a:r>
              <a:rPr lang="ru-RU" smtClean="0"/>
              <a:t>singleton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</a:t>
            </a:r>
            <a:r>
              <a:rPr lang="ru-RU" smtClean="0"/>
              <a:t> и использование методов </a:t>
            </a:r>
            <a:r>
              <a:rPr lang="ru-RU" smtClean="0"/>
              <a:t>расширения</a:t>
            </a:r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Добавление методов расширения  к существующему классу возможно: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219200"/>
            <a:ext cx="6248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 Без доступа  к коду существующего класса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1676400"/>
            <a:ext cx="6248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Без изменения или перекомпиляции существующих классов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2133600"/>
            <a:ext cx="6248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Без  получения нового типа из существующего класса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81000" y="2743200"/>
            <a:ext cx="7543800" cy="3124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namespace Fabrikam.Extensions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static class IntExtension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internal static int NextRand(this int seed, int maxValue)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Random randomNumberGenerator = new Random(seed);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return randomNumberGenerator.Next(maxValue);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43400" y="2971800"/>
            <a:ext cx="22098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Статический метод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91200" y="3352800"/>
            <a:ext cx="1905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Тип расширения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5181600" y="4876800"/>
            <a:ext cx="3429000" cy="1143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Fabrikam.Extensions;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i = 8;</a:t>
            </a:r>
          </a:p>
          <a:p>
            <a:pPr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int j = i.NextRand(20);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8800" y="5257800"/>
            <a:ext cx="22098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Нет ссылки на </a:t>
            </a:r>
            <a:r>
              <a:rPr lang="ru-RU" smtClean="0"/>
              <a:t>класс </a:t>
            </a:r>
            <a:r>
              <a:rPr lang="ru-RU" smtClean="0">
                <a:cs typeface="Consolas" pitchFamily="49" charset="0"/>
              </a:rPr>
              <a:t>IntExtension</a:t>
            </a:r>
            <a:endParaRPr lang="ru-RU" smtClean="0"/>
          </a:p>
        </p:txBody>
      </p:sp>
      <p:pic>
        <p:nvPicPr>
          <p:cNvPr id="19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666538">
            <a:off x="2903077" y="3390428"/>
            <a:ext cx="1699266" cy="3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666538">
            <a:off x="4729826" y="3620744"/>
            <a:ext cx="1232971" cy="23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240012">
            <a:off x="3834854" y="5863750"/>
            <a:ext cx="2631055" cy="39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5181600"/>
            <a:ext cx="990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6" grpId="0" animBg="1"/>
      <p:bldP spid="16" grpId="1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</a:t>
            </a:r>
            <a:r>
              <a:rPr lang="ru-RU" dirty="0" smtClean="0"/>
              <a:t>Статические методы и методы расширения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</p:nvPr>
        </p:nvGraphicFramePr>
        <p:xfrm>
          <a:off x="457200" y="914400"/>
          <a:ext cx="51054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loud Callout 3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с </a:t>
            </a:r>
            <a:r>
              <a:rPr lang="ru-RU" sz="2000" smtClean="0"/>
              <a:t>перегрузкой</a:t>
            </a:r>
            <a:r>
              <a:rPr lang="ru-RU" sz="2000" smtClean="0"/>
              <a:t> </a:t>
            </a:r>
            <a:r>
              <a:rPr lang="ru-RU" sz="2000" smtClean="0"/>
              <a:t>операций </a:t>
            </a:r>
            <a:r>
              <a:rPr lang="ru-RU" sz="2000" smtClean="0"/>
              <a:t>и </a:t>
            </a:r>
            <a:r>
              <a:rPr lang="ru-RU" sz="2000" smtClean="0"/>
              <a:t>рекомендациями</a:t>
            </a:r>
            <a:r>
              <a:rPr lang="ru-RU" sz="2000" smtClean="0"/>
              <a:t>, которым при этом нужно </a:t>
            </a:r>
            <a:r>
              <a:rPr lang="ru-RU" sz="2000" smtClean="0"/>
              <a:t>следовать</a:t>
            </a:r>
            <a:endParaRPr lang="ru-RU" sz="2000" smtClean="0"/>
          </a:p>
          <a:p>
            <a:pPr algn="just"/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перегрузка </a:t>
            </a:r>
            <a:r>
              <a:rPr lang="ru-RU" smtClean="0"/>
              <a:t>операций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6106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ru-RU" smtClean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703638" y="304800"/>
            <a:ext cx="1404937" cy="1673663"/>
            <a:chOff x="4008579" y="1833509"/>
            <a:chExt cx="1405250" cy="167437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4008579" y="2423584"/>
              <a:ext cx="1405250" cy="1059846"/>
            </a:xfrm>
            <a:prstGeom prst="roundRect">
              <a:avLst>
                <a:gd name="adj" fmla="val 16667"/>
              </a:avLst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anchorCtr="1"/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endParaRPr lang="ru-RU" sz="7200"/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4496523" y="1833509"/>
              <a:ext cx="441244" cy="1674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r>
                <a:rPr lang="ru-RU" sz="7200" b="0" smtClean="0"/>
                <a:t>/</a:t>
              </a:r>
              <a:endParaRPr lang="ru-RU" sz="7200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055813" y="1327150"/>
            <a:ext cx="1406525" cy="1673663"/>
            <a:chOff x="4008579" y="1833509"/>
            <a:chExt cx="1405250" cy="16727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4008579" y="2423584"/>
              <a:ext cx="1405250" cy="1059846"/>
            </a:xfrm>
            <a:prstGeom prst="roundRect">
              <a:avLst>
                <a:gd name="adj" fmla="val 16667"/>
              </a:avLst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anchorCtr="1"/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endParaRPr lang="ru-RU" sz="7200"/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4355835" y="1833509"/>
              <a:ext cx="722619" cy="1672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r>
                <a:rPr lang="ru-RU" sz="7200" b="0" smtClean="0"/>
                <a:t>+</a:t>
              </a:r>
              <a:endParaRPr lang="ru-RU" sz="7200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69925" y="304800"/>
            <a:ext cx="1404938" cy="1673663"/>
            <a:chOff x="4008579" y="1833509"/>
            <a:chExt cx="1405250" cy="167437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4008579" y="2423584"/>
              <a:ext cx="1405250" cy="1059846"/>
            </a:xfrm>
            <a:prstGeom prst="roundRect">
              <a:avLst>
                <a:gd name="adj" fmla="val 16667"/>
              </a:avLst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anchorCtr="1"/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endParaRPr lang="ru-RU" sz="7200"/>
            </a:p>
          </p:txBody>
        </p: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4470869" y="1833509"/>
              <a:ext cx="492552" cy="1674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r>
                <a:rPr lang="ru-RU" sz="7200" b="0" smtClean="0"/>
                <a:t>-</a:t>
              </a:r>
              <a:endParaRPr lang="ru-RU" sz="7200"/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5495925" y="1327150"/>
            <a:ext cx="1404938" cy="1673663"/>
            <a:chOff x="4008579" y="1833509"/>
            <a:chExt cx="1405250" cy="16727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4008579" y="2423584"/>
              <a:ext cx="1405250" cy="1059846"/>
            </a:xfrm>
            <a:prstGeom prst="roundRect">
              <a:avLst>
                <a:gd name="adj" fmla="val 16667"/>
              </a:avLst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anchorCtr="1"/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endParaRPr lang="ru-RU" sz="7200"/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4227159" y="1833509"/>
              <a:ext cx="979973" cy="1672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r>
                <a:rPr lang="ru-RU" sz="7200" b="0" smtClean="0"/>
                <a:t>!=</a:t>
              </a:r>
              <a:endParaRPr lang="ru-RU" sz="7200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7027006" y="304800"/>
            <a:ext cx="1405875" cy="1673663"/>
            <a:chOff x="4008579" y="1833509"/>
            <a:chExt cx="1405250" cy="167437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4008579" y="2423584"/>
              <a:ext cx="1405250" cy="1059846"/>
            </a:xfrm>
            <a:prstGeom prst="roundRect">
              <a:avLst>
                <a:gd name="adj" fmla="val 16667"/>
              </a:avLst>
            </a:prstGeom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anchorCtr="1"/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endParaRPr lang="ru-RU" sz="7200"/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4086484" y="1833509"/>
              <a:ext cx="1261323" cy="1674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65000"/>
                </a:lnSpc>
                <a:buClr>
                  <a:srgbClr val="DC0081"/>
                </a:buClr>
                <a:buFont typeface="Wingdings" pitchFamily="2" charset="2"/>
                <a:buNone/>
              </a:pPr>
              <a:r>
                <a:rPr lang="ru-RU" sz="7200" b="0" smtClean="0"/>
                <a:t>==</a:t>
              </a:r>
              <a:endParaRPr lang="ru-RU" sz="720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4800" y="32766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Операция</a:t>
            </a:r>
            <a:r>
              <a:rPr lang="ru-RU" smtClean="0"/>
              <a:t> это специальный </a:t>
            </a:r>
            <a:r>
              <a:rPr lang="ru-RU" smtClean="0"/>
              <a:t>метод</a:t>
            </a:r>
            <a:r>
              <a:rPr lang="ru-RU" smtClean="0"/>
              <a:t>, </a:t>
            </a:r>
            <a:r>
              <a:rPr lang="ru-RU" smtClean="0"/>
              <a:t>принимающий</a:t>
            </a:r>
            <a:r>
              <a:rPr lang="ru-RU" smtClean="0"/>
              <a:t> </a:t>
            </a:r>
            <a:r>
              <a:rPr lang="ru-RU" smtClean="0"/>
              <a:t>параметры</a:t>
            </a:r>
            <a:r>
              <a:rPr lang="ru-RU" smtClean="0"/>
              <a:t> и </a:t>
            </a:r>
            <a:r>
              <a:rPr lang="ru-RU" smtClean="0"/>
              <a:t>возвращающий</a:t>
            </a:r>
            <a:r>
              <a:rPr lang="ru-RU" smtClean="0"/>
              <a:t> </a:t>
            </a:r>
            <a:r>
              <a:rPr lang="ru-RU" smtClean="0"/>
              <a:t>значение</a:t>
            </a:r>
            <a:endParaRPr lang="ru-RU" smtClean="0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3556000" y="4114800"/>
            <a:ext cx="4614863" cy="1995488"/>
          </a:xfrm>
          <a:prstGeom prst="roundRect">
            <a:avLst>
              <a:gd name="adj" fmla="val 7093"/>
            </a:avLst>
          </a:prstGeom>
          <a:solidFill>
            <a:srgbClr val="D5FFF1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b="0" smtClean="0">
                <a:latin typeface="Consolas" pitchFamily="49" charset="0"/>
                <a:cs typeface="Consolas" pitchFamily="49" charset="0"/>
              </a:rPr>
              <a:t>Class MyType { ... </a:t>
            </a:r>
            <a:r>
              <a:rPr lang="ru-RU" sz="1600" b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b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b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b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b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b="0" smtClean="0">
                <a:latin typeface="Consolas" pitchFamily="49" charset="0"/>
                <a:cs typeface="Consolas" pitchFamily="49" charset="0"/>
              </a:rPr>
              <a:t>MyType var1 = </a:t>
            </a:r>
            <a:r>
              <a:rPr lang="ru-RU" sz="1600" b="0" smtClean="0">
                <a:latin typeface="Consolas" pitchFamily="49" charset="0"/>
                <a:cs typeface="Consolas" pitchFamily="49" charset="0"/>
              </a:rPr>
              <a:t>...;</a:t>
            </a:r>
            <a:endParaRPr lang="ru-RU" sz="1600" b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b="0" smtClean="0">
                <a:latin typeface="Consolas" pitchFamily="49" charset="0"/>
                <a:cs typeface="Consolas" pitchFamily="49" charset="0"/>
              </a:rPr>
              <a:t>MyType var2 = </a:t>
            </a:r>
            <a:r>
              <a:rPr lang="ru-RU" sz="1600" b="0" smtClean="0">
                <a:latin typeface="Consolas" pitchFamily="49" charset="0"/>
                <a:cs typeface="Consolas" pitchFamily="49" charset="0"/>
              </a:rPr>
              <a:t>...;</a:t>
            </a:r>
            <a:endParaRPr lang="ru-RU" sz="1600" b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b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b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b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b="0" smtClean="0">
                <a:latin typeface="Consolas" pitchFamily="49" charset="0"/>
                <a:cs typeface="Consolas" pitchFamily="49" charset="0"/>
              </a:rPr>
              <a:t>? = var1 + var2;</a:t>
            </a:r>
            <a:endParaRPr lang="ru-RU" sz="1600" b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" name="Picture 21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66800" y="5638800"/>
            <a:ext cx="2538412" cy="4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C:\Work in Progress\Microsoft\VAT\MSL_PNG_Object_Library\QuestionMark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29000" y="5410200"/>
            <a:ext cx="575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инкапсуляция?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11430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С</a:t>
            </a:r>
            <a:r>
              <a:rPr lang="ru-RU" dirty="0" smtClean="0"/>
              <a:t>пособность типа скрывать свои внутренние данные и детали реализации, делая доступными для приложений только определенные части типа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133600"/>
            <a:ext cx="8610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Единственный</a:t>
            </a:r>
            <a:r>
              <a:rPr lang="ru-RU" smtClean="0"/>
              <a:t> способ взаимодействия внешнего кода с объектом или </a:t>
            </a:r>
            <a:r>
              <a:rPr lang="ru-RU" smtClean="0"/>
              <a:t>классом </a:t>
            </a:r>
            <a:r>
              <a:rPr lang="ru-RU" smtClean="0"/>
              <a:t>это </a:t>
            </a:r>
            <a:r>
              <a:rPr lang="ru-RU" smtClean="0"/>
              <a:t>осуществление</a:t>
            </a:r>
            <a:r>
              <a:rPr lang="ru-RU" smtClean="0"/>
              <a:t> доступа через четко определенный набор открытых методов и </a:t>
            </a:r>
            <a:r>
              <a:rPr lang="ru-RU" smtClean="0"/>
              <a:t>свойств</a:t>
            </a:r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304800" y="35814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Внешний</a:t>
            </a:r>
            <a:r>
              <a:rPr lang="ru-RU" smtClean="0"/>
              <a:t> код сосредоточен только на полезных свойствах </a:t>
            </a:r>
            <a:r>
              <a:rPr lang="ru-RU" smtClean="0"/>
              <a:t>объекта</a:t>
            </a:r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304800" y="5334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Возможность </a:t>
            </a:r>
            <a:r>
              <a:rPr lang="ru-RU" dirty="0" smtClean="0"/>
              <a:t>легко изменить детали реализации типа без необходимости переписывать приложения, использующие тип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762000"/>
            <a:ext cx="22098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Инкапсуляция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3200400"/>
            <a:ext cx="18288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Преимущества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4343400"/>
            <a:ext cx="8610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Клиентские приложения не могут исказить состояние типа, выполняя изменения, вызвающие сбои в работе типа и приводящие к непредсказуемым результатам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Visual C# определяет три категории операций, которые могут вызвать перегрузку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8610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При</a:t>
            </a:r>
            <a:r>
              <a:rPr lang="ru-RU" smtClean="0"/>
              <a:t> перегрузке этих </a:t>
            </a:r>
            <a:r>
              <a:rPr lang="ru-RU" smtClean="0"/>
              <a:t>операций</a:t>
            </a:r>
            <a:r>
              <a:rPr lang="ru-RU" smtClean="0"/>
              <a:t>, необходимо указать один </a:t>
            </a:r>
            <a:r>
              <a:rPr lang="ru-RU" smtClean="0"/>
              <a:t>параметр</a:t>
            </a:r>
            <a:r>
              <a:rPr lang="ru-RU" smtClean="0"/>
              <a:t>, который должен быть того же </a:t>
            </a:r>
            <a:r>
              <a:rPr lang="ru-RU" smtClean="0"/>
              <a:t>типа</a:t>
            </a:r>
            <a:r>
              <a:rPr lang="ru-RU" smtClean="0"/>
              <a:t>, что и </a:t>
            </a:r>
            <a:r>
              <a:rPr lang="ru-RU" smtClean="0"/>
              <a:t>класс</a:t>
            </a:r>
            <a:r>
              <a:rPr lang="ru-RU" smtClean="0"/>
              <a:t>, который определяет </a:t>
            </a:r>
            <a:r>
              <a:rPr lang="ru-RU" smtClean="0"/>
              <a:t>оператор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>
          <a:xfrm>
            <a:off x="304800" y="1600200"/>
            <a:ext cx="22098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Унарные</a:t>
            </a:r>
            <a:r>
              <a:rPr lang="ru-RU" smtClean="0"/>
              <a:t> </a:t>
            </a:r>
            <a:r>
              <a:rPr lang="ru-RU" smtClean="0"/>
              <a:t>операции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>
          <a:xfrm>
            <a:off x="304800" y="3276600"/>
            <a:ext cx="8610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При</a:t>
            </a:r>
            <a:r>
              <a:rPr lang="ru-RU" smtClean="0"/>
              <a:t> перегрузке этих операций необходимо указать два </a:t>
            </a:r>
            <a:r>
              <a:rPr lang="ru-RU" smtClean="0"/>
              <a:t>параметра</a:t>
            </a:r>
            <a:r>
              <a:rPr lang="ru-RU" smtClean="0"/>
              <a:t>, по крайней мере один из которых должен быть того же </a:t>
            </a:r>
            <a:r>
              <a:rPr lang="ru-RU" smtClean="0"/>
              <a:t>типа</a:t>
            </a:r>
            <a:r>
              <a:rPr lang="ru-RU" smtClean="0"/>
              <a:t>, что и </a:t>
            </a:r>
            <a:r>
              <a:rPr lang="ru-RU" smtClean="0"/>
              <a:t>класс</a:t>
            </a:r>
            <a:r>
              <a:rPr lang="ru-RU" smtClean="0"/>
              <a:t>, определяющий </a:t>
            </a:r>
            <a:r>
              <a:rPr lang="ru-RU" smtClean="0"/>
              <a:t>операцию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>
          <a:xfrm>
            <a:off x="304800" y="2971800"/>
            <a:ext cx="25146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Бинарные</a:t>
            </a:r>
            <a:r>
              <a:rPr lang="ru-RU" smtClean="0"/>
              <a:t> </a:t>
            </a:r>
            <a:r>
              <a:rPr lang="ru-RU" smtClean="0"/>
              <a:t>операции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>
          <a:xfrm>
            <a:off x="2819400" y="1600200"/>
            <a:ext cx="4572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52800" y="1600200"/>
            <a:ext cx="6096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++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>
          <a:xfrm>
            <a:off x="4038600" y="1600200"/>
            <a:ext cx="533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--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1600200"/>
            <a:ext cx="533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+</a:t>
            </a:r>
            <a:endParaRPr lang="ru-RU" smtClean="0"/>
          </a:p>
        </p:txBody>
      </p:sp>
      <p:sp>
        <p:nvSpPr>
          <p:cNvPr id="15" name="Rounded Rectangle 14"/>
          <p:cNvSpPr/>
          <p:nvPr/>
        </p:nvSpPr>
        <p:spPr>
          <a:xfrm>
            <a:off x="5257800" y="1600200"/>
            <a:ext cx="533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-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71800" y="2971800"/>
            <a:ext cx="4572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*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05200" y="2971800"/>
            <a:ext cx="4572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/</a:t>
            </a:r>
            <a:endParaRPr lang="ru-RU" smtClean="0"/>
          </a:p>
        </p:txBody>
      </p:sp>
      <p:sp>
        <p:nvSpPr>
          <p:cNvPr id="18" name="Rounded Rectangle 17"/>
          <p:cNvSpPr/>
          <p:nvPr/>
        </p:nvSpPr>
        <p:spPr>
          <a:xfrm>
            <a:off x="4038600" y="2971800"/>
            <a:ext cx="533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48200" y="2971800"/>
            <a:ext cx="533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-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7800" y="2971800"/>
            <a:ext cx="533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4800" y="4800600"/>
            <a:ext cx="86106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Эти</a:t>
            </a:r>
            <a:r>
              <a:rPr lang="ru-RU" smtClean="0"/>
              <a:t> операции можно использовать для преобразования данных одного типа в </a:t>
            </a:r>
            <a:r>
              <a:rPr lang="ru-RU" smtClean="0"/>
              <a:t>другой</a:t>
            </a:r>
            <a:r>
              <a:rPr lang="ru-RU" smtClean="0"/>
              <a:t>. При перегрузке этих </a:t>
            </a:r>
            <a:r>
              <a:rPr lang="ru-RU" smtClean="0"/>
              <a:t>операций</a:t>
            </a:r>
            <a:r>
              <a:rPr lang="ru-RU" smtClean="0"/>
              <a:t>, необходимо указать один </a:t>
            </a:r>
            <a:r>
              <a:rPr lang="ru-RU" smtClean="0"/>
              <a:t>параметр</a:t>
            </a:r>
            <a:r>
              <a:rPr lang="ru-RU" smtClean="0"/>
              <a:t>, содержащий </a:t>
            </a:r>
            <a:r>
              <a:rPr lang="ru-RU" smtClean="0"/>
              <a:t>данные</a:t>
            </a:r>
            <a:r>
              <a:rPr lang="ru-RU" smtClean="0"/>
              <a:t>, которые нужно </a:t>
            </a:r>
            <a:r>
              <a:rPr lang="ru-RU" smtClean="0"/>
              <a:t>конвертировать</a:t>
            </a:r>
            <a:r>
              <a:rPr lang="ru-RU" smtClean="0"/>
              <a:t>. Эти данные могут быть любого допустимого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22" name="Rounded Rectangle 21"/>
          <p:cNvSpPr/>
          <p:nvPr/>
        </p:nvSpPr>
        <p:spPr>
          <a:xfrm>
            <a:off x="304800" y="4495800"/>
            <a:ext cx="32766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Операции</a:t>
            </a:r>
            <a:r>
              <a:rPr lang="ru-RU" smtClean="0"/>
              <a:t> </a:t>
            </a:r>
            <a:r>
              <a:rPr lang="ru-RU" smtClean="0"/>
              <a:t>преобразования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50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7000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noProof="0" smtClean="0"/>
                        <a:t>Операции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перегрузки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Унарные операции, которые могут быть перегружены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Бинарные операции, которые могут быть перегружены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Операции сравнения, которые могут быть перегружены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Условные логические операции не могут быть перегружены, но они оцениваются с помощью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которые могут быть перегружены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Операция индексирования массива не может быть перегружена, но можно определить индексаторы, которые могут бть перегружены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Операция приведения не может быть перегружена, но можно определить новые операции преобразования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Операции присваивания не могут быть перегружены, но +=, например, оценивается с помощью операции «+», которая может быть перегружена</a:t>
                      </a:r>
                      <a:endParaRPr lang="ru-RU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endParaRPr lang="ru-RU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Эти операции не могут быть перегружены</a:t>
                      </a:r>
                      <a:endParaRPr lang="ru-RU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</a:t>
            </a:r>
            <a:r>
              <a:rPr lang="ru-RU" smtClean="0"/>
              <a:t> </a:t>
            </a:r>
            <a:r>
              <a:rPr lang="ru-RU" smtClean="0"/>
              <a:t>операций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lowchart: Document 3"/>
          <p:cNvSpPr/>
          <p:nvPr/>
        </p:nvSpPr>
        <p:spPr>
          <a:xfrm>
            <a:off x="1447800" y="2286000"/>
            <a:ext cx="6553200" cy="1676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Hour operator +(Hour lhs,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Hour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Hour(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lhs.value 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rhs.value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04800" y="914400"/>
            <a:ext cx="19050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Рекомендуемый</a:t>
            </a:r>
            <a:r>
              <a:rPr lang="ru-RU" smtClean="0"/>
              <a:t> модификатор доступа </a:t>
            </a:r>
            <a:r>
              <a:rPr lang="ru-RU" smtClean="0"/>
              <a:t>public</a:t>
            </a:r>
            <a:endParaRPr lang="ru-RU" smtClean="0"/>
          </a:p>
        </p:txBody>
      </p:sp>
      <p:pic>
        <p:nvPicPr>
          <p:cNvPr id="44" name="Picture 4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467446">
            <a:off x="925121" y="2051687"/>
            <a:ext cx="1108062" cy="21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ounded Rectangle 44"/>
          <p:cNvSpPr/>
          <p:nvPr/>
        </p:nvSpPr>
        <p:spPr>
          <a:xfrm>
            <a:off x="2590800" y="914400"/>
            <a:ext cx="19812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М</a:t>
            </a:r>
            <a:r>
              <a:rPr lang="ru-RU" smtClean="0"/>
              <a:t>етод </a:t>
            </a:r>
            <a:r>
              <a:rPr lang="ru-RU" smtClean="0"/>
              <a:t>должны</a:t>
            </a:r>
            <a:r>
              <a:rPr lang="ru-RU" smtClean="0"/>
              <a:t> быть </a:t>
            </a:r>
            <a:r>
              <a:rPr lang="ru-RU" smtClean="0"/>
              <a:t>static</a:t>
            </a:r>
            <a:endParaRPr lang="ru-RU" smtClean="0"/>
          </a:p>
        </p:txBody>
      </p:sp>
      <p:pic>
        <p:nvPicPr>
          <p:cNvPr id="46" name="Picture 4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252138" flipV="1">
            <a:off x="2543692" y="1991221"/>
            <a:ext cx="849783" cy="20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ounded Rectangle 46"/>
          <p:cNvSpPr/>
          <p:nvPr/>
        </p:nvSpPr>
        <p:spPr>
          <a:xfrm>
            <a:off x="4953000" y="914400"/>
            <a:ext cx="3962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Именем</a:t>
            </a:r>
            <a:r>
              <a:rPr lang="ru-RU" smtClean="0"/>
              <a:t> метода является ключевое слово operator вместе с символом перегружаемой </a:t>
            </a:r>
            <a:r>
              <a:rPr lang="ru-RU" smtClean="0"/>
              <a:t>операции</a:t>
            </a:r>
            <a:endParaRPr lang="ru-RU" smtClean="0"/>
          </a:p>
        </p:txBody>
      </p:sp>
      <p:sp>
        <p:nvSpPr>
          <p:cNvPr id="48" name="Rounded Rectangle 47"/>
          <p:cNvSpPr/>
          <p:nvPr/>
        </p:nvSpPr>
        <p:spPr>
          <a:xfrm>
            <a:off x="304800" y="55626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Запрещается использовать модификаторы virtual, abstract, override или sealed</a:t>
            </a:r>
            <a:endParaRPr lang="ru-RU" dirty="0" smtClean="0"/>
          </a:p>
        </p:txBody>
      </p:sp>
      <p:pic>
        <p:nvPicPr>
          <p:cNvPr id="49" name="Picture 4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908055">
            <a:off x="3970193" y="1847482"/>
            <a:ext cx="2262635" cy="20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ounded Rectangle 51"/>
          <p:cNvSpPr/>
          <p:nvPr/>
        </p:nvSpPr>
        <p:spPr>
          <a:xfrm>
            <a:off x="304800" y="4038600"/>
            <a:ext cx="23622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Тип возвращаемого значения</a:t>
            </a:r>
          </a:p>
        </p:txBody>
      </p:sp>
      <p:pic>
        <p:nvPicPr>
          <p:cNvPr id="53" name="Picture 5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605291">
            <a:off x="1429704" y="3381916"/>
            <a:ext cx="2157279" cy="27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758592">
            <a:off x="4717815" y="1830414"/>
            <a:ext cx="3413332" cy="31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ounded Rectangle 54"/>
          <p:cNvSpPr/>
          <p:nvPr/>
        </p:nvSpPr>
        <p:spPr>
          <a:xfrm>
            <a:off x="5486400" y="4038600"/>
            <a:ext cx="29718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Операнды перегружаемой операции</a:t>
            </a:r>
          </a:p>
        </p:txBody>
      </p:sp>
      <p:pic>
        <p:nvPicPr>
          <p:cNvPr id="56" name="Picture 5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794671">
            <a:off x="4813881" y="3459790"/>
            <a:ext cx="1728875" cy="14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7710287">
            <a:off x="5472130" y="3377951"/>
            <a:ext cx="1743275" cy="15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2" grpId="0" animBg="1"/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</a:t>
            </a:r>
            <a:r>
              <a:rPr lang="ru-RU" smtClean="0"/>
              <a:t> </a:t>
            </a:r>
            <a:r>
              <a:rPr lang="ru-RU" smtClean="0"/>
              <a:t>операций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304800" y="762000"/>
            <a:ext cx="3352800" cy="1219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Hour Example(Hour a, Hour b)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5105400" y="1143000"/>
            <a:ext cx="3810000" cy="1524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Hour Example(Hour a, Hour b)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Hour.operator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+(a,b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pseudocode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1828800"/>
            <a:ext cx="1447800" cy="685800"/>
          </a:xfrm>
          <a:prstGeom prst="roundRect">
            <a:avLst/>
          </a:prstGeom>
          <a:solidFill>
            <a:srgbClr val="D5FFF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/>
              <a:t>Visual C# </a:t>
            </a:r>
            <a:r>
              <a:rPr lang="ru-RU" smtClean="0"/>
              <a:t>компилятор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2743200"/>
            <a:ext cx="8610600" cy="685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При</a:t>
            </a:r>
            <a:r>
              <a:rPr lang="ru-RU" smtClean="0"/>
              <a:t> </a:t>
            </a:r>
            <a:r>
              <a:rPr lang="ru-RU" smtClean="0"/>
              <a:t>перегрузке </a:t>
            </a:r>
            <a:r>
              <a:rPr lang="ru-RU" smtClean="0"/>
              <a:t>операции</a:t>
            </a:r>
            <a:r>
              <a:rPr lang="ru-RU" smtClean="0"/>
              <a:t> по крайней мере один из параметров должен быть всегда содержащего операцию </a:t>
            </a:r>
            <a:r>
              <a:rPr lang="ru-RU" smtClean="0"/>
              <a:t>типаФ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>
          <a:xfrm>
            <a:off x="304800" y="3581400"/>
            <a:ext cx="8610600" cy="685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П</a:t>
            </a:r>
            <a:r>
              <a:rPr lang="ru-RU" smtClean="0"/>
              <a:t>ерегрузить </a:t>
            </a:r>
            <a:r>
              <a:rPr lang="ru-RU" smtClean="0"/>
              <a:t>операцию</a:t>
            </a:r>
            <a:r>
              <a:rPr lang="ru-RU" smtClean="0"/>
              <a:t> в классе можно столько </a:t>
            </a:r>
            <a:r>
              <a:rPr lang="ru-RU" smtClean="0"/>
              <a:t>раз</a:t>
            </a:r>
            <a:r>
              <a:rPr lang="ru-RU" smtClean="0"/>
              <a:t>, сколько необходимо до тех </a:t>
            </a:r>
            <a:r>
              <a:rPr lang="ru-RU" smtClean="0"/>
              <a:t>пор</a:t>
            </a:r>
            <a:r>
              <a:rPr lang="ru-RU" smtClean="0"/>
              <a:t>, пока компилятор Visual </a:t>
            </a:r>
            <a:r>
              <a:rPr lang="ru-RU" smtClean="0"/>
              <a:t>C</a:t>
            </a:r>
            <a:r>
              <a:rPr lang="ru-RU" smtClean="0"/>
              <a:t># сможет различить каждую </a:t>
            </a:r>
            <a:r>
              <a:rPr lang="ru-RU" smtClean="0"/>
              <a:t>перегрузку</a:t>
            </a:r>
            <a:endParaRPr lang="ru-RU" smtClean="0"/>
          </a:p>
        </p:txBody>
      </p:sp>
      <p:sp>
        <p:nvSpPr>
          <p:cNvPr id="14" name="Flowchart: Document 13"/>
          <p:cNvSpPr/>
          <p:nvPr/>
        </p:nvSpPr>
        <p:spPr>
          <a:xfrm>
            <a:off x="381000" y="4495800"/>
            <a:ext cx="3352800" cy="1219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Hour Example(Hour 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49511">
            <a:off x="1713522" y="1503606"/>
            <a:ext cx="1568085" cy="79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4572000" y="1981200"/>
            <a:ext cx="901974" cy="40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</a:t>
            </a:r>
            <a:r>
              <a:rPr lang="ru-RU" smtClean="0"/>
              <a:t> </a:t>
            </a:r>
            <a:r>
              <a:rPr lang="ru-RU" smtClean="0"/>
              <a:t>операций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Любой</a:t>
            </a:r>
            <a:r>
              <a:rPr lang="ru-RU" smtClean="0"/>
              <a:t> класс или структура могут перегрузить операции true и </a:t>
            </a:r>
            <a:r>
              <a:rPr lang="ru-RU" smtClean="0"/>
              <a:t>false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>
          <a:xfrm>
            <a:off x="304800" y="1524000"/>
            <a:ext cx="5181600" cy="3962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public class Point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double X { get; set;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double Y { get; set;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static bool operator true(Point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a.X &gt;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 ||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a.Y &gt;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static bool operator false(Point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(a.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== 0)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&amp;&amp;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(a.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== 0);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/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0" y="1676400"/>
            <a:ext cx="2819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Операции</a:t>
            </a:r>
            <a:r>
              <a:rPr lang="ru-RU" smtClean="0"/>
              <a:t> перегружаются </a:t>
            </a:r>
            <a:r>
              <a:rPr lang="ru-RU" smtClean="0"/>
              <a:t>парой</a:t>
            </a:r>
            <a:endParaRPr lang="ru-RU" smtClean="0"/>
          </a:p>
        </p:txBody>
      </p:sp>
      <p:pic>
        <p:nvPicPr>
          <p:cNvPr id="7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94832">
            <a:off x="3955285" y="2277416"/>
            <a:ext cx="2193040" cy="31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710272">
            <a:off x="3794841" y="2912240"/>
            <a:ext cx="2573786" cy="37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owchart: Document 8"/>
          <p:cNvSpPr/>
          <p:nvPr/>
        </p:nvSpPr>
        <p:spPr>
          <a:xfrm>
            <a:off x="2590800" y="4495800"/>
            <a:ext cx="6248400" cy="1828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p1 = new Point { X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Y = 20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p2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Point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if (p2)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Point is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positive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else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Point has non-positive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</a:t>
            </a:r>
            <a:r>
              <a:rPr lang="ru-RU" smtClean="0"/>
              <a:t> при перегрузке </a:t>
            </a:r>
            <a:r>
              <a:rPr lang="ru-RU" smtClean="0"/>
              <a:t>операций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>
          <a:xfrm>
            <a:off x="609600" y="914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Нельзя</a:t>
            </a:r>
            <a:r>
              <a:rPr lang="ru-RU" smtClean="0"/>
              <a:t> изменить приоритет или ассоциативность </a:t>
            </a:r>
            <a:r>
              <a:rPr lang="ru-RU" smtClean="0"/>
              <a:t>операции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>
          <a:xfrm>
            <a:off x="609600" y="1676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Нельзя</a:t>
            </a:r>
            <a:r>
              <a:rPr lang="ru-RU" smtClean="0"/>
              <a:t> изменить множественность </a:t>
            </a:r>
            <a:r>
              <a:rPr lang="ru-RU" smtClean="0"/>
              <a:t>операции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>
          <a:xfrm>
            <a:off x="609600" y="2438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Нельзя</a:t>
            </a:r>
            <a:r>
              <a:rPr lang="ru-RU" smtClean="0"/>
              <a:t> придумать новые символы </a:t>
            </a:r>
            <a:r>
              <a:rPr lang="ru-RU" smtClean="0"/>
              <a:t>операции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609600" y="3200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Нельзя</a:t>
            </a:r>
            <a:r>
              <a:rPr lang="ru-RU" smtClean="0"/>
              <a:t> изменить смысл операций по отношению ко встроенным </a:t>
            </a:r>
            <a:r>
              <a:rPr lang="ru-RU" smtClean="0"/>
              <a:t>типам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>
          <a:xfrm>
            <a:off x="609600" y="3962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О</a:t>
            </a:r>
            <a:r>
              <a:rPr lang="ru-RU" smtClean="0"/>
              <a:t>перации  сравнения необходимо реализовать в </a:t>
            </a:r>
            <a:r>
              <a:rPr lang="ru-RU" smtClean="0"/>
              <a:t>парах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>
          <a:xfrm>
            <a:off x="609600" y="4724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Нельзя перегрузить все операции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5486400"/>
            <a:ext cx="8305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Если</a:t>
            </a:r>
            <a:r>
              <a:rPr lang="ru-RU" smtClean="0"/>
              <a:t> в классе определяются операции «==» и «!=», необходмо переопределить методы GetHashCode и </a:t>
            </a:r>
            <a:r>
              <a:rPr lang="ru-RU" smtClean="0"/>
              <a:t>Equals</a:t>
            </a:r>
            <a:endParaRPr lang="ru-RU" smtClean="0"/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304800" y="990600"/>
            <a:ext cx="373062" cy="361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smtClean="0">
                <a:solidFill>
                  <a:srgbClr val="002C78"/>
                </a:solidFill>
                <a:latin typeface="+mn-lt"/>
                <a:cs typeface="Arial" charset="0"/>
              </a:rPr>
              <a:t>1</a:t>
            </a:r>
            <a:endParaRPr lang="ru-RU" sz="2000" b="1">
              <a:solidFill>
                <a:srgbClr val="002C78"/>
              </a:solidFill>
              <a:latin typeface="+mn-lt"/>
              <a:cs typeface="Arial" charset="0"/>
            </a:endParaRP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304800" y="1752600"/>
            <a:ext cx="373062" cy="361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smtClean="0">
                <a:solidFill>
                  <a:srgbClr val="002C78"/>
                </a:solidFill>
                <a:latin typeface="+mn-lt"/>
                <a:cs typeface="Arial" charset="0"/>
              </a:rPr>
              <a:t>2</a:t>
            </a:r>
            <a:endParaRPr lang="ru-RU" sz="2000" b="1">
              <a:solidFill>
                <a:srgbClr val="002C78"/>
              </a:solidFill>
              <a:latin typeface="+mn-lt"/>
              <a:cs typeface="Arial" charset="0"/>
            </a:endParaRP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304800" y="2514600"/>
            <a:ext cx="373062" cy="361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smtClean="0">
                <a:solidFill>
                  <a:srgbClr val="002C78"/>
                </a:solidFill>
                <a:latin typeface="+mn-lt"/>
                <a:cs typeface="Arial" charset="0"/>
              </a:rPr>
              <a:t>3</a:t>
            </a:r>
            <a:endParaRPr lang="ru-RU" sz="2000" b="1">
              <a:solidFill>
                <a:srgbClr val="002C78"/>
              </a:solidFill>
              <a:latin typeface="+mn-lt"/>
              <a:cs typeface="Arial" charset="0"/>
            </a:endParaRP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304800" y="3276600"/>
            <a:ext cx="373062" cy="361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smtClean="0">
                <a:solidFill>
                  <a:srgbClr val="002C78"/>
                </a:solidFill>
                <a:latin typeface="+mn-lt"/>
                <a:cs typeface="Arial" charset="0"/>
              </a:rPr>
              <a:t>4</a:t>
            </a:r>
            <a:endParaRPr lang="ru-RU" sz="2000" b="1">
              <a:solidFill>
                <a:srgbClr val="002C78"/>
              </a:solidFill>
              <a:latin typeface="+mn-lt"/>
              <a:cs typeface="Arial" charset="0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304800" y="4038600"/>
            <a:ext cx="373062" cy="361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smtClean="0">
                <a:solidFill>
                  <a:srgbClr val="002C78"/>
                </a:solidFill>
                <a:latin typeface="+mn-lt"/>
                <a:cs typeface="Arial" charset="0"/>
              </a:rPr>
              <a:t>5</a:t>
            </a:r>
            <a:endParaRPr lang="ru-RU" sz="2000" b="1">
              <a:solidFill>
                <a:srgbClr val="002C78"/>
              </a:solidFill>
              <a:latin typeface="+mn-lt"/>
              <a:cs typeface="Arial" charset="0"/>
            </a:endParaRP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304800" y="4800600"/>
            <a:ext cx="373062" cy="361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smtClean="0">
                <a:solidFill>
                  <a:srgbClr val="002C78"/>
                </a:solidFill>
                <a:latin typeface="+mn-lt"/>
                <a:cs typeface="Arial" charset="0"/>
              </a:rPr>
              <a:t>6</a:t>
            </a:r>
            <a:endParaRPr lang="ru-RU" sz="2000" b="1">
              <a:solidFill>
                <a:srgbClr val="002C78"/>
              </a:solidFill>
              <a:latin typeface="+mn-lt"/>
              <a:cs typeface="Arial" charset="0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304800" y="5562600"/>
            <a:ext cx="373062" cy="361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dirty="0" smtClean="0">
                <a:solidFill>
                  <a:srgbClr val="002C78"/>
                </a:solidFill>
                <a:latin typeface="+mn-lt"/>
                <a:cs typeface="Arial" charset="0"/>
              </a:rPr>
              <a:t>7</a:t>
            </a:r>
            <a:endParaRPr lang="ru-RU" sz="2000" b="1" dirty="0">
              <a:solidFill>
                <a:srgbClr val="002C78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Рекомендации</a:t>
            </a:r>
            <a:r>
              <a:rPr lang="ru-RU" smtClean="0"/>
              <a:t> при перегрузке </a:t>
            </a:r>
            <a:r>
              <a:rPr lang="ru-RU" smtClean="0"/>
              <a:t>операций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762000"/>
            <a:ext cx="3429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Не следует изменять операнды</a:t>
            </a:r>
            <a:endParaRPr lang="ru-RU" dirty="0" smtClean="0"/>
          </a:p>
        </p:txBody>
      </p:sp>
      <p:sp>
        <p:nvSpPr>
          <p:cNvPr id="6" name="Flowchart: Document 5"/>
          <p:cNvSpPr/>
          <p:nvPr/>
        </p:nvSpPr>
        <p:spPr>
          <a:xfrm>
            <a:off x="304800" y="1371600"/>
            <a:ext cx="8610600" cy="48006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Salary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private decimal amount;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decimal Amount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get { return this.amount;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Salary(decimal amt)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this.amount = amt;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Salary operator +(Salary salary, decimal number)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trike="sngStrike" dirty="0" smtClean="0">
                <a:latin typeface="Consolas" pitchFamily="49" charset="0"/>
                <a:cs typeface="Consolas" pitchFamily="49" charset="0"/>
              </a:rPr>
              <a:t>salary.amount += number;</a:t>
            </a:r>
            <a:endParaRPr lang="ru-RU" sz="1600" b="1" strike="sngStrike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trike="sngStrike" dirty="0" smtClean="0">
                <a:latin typeface="Consolas" pitchFamily="49" charset="0"/>
                <a:cs typeface="Consolas" pitchFamily="49" charset="0"/>
              </a:rPr>
              <a:t>return salary;</a:t>
            </a:r>
            <a:endParaRPr lang="ru-RU" sz="1600" b="1" strike="sngStrike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4724400" y="1447800"/>
            <a:ext cx="4191000" cy="1905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Salary salary = new Salary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(99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Salary newSalary = salary 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Console.WriteLine("{0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salary.Amount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newSalary.Amount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3657600"/>
            <a:ext cx="2895600" cy="609600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salary.Amount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= </a:t>
            </a:r>
            <a:endParaRPr lang="ru-RU" sz="16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886200" y="4800600"/>
            <a:ext cx="49530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salary.Amount 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3" descr="C:\Work in Progress\Microsoft\VAT\MSL_PNG_Object_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1400" y="3581400"/>
            <a:ext cx="541337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7620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Рекомендации</a:t>
            </a:r>
            <a:r>
              <a:rPr lang="ru-RU" smtClean="0"/>
              <a:t> при перегрузке </a:t>
            </a:r>
            <a:r>
              <a:rPr lang="ru-RU" smtClean="0"/>
              <a:t>операций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>
          <a:xfrm>
            <a:off x="4267200" y="1981200"/>
            <a:ext cx="3886200" cy="609600"/>
          </a:xfrm>
          <a:prstGeom prst="roundRect">
            <a:avLst/>
          </a:prstGeom>
          <a:solidFill>
            <a:srgbClr val="D5FFF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>
                <a:latin typeface="Consolas" pitchFamily="49" charset="0"/>
                <a:cs typeface="Consolas" pitchFamily="49" charset="0"/>
              </a:rPr>
              <a:t>salary + 99 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mtClean="0">
                <a:latin typeface="Consolas" pitchFamily="49" charset="0"/>
                <a:cs typeface="Consolas" pitchFamily="49" charset="0"/>
              </a:rPr>
              <a:t> 99 + salary</a:t>
            </a:r>
            <a:endParaRPr lang="ru-RU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609600" y="2743200"/>
            <a:ext cx="7467600" cy="3352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Salary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operator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decimal number)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salary.Amount 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Salary operator +( decimal number,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Call the first operator – avoid code duplication.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salary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number;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3000" y="838200"/>
            <a:ext cx="4114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Определять симметричные операции</a:t>
            </a:r>
            <a:endParaRPr lang="ru-RU" dirty="0" smtClean="0"/>
          </a:p>
        </p:txBody>
      </p:sp>
      <p:pic>
        <p:nvPicPr>
          <p:cNvPr id="11" name="Picture 2" descr="C:\Work in Progress\Microsoft\VAT\MSL_PNG_Object_Library\Event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486400" y="1371600"/>
            <a:ext cx="1081151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701371" y="930861"/>
            <a:ext cx="556202" cy="52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только имеющих смысл </a:t>
            </a:r>
            <a:r>
              <a:rPr lang="ru-RU" smtClean="0"/>
              <a:t>операций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762000"/>
            <a:ext cx="4953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Определять</a:t>
            </a:r>
            <a:r>
              <a:rPr lang="ru-RU" smtClean="0"/>
              <a:t> только имеющих смысл </a:t>
            </a:r>
            <a:r>
              <a:rPr lang="ru-RU" smtClean="0"/>
              <a:t>операций</a:t>
            </a:r>
            <a:endParaRPr lang="ru-RU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04800" y="1600200"/>
            <a:ext cx="8610600" cy="2971800"/>
          </a:xfrm>
          <a:prstGeom prst="roundRect">
            <a:avLst>
              <a:gd name="adj" fmla="val 7093"/>
            </a:avLst>
          </a:prstGeom>
          <a:solidFill>
            <a:srgbClr val="D5FFF1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b="0" dirty="0" smtClean="0">
                <a:latin typeface="Consolas" pitchFamily="49" charset="0"/>
                <a:cs typeface="Consolas" pitchFamily="49" charset="0"/>
              </a:rPr>
              <a:t>BankAccount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b="0" dirty="0" smtClean="0">
              <a:latin typeface="Consolas" pitchFamily="49" charset="0"/>
              <a:cs typeface="Consolas" pitchFamily="49" charset="0"/>
            </a:endParaRPr>
          </a:p>
          <a:p>
            <a:pPr marL="261938" defTabSz="261938">
              <a:lnSpc>
                <a:spcPct val="90000"/>
              </a:lnSpc>
              <a:tabLst>
                <a:tab pos="261938" algn="l"/>
              </a:tabLst>
              <a:defRPr/>
            </a:pPr>
            <a:r>
              <a:rPr lang="ru-RU" sz="16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500" b="0" dirty="0" smtClean="0">
                <a:latin typeface="Consolas" pitchFamily="49" charset="0"/>
                <a:cs typeface="Consolas" pitchFamily="49" charset="0"/>
              </a:rPr>
              <a:t>public static BankAccount operator +(BankAccount account, decimal amount)</a:t>
            </a:r>
          </a:p>
          <a:p>
            <a:pPr marL="261938" defTabSz="261938">
              <a:lnSpc>
                <a:spcPct val="90000"/>
              </a:lnSpc>
              <a:tabLst>
                <a:tab pos="261938" algn="l"/>
              </a:tabLst>
              <a:defRPr/>
            </a:pPr>
            <a:r>
              <a:rPr lang="ru-RU" sz="1500" b="0" dirty="0" smtClean="0">
                <a:latin typeface="Consolas" pitchFamily="49" charset="0"/>
                <a:cs typeface="Consolas" pitchFamily="49" charset="0"/>
              </a:rPr>
              <a:t> { ... } </a:t>
            </a:r>
          </a:p>
          <a:p>
            <a:pPr marL="261938" defTabSz="261938">
              <a:lnSpc>
                <a:spcPct val="90000"/>
              </a:lnSpc>
              <a:tabLst>
                <a:tab pos="261938" algn="l"/>
              </a:tabLst>
              <a:defRPr/>
            </a:pPr>
            <a:endParaRPr lang="ru-RU" sz="1500" b="0" dirty="0" smtClean="0">
              <a:latin typeface="Consolas" pitchFamily="49" charset="0"/>
              <a:cs typeface="Consolas" pitchFamily="49" charset="0"/>
            </a:endParaRPr>
          </a:p>
          <a:p>
            <a:pPr marL="261938" defTabSz="261938">
              <a:lnSpc>
                <a:spcPct val="90000"/>
              </a:lnSpc>
              <a:tabLst>
                <a:tab pos="261938" algn="l"/>
              </a:tabLst>
              <a:defRPr/>
            </a:pPr>
            <a:r>
              <a:rPr lang="ru-RU" sz="1500" b="0" dirty="0" smtClean="0">
                <a:latin typeface="Consolas" pitchFamily="49" charset="0"/>
                <a:cs typeface="Consolas" pitchFamily="49" charset="0"/>
              </a:rPr>
              <a:t> public static BankAccount operator -(BankAccount account, decimal amount)</a:t>
            </a:r>
          </a:p>
          <a:p>
            <a:pPr marL="261938" defTabSz="261938">
              <a:lnSpc>
                <a:spcPct val="90000"/>
              </a:lnSpc>
              <a:tabLst>
                <a:tab pos="261938" algn="l"/>
              </a:tabLst>
              <a:defRPr/>
            </a:pPr>
            <a:r>
              <a:rPr lang="ru-RU" sz="1500" b="0" dirty="0" smtClean="0">
                <a:latin typeface="Consolas" pitchFamily="49" charset="0"/>
                <a:cs typeface="Consolas" pitchFamily="49" charset="0"/>
              </a:rPr>
              <a:t> { ... }</a:t>
            </a:r>
          </a:p>
          <a:p>
            <a:pPr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  <a:defRPr/>
            </a:pPr>
            <a:endParaRPr lang="ru-RU" sz="1500" b="0" dirty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500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500" dirty="0" smtClean="0">
                <a:solidFill>
                  <a:srgbClr val="2750AB"/>
                </a:solidFill>
                <a:latin typeface="Consolas" pitchFamily="49" charset="0"/>
                <a:cs typeface="Consolas" pitchFamily="49" charset="0"/>
              </a:rPr>
              <a:t>WithdrawMoney(double Amount)</a:t>
            </a:r>
          </a:p>
          <a:p>
            <a:pPr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  <a:defRPr/>
            </a:pPr>
            <a:endParaRPr lang="ru-RU" sz="15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500" dirty="0" smtClean="0">
                <a:solidFill>
                  <a:srgbClr val="2750AB"/>
                </a:solidFill>
                <a:latin typeface="Consolas" pitchFamily="49" charset="0"/>
                <a:cs typeface="Consolas" pitchFamily="49" charset="0"/>
              </a:rPr>
              <a:t>DepositMoney (double Amount)</a:t>
            </a:r>
          </a:p>
          <a:p>
            <a:pPr defTabSz="457200">
              <a:lnSpc>
                <a:spcPct val="90000"/>
              </a:lnSpc>
              <a:buFont typeface="Arial" pitchFamily="34" charset="0"/>
              <a:buChar char="•"/>
              <a:tabLst>
                <a:tab pos="457200" algn="l"/>
              </a:tabLst>
              <a:defRPr/>
            </a:pPr>
            <a:endParaRPr lang="ru-RU" sz="1400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812100"/>
          <p:cNvSpPr>
            <a:spLocks noChangeArrowheads="1"/>
          </p:cNvSpPr>
          <p:nvPr/>
        </p:nvSpPr>
        <p:spPr bwMode="auto">
          <a:xfrm>
            <a:off x="368300" y="2019284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ru-RU" sz="2400" smtClean="0">
                <a:solidFill>
                  <a:srgbClr val="2750AB"/>
                </a:solidFill>
                <a:latin typeface="Wingdings" pitchFamily="2" charset="2"/>
                <a:cs typeface="Arial" charset="0"/>
                <a:sym typeface="Wingdings"/>
              </a:rPr>
              <a:t></a:t>
            </a:r>
            <a:endParaRPr lang="ru-RU" sz="2400">
              <a:solidFill>
                <a:srgbClr val="2750AB"/>
              </a:solidFill>
              <a:latin typeface="Wingdings" pitchFamily="2" charset="2"/>
              <a:cs typeface="Arial" charset="0"/>
            </a:endParaRPr>
          </a:p>
        </p:txBody>
      </p:sp>
      <p:sp>
        <p:nvSpPr>
          <p:cNvPr id="14" name="Rounded Rectangle 812100"/>
          <p:cNvSpPr>
            <a:spLocks noChangeArrowheads="1"/>
          </p:cNvSpPr>
          <p:nvPr/>
        </p:nvSpPr>
        <p:spPr bwMode="auto">
          <a:xfrm>
            <a:off x="381000" y="3276600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ru-RU" sz="2400" smtClean="0">
                <a:solidFill>
                  <a:srgbClr val="2750AB"/>
                </a:solidFill>
                <a:latin typeface="Wingdings" pitchFamily="2" charset="2"/>
                <a:cs typeface="Arial" charset="0"/>
              </a:rPr>
              <a:t>ü</a:t>
            </a:r>
            <a:endParaRPr lang="ru-RU" sz="2400">
              <a:solidFill>
                <a:srgbClr val="2750AB"/>
              </a:solidFill>
              <a:latin typeface="Wingdings" pitchFamily="2" charset="2"/>
              <a:cs typeface="Arial" charset="0"/>
            </a:endParaRPr>
          </a:p>
        </p:txBody>
      </p:sp>
      <p:sp>
        <p:nvSpPr>
          <p:cNvPr id="15" name="Rounded Rectangle 812100"/>
          <p:cNvSpPr>
            <a:spLocks noChangeArrowheads="1"/>
          </p:cNvSpPr>
          <p:nvPr/>
        </p:nvSpPr>
        <p:spPr bwMode="auto">
          <a:xfrm>
            <a:off x="381000" y="3741738"/>
            <a:ext cx="393700" cy="42068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ru-RU" sz="2400" smtClean="0">
                <a:solidFill>
                  <a:srgbClr val="2750AB"/>
                </a:solidFill>
                <a:latin typeface="Wingdings" pitchFamily="2" charset="2"/>
                <a:cs typeface="Arial" charset="0"/>
              </a:rPr>
              <a:t>ü</a:t>
            </a:r>
            <a:endParaRPr lang="ru-RU" sz="2400">
              <a:solidFill>
                <a:srgbClr val="2750AB"/>
              </a:solidFill>
              <a:latin typeface="Wingdings" pitchFamily="2" charset="2"/>
              <a:cs typeface="Arial" charset="0"/>
            </a:endParaRPr>
          </a:p>
        </p:txBody>
      </p:sp>
      <p:sp>
        <p:nvSpPr>
          <p:cNvPr id="21" name="Rounded Rectangle 812100"/>
          <p:cNvSpPr>
            <a:spLocks noChangeArrowheads="1"/>
          </p:cNvSpPr>
          <p:nvPr/>
        </p:nvSpPr>
        <p:spPr bwMode="auto">
          <a:xfrm>
            <a:off x="381000" y="2667000"/>
            <a:ext cx="393700" cy="4206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ru-RU" sz="2400" smtClean="0">
                <a:solidFill>
                  <a:srgbClr val="2750AB"/>
                </a:solidFill>
                <a:latin typeface="Wingdings" pitchFamily="2" charset="2"/>
                <a:cs typeface="Arial" charset="0"/>
                <a:sym typeface="Wingdings"/>
              </a:rPr>
              <a:t></a:t>
            </a:r>
            <a:endParaRPr lang="ru-RU" sz="2400">
              <a:solidFill>
                <a:srgbClr val="2750AB"/>
              </a:solidFill>
              <a:latin typeface="Wingdings" pitchFamily="2" charset="2"/>
              <a:cs typeface="Arial" charset="0"/>
            </a:endParaRPr>
          </a:p>
        </p:txBody>
      </p:sp>
      <p:pic>
        <p:nvPicPr>
          <p:cNvPr id="10" name="Picture 9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548971" y="854660"/>
            <a:ext cx="556202" cy="52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и использование операций </a:t>
            </a:r>
            <a:r>
              <a:rPr lang="ru-RU" smtClean="0"/>
              <a:t>преобразования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6248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Неявное</a:t>
            </a:r>
            <a:r>
              <a:rPr lang="ru-RU" smtClean="0"/>
              <a:t> </a:t>
            </a:r>
            <a:r>
              <a:rPr lang="ru-RU" smtClean="0"/>
              <a:t>преобразование</a:t>
            </a:r>
            <a:r>
              <a:rPr lang="ru-RU" smtClean="0"/>
              <a:t>: </a:t>
            </a:r>
            <a:r>
              <a:rPr lang="ru-RU" smtClean="0"/>
              <a:t>происходи</a:t>
            </a:r>
            <a:r>
              <a:rPr lang="ru-RU" smtClean="0"/>
              <a:t>т без потери </a:t>
            </a:r>
            <a:r>
              <a:rPr lang="ru-RU" smtClean="0"/>
              <a:t>точности</a:t>
            </a:r>
            <a:endParaRPr lang="ru-RU" smtClean="0"/>
          </a:p>
        </p:txBody>
      </p:sp>
      <p:sp>
        <p:nvSpPr>
          <p:cNvPr id="8" name="Flowchart: Document 7"/>
          <p:cNvSpPr/>
          <p:nvPr/>
        </p:nvSpPr>
        <p:spPr>
          <a:xfrm>
            <a:off x="304800" y="1676400"/>
            <a:ext cx="5867400" cy="2438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struct Hour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implicit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operator int (Hour from)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return from.value;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private int value;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990600" y="3733800"/>
            <a:ext cx="7086600" cy="2438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Example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void MyOtherMethod(int parameter) { ...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void Main()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Hour lunch = new Hour (12);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Example.MyOtherMethod(lunch);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1371600"/>
            <a:ext cx="3429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Операция </a:t>
            </a:r>
            <a:r>
              <a:rPr lang="ru-RU" dirty="0" smtClean="0"/>
              <a:t>реализует расширяющее преобразование</a:t>
            </a:r>
            <a:endParaRPr lang="ru-RU" dirty="0" smtClean="0"/>
          </a:p>
        </p:txBody>
      </p:sp>
      <p:pic>
        <p:nvPicPr>
          <p:cNvPr id="11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65873" flipV="1">
            <a:off x="3207825" y="1896333"/>
            <a:ext cx="2036162" cy="34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5943600" y="4572000"/>
            <a:ext cx="2819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Нея</a:t>
            </a:r>
            <a:r>
              <a:rPr lang="ru-RU" dirty="0" smtClean="0"/>
              <a:t>вное преобразование</a:t>
            </a:r>
            <a:endParaRPr lang="ru-RU" dirty="0" smtClean="0"/>
          </a:p>
        </p:txBody>
      </p:sp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65873" flipV="1">
            <a:off x="5129571" y="4981056"/>
            <a:ext cx="1018174" cy="32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Модификаторы</a:t>
            </a:r>
            <a:r>
              <a:rPr lang="ru-RU" smtClean="0"/>
              <a:t> </a:t>
            </a:r>
            <a:r>
              <a:rPr lang="ru-RU" smtClean="0"/>
              <a:t>доступа</a:t>
            </a:r>
            <a:endParaRPr lang="ru-RU" b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C</a:t>
            </a:r>
            <a:r>
              <a:rPr lang="ru-RU" smtClean="0"/>
              <a:t># предоставляет ключевые </a:t>
            </a:r>
            <a:r>
              <a:rPr lang="ru-RU" smtClean="0"/>
              <a:t>слова</a:t>
            </a:r>
            <a:r>
              <a:rPr lang="ru-RU" smtClean="0"/>
              <a:t>, известные как модификаторы </a:t>
            </a:r>
            <a:r>
              <a:rPr lang="ru-RU" smtClean="0"/>
              <a:t>доступа</a:t>
            </a:r>
            <a:r>
              <a:rPr lang="ru-RU" smtClean="0"/>
              <a:t>, позволяющие задать уровень доступа для типов и их </a:t>
            </a:r>
            <a:r>
              <a:rPr lang="ru-RU" smtClean="0"/>
              <a:t>членов</a:t>
            </a:r>
            <a:endParaRPr lang="ru-RU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1676400"/>
            <a:ext cx="8458200" cy="838200"/>
            <a:chOff x="304800" y="2362200"/>
            <a:chExt cx="8458200" cy="838200"/>
          </a:xfrm>
        </p:grpSpPr>
        <p:sp>
          <p:nvSpPr>
            <p:cNvPr id="7" name="Rounded Rectangle 6"/>
            <p:cNvSpPr/>
            <p:nvPr/>
          </p:nvSpPr>
          <p:spPr>
            <a:xfrm>
              <a:off x="381000" y="2590800"/>
              <a:ext cx="83820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	Доступ к типу или члену возможен из любого кода в той же сборке или другой </a:t>
              </a:r>
              <a:r>
                <a:rPr lang="ru-RU" smtClean="0"/>
                <a:t>сборке</a:t>
              </a:r>
              <a:r>
                <a:rPr lang="ru-RU" smtClean="0"/>
                <a:t>, ссылающейся на </a:t>
              </a:r>
              <a:r>
                <a:rPr lang="ru-RU" smtClean="0"/>
                <a:t>него</a:t>
              </a:r>
              <a:endParaRPr lang="ru-RU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4800" y="2362200"/>
              <a:ext cx="10668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public</a:t>
              </a:r>
              <a:endParaRPr lang="ru-RU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2590800"/>
            <a:ext cx="8458200" cy="762000"/>
            <a:chOff x="304800" y="2362200"/>
            <a:chExt cx="8458200" cy="7620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2514600"/>
              <a:ext cx="83820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	</a:t>
              </a:r>
              <a:r>
                <a:rPr lang="ru-RU" smtClean="0"/>
                <a:t> Доступ к типу или члену можно получить только из кода в том же классе или </a:t>
              </a:r>
              <a:r>
                <a:rPr lang="ru-RU" smtClean="0"/>
                <a:t>структуре</a:t>
              </a:r>
              <a:endParaRPr lang="ru-RU" smtClean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4800" y="2362200"/>
              <a:ext cx="10668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private</a:t>
              </a:r>
              <a:endParaRPr lang="ru-RU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3429000"/>
            <a:ext cx="8458200" cy="762000"/>
            <a:chOff x="304800" y="2362200"/>
            <a:chExt cx="8458200" cy="762000"/>
          </a:xfrm>
        </p:grpSpPr>
        <p:sp>
          <p:nvSpPr>
            <p:cNvPr id="20" name="Rounded Rectangle 19"/>
            <p:cNvSpPr/>
            <p:nvPr/>
          </p:nvSpPr>
          <p:spPr>
            <a:xfrm>
              <a:off x="381000" y="2514600"/>
              <a:ext cx="83820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	</a:t>
              </a:r>
              <a:r>
                <a:rPr lang="ru-RU" smtClean="0"/>
                <a:t> Доступ к типу или члену можно получить только из кода в том же классе или </a:t>
              </a:r>
              <a:r>
                <a:rPr lang="ru-RU" smtClean="0"/>
                <a:t>структуре</a:t>
              </a:r>
              <a:r>
                <a:rPr lang="ru-RU" smtClean="0"/>
                <a:t>, </a:t>
              </a:r>
              <a:r>
                <a:rPr lang="ru-RU" smtClean="0"/>
                <a:t>либо в производном </a:t>
              </a:r>
              <a:r>
                <a:rPr lang="ru-RU" smtClean="0"/>
                <a:t>классе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2362200"/>
              <a:ext cx="11430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protected</a:t>
              </a:r>
              <a:endParaRPr lang="ru-RU" smtClean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000" y="4267200"/>
            <a:ext cx="8458200" cy="762000"/>
            <a:chOff x="304800" y="2362200"/>
            <a:chExt cx="8458200" cy="762000"/>
          </a:xfrm>
        </p:grpSpPr>
        <p:sp>
          <p:nvSpPr>
            <p:cNvPr id="23" name="Rounded Rectangle 22"/>
            <p:cNvSpPr/>
            <p:nvPr/>
          </p:nvSpPr>
          <p:spPr>
            <a:xfrm>
              <a:off x="381000" y="2514600"/>
              <a:ext cx="83820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	</a:t>
              </a:r>
              <a:r>
                <a:rPr lang="ru-RU" smtClean="0"/>
                <a:t> Доступ к типу или члену возможен из любого кода в той же </a:t>
              </a:r>
              <a:r>
                <a:rPr lang="ru-RU" smtClean="0"/>
                <a:t>сборке</a:t>
              </a:r>
              <a:r>
                <a:rPr lang="ru-RU" smtClean="0"/>
                <a:t>, но не из другой </a:t>
              </a:r>
              <a:r>
                <a:rPr lang="ru-RU" smtClean="0"/>
                <a:t>сборки</a:t>
              </a:r>
              <a:endParaRPr lang="ru-RU" smtClean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4800" y="2362200"/>
              <a:ext cx="11430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internal</a:t>
              </a:r>
              <a:endParaRPr lang="ru-RU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" y="5105400"/>
            <a:ext cx="8458200" cy="762000"/>
            <a:chOff x="304800" y="2362200"/>
            <a:chExt cx="8458200" cy="762000"/>
          </a:xfrm>
        </p:grpSpPr>
        <p:sp>
          <p:nvSpPr>
            <p:cNvPr id="26" name="Rounded Rectangle 25"/>
            <p:cNvSpPr/>
            <p:nvPr/>
          </p:nvSpPr>
          <p:spPr>
            <a:xfrm>
              <a:off x="381000" y="2514600"/>
              <a:ext cx="83820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smtClean="0"/>
                <a:t>	 </a:t>
              </a:r>
              <a:r>
                <a:rPr lang="ru-RU" smtClean="0"/>
                <a:t>	Доступ к типу или члену возможен из любого кода в той же </a:t>
              </a:r>
              <a:r>
                <a:rPr lang="ru-RU" smtClean="0"/>
                <a:t>сборке</a:t>
              </a:r>
              <a:r>
                <a:rPr lang="ru-RU" smtClean="0"/>
                <a:t>, </a:t>
              </a:r>
              <a:r>
                <a:rPr lang="ru-RU" smtClean="0"/>
                <a:t>либо </a:t>
              </a:r>
              <a:r>
                <a:rPr lang="ru-RU" smtClean="0"/>
                <a:t>из</a:t>
              </a:r>
              <a:r>
                <a:rPr lang="ru-RU" smtClean="0"/>
                <a:t> производного класса в другой </a:t>
              </a:r>
              <a:r>
                <a:rPr lang="ru-RU" smtClean="0"/>
                <a:t>сборке</a:t>
              </a:r>
              <a:endParaRPr lang="ru-RU" smtClean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4800" y="2362200"/>
              <a:ext cx="1981200" cy="4572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protected internal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и использование операций </a:t>
            </a:r>
            <a:r>
              <a:rPr lang="ru-RU" smtClean="0"/>
              <a:t>преобразования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6248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Явное</a:t>
            </a:r>
            <a:r>
              <a:rPr lang="ru-RU" smtClean="0"/>
              <a:t> </a:t>
            </a:r>
            <a:r>
              <a:rPr lang="ru-RU" smtClean="0"/>
              <a:t>преобразование: </a:t>
            </a:r>
            <a:r>
              <a:rPr lang="ru-RU" smtClean="0"/>
              <a:t>существует </a:t>
            </a:r>
            <a:r>
              <a:rPr lang="ru-RU" smtClean="0"/>
              <a:t>риск</a:t>
            </a:r>
            <a:r>
              <a:rPr lang="ru-RU" smtClean="0"/>
              <a:t> потери </a:t>
            </a:r>
            <a:r>
              <a:rPr lang="ru-RU" smtClean="0"/>
              <a:t>данных</a:t>
            </a:r>
            <a:endParaRPr lang="ru-RU" smtClean="0"/>
          </a:p>
        </p:txBody>
      </p:sp>
      <p:sp>
        <p:nvSpPr>
          <p:cNvPr id="8" name="Flowchart: Document 7"/>
          <p:cNvSpPr/>
          <p:nvPr/>
        </p:nvSpPr>
        <p:spPr>
          <a:xfrm>
            <a:off x="304800" y="1447800"/>
            <a:ext cx="5867400" cy="35814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struct Hour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Hour(int hr)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this.value = hr % 24;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explicit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operator Hour (int from)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return new Hour(from);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private int value;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1295400" y="4038600"/>
            <a:ext cx="7620000" cy="22098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class Example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void MyOtherMethod(Hour parameter) { ... 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void Main()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int lunch = 12;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Example.MyOtherMethod((Hour)lunch); 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1371600"/>
            <a:ext cx="3429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mtClean="0"/>
              <a:t>Операция </a:t>
            </a:r>
            <a:r>
              <a:rPr lang="ru-RU" smtClean="0"/>
              <a:t>реализует</a:t>
            </a:r>
            <a:r>
              <a:rPr lang="ru-RU" smtClean="0"/>
              <a:t> расширяющее </a:t>
            </a:r>
            <a:r>
              <a:rPr lang="ru-RU" smtClean="0"/>
              <a:t>преобразование</a:t>
            </a:r>
            <a:endParaRPr lang="ru-RU" smtClean="0"/>
          </a:p>
        </p:txBody>
      </p:sp>
      <p:pic>
        <p:nvPicPr>
          <p:cNvPr id="11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65873" flipV="1">
            <a:off x="2873974" y="2593413"/>
            <a:ext cx="2669690" cy="41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6096000" y="4724400"/>
            <a:ext cx="2743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Явное преобразование</a:t>
            </a:r>
            <a:endParaRPr lang="ru-RU" dirty="0" smtClean="0"/>
          </a:p>
        </p:txBody>
      </p:sp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65873" flipV="1">
            <a:off x="5281971" y="4981056"/>
            <a:ext cx="1018174" cy="32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и использование операций </a:t>
            </a:r>
            <a:r>
              <a:rPr lang="ru-RU" smtClean="0"/>
              <a:t>преобразования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>
          <a:xfrm>
            <a:off x="838200" y="1524000"/>
            <a:ext cx="7772400" cy="4648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struct Hour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Hour(int hr)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this.value = hr % 24;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Hour operator +(Hour lhs, Hour rhs)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return new Hour(lhs.value + rhs.value);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public static implicit operator Hour (int from)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return new Hour (from);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private int value;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0"/>
            <a:ext cx="8610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Операции</a:t>
            </a:r>
            <a:r>
              <a:rPr lang="ru-RU" smtClean="0"/>
              <a:t> преобразования предоставляют альтернативный способ решения проблемы обеспечения симметрических </a:t>
            </a:r>
            <a:r>
              <a:rPr lang="ru-RU" smtClean="0"/>
              <a:t>операций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Перегрузка операций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304800" y="762000"/>
          <a:ext cx="5105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429000"/>
            <a:ext cx="5749925" cy="730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</a:t>
            </a:r>
            <a:r>
              <a:rPr lang="ru-RU" sz="1600" dirty="0" smtClean="0"/>
              <a:t>.</a:t>
            </a:r>
            <a:r>
              <a:rPr lang="en-US" sz="1600" dirty="0" smtClean="0"/>
              <a:t>C</a:t>
            </a:r>
            <a:r>
              <a:rPr lang="ru-RU" sz="1600" dirty="0" smtClean="0"/>
              <a:t>#.05 Инкапсуляция данных и методов. Перегрузка операций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</a:t>
            </a:r>
            <a:r>
              <a:rPr lang="ru-RU" smtClean="0"/>
              <a:t>private </a:t>
            </a:r>
            <a:r>
              <a:rPr lang="ru-RU" smtClean="0"/>
              <a:t>и </a:t>
            </a:r>
            <a:r>
              <a:rPr lang="ru-RU" smtClean="0"/>
              <a:t>public </a:t>
            </a:r>
            <a:r>
              <a:rPr lang="ru-RU" smtClean="0"/>
              <a:t>членов типа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Некоторые</a:t>
            </a:r>
            <a:r>
              <a:rPr lang="ru-RU" smtClean="0"/>
              <a:t> из модификаторов </a:t>
            </a:r>
            <a:r>
              <a:rPr lang="ru-RU" smtClean="0"/>
              <a:t>доступа</a:t>
            </a:r>
            <a:r>
              <a:rPr lang="ru-RU" smtClean="0"/>
              <a:t> применяются к </a:t>
            </a:r>
            <a:r>
              <a:rPr lang="ru-RU" smtClean="0"/>
              <a:t>типам</a:t>
            </a:r>
            <a:r>
              <a:rPr lang="ru-RU" smtClean="0"/>
              <a:t>, другие применяются к членам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533400" y="1600200"/>
            <a:ext cx="6324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	  Наименьший разрешительный уровень доступа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1447800"/>
            <a:ext cx="1219200" cy="609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private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>
          <a:xfrm>
            <a:off x="304800" y="2286000"/>
            <a:ext cx="7086600" cy="3048000"/>
          </a:xfrm>
          <a:prstGeom prst="flowChartDocument">
            <a:avLst/>
          </a:pr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Sales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monthlyProfit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SetMonthlyProfit(double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monthlyProfit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this.monthlyProfit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monthlyProfit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GetAnnualProfitForecast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(this.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monthlyProfit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* 12);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553200" y="2895600"/>
            <a:ext cx="381000" cy="1981200"/>
          </a:xfrm>
          <a:prstGeom prst="rightBrace">
            <a:avLst>
              <a:gd name="adj1" fmla="val 3171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7086600" y="2895600"/>
            <a:ext cx="18288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Доступны</a:t>
            </a:r>
            <a:r>
              <a:rPr lang="ru-RU" smtClean="0"/>
              <a:t> только в коде типа и не видимы для других </a:t>
            </a:r>
            <a:r>
              <a:rPr lang="ru-RU" smtClean="0"/>
              <a:t>типов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>
          <a:xfrm>
            <a:off x="457200" y="5562600"/>
            <a:ext cx="685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Для</a:t>
            </a:r>
            <a:r>
              <a:rPr lang="ru-RU" smtClean="0"/>
              <a:t> </a:t>
            </a:r>
            <a:r>
              <a:rPr lang="ru-RU" smtClean="0"/>
              <a:t>членов</a:t>
            </a:r>
            <a:r>
              <a:rPr lang="ru-RU" smtClean="0"/>
              <a:t> типа  </a:t>
            </a:r>
            <a:r>
              <a:rPr lang="ru-RU" smtClean="0"/>
              <a:t>private </a:t>
            </a:r>
            <a:r>
              <a:rPr lang="ru-RU" smtClean="0"/>
              <a:t>является </a:t>
            </a:r>
            <a:r>
              <a:rPr lang="ru-RU" smtClean="0"/>
              <a:t>уровенем</a:t>
            </a:r>
            <a:r>
              <a:rPr lang="ru-RU" smtClean="0"/>
              <a:t> доступа по </a:t>
            </a:r>
            <a:r>
              <a:rPr lang="ru-RU" smtClean="0"/>
              <a:t>умолчанию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</a:t>
            </a:r>
            <a:r>
              <a:rPr lang="ru-RU" smtClean="0"/>
              <a:t>private </a:t>
            </a:r>
            <a:r>
              <a:rPr lang="ru-RU" smtClean="0"/>
              <a:t>и </a:t>
            </a:r>
            <a:r>
              <a:rPr lang="ru-RU" smtClean="0"/>
              <a:t>public </a:t>
            </a:r>
            <a:r>
              <a:rPr lang="ru-RU" smtClean="0"/>
              <a:t>членов типа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609600" y="838200"/>
            <a:ext cx="7391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	  Наибольший разрешительный уровень доступа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" y="762000"/>
            <a:ext cx="1336713" cy="5334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public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>
          <a:xfrm>
            <a:off x="304800" y="1600200"/>
            <a:ext cx="7162800" cy="3048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Sales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monthlyProfit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void SetMonthlyProfit(double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monthlyProfit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this.monthlyProfit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monthlyProfit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GetAnnualProfitForecast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this.monthlyProfit *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019800" y="2362200"/>
            <a:ext cx="457200" cy="1524000"/>
          </a:xfrm>
          <a:prstGeom prst="rightBrace">
            <a:avLst>
              <a:gd name="adj1" fmla="val 2911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6553200" y="1752600"/>
            <a:ext cx="21336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Л</a:t>
            </a:r>
            <a:r>
              <a:rPr lang="ru-RU" smtClean="0"/>
              <a:t>юбой  тип может получить доступ к public </a:t>
            </a:r>
            <a:r>
              <a:rPr lang="ru-RU" smtClean="0"/>
              <a:t>члену</a:t>
            </a:r>
            <a:endParaRPr lang="ru-RU" smtClean="0"/>
          </a:p>
        </p:txBody>
      </p:sp>
      <p:sp>
        <p:nvSpPr>
          <p:cNvPr id="13" name="Flowchart: Document 12"/>
          <p:cNvSpPr/>
          <p:nvPr/>
        </p:nvSpPr>
        <p:spPr>
          <a:xfrm>
            <a:off x="1676400" y="3733800"/>
            <a:ext cx="7239000" cy="23622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Program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static void Main()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Sales companySales = new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Sales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companySales.SetMonthlyProfit(3400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Console.WriteLine(companySales.GetAnnualProfitForecast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</a:t>
            </a:r>
            <a:r>
              <a:rPr lang="ru-RU" smtClean="0"/>
              <a:t>internal </a:t>
            </a:r>
            <a:r>
              <a:rPr lang="ru-RU" smtClean="0"/>
              <a:t>и </a:t>
            </a:r>
            <a:r>
              <a:rPr lang="ru-RU" smtClean="0"/>
              <a:t>public </a:t>
            </a:r>
            <a:r>
              <a:rPr lang="ru-RU" smtClean="0"/>
              <a:t>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838200"/>
            <a:ext cx="6096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mtClean="0"/>
              <a:t>	</a:t>
            </a:r>
            <a:r>
              <a:rPr lang="ru-RU" smtClean="0"/>
              <a:t> </a:t>
            </a:r>
            <a:r>
              <a:rPr lang="ru-RU" smtClean="0"/>
              <a:t>Модификатор</a:t>
            </a:r>
            <a:r>
              <a:rPr lang="ru-RU" smtClean="0"/>
              <a:t> доступа по умолчанию </a:t>
            </a:r>
            <a:r>
              <a:rPr lang="ru-RU" smtClean="0"/>
              <a:t>для</a:t>
            </a:r>
            <a:r>
              <a:rPr lang="ru-RU" smtClean="0"/>
              <a:t> типа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762000"/>
            <a:ext cx="1336713" cy="5334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/>
              <a:t>internal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1828800"/>
            <a:ext cx="8610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Ограничивает видимость кода типа только в пределах типов, определеных в той же сборке</a:t>
            </a:r>
            <a:endParaRPr lang="ru-RU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762000" y="3505200"/>
            <a:ext cx="3581400" cy="1905000"/>
            <a:chOff x="762000" y="2438400"/>
            <a:chExt cx="3581400" cy="1905000"/>
          </a:xfrm>
        </p:grpSpPr>
        <p:sp>
          <p:nvSpPr>
            <p:cNvPr id="14" name="Rounded Rectangle 13"/>
            <p:cNvSpPr/>
            <p:nvPr/>
          </p:nvSpPr>
          <p:spPr>
            <a:xfrm>
              <a:off x="762000" y="2438400"/>
              <a:ext cx="3581400" cy="1905000"/>
            </a:xfrm>
            <a:prstGeom prst="roundRect">
              <a:avLst/>
            </a:prstGeom>
            <a:solidFill>
              <a:srgbClr val="8BFF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RU" smtClean="0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828800" y="2514600"/>
              <a:ext cx="11208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b="1" smtClean="0"/>
                <a:t>Sales.dll</a:t>
              </a:r>
              <a:endParaRPr lang="ru-RU" b="1"/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838200" y="2935288"/>
              <a:ext cx="1646237" cy="1179512"/>
            </a:xfrm>
            <a:prstGeom prst="roundRect">
              <a:avLst>
                <a:gd name="adj" fmla="val 7093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class </a:t>
              </a: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Costs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{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ru-RU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590800" y="2935287"/>
              <a:ext cx="1647825" cy="1179513"/>
            </a:xfrm>
            <a:prstGeom prst="roundRect">
              <a:avLst>
                <a:gd name="adj" fmla="val 7093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class </a:t>
              </a: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Sales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{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ru-RU" sz="1600" b="0" smtClean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ru-RU" sz="1600" b="0" smtClean="0">
                  <a:latin typeface="Consolas" pitchFamily="49" charset="0"/>
                  <a:cs typeface="Consolas" pitchFamily="49" charset="0"/>
                </a:rPr>
                <a:t>}</a:t>
              </a:r>
              <a:endParaRPr lang="ru-RU" sz="16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800" y="2819400"/>
            <a:ext cx="25908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mtClean="0"/>
              <a:t>Типы доступны только типам </a:t>
            </a:r>
            <a:r>
              <a:rPr lang="ru-RU" smtClean="0"/>
              <a:t>в </a:t>
            </a:r>
            <a:r>
              <a:rPr lang="ru-RU" smtClean="0"/>
              <a:t>Sales.dll</a:t>
            </a:r>
            <a:endParaRPr lang="ru-RU" smtClean="0"/>
          </a:p>
        </p:txBody>
      </p:sp>
      <p:sp>
        <p:nvSpPr>
          <p:cNvPr id="22" name="Rounded Rectangle 21"/>
          <p:cNvSpPr/>
          <p:nvPr/>
        </p:nvSpPr>
        <p:spPr>
          <a:xfrm>
            <a:off x="4800600" y="4343400"/>
            <a:ext cx="36576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Аналогичные </a:t>
            </a:r>
            <a:r>
              <a:rPr lang="ru-RU" dirty="0" smtClean="0"/>
              <a:t>правила  </a:t>
            </a:r>
            <a:r>
              <a:rPr lang="ru-RU" dirty="0" smtClean="0"/>
              <a:t>видимости </a:t>
            </a:r>
            <a:r>
              <a:rPr lang="ru-RU" dirty="0" smtClean="0"/>
              <a:t>распространяются на internal поля и свойства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internal</a:t>
            </a:r>
            <a:r>
              <a:rPr lang="ru-RU" dirty="0" smtClean="0"/>
              <a:t> и </a:t>
            </a:r>
            <a:r>
              <a:rPr lang="en-US" dirty="0" smtClean="0"/>
              <a:t>public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8" name="Group 20"/>
          <p:cNvGrpSpPr/>
          <p:nvPr/>
        </p:nvGrpSpPr>
        <p:grpSpPr>
          <a:xfrm>
            <a:off x="762000" y="1828799"/>
            <a:ext cx="5791200" cy="1981200"/>
            <a:chOff x="762000" y="2438400"/>
            <a:chExt cx="2895600" cy="1768929"/>
          </a:xfrm>
        </p:grpSpPr>
        <p:sp>
          <p:nvSpPr>
            <p:cNvPr id="14" name="Rounded Rectangle 13"/>
            <p:cNvSpPr/>
            <p:nvPr/>
          </p:nvSpPr>
          <p:spPr>
            <a:xfrm>
              <a:off x="762000" y="2438400"/>
              <a:ext cx="2895600" cy="1768929"/>
            </a:xfrm>
            <a:prstGeom prst="roundRect">
              <a:avLst/>
            </a:prstGeom>
            <a:solidFill>
              <a:srgbClr val="8BFF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just"/>
              <a:endParaRPr lang="ru-RU" dirty="0" err="1" smtClean="0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981200" y="2574472"/>
              <a:ext cx="483466" cy="329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b="1" dirty="0" smtClean="0">
                  <a:latin typeface="+mn-lt"/>
                  <a:cs typeface="Consolas" pitchFamily="49" charset="0"/>
                </a:rPr>
                <a:t>Sales.dll</a:t>
              </a:r>
              <a:endParaRPr lang="en-GB" b="1" dirty="0">
                <a:latin typeface="+mn-lt"/>
                <a:cs typeface="Consolas" pitchFamily="49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838200" y="2935288"/>
              <a:ext cx="1181100" cy="1067933"/>
            </a:xfrm>
            <a:prstGeom prst="roundRect">
              <a:avLst>
                <a:gd name="adj" fmla="val 7093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t" anchorCtr="0"/>
            <a:lstStyle/>
            <a:p>
              <a:pPr>
                <a:defRPr/>
              </a:pPr>
              <a:r>
                <a:rPr lang="en-US" sz="1600" b="0" dirty="0" smtClean="0">
                  <a:latin typeface="Consolas" pitchFamily="49" charset="0"/>
                  <a:cs typeface="Consolas" pitchFamily="49" charset="0"/>
                </a:rPr>
                <a:t>public class </a:t>
              </a: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Costs</a:t>
              </a:r>
              <a:endParaRPr lang="en-GB" sz="1600" b="0" dirty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    ...</a:t>
              </a:r>
              <a:endParaRPr lang="en-GB" sz="1600" b="0" dirty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}</a:t>
              </a:r>
              <a:endParaRPr lang="en-GB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400300" y="2935287"/>
              <a:ext cx="1182240" cy="1067935"/>
            </a:xfrm>
            <a:prstGeom prst="roundRect">
              <a:avLst>
                <a:gd name="adj" fmla="val 7093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t" anchorCtr="0"/>
            <a:lstStyle/>
            <a:p>
              <a:pPr>
                <a:defRPr/>
              </a:pP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sz="1600" b="0" dirty="0" smtClean="0">
                  <a:latin typeface="Consolas" pitchFamily="49" charset="0"/>
                  <a:cs typeface="Consolas" pitchFamily="49" charset="0"/>
                </a:rPr>
                <a:t>class </a:t>
              </a: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Sales</a:t>
              </a:r>
              <a:endParaRPr lang="en-GB" sz="1600" b="0" dirty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    ...</a:t>
              </a:r>
              <a:endParaRPr lang="en-GB" sz="1600" b="0" dirty="0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en-US" sz="1600" b="0" dirty="0">
                  <a:latin typeface="Consolas" pitchFamily="49" charset="0"/>
                  <a:cs typeface="Consolas" pitchFamily="49" charset="0"/>
                </a:rPr>
                <a:t>}</a:t>
              </a:r>
              <a:endParaRPr lang="en-GB" sz="1600" b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90600" y="4343400"/>
            <a:ext cx="22098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Shop.dll</a:t>
            </a:r>
            <a:endParaRPr lang="ru-RU" b="1" dirty="0" err="1" smtClean="0"/>
          </a:p>
        </p:txBody>
      </p:sp>
      <p:sp>
        <p:nvSpPr>
          <p:cNvPr id="17" name="Rounded Rectangle 16"/>
          <p:cNvSpPr/>
          <p:nvPr/>
        </p:nvSpPr>
        <p:spPr>
          <a:xfrm>
            <a:off x="4343400" y="4343400"/>
            <a:ext cx="22098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InternetShop.dll</a:t>
            </a:r>
            <a:endParaRPr lang="ru-RU" b="1" dirty="0" err="1" smtClean="0"/>
          </a:p>
        </p:txBody>
      </p:sp>
      <p:sp>
        <p:nvSpPr>
          <p:cNvPr id="21" name="Down Arrow 20"/>
          <p:cNvSpPr/>
          <p:nvPr/>
        </p:nvSpPr>
        <p:spPr>
          <a:xfrm>
            <a:off x="1905000" y="3810000"/>
            <a:ext cx="304800" cy="5334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ru-RU" dirty="0" err="1" smtClean="0"/>
          </a:p>
        </p:txBody>
      </p:sp>
      <p:sp>
        <p:nvSpPr>
          <p:cNvPr id="23" name="Down Arrow 22"/>
          <p:cNvSpPr/>
          <p:nvPr/>
        </p:nvSpPr>
        <p:spPr>
          <a:xfrm>
            <a:off x="5181600" y="3810000"/>
            <a:ext cx="304800" cy="5334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838200" y="1371600"/>
            <a:ext cx="1336713" cy="5334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publiс</a:t>
            </a:r>
            <a:endParaRPr lang="ru-RU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>
          <a:innerShdw blurRad="63500" dist="50800" dir="2700000">
            <a:prstClr val="black">
              <a:alpha val="50000"/>
            </a:prstClr>
          </a:innerShdw>
        </a:effectLst>
      </a:spPr>
      <a:bodyPr rtlCol="0" anchor="ctr"/>
      <a:lstStyle>
        <a:defPPr algn="just"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3353</TotalTime>
  <Words>3585</Words>
  <Application>Microsoft Office PowerPoint</Application>
  <PresentationFormat>On-screen Show (4:3)</PresentationFormat>
  <Paragraphs>859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Presentation_Template_Aug_2008_blue_line_automated</vt:lpstr>
      <vt:lpstr>NET.C#.05 Инкапсуляция данных и методов. Перегрузка операций</vt:lpstr>
      <vt:lpstr>Slide 2</vt:lpstr>
      <vt:lpstr>Управление видимостью членов типа</vt:lpstr>
      <vt:lpstr>Что такое инкапсуляция?</vt:lpstr>
      <vt:lpstr>Модификаторы доступа</vt:lpstr>
      <vt:lpstr>Сравнение private и public членов типа</vt:lpstr>
      <vt:lpstr>Сравнение private и public членов типа</vt:lpstr>
      <vt:lpstr>Сравнение internal и public типов</vt:lpstr>
      <vt:lpstr>Сравнение internal и public типов</vt:lpstr>
      <vt:lpstr>Сравнение internal и public типов</vt:lpstr>
      <vt:lpstr>Создание и использование свойств</vt:lpstr>
      <vt:lpstr>Что такое свойство?</vt:lpstr>
      <vt:lpstr>Определение свойства</vt:lpstr>
      <vt:lpstr>Определение свойства</vt:lpstr>
      <vt:lpstr>Автоматические свойства</vt:lpstr>
      <vt:lpstr>Создание экземпляра объекта с помощью свойства</vt:lpstr>
      <vt:lpstr>Создание экземпляра объекта с помощью свойства</vt:lpstr>
      <vt:lpstr>Определение свойств в интерфейсе</vt:lpstr>
      <vt:lpstr>Определение свойств в интерфейсе</vt:lpstr>
      <vt:lpstr>Рекомендации по определению и использованию свойств</vt:lpstr>
      <vt:lpstr>Демонстрация: Использование свойств</vt:lpstr>
      <vt:lpstr>Создание и использование индексаторов</vt:lpstr>
      <vt:lpstr>Что такое индексатор?</vt:lpstr>
      <vt:lpstr>Создание индексатора</vt:lpstr>
      <vt:lpstr>Сравнение индексаторов и массивов</vt:lpstr>
      <vt:lpstr>Определение индексатора в интерфейсе</vt:lpstr>
      <vt:lpstr>Демонстрация: Создание и использование индексаторов</vt:lpstr>
      <vt:lpstr>Статические методы и данные</vt:lpstr>
      <vt:lpstr>Создание и использование статических полей</vt:lpstr>
      <vt:lpstr>Создание и использование статических полей</vt:lpstr>
      <vt:lpstr>Создание и использование статических полей</vt:lpstr>
      <vt:lpstr>Создание и использование статических методов</vt:lpstr>
      <vt:lpstr>Создание статических типов и использование статических конструкторов</vt:lpstr>
      <vt:lpstr>Создание статических типов и использование статических конструкторов</vt:lpstr>
      <vt:lpstr>Создание статических типов и использование статических конструкторов</vt:lpstr>
      <vt:lpstr>Создание и использование методов расширения</vt:lpstr>
      <vt:lpstr>Демонстрация: Статические методы и методы расширения</vt:lpstr>
      <vt:lpstr>Перегрузка операций</vt:lpstr>
      <vt:lpstr>Что такое перегрузка операций?</vt:lpstr>
      <vt:lpstr>Перегрузка операций</vt:lpstr>
      <vt:lpstr>Перегрузка операций</vt:lpstr>
      <vt:lpstr>Перегрузка операций</vt:lpstr>
      <vt:lpstr>Перегрузка операций</vt:lpstr>
      <vt:lpstr>Перегрузка операций</vt:lpstr>
      <vt:lpstr>Ограничения при перегрузке операций</vt:lpstr>
      <vt:lpstr>Рекомендации при перегрузке операций</vt:lpstr>
      <vt:lpstr>Рекомендации при перегрузке операций</vt:lpstr>
      <vt:lpstr>Определение только имеющих смысл операций</vt:lpstr>
      <vt:lpstr>Реализация и использование операций преобразования</vt:lpstr>
      <vt:lpstr>Реализация и использование операций преобразования</vt:lpstr>
      <vt:lpstr>Реализация и использование операций преобразования</vt:lpstr>
      <vt:lpstr>Демонстрация: Перегрузка операций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anzhelika</cp:lastModifiedBy>
  <cp:revision>581</cp:revision>
  <dcterms:created xsi:type="dcterms:W3CDTF">2008-09-08T12:48:20Z</dcterms:created>
  <dcterms:modified xsi:type="dcterms:W3CDTF">2011-08-17T10:04:44Z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