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09" r:id="rId5"/>
    <p:sldId id="314" r:id="rId6"/>
    <p:sldId id="315" r:id="rId7"/>
    <p:sldId id="344" r:id="rId8"/>
    <p:sldId id="345" r:id="rId9"/>
    <p:sldId id="346" r:id="rId10"/>
    <p:sldId id="347" r:id="rId11"/>
    <p:sldId id="348" r:id="rId12"/>
    <p:sldId id="350" r:id="rId13"/>
    <p:sldId id="349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9" r:id="rId22"/>
    <p:sldId id="358" r:id="rId23"/>
    <p:sldId id="360" r:id="rId24"/>
    <p:sldId id="361" r:id="rId25"/>
    <p:sldId id="362" r:id="rId26"/>
    <p:sldId id="365" r:id="rId27"/>
    <p:sldId id="367" r:id="rId28"/>
    <p:sldId id="368" r:id="rId29"/>
    <p:sldId id="369" r:id="rId30"/>
    <p:sldId id="364" r:id="rId31"/>
    <p:sldId id="363" r:id="rId32"/>
    <p:sldId id="37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EE"/>
    <a:srgbClr val="ABFFE3"/>
    <a:srgbClr val="002C78"/>
    <a:srgbClr val="21438F"/>
    <a:srgbClr val="2750A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4624" autoAdjust="0"/>
  </p:normalViewPr>
  <p:slideViewPr>
    <p:cSldViewPr>
      <p:cViewPr>
        <p:scale>
          <a:sx n="70" d="100"/>
          <a:sy n="70" d="100"/>
        </p:scale>
        <p:origin x="-480" y="-8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pPr algn="just"/>
          <a:r>
            <a:rPr lang="ru-RU" sz="2000" b="0" noProof="0" smtClean="0"/>
            <a:t>Обработка исключений</a:t>
          </a:r>
          <a:endParaRPr lang="ru-RU" sz="2000" b="0" noProof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pPr algn="just"/>
          <a:r>
            <a:rPr lang="ru-RU" sz="2000" b="0" noProof="0" smtClean="0"/>
            <a:t>Возникновение исключений</a:t>
          </a:r>
          <a:endParaRPr lang="ru-RU" sz="2000" b="0" noProof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</dgm:pt>
    <dgm:pt modelId="{1362EE91-68DF-435F-9E33-24E92D688DFB}" type="pres">
      <dgm:prSet presAssocID="{0FD7B96B-DFFB-40E8-8800-C99EBC35642E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</dgm:pt>
    <dgm:pt modelId="{786B3D69-0E44-4721-8FC2-2B8462017211}" type="pres">
      <dgm:prSet presAssocID="{0FD7B96B-DFFB-40E8-8800-C99EBC35642E}" presName="childText" presStyleLbl="conFgAcc1" presStyleIdx="0" presStyleCnt="2">
        <dgm:presLayoutVars>
          <dgm:bulletEnabled val="1"/>
        </dgm:presLayoutVars>
      </dgm:prSet>
      <dgm:spPr/>
    </dgm:pt>
    <dgm:pt modelId="{4C05B0E5-0CF5-47A0-B599-03CB6C94096B}" type="pres">
      <dgm:prSet presAssocID="{C93B9A3B-C5D0-4235-9D96-2CD9EF5249A8}" presName="spaceBetweenRectangles" presStyleCnt="0"/>
      <dgm:spPr/>
    </dgm:pt>
    <dgm:pt modelId="{0E36D07B-A668-4A24-8270-35F45822708B}" type="pres">
      <dgm:prSet presAssocID="{9B34F71F-EC00-4044-A63E-49A3FC607A8A}" presName="parentLin" presStyleCnt="0"/>
      <dgm:spPr/>
    </dgm:pt>
    <dgm:pt modelId="{8C45043C-F9BD-4B0C-9B33-60BC208511C5}" type="pres">
      <dgm:prSet presAssocID="{9B34F71F-EC00-4044-A63E-49A3FC607A8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</dgm:pt>
    <dgm:pt modelId="{D75EA4E1-6638-4D97-8EFD-6370283CBD45}" type="pres">
      <dgm:prSet presAssocID="{9B34F71F-EC00-4044-A63E-49A3FC607A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CB407A-8622-4842-AF87-57254BE903F6}" type="presOf" srcId="{0FD7B96B-DFFB-40E8-8800-C99EBC35642E}" destId="{1362EE91-68DF-435F-9E33-24E92D688DFB}" srcOrd="0" destOrd="0" presId="urn:microsoft.com/office/officeart/2005/8/layout/list1"/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6D2176AA-8A32-4593-B2D3-F673BE8E41DD}" type="presOf" srcId="{0A4FEBF6-9EFE-43C0-98E8-AE24B82EFB1F}" destId="{83FDB37D-8924-4C38-8555-33FB4DB35805}" srcOrd="0" destOrd="0" presId="urn:microsoft.com/office/officeart/2005/8/layout/list1"/>
    <dgm:cxn modelId="{35A9FD36-7BA4-4D42-805E-AC5262C7CB05}" type="presOf" srcId="{0FD7B96B-DFFB-40E8-8800-C99EBC35642E}" destId="{98F75F81-4C9B-496A-9752-8FB2CFE0AB50}" srcOrd="1" destOrd="0" presId="urn:microsoft.com/office/officeart/2005/8/layout/list1"/>
    <dgm:cxn modelId="{D0B3E526-7A3F-437D-985F-1A1D9E4ECA1B}" type="presOf" srcId="{9B34F71F-EC00-4044-A63E-49A3FC607A8A}" destId="{086811BC-C418-4689-9817-A19FB99DE45E}" srcOrd="1" destOrd="0" presId="urn:microsoft.com/office/officeart/2005/8/layout/list1"/>
    <dgm:cxn modelId="{78D4A777-6DB5-4649-A67F-19BA5345DA81}" type="presOf" srcId="{9B34F71F-EC00-4044-A63E-49A3FC607A8A}" destId="{8C45043C-F9BD-4B0C-9B33-60BC208511C5}" srcOrd="0" destOrd="0" presId="urn:microsoft.com/office/officeart/2005/8/layout/list1"/>
    <dgm:cxn modelId="{37DD21BA-94F6-4ECA-8213-5753D8042065}" type="presParOf" srcId="{83FDB37D-8924-4C38-8555-33FB4DB35805}" destId="{6576AA07-FFE3-4358-A3D1-AB7B09D90194}" srcOrd="0" destOrd="0" presId="urn:microsoft.com/office/officeart/2005/8/layout/list1"/>
    <dgm:cxn modelId="{9A31978B-3E9F-44ED-8DB5-D8630D4F8F1C}" type="presParOf" srcId="{6576AA07-FFE3-4358-A3D1-AB7B09D90194}" destId="{1362EE91-68DF-435F-9E33-24E92D688DFB}" srcOrd="0" destOrd="0" presId="urn:microsoft.com/office/officeart/2005/8/layout/list1"/>
    <dgm:cxn modelId="{F9335AE4-83D3-40B3-81EF-271FE2F02D75}" type="presParOf" srcId="{6576AA07-FFE3-4358-A3D1-AB7B09D90194}" destId="{98F75F81-4C9B-496A-9752-8FB2CFE0AB50}" srcOrd="1" destOrd="0" presId="urn:microsoft.com/office/officeart/2005/8/layout/list1"/>
    <dgm:cxn modelId="{11576E11-F439-4E6C-9041-6FC7D220C1E2}" type="presParOf" srcId="{83FDB37D-8924-4C38-8555-33FB4DB35805}" destId="{9F288C86-0761-4C6D-A7A4-332C2D2146D2}" srcOrd="1" destOrd="0" presId="urn:microsoft.com/office/officeart/2005/8/layout/list1"/>
    <dgm:cxn modelId="{25C0247C-003B-41CA-9F06-5DC00AA72AF9}" type="presParOf" srcId="{83FDB37D-8924-4C38-8555-33FB4DB35805}" destId="{786B3D69-0E44-4721-8FC2-2B8462017211}" srcOrd="2" destOrd="0" presId="urn:microsoft.com/office/officeart/2005/8/layout/list1"/>
    <dgm:cxn modelId="{AAB72DAE-136C-49F8-8802-E2A7A9036050}" type="presParOf" srcId="{83FDB37D-8924-4C38-8555-33FB4DB35805}" destId="{4C05B0E5-0CF5-47A0-B599-03CB6C94096B}" srcOrd="3" destOrd="0" presId="urn:microsoft.com/office/officeart/2005/8/layout/list1"/>
    <dgm:cxn modelId="{B61CC177-A158-45E3-B3D6-CC191C78EE6D}" type="presParOf" srcId="{83FDB37D-8924-4C38-8555-33FB4DB35805}" destId="{0E36D07B-A668-4A24-8270-35F45822708B}" srcOrd="4" destOrd="0" presId="urn:microsoft.com/office/officeart/2005/8/layout/list1"/>
    <dgm:cxn modelId="{014BEA45-CFEF-44AF-8C66-F10A36CA0FCA}" type="presParOf" srcId="{0E36D07B-A668-4A24-8270-35F45822708B}" destId="{8C45043C-F9BD-4B0C-9B33-60BC208511C5}" srcOrd="0" destOrd="0" presId="urn:microsoft.com/office/officeart/2005/8/layout/list1"/>
    <dgm:cxn modelId="{58597631-8C72-4238-BCF5-4A6878EE9BEB}" type="presParOf" srcId="{0E36D07B-A668-4A24-8270-35F45822708B}" destId="{086811BC-C418-4689-9817-A19FB99DE45E}" srcOrd="1" destOrd="0" presId="urn:microsoft.com/office/officeart/2005/8/layout/list1"/>
    <dgm:cxn modelId="{F8F8675E-CE2E-48AE-BD38-21375E31C48A}" type="presParOf" srcId="{83FDB37D-8924-4C38-8555-33FB4DB35805}" destId="{EB96F370-9C00-4216-A392-85E2B79DBD5E}" srcOrd="5" destOrd="0" presId="urn:microsoft.com/office/officeart/2005/8/layout/list1"/>
    <dgm:cxn modelId="{661FFEF2-BE57-4669-A9DC-11E1F7515EB6}" type="presParOf" srcId="{83FDB37D-8924-4C38-8555-33FB4DB35805}" destId="{D75EA4E1-6638-4D97-8EFD-6370283CBD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FEB79B-B709-4223-866B-52EA609D596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779B28-99AA-45CA-876B-251ABA3BF15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Solution: NET.CSharp.0</a:t>
          </a:r>
          <a:r>
            <a:rPr lang="ru-RU" sz="1800" dirty="0" smtClean="0"/>
            <a:t>7</a:t>
          </a:r>
          <a:endParaRPr lang="ru-RU" sz="1800" dirty="0"/>
        </a:p>
      </dgm:t>
    </dgm:pt>
    <dgm:pt modelId="{CE9BED12-71A2-4859-BCDA-88F618C1286E}" type="parTrans" cxnId="{FB4A56F9-ED57-48CC-8817-5D836138D394}">
      <dgm:prSet/>
      <dgm:spPr/>
      <dgm:t>
        <a:bodyPr/>
        <a:lstStyle/>
        <a:p>
          <a:endParaRPr lang="ru-RU"/>
        </a:p>
      </dgm:t>
    </dgm:pt>
    <dgm:pt modelId="{C7CA1EEB-90A9-4B87-B5F1-7F0D4A660663}" type="sibTrans" cxnId="{FB4A56F9-ED57-48CC-8817-5D836138D394}">
      <dgm:prSet/>
      <dgm:spPr/>
      <dgm:t>
        <a:bodyPr/>
        <a:lstStyle/>
        <a:p>
          <a:endParaRPr lang="ru-RU"/>
        </a:p>
      </dgm:t>
    </dgm:pt>
    <dgm:pt modelId="{DDD924F3-E87B-4358-98A6-9D58DAD9910A}">
      <dgm:prSet custT="1"/>
      <dgm:spPr/>
      <dgm:t>
        <a:bodyPr/>
        <a:lstStyle/>
        <a:p>
          <a:r>
            <a:rPr lang="en-US" sz="1800" smtClean="0"/>
            <a:t>Project: ExceptionDemo</a:t>
          </a:r>
          <a:endParaRPr lang="ru-RU" sz="1800"/>
        </a:p>
      </dgm:t>
    </dgm:pt>
    <dgm:pt modelId="{47246223-90C6-474C-8057-05A46316AEFC}" type="parTrans" cxnId="{82668F4D-6D6E-4369-9462-CC6BD039CF10}">
      <dgm:prSet/>
      <dgm:spPr/>
      <dgm:t>
        <a:bodyPr/>
        <a:lstStyle/>
        <a:p>
          <a:endParaRPr lang="ru-RU"/>
        </a:p>
      </dgm:t>
    </dgm:pt>
    <dgm:pt modelId="{772C7C71-81F3-4D76-910E-AC5A8FB9D8A3}" type="sibTrans" cxnId="{82668F4D-6D6E-4369-9462-CC6BD039CF10}">
      <dgm:prSet/>
      <dgm:spPr/>
      <dgm:t>
        <a:bodyPr/>
        <a:lstStyle/>
        <a:p>
          <a:endParaRPr lang="ru-RU"/>
        </a:p>
      </dgm:t>
    </dgm:pt>
    <dgm:pt modelId="{407FD798-AFF7-49F2-8F1F-1F1CD89E65DC}">
      <dgm:prSet custT="1"/>
      <dgm:spPr/>
      <dgm:t>
        <a:bodyPr/>
        <a:lstStyle/>
        <a:p>
          <a:r>
            <a:rPr lang="en-US" sz="1800" smtClean="0"/>
            <a:t>Project: FabrikamUserManagement</a:t>
          </a:r>
          <a:endParaRPr lang="ru-RU" sz="1800"/>
        </a:p>
      </dgm:t>
    </dgm:pt>
    <dgm:pt modelId="{42847391-93D6-4F44-BB72-5F6BD5A1E9DB}" type="parTrans" cxnId="{0B239C90-AB31-4DF6-A94B-26D19F729F02}">
      <dgm:prSet/>
      <dgm:spPr/>
      <dgm:t>
        <a:bodyPr/>
        <a:lstStyle/>
        <a:p>
          <a:endParaRPr lang="ru-RU"/>
        </a:p>
      </dgm:t>
    </dgm:pt>
    <dgm:pt modelId="{21530E9F-4F72-4654-AE76-96A6A3D12F30}" type="sibTrans" cxnId="{0B239C90-AB31-4DF6-A94B-26D19F729F02}">
      <dgm:prSet/>
      <dgm:spPr/>
      <dgm:t>
        <a:bodyPr/>
        <a:lstStyle/>
        <a:p>
          <a:endParaRPr lang="ru-RU"/>
        </a:p>
      </dgm:t>
    </dgm:pt>
    <dgm:pt modelId="{1025966E-83FE-4A2F-91BB-0D13E3EA1219}">
      <dgm:prSet custT="1"/>
      <dgm:spPr/>
      <dgm:t>
        <a:bodyPr/>
        <a:lstStyle/>
        <a:p>
          <a:r>
            <a:rPr lang="en-US" sz="1800" smtClean="0"/>
            <a:t>Project: NestedTryBlock</a:t>
          </a:r>
          <a:endParaRPr lang="ru-RU" sz="1800"/>
        </a:p>
      </dgm:t>
    </dgm:pt>
    <dgm:pt modelId="{BBEF4C5F-EBB8-4BB4-8C3F-3576E6EAE03D}" type="parTrans" cxnId="{AA70C28D-F1E5-4F3B-A0AB-3F7559271E35}">
      <dgm:prSet/>
      <dgm:spPr/>
      <dgm:t>
        <a:bodyPr/>
        <a:lstStyle/>
        <a:p>
          <a:endParaRPr lang="ru-RU"/>
        </a:p>
      </dgm:t>
    </dgm:pt>
    <dgm:pt modelId="{9C57D66F-6E0E-4632-8257-85CB89CFF441}" type="sibTrans" cxnId="{AA70C28D-F1E5-4F3B-A0AB-3F7559271E35}">
      <dgm:prSet/>
      <dgm:spPr/>
      <dgm:t>
        <a:bodyPr/>
        <a:lstStyle/>
        <a:p>
          <a:endParaRPr lang="ru-RU"/>
        </a:p>
      </dgm:t>
    </dgm:pt>
    <dgm:pt modelId="{D0E32175-9C28-4AC5-8431-173465035DDF}">
      <dgm:prSet custT="1"/>
      <dgm:spPr/>
      <dgm:t>
        <a:bodyPr/>
        <a:lstStyle/>
        <a:p>
          <a:r>
            <a:rPr lang="ru-RU" sz="1800" dirty="0" smtClean="0"/>
            <a:t>Project: SEHExceptionHandling</a:t>
          </a:r>
          <a:endParaRPr lang="ru-RU" sz="1800" dirty="0"/>
        </a:p>
      </dgm:t>
    </dgm:pt>
    <dgm:pt modelId="{23B66554-4E54-41D1-96DF-D48AB3C252CC}" type="parTrans" cxnId="{EED68A18-E12F-4313-92F7-65C5AB648F8F}">
      <dgm:prSet/>
      <dgm:spPr/>
      <dgm:t>
        <a:bodyPr/>
        <a:lstStyle/>
        <a:p>
          <a:endParaRPr lang="ru-RU"/>
        </a:p>
      </dgm:t>
    </dgm:pt>
    <dgm:pt modelId="{8918813A-6AC6-4FFD-80D4-0998261F5DA6}" type="sibTrans" cxnId="{EED68A18-E12F-4313-92F7-65C5AB648F8F}">
      <dgm:prSet/>
      <dgm:spPr/>
      <dgm:t>
        <a:bodyPr/>
        <a:lstStyle/>
        <a:p>
          <a:endParaRPr lang="ru-RU"/>
        </a:p>
      </dgm:t>
    </dgm:pt>
    <dgm:pt modelId="{BFE951C4-5C8C-4A08-88FB-C4EAE1B44340}" type="pres">
      <dgm:prSet presAssocID="{DDFEB79B-B709-4223-866B-52EA609D59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683EAE8-9C20-4284-8BE2-48B662AF151F}" type="pres">
      <dgm:prSet presAssocID="{CA779B28-99AA-45CA-876B-251ABA3BF153}" presName="parentLin" presStyleCnt="0"/>
      <dgm:spPr/>
    </dgm:pt>
    <dgm:pt modelId="{7963F112-E67E-4C5C-B987-5509C8B6478A}" type="pres">
      <dgm:prSet presAssocID="{CA779B28-99AA-45CA-876B-251ABA3BF153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0845AC9A-E772-4C77-BED5-745FBC8175A1}" type="pres">
      <dgm:prSet presAssocID="{CA779B28-99AA-45CA-876B-251ABA3BF15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5150E0-E18F-4EE6-AE17-B09FD219D0FB}" type="pres">
      <dgm:prSet presAssocID="{CA779B28-99AA-45CA-876B-251ABA3BF153}" presName="negativeSpace" presStyleCnt="0"/>
      <dgm:spPr/>
    </dgm:pt>
    <dgm:pt modelId="{C0CEE6F7-5422-4478-811D-5C01207BC1B7}" type="pres">
      <dgm:prSet presAssocID="{CA779B28-99AA-45CA-876B-251ABA3BF153}" presName="childText" presStyleLbl="conFgAcc1" presStyleIdx="0" presStyleCnt="5">
        <dgm:presLayoutVars>
          <dgm:bulletEnabled val="1"/>
        </dgm:presLayoutVars>
      </dgm:prSet>
      <dgm:spPr/>
    </dgm:pt>
    <dgm:pt modelId="{8EF7546E-6478-498E-9414-7757A06439E0}" type="pres">
      <dgm:prSet presAssocID="{C7CA1EEB-90A9-4B87-B5F1-7F0D4A660663}" presName="spaceBetweenRectangles" presStyleCnt="0"/>
      <dgm:spPr/>
    </dgm:pt>
    <dgm:pt modelId="{B6A7D2B6-FA66-413F-B46B-4014CC44D701}" type="pres">
      <dgm:prSet presAssocID="{DDD924F3-E87B-4358-98A6-9D58DAD9910A}" presName="parentLin" presStyleCnt="0"/>
      <dgm:spPr/>
    </dgm:pt>
    <dgm:pt modelId="{15EF9286-FEDD-4FC0-9D43-1A2EE9617B0A}" type="pres">
      <dgm:prSet presAssocID="{DDD924F3-E87B-4358-98A6-9D58DAD9910A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76754F76-3373-4004-B6A8-F36C0159BDBE}" type="pres">
      <dgm:prSet presAssocID="{DDD924F3-E87B-4358-98A6-9D58DAD9910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F2EC05-9C49-4C23-B685-8252E1C5E032}" type="pres">
      <dgm:prSet presAssocID="{DDD924F3-E87B-4358-98A6-9D58DAD9910A}" presName="negativeSpace" presStyleCnt="0"/>
      <dgm:spPr/>
    </dgm:pt>
    <dgm:pt modelId="{59047D34-A185-429A-9CB2-AF1110BA672E}" type="pres">
      <dgm:prSet presAssocID="{DDD924F3-E87B-4358-98A6-9D58DAD9910A}" presName="childText" presStyleLbl="conFgAcc1" presStyleIdx="1" presStyleCnt="5">
        <dgm:presLayoutVars>
          <dgm:bulletEnabled val="1"/>
        </dgm:presLayoutVars>
      </dgm:prSet>
      <dgm:spPr/>
    </dgm:pt>
    <dgm:pt modelId="{88090CDB-7280-4B9D-A19B-286545595C69}" type="pres">
      <dgm:prSet presAssocID="{772C7C71-81F3-4D76-910E-AC5A8FB9D8A3}" presName="spaceBetweenRectangles" presStyleCnt="0"/>
      <dgm:spPr/>
    </dgm:pt>
    <dgm:pt modelId="{819C409B-78CD-47D7-A749-A948DE9CFA70}" type="pres">
      <dgm:prSet presAssocID="{407FD798-AFF7-49F2-8F1F-1F1CD89E65DC}" presName="parentLin" presStyleCnt="0"/>
      <dgm:spPr/>
    </dgm:pt>
    <dgm:pt modelId="{7317B816-7B88-4BE8-9CA2-0CA5D79D8771}" type="pres">
      <dgm:prSet presAssocID="{407FD798-AFF7-49F2-8F1F-1F1CD89E65DC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C220D438-C914-4096-995E-7346B779EDB1}" type="pres">
      <dgm:prSet presAssocID="{407FD798-AFF7-49F2-8F1F-1F1CD89E65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4401-647F-4DE0-AD66-208265753212}" type="pres">
      <dgm:prSet presAssocID="{407FD798-AFF7-49F2-8F1F-1F1CD89E65DC}" presName="negativeSpace" presStyleCnt="0"/>
      <dgm:spPr/>
    </dgm:pt>
    <dgm:pt modelId="{0246C551-AABA-4DF7-B230-FE93D22CC552}" type="pres">
      <dgm:prSet presAssocID="{407FD798-AFF7-49F2-8F1F-1F1CD89E65DC}" presName="childText" presStyleLbl="conFgAcc1" presStyleIdx="2" presStyleCnt="5">
        <dgm:presLayoutVars>
          <dgm:bulletEnabled val="1"/>
        </dgm:presLayoutVars>
      </dgm:prSet>
      <dgm:spPr/>
    </dgm:pt>
    <dgm:pt modelId="{64C69767-47BA-4FD1-AF75-EB1BBCDC06FF}" type="pres">
      <dgm:prSet presAssocID="{21530E9F-4F72-4654-AE76-96A6A3D12F30}" presName="spaceBetweenRectangles" presStyleCnt="0"/>
      <dgm:spPr/>
    </dgm:pt>
    <dgm:pt modelId="{72F2C6DE-A7E0-47EC-B543-21B3B4A1538F}" type="pres">
      <dgm:prSet presAssocID="{1025966E-83FE-4A2F-91BB-0D13E3EA1219}" presName="parentLin" presStyleCnt="0"/>
      <dgm:spPr/>
    </dgm:pt>
    <dgm:pt modelId="{9486AF0A-5E71-4EBB-B731-548B98FAC7C3}" type="pres">
      <dgm:prSet presAssocID="{1025966E-83FE-4A2F-91BB-0D13E3EA1219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A6AF3CE3-A167-4F16-A67C-773F1C8C437E}" type="pres">
      <dgm:prSet presAssocID="{1025966E-83FE-4A2F-91BB-0D13E3EA121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3F7F05-0064-49F2-9E08-0474BAFAD12C}" type="pres">
      <dgm:prSet presAssocID="{1025966E-83FE-4A2F-91BB-0D13E3EA1219}" presName="negativeSpace" presStyleCnt="0"/>
      <dgm:spPr/>
    </dgm:pt>
    <dgm:pt modelId="{01C83E07-9253-4B26-BDF0-BCDDABF068A2}" type="pres">
      <dgm:prSet presAssocID="{1025966E-83FE-4A2F-91BB-0D13E3EA1219}" presName="childText" presStyleLbl="conFgAcc1" presStyleIdx="3" presStyleCnt="5">
        <dgm:presLayoutVars>
          <dgm:bulletEnabled val="1"/>
        </dgm:presLayoutVars>
      </dgm:prSet>
      <dgm:spPr/>
    </dgm:pt>
    <dgm:pt modelId="{36FD7B32-006A-4272-956D-A29CC5FC0CDF}" type="pres">
      <dgm:prSet presAssocID="{9C57D66F-6E0E-4632-8257-85CB89CFF441}" presName="spaceBetweenRectangles" presStyleCnt="0"/>
      <dgm:spPr/>
    </dgm:pt>
    <dgm:pt modelId="{4C353F7B-B1C1-45DB-BBC0-6CF98B6285F4}" type="pres">
      <dgm:prSet presAssocID="{D0E32175-9C28-4AC5-8431-173465035DDF}" presName="parentLin" presStyleCnt="0"/>
      <dgm:spPr/>
    </dgm:pt>
    <dgm:pt modelId="{9A56F718-40DF-4B46-BBA2-EE6ADF2B3FCB}" type="pres">
      <dgm:prSet presAssocID="{D0E32175-9C28-4AC5-8431-173465035DDF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6319EFDC-883E-4099-9EAB-99CBD9345CDB}" type="pres">
      <dgm:prSet presAssocID="{D0E32175-9C28-4AC5-8431-173465035DD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A2E090-5C9B-4D6B-BD0F-08AE77565B98}" type="pres">
      <dgm:prSet presAssocID="{D0E32175-9C28-4AC5-8431-173465035DDF}" presName="negativeSpace" presStyleCnt="0"/>
      <dgm:spPr/>
    </dgm:pt>
    <dgm:pt modelId="{21FAEB70-B28B-4B76-863E-8830441DB8DF}" type="pres">
      <dgm:prSet presAssocID="{D0E32175-9C28-4AC5-8431-173465035D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1741B4F-E435-4642-917B-EDF8611FF690}" type="presOf" srcId="{CA779B28-99AA-45CA-876B-251ABA3BF153}" destId="{0845AC9A-E772-4C77-BED5-745FBC8175A1}" srcOrd="1" destOrd="0" presId="urn:microsoft.com/office/officeart/2005/8/layout/list1"/>
    <dgm:cxn modelId="{053D9788-F949-4BC5-88D8-193E64A02CDE}" type="presOf" srcId="{1025966E-83FE-4A2F-91BB-0D13E3EA1219}" destId="{9486AF0A-5E71-4EBB-B731-548B98FAC7C3}" srcOrd="0" destOrd="0" presId="urn:microsoft.com/office/officeart/2005/8/layout/list1"/>
    <dgm:cxn modelId="{D8D9BB12-27F7-4DC3-81BA-8140B603F9EA}" type="presOf" srcId="{DDFEB79B-B709-4223-866B-52EA609D596A}" destId="{BFE951C4-5C8C-4A08-88FB-C4EAE1B44340}" srcOrd="0" destOrd="0" presId="urn:microsoft.com/office/officeart/2005/8/layout/list1"/>
    <dgm:cxn modelId="{98E446C9-CE79-4174-B8A9-9D122CE084BC}" type="presOf" srcId="{D0E32175-9C28-4AC5-8431-173465035DDF}" destId="{6319EFDC-883E-4099-9EAB-99CBD9345CDB}" srcOrd="1" destOrd="0" presId="urn:microsoft.com/office/officeart/2005/8/layout/list1"/>
    <dgm:cxn modelId="{52B5BD86-4B00-493B-8222-64CE58657653}" type="presOf" srcId="{407FD798-AFF7-49F2-8F1F-1F1CD89E65DC}" destId="{7317B816-7B88-4BE8-9CA2-0CA5D79D8771}" srcOrd="0" destOrd="0" presId="urn:microsoft.com/office/officeart/2005/8/layout/list1"/>
    <dgm:cxn modelId="{6F003760-EBD8-49E4-A74F-1E39BA3D6907}" type="presOf" srcId="{407FD798-AFF7-49F2-8F1F-1F1CD89E65DC}" destId="{C220D438-C914-4096-995E-7346B779EDB1}" srcOrd="1" destOrd="0" presId="urn:microsoft.com/office/officeart/2005/8/layout/list1"/>
    <dgm:cxn modelId="{0B239C90-AB31-4DF6-A94B-26D19F729F02}" srcId="{DDFEB79B-B709-4223-866B-52EA609D596A}" destId="{407FD798-AFF7-49F2-8F1F-1F1CD89E65DC}" srcOrd="2" destOrd="0" parTransId="{42847391-93D6-4F44-BB72-5F6BD5A1E9DB}" sibTransId="{21530E9F-4F72-4654-AE76-96A6A3D12F30}"/>
    <dgm:cxn modelId="{EED68A18-E12F-4313-92F7-65C5AB648F8F}" srcId="{DDFEB79B-B709-4223-866B-52EA609D596A}" destId="{D0E32175-9C28-4AC5-8431-173465035DDF}" srcOrd="4" destOrd="0" parTransId="{23B66554-4E54-41D1-96DF-D48AB3C252CC}" sibTransId="{8918813A-6AC6-4FFD-80D4-0998261F5DA6}"/>
    <dgm:cxn modelId="{57410EBE-53D4-4D90-8BCE-FDC3F64F4795}" type="presOf" srcId="{D0E32175-9C28-4AC5-8431-173465035DDF}" destId="{9A56F718-40DF-4B46-BBA2-EE6ADF2B3FCB}" srcOrd="0" destOrd="0" presId="urn:microsoft.com/office/officeart/2005/8/layout/list1"/>
    <dgm:cxn modelId="{0AFF22B3-EB2F-4978-829D-38AB96BF0696}" type="presOf" srcId="{DDD924F3-E87B-4358-98A6-9D58DAD9910A}" destId="{76754F76-3373-4004-B6A8-F36C0159BDBE}" srcOrd="1" destOrd="0" presId="urn:microsoft.com/office/officeart/2005/8/layout/list1"/>
    <dgm:cxn modelId="{AA70C28D-F1E5-4F3B-A0AB-3F7559271E35}" srcId="{DDFEB79B-B709-4223-866B-52EA609D596A}" destId="{1025966E-83FE-4A2F-91BB-0D13E3EA1219}" srcOrd="3" destOrd="0" parTransId="{BBEF4C5F-EBB8-4BB4-8C3F-3576E6EAE03D}" sibTransId="{9C57D66F-6E0E-4632-8257-85CB89CFF441}"/>
    <dgm:cxn modelId="{B41CCEAD-2BCB-449D-9B09-01DD63BE32C3}" type="presOf" srcId="{DDD924F3-E87B-4358-98A6-9D58DAD9910A}" destId="{15EF9286-FEDD-4FC0-9D43-1A2EE9617B0A}" srcOrd="0" destOrd="0" presId="urn:microsoft.com/office/officeart/2005/8/layout/list1"/>
    <dgm:cxn modelId="{82668F4D-6D6E-4369-9462-CC6BD039CF10}" srcId="{DDFEB79B-B709-4223-866B-52EA609D596A}" destId="{DDD924F3-E87B-4358-98A6-9D58DAD9910A}" srcOrd="1" destOrd="0" parTransId="{47246223-90C6-474C-8057-05A46316AEFC}" sibTransId="{772C7C71-81F3-4D76-910E-AC5A8FB9D8A3}"/>
    <dgm:cxn modelId="{6A2A2355-79F4-402E-B343-D2CB65A84828}" type="presOf" srcId="{1025966E-83FE-4A2F-91BB-0D13E3EA1219}" destId="{A6AF3CE3-A167-4F16-A67C-773F1C8C437E}" srcOrd="1" destOrd="0" presId="urn:microsoft.com/office/officeart/2005/8/layout/list1"/>
    <dgm:cxn modelId="{3C8FFF18-0FF5-4411-ABCD-2B0DC9867924}" type="presOf" srcId="{CA779B28-99AA-45CA-876B-251ABA3BF153}" destId="{7963F112-E67E-4C5C-B987-5509C8B6478A}" srcOrd="0" destOrd="0" presId="urn:microsoft.com/office/officeart/2005/8/layout/list1"/>
    <dgm:cxn modelId="{FB4A56F9-ED57-48CC-8817-5D836138D394}" srcId="{DDFEB79B-B709-4223-866B-52EA609D596A}" destId="{CA779B28-99AA-45CA-876B-251ABA3BF153}" srcOrd="0" destOrd="0" parTransId="{CE9BED12-71A2-4859-BCDA-88F618C1286E}" sibTransId="{C7CA1EEB-90A9-4B87-B5F1-7F0D4A660663}"/>
    <dgm:cxn modelId="{43D4C861-959E-417F-B6A0-2C6220F9712B}" type="presParOf" srcId="{BFE951C4-5C8C-4A08-88FB-C4EAE1B44340}" destId="{F683EAE8-9C20-4284-8BE2-48B662AF151F}" srcOrd="0" destOrd="0" presId="urn:microsoft.com/office/officeart/2005/8/layout/list1"/>
    <dgm:cxn modelId="{19004727-ABF7-4A8A-977B-792CEC8DD8C2}" type="presParOf" srcId="{F683EAE8-9C20-4284-8BE2-48B662AF151F}" destId="{7963F112-E67E-4C5C-B987-5509C8B6478A}" srcOrd="0" destOrd="0" presId="urn:microsoft.com/office/officeart/2005/8/layout/list1"/>
    <dgm:cxn modelId="{7BF9703D-EAE3-4599-BD23-0599D44D68F3}" type="presParOf" srcId="{F683EAE8-9C20-4284-8BE2-48B662AF151F}" destId="{0845AC9A-E772-4C77-BED5-745FBC8175A1}" srcOrd="1" destOrd="0" presId="urn:microsoft.com/office/officeart/2005/8/layout/list1"/>
    <dgm:cxn modelId="{B6C55846-1FBF-40C4-8C5D-9A1BDA11A5DA}" type="presParOf" srcId="{BFE951C4-5C8C-4A08-88FB-C4EAE1B44340}" destId="{B55150E0-E18F-4EE6-AE17-B09FD219D0FB}" srcOrd="1" destOrd="0" presId="urn:microsoft.com/office/officeart/2005/8/layout/list1"/>
    <dgm:cxn modelId="{7713DD19-88B9-413D-B58C-442421894E28}" type="presParOf" srcId="{BFE951C4-5C8C-4A08-88FB-C4EAE1B44340}" destId="{C0CEE6F7-5422-4478-811D-5C01207BC1B7}" srcOrd="2" destOrd="0" presId="urn:microsoft.com/office/officeart/2005/8/layout/list1"/>
    <dgm:cxn modelId="{5D6DC460-3D2D-4404-91FE-F3C03E51C868}" type="presParOf" srcId="{BFE951C4-5C8C-4A08-88FB-C4EAE1B44340}" destId="{8EF7546E-6478-498E-9414-7757A06439E0}" srcOrd="3" destOrd="0" presId="urn:microsoft.com/office/officeart/2005/8/layout/list1"/>
    <dgm:cxn modelId="{D6B95E5D-D19B-4488-AB7E-A25226D9FDA7}" type="presParOf" srcId="{BFE951C4-5C8C-4A08-88FB-C4EAE1B44340}" destId="{B6A7D2B6-FA66-413F-B46B-4014CC44D701}" srcOrd="4" destOrd="0" presId="urn:microsoft.com/office/officeart/2005/8/layout/list1"/>
    <dgm:cxn modelId="{5C990784-8E18-41C3-B795-A5C0F570944A}" type="presParOf" srcId="{B6A7D2B6-FA66-413F-B46B-4014CC44D701}" destId="{15EF9286-FEDD-4FC0-9D43-1A2EE9617B0A}" srcOrd="0" destOrd="0" presId="urn:microsoft.com/office/officeart/2005/8/layout/list1"/>
    <dgm:cxn modelId="{12CA6AF2-9564-43C1-88AF-15282D3CCB81}" type="presParOf" srcId="{B6A7D2B6-FA66-413F-B46B-4014CC44D701}" destId="{76754F76-3373-4004-B6A8-F36C0159BDBE}" srcOrd="1" destOrd="0" presId="urn:microsoft.com/office/officeart/2005/8/layout/list1"/>
    <dgm:cxn modelId="{3B141089-46FA-4C05-9D0D-B59F21A63DAB}" type="presParOf" srcId="{BFE951C4-5C8C-4A08-88FB-C4EAE1B44340}" destId="{39F2EC05-9C49-4C23-B685-8252E1C5E032}" srcOrd="5" destOrd="0" presId="urn:microsoft.com/office/officeart/2005/8/layout/list1"/>
    <dgm:cxn modelId="{4A92ABE0-42DE-4910-A97E-E0D3319A16F8}" type="presParOf" srcId="{BFE951C4-5C8C-4A08-88FB-C4EAE1B44340}" destId="{59047D34-A185-429A-9CB2-AF1110BA672E}" srcOrd="6" destOrd="0" presId="urn:microsoft.com/office/officeart/2005/8/layout/list1"/>
    <dgm:cxn modelId="{2FF15D52-5F11-49B5-9FC2-E70AB7C43750}" type="presParOf" srcId="{BFE951C4-5C8C-4A08-88FB-C4EAE1B44340}" destId="{88090CDB-7280-4B9D-A19B-286545595C69}" srcOrd="7" destOrd="0" presId="urn:microsoft.com/office/officeart/2005/8/layout/list1"/>
    <dgm:cxn modelId="{565BC95D-0FFD-4A57-ACF7-3FAC63F15DBD}" type="presParOf" srcId="{BFE951C4-5C8C-4A08-88FB-C4EAE1B44340}" destId="{819C409B-78CD-47D7-A749-A948DE9CFA70}" srcOrd="8" destOrd="0" presId="urn:microsoft.com/office/officeart/2005/8/layout/list1"/>
    <dgm:cxn modelId="{301EB231-1FDB-4543-BAC3-96C91F1D8DA4}" type="presParOf" srcId="{819C409B-78CD-47D7-A749-A948DE9CFA70}" destId="{7317B816-7B88-4BE8-9CA2-0CA5D79D8771}" srcOrd="0" destOrd="0" presId="urn:microsoft.com/office/officeart/2005/8/layout/list1"/>
    <dgm:cxn modelId="{6972D70E-3D69-40E3-878D-9B8F9BE9CE66}" type="presParOf" srcId="{819C409B-78CD-47D7-A749-A948DE9CFA70}" destId="{C220D438-C914-4096-995E-7346B779EDB1}" srcOrd="1" destOrd="0" presId="urn:microsoft.com/office/officeart/2005/8/layout/list1"/>
    <dgm:cxn modelId="{E33884B6-FFF4-428A-8A2E-A9C57E86A68A}" type="presParOf" srcId="{BFE951C4-5C8C-4A08-88FB-C4EAE1B44340}" destId="{2C9E4401-647F-4DE0-AD66-208265753212}" srcOrd="9" destOrd="0" presId="urn:microsoft.com/office/officeart/2005/8/layout/list1"/>
    <dgm:cxn modelId="{A219B38D-7B29-4954-91FE-5093B9CC0736}" type="presParOf" srcId="{BFE951C4-5C8C-4A08-88FB-C4EAE1B44340}" destId="{0246C551-AABA-4DF7-B230-FE93D22CC552}" srcOrd="10" destOrd="0" presId="urn:microsoft.com/office/officeart/2005/8/layout/list1"/>
    <dgm:cxn modelId="{DD0780A2-6E1D-4608-9E10-D55F9A57100A}" type="presParOf" srcId="{BFE951C4-5C8C-4A08-88FB-C4EAE1B44340}" destId="{64C69767-47BA-4FD1-AF75-EB1BBCDC06FF}" srcOrd="11" destOrd="0" presId="urn:microsoft.com/office/officeart/2005/8/layout/list1"/>
    <dgm:cxn modelId="{07A4F7CC-0FCE-4A8A-A80A-FB4E5FB61B27}" type="presParOf" srcId="{BFE951C4-5C8C-4A08-88FB-C4EAE1B44340}" destId="{72F2C6DE-A7E0-47EC-B543-21B3B4A1538F}" srcOrd="12" destOrd="0" presId="urn:microsoft.com/office/officeart/2005/8/layout/list1"/>
    <dgm:cxn modelId="{F9429D2F-1F32-4AC8-8D99-7638EB90896B}" type="presParOf" srcId="{72F2C6DE-A7E0-47EC-B543-21B3B4A1538F}" destId="{9486AF0A-5E71-4EBB-B731-548B98FAC7C3}" srcOrd="0" destOrd="0" presId="urn:microsoft.com/office/officeart/2005/8/layout/list1"/>
    <dgm:cxn modelId="{6899559F-6947-4A43-BD8B-E88104AD5EE0}" type="presParOf" srcId="{72F2C6DE-A7E0-47EC-B543-21B3B4A1538F}" destId="{A6AF3CE3-A167-4F16-A67C-773F1C8C437E}" srcOrd="1" destOrd="0" presId="urn:microsoft.com/office/officeart/2005/8/layout/list1"/>
    <dgm:cxn modelId="{7C2E3F5A-68BD-4D64-AA2B-03A7C24F1725}" type="presParOf" srcId="{BFE951C4-5C8C-4A08-88FB-C4EAE1B44340}" destId="{AD3F7F05-0064-49F2-9E08-0474BAFAD12C}" srcOrd="13" destOrd="0" presId="urn:microsoft.com/office/officeart/2005/8/layout/list1"/>
    <dgm:cxn modelId="{194B90D0-B480-4634-B9AB-E6ACEA9F2B32}" type="presParOf" srcId="{BFE951C4-5C8C-4A08-88FB-C4EAE1B44340}" destId="{01C83E07-9253-4B26-BDF0-BCDDABF068A2}" srcOrd="14" destOrd="0" presId="urn:microsoft.com/office/officeart/2005/8/layout/list1"/>
    <dgm:cxn modelId="{3A463481-4E58-4240-9237-7686A8E8ECDF}" type="presParOf" srcId="{BFE951C4-5C8C-4A08-88FB-C4EAE1B44340}" destId="{36FD7B32-006A-4272-956D-A29CC5FC0CDF}" srcOrd="15" destOrd="0" presId="urn:microsoft.com/office/officeart/2005/8/layout/list1"/>
    <dgm:cxn modelId="{13673272-F59B-492E-AA10-53D2493399A7}" type="presParOf" srcId="{BFE951C4-5C8C-4A08-88FB-C4EAE1B44340}" destId="{4C353F7B-B1C1-45DB-BBC0-6CF98B6285F4}" srcOrd="16" destOrd="0" presId="urn:microsoft.com/office/officeart/2005/8/layout/list1"/>
    <dgm:cxn modelId="{FBCB7FDE-0380-48FA-81B4-756828D98DFB}" type="presParOf" srcId="{4C353F7B-B1C1-45DB-BBC0-6CF98B6285F4}" destId="{9A56F718-40DF-4B46-BBA2-EE6ADF2B3FCB}" srcOrd="0" destOrd="0" presId="urn:microsoft.com/office/officeart/2005/8/layout/list1"/>
    <dgm:cxn modelId="{8D5E9E06-E163-4D6A-81AB-D85E5DCBEF92}" type="presParOf" srcId="{4C353F7B-B1C1-45DB-BBC0-6CF98B6285F4}" destId="{6319EFDC-883E-4099-9EAB-99CBD9345CDB}" srcOrd="1" destOrd="0" presId="urn:microsoft.com/office/officeart/2005/8/layout/list1"/>
    <dgm:cxn modelId="{58BEF139-9CD7-4101-9F64-00218D9B7435}" type="presParOf" srcId="{BFE951C4-5C8C-4A08-88FB-C4EAE1B44340}" destId="{4CA2E090-5C9B-4D6B-BD0F-08AE77565B98}" srcOrd="17" destOrd="0" presId="urn:microsoft.com/office/officeart/2005/8/layout/list1"/>
    <dgm:cxn modelId="{C6E7767E-F818-48BA-8B8A-D36E3829A4E8}" type="presParOf" srcId="{BFE951C4-5C8C-4A08-88FB-C4EAE1B44340}" destId="{21FAEB70-B28B-4B76-863E-8830441DB8D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177299"/>
          <a:ext cx="65532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327660" y="958"/>
          <a:ext cx="4587240" cy="9291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noProof="0" smtClean="0"/>
            <a:t>Обработка исключений</a:t>
          </a:r>
          <a:endParaRPr lang="ru-RU" sz="2000" b="0" kern="1200" noProof="0"/>
        </a:p>
      </dsp:txBody>
      <dsp:txXfrm>
        <a:off x="327660" y="958"/>
        <a:ext cx="4587240" cy="929101"/>
      </dsp:txXfrm>
    </dsp:sp>
    <dsp:sp modelId="{D75EA4E1-6638-4D97-8EFD-6370283CBD45}">
      <dsp:nvSpPr>
        <dsp:cNvPr id="0" name=""/>
        <dsp:cNvSpPr/>
      </dsp:nvSpPr>
      <dsp:spPr>
        <a:xfrm>
          <a:off x="0" y="1914241"/>
          <a:ext cx="65532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327660" y="1737900"/>
          <a:ext cx="4587240" cy="9291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noProof="0" smtClean="0"/>
            <a:t>Возникновение исключений</a:t>
          </a:r>
          <a:endParaRPr lang="ru-RU" sz="2000" b="0" kern="1200" noProof="0"/>
        </a:p>
      </dsp:txBody>
      <dsp:txXfrm>
        <a:off x="327660" y="1737900"/>
        <a:ext cx="4587240" cy="9291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CEE6F7-5422-4478-811D-5C01207BC1B7}">
      <dsp:nvSpPr>
        <dsp:cNvPr id="0" name=""/>
        <dsp:cNvSpPr/>
      </dsp:nvSpPr>
      <dsp:spPr>
        <a:xfrm>
          <a:off x="0" y="31211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5AC9A-E772-4C77-BED5-745FBC8175A1}">
      <dsp:nvSpPr>
        <dsp:cNvPr id="0" name=""/>
        <dsp:cNvSpPr/>
      </dsp:nvSpPr>
      <dsp:spPr>
        <a:xfrm>
          <a:off x="304800" y="61199"/>
          <a:ext cx="4267200" cy="50184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Solution: NET.CSharp.0</a:t>
          </a:r>
          <a:r>
            <a:rPr lang="ru-RU" sz="1800" kern="1200" dirty="0" smtClean="0"/>
            <a:t>7</a:t>
          </a:r>
          <a:endParaRPr lang="ru-RU" sz="1800" kern="1200" dirty="0"/>
        </a:p>
      </dsp:txBody>
      <dsp:txXfrm>
        <a:off x="304800" y="61199"/>
        <a:ext cx="4267200" cy="501840"/>
      </dsp:txXfrm>
    </dsp:sp>
    <dsp:sp modelId="{59047D34-A185-429A-9CB2-AF1110BA672E}">
      <dsp:nvSpPr>
        <dsp:cNvPr id="0" name=""/>
        <dsp:cNvSpPr/>
      </dsp:nvSpPr>
      <dsp:spPr>
        <a:xfrm>
          <a:off x="0" y="1083239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54F76-3373-4004-B6A8-F36C0159BDBE}">
      <dsp:nvSpPr>
        <dsp:cNvPr id="0" name=""/>
        <dsp:cNvSpPr/>
      </dsp:nvSpPr>
      <dsp:spPr>
        <a:xfrm>
          <a:off x="304800" y="832319"/>
          <a:ext cx="42672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Project: ExceptionDemo</a:t>
          </a:r>
          <a:endParaRPr lang="ru-RU" sz="1800" kern="1200"/>
        </a:p>
      </dsp:txBody>
      <dsp:txXfrm>
        <a:off x="304800" y="832319"/>
        <a:ext cx="4267200" cy="501840"/>
      </dsp:txXfrm>
    </dsp:sp>
    <dsp:sp modelId="{0246C551-AABA-4DF7-B230-FE93D22CC552}">
      <dsp:nvSpPr>
        <dsp:cNvPr id="0" name=""/>
        <dsp:cNvSpPr/>
      </dsp:nvSpPr>
      <dsp:spPr>
        <a:xfrm>
          <a:off x="0" y="1854360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0D438-C914-4096-995E-7346B779EDB1}">
      <dsp:nvSpPr>
        <dsp:cNvPr id="0" name=""/>
        <dsp:cNvSpPr/>
      </dsp:nvSpPr>
      <dsp:spPr>
        <a:xfrm>
          <a:off x="304800" y="1603439"/>
          <a:ext cx="42672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Project: FabrikamUserManagement</a:t>
          </a:r>
          <a:endParaRPr lang="ru-RU" sz="1800" kern="1200"/>
        </a:p>
      </dsp:txBody>
      <dsp:txXfrm>
        <a:off x="304800" y="1603439"/>
        <a:ext cx="4267200" cy="501840"/>
      </dsp:txXfrm>
    </dsp:sp>
    <dsp:sp modelId="{01C83E07-9253-4B26-BDF0-BCDDABF068A2}">
      <dsp:nvSpPr>
        <dsp:cNvPr id="0" name=""/>
        <dsp:cNvSpPr/>
      </dsp:nvSpPr>
      <dsp:spPr>
        <a:xfrm>
          <a:off x="0" y="2625480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F3CE3-A167-4F16-A67C-773F1C8C437E}">
      <dsp:nvSpPr>
        <dsp:cNvPr id="0" name=""/>
        <dsp:cNvSpPr/>
      </dsp:nvSpPr>
      <dsp:spPr>
        <a:xfrm>
          <a:off x="304800" y="2374560"/>
          <a:ext cx="42672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Project: NestedTryBlock</a:t>
          </a:r>
          <a:endParaRPr lang="ru-RU" sz="1800" kern="1200"/>
        </a:p>
      </dsp:txBody>
      <dsp:txXfrm>
        <a:off x="304800" y="2374560"/>
        <a:ext cx="4267200" cy="501840"/>
      </dsp:txXfrm>
    </dsp:sp>
    <dsp:sp modelId="{21FAEB70-B28B-4B76-863E-8830441DB8DF}">
      <dsp:nvSpPr>
        <dsp:cNvPr id="0" name=""/>
        <dsp:cNvSpPr/>
      </dsp:nvSpPr>
      <dsp:spPr>
        <a:xfrm>
          <a:off x="0" y="3396600"/>
          <a:ext cx="6096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EFDC-883E-4099-9EAB-99CBD9345CDB}">
      <dsp:nvSpPr>
        <dsp:cNvPr id="0" name=""/>
        <dsp:cNvSpPr/>
      </dsp:nvSpPr>
      <dsp:spPr>
        <a:xfrm>
          <a:off x="304800" y="3145680"/>
          <a:ext cx="42672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Project: SEHExceptionHandling</a:t>
          </a:r>
          <a:endParaRPr lang="ru-RU" sz="1800" kern="1200" dirty="0"/>
        </a:p>
      </dsp:txBody>
      <dsp:txXfrm>
        <a:off x="304800" y="3145680"/>
        <a:ext cx="4267200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371600"/>
            <a:ext cx="6477000" cy="2438400"/>
          </a:xfrm>
        </p:spPr>
        <p:txBody>
          <a:bodyPr/>
          <a:lstStyle/>
          <a:p>
            <a:r>
              <a:rPr lang="en-US" sz="4000" dirty="0" smtClean="0"/>
              <a:t>NET.C#.07 </a:t>
            </a:r>
            <a:r>
              <a:rPr lang="ru-RU" sz="4000" dirty="0" smtClean="0"/>
              <a:t>Обработка исключений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438400" y="3841723"/>
            <a:ext cx="48768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свойств</a:t>
            </a:r>
            <a:r>
              <a:rPr lang="en-US" dirty="0" smtClean="0"/>
              <a:t> </a:t>
            </a:r>
            <a:r>
              <a:rPr lang="en-US" dirty="0" err="1" smtClean="0"/>
              <a:t>исключений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09600" y="762000"/>
            <a:ext cx="7848600" cy="2667000"/>
          </a:xfrm>
          <a:prstGeom prst="roundRect">
            <a:avLst/>
          </a:prstGeom>
          <a:solidFill>
            <a:srgbClr val="CDFFEE"/>
          </a:solidFill>
          <a:ln>
            <a:solidFill>
              <a:srgbClr val="CDFFEE"/>
            </a:solidFill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 err="1" smtClean="0"/>
              <a:t>Все</a:t>
            </a:r>
            <a:r>
              <a:rPr lang="en-US" dirty="0" smtClean="0"/>
              <a:t> </a:t>
            </a:r>
            <a:r>
              <a:rPr lang="en-US" dirty="0" err="1" smtClean="0"/>
              <a:t>классы</a:t>
            </a:r>
            <a:r>
              <a:rPr lang="en-US" dirty="0" smtClean="0"/>
              <a:t> </a:t>
            </a:r>
            <a:r>
              <a:rPr lang="en-US" dirty="0" err="1" smtClean="0"/>
              <a:t>исключений</a:t>
            </a:r>
            <a:r>
              <a:rPr lang="en-US" dirty="0" smtClean="0"/>
              <a:t> </a:t>
            </a:r>
            <a:r>
              <a:rPr lang="en-US" dirty="0" err="1" smtClean="0"/>
              <a:t>предоставляют</a:t>
            </a:r>
            <a:r>
              <a:rPr lang="en-US" dirty="0" smtClean="0"/>
              <a:t> </a:t>
            </a:r>
            <a:r>
              <a:rPr lang="en-US" dirty="0" err="1" smtClean="0"/>
              <a:t>основную</a:t>
            </a:r>
            <a:r>
              <a:rPr lang="en-US" dirty="0" smtClean="0"/>
              <a:t> </a:t>
            </a:r>
            <a:r>
              <a:rPr lang="en-US" dirty="0" err="1" smtClean="0"/>
              <a:t>общую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всех</a:t>
            </a:r>
            <a:r>
              <a:rPr lang="en-US" dirty="0" smtClean="0"/>
              <a:t> </a:t>
            </a:r>
            <a:r>
              <a:rPr lang="en-US" dirty="0" err="1" smtClean="0"/>
              <a:t>исключений</a:t>
            </a:r>
            <a:r>
              <a:rPr lang="en-US" dirty="0" smtClean="0"/>
              <a:t> </a:t>
            </a:r>
            <a:r>
              <a:rPr lang="en-US" dirty="0" err="1" smtClean="0"/>
              <a:t>информацию</a:t>
            </a:r>
            <a:endParaRPr lang="ru-RU" dirty="0" err="1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1600200"/>
            <a:ext cx="1295400" cy="5334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smtClean="0"/>
              <a:t>Message</a:t>
            </a:r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2438400"/>
            <a:ext cx="1295400" cy="5334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smtClean="0"/>
              <a:t>Source</a:t>
            </a:r>
            <a:endParaRPr lang="ru-RU" dirty="0" err="1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43200" y="1600200"/>
            <a:ext cx="1295400" cy="5334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/>
              <a:t>StackTrace</a:t>
            </a:r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743200" y="2438400"/>
            <a:ext cx="1295400" cy="5334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/>
              <a:t>TargetSite</a:t>
            </a:r>
            <a:endParaRPr lang="ru-RU" dirty="0" err="1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6400800" y="1600200"/>
            <a:ext cx="1752600" cy="5334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/>
              <a:t>InnerException</a:t>
            </a:r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0" y="1600200"/>
            <a:ext cx="1295400" cy="5334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err="1" smtClean="0"/>
              <a:t>HelpLink</a:t>
            </a:r>
            <a:endParaRPr lang="ru-RU" dirty="0" err="1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0" y="2438400"/>
            <a:ext cx="1295400" cy="5334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b="1" dirty="0" smtClean="0"/>
              <a:t>Data</a:t>
            </a:r>
            <a:endParaRPr lang="ru-RU" dirty="0" err="1" smtClean="0"/>
          </a:p>
        </p:txBody>
      </p:sp>
      <p:sp>
        <p:nvSpPr>
          <p:cNvPr id="12" name="Flowchart: Document 11"/>
          <p:cNvSpPr/>
          <p:nvPr/>
        </p:nvSpPr>
        <p:spPr bwMode="auto">
          <a:xfrm>
            <a:off x="609600" y="3657600"/>
            <a:ext cx="4572000" cy="2362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try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Try block.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DivideByZeroException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ex)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ex.Message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15000" y="4038600"/>
            <a:ext cx="2895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en-US" dirty="0" err="1" smtClean="0"/>
              <a:t>Предоставляет</a:t>
            </a:r>
            <a:r>
              <a:rPr lang="en-US" dirty="0" smtClean="0"/>
              <a:t> </a:t>
            </a:r>
            <a:r>
              <a:rPr lang="en-US" dirty="0" err="1" smtClean="0"/>
              <a:t>подробные</a:t>
            </a:r>
            <a:r>
              <a:rPr lang="en-US" dirty="0" smtClean="0"/>
              <a:t> </a:t>
            </a:r>
            <a:r>
              <a:rPr lang="en-US" dirty="0" err="1" smtClean="0"/>
              <a:t>сведения</a:t>
            </a:r>
            <a:r>
              <a:rPr lang="en-US" dirty="0" smtClean="0"/>
              <a:t> о </a:t>
            </a:r>
            <a:r>
              <a:rPr lang="en-US" dirty="0" err="1" smtClean="0"/>
              <a:t>причине</a:t>
            </a:r>
            <a:r>
              <a:rPr lang="en-US" dirty="0" smtClean="0"/>
              <a:t> </a:t>
            </a:r>
            <a:r>
              <a:rPr lang="en-US" dirty="0" err="1" smtClean="0"/>
              <a:t>возникновения</a:t>
            </a:r>
            <a:r>
              <a:rPr lang="en-US" dirty="0" smtClean="0"/>
              <a:t> </a:t>
            </a:r>
            <a:r>
              <a:rPr lang="en-US" dirty="0" err="1" smtClean="0"/>
              <a:t>исключения</a:t>
            </a:r>
            <a:endParaRPr lang="ru-RU" b="1" dirty="0" smtClean="0"/>
          </a:p>
        </p:txBody>
      </p:sp>
      <p:pic>
        <p:nvPicPr>
          <p:cNvPr id="14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503108">
            <a:off x="4270576" y="4880835"/>
            <a:ext cx="1749409" cy="30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блока finally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762000" y="914400"/>
            <a:ext cx="4038600" cy="4648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try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[Try block.]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catch ([catch specification 1])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[Catch block 1.]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catch ([catch specification n])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[Catch block n.]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finally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[Finally block.]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181600" y="4495800"/>
            <a:ext cx="36576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Код, который должен быть выполнен при завершении блока try/catch независимо от любых возникших исключений, обработанных или необработанных</a:t>
            </a:r>
            <a:endParaRPr lang="ru-RU" b="1" smtClean="0"/>
          </a:p>
        </p:txBody>
      </p:sp>
      <p:pic>
        <p:nvPicPr>
          <p:cNvPr id="6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463226">
            <a:off x="2578704" y="5065104"/>
            <a:ext cx="2792460" cy="34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4953000" y="990600"/>
            <a:ext cx="38100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Если исключение перехватывается и обрабатывается, обработчик исключений в блоке catch будет работать раньше блока finally</a:t>
            </a:r>
            <a:endParaRPr lang="ru-RU" b="1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105400" y="2819400"/>
            <a:ext cx="36576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Блок finally можно также добавить к блоку try, не имеющему блоков catch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блока finally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533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Выполняется блок try.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сгенерировано исключение:</a:t>
            </a:r>
          </a:p>
          <a:p>
            <a:pPr marL="723900" indent="-368300">
              <a:buFont typeface="Arial" pitchFamily="34" charset="0"/>
              <a:buChar char="•"/>
            </a:pPr>
            <a:r>
              <a:rPr lang="ru-RU" dirty="0" smtClean="0"/>
              <a:t>Если есть соответствующий исключению блок catch:</a:t>
            </a:r>
          </a:p>
          <a:p>
            <a:pPr marL="1079500" lvl="0" indent="-355600">
              <a:buFont typeface="+mj-lt"/>
              <a:buAutoNum type="alphaLcPeriod"/>
            </a:pPr>
            <a:r>
              <a:rPr lang="ru-RU" dirty="0" smtClean="0"/>
              <a:t>Выполняется блок catch, который соответствует исключению.</a:t>
            </a:r>
          </a:p>
          <a:p>
            <a:pPr marL="1079500" lvl="0" indent="-355600">
              <a:buFont typeface="+mj-lt"/>
              <a:buAutoNum type="alphaLcPeriod"/>
            </a:pPr>
            <a:r>
              <a:rPr lang="ru-RU" dirty="0" smtClean="0"/>
              <a:t>Выполняется блок finally.</a:t>
            </a:r>
          </a:p>
          <a:p>
            <a:pPr marL="723900" indent="-368300">
              <a:buFont typeface="Arial" pitchFamily="34" charset="0"/>
              <a:buChar char="•"/>
            </a:pPr>
            <a:r>
              <a:rPr lang="ru-RU" dirty="0" smtClean="0"/>
              <a:t>Если есть соответствующий исключению блок catch, и этот блок catch сам является причиной исключения:</a:t>
            </a:r>
          </a:p>
          <a:p>
            <a:pPr marL="1079500" lvl="0" indent="-342900">
              <a:buFont typeface="+mj-lt"/>
              <a:buAutoNum type="alphaLcPeriod"/>
            </a:pPr>
            <a:r>
              <a:rPr lang="ru-RU" dirty="0" smtClean="0"/>
              <a:t>Выполняется блок catch, который соответствует оригиналу исключения.</a:t>
            </a:r>
          </a:p>
          <a:p>
            <a:pPr marL="1079500" lvl="0" indent="-342900">
              <a:buFont typeface="+mj-lt"/>
              <a:buAutoNum type="alphaLcPeriod"/>
            </a:pPr>
            <a:r>
              <a:rPr lang="ru-RU" dirty="0" smtClean="0"/>
              <a:t>Выполняется блок finally.</a:t>
            </a:r>
          </a:p>
          <a:p>
            <a:pPr marL="1079500" lvl="0" indent="-342900">
              <a:buFont typeface="+mj-lt"/>
              <a:buAutoNum type="alphaLcPeriod"/>
            </a:pPr>
            <a:r>
              <a:rPr lang="ru-RU" dirty="0" smtClean="0"/>
              <a:t>Исключение, вызванное обработчиком catch распространяется на любой внешний блок try/catch, или вызов метода, если такого блока не существует.</a:t>
            </a:r>
          </a:p>
          <a:p>
            <a:pPr marL="355600" indent="368300">
              <a:buFont typeface="Arial" pitchFamily="34" charset="0"/>
              <a:buChar char="•"/>
            </a:pPr>
            <a:r>
              <a:rPr lang="ru-RU" dirty="0" smtClean="0"/>
              <a:t>Если нет соответствующего исключению блока catch:</a:t>
            </a:r>
          </a:p>
          <a:p>
            <a:pPr marL="1079500" lvl="0" indent="-342900">
              <a:buFont typeface="+mj-lt"/>
              <a:buAutoNum type="alphaLcPeriod"/>
            </a:pPr>
            <a:r>
              <a:rPr lang="ru-RU" dirty="0" smtClean="0"/>
              <a:t>Выполняется блок finally.</a:t>
            </a:r>
          </a:p>
          <a:p>
            <a:pPr marL="1079500" lvl="0" indent="-342900">
              <a:buFont typeface="+mj-lt"/>
              <a:buAutoNum type="alphaLcPeriod"/>
            </a:pPr>
            <a:r>
              <a:rPr lang="ru-RU" dirty="0" smtClean="0"/>
              <a:t>Исключение распространяется на любой внешний блок try/catch, или вызов метода, если такого блока не существует.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dirty="0" smtClean="0"/>
              <a:t>Если исключение не сгенерировано, выполняется блок</a:t>
            </a:r>
            <a:r>
              <a:rPr lang="ru-RU" b="1" dirty="0" smtClean="0"/>
              <a:t> </a:t>
            </a:r>
            <a:r>
              <a:rPr lang="ru-RU" dirty="0" smtClean="0"/>
              <a:t>finally.</a:t>
            </a:r>
          </a:p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блока finally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609600" y="1143000"/>
            <a:ext cx="6172200" cy="4038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OpenFile("MyFile"); // Open a file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WriteToFile(...); // Write some data to the file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catch (IOException ex)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Console.WriteLine(ex.Message);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finally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CloseFile("MyFile"); // Close the file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495800" y="4495800"/>
            <a:ext cx="43434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Код блока finally будет работать всегда, а файл всегда будет закрыт, независимо от того, возникнут исключения или нет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ключевых слов checked и unchecked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Целочисленная арифметика широко распространена в приложениях С#, поэтому проверка численного переполнение после каждой целочисленной операции может серьезно повлиять на производительность приложения</a:t>
            </a:r>
            <a:endParaRPr lang="ru-RU" b="1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905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 приложениях Microsoft Visual C# при работе с целыми числами проверка переполнения по умолчанию отключена</a:t>
            </a:r>
            <a:endParaRPr lang="ru-RU" b="1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8194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Включить и отключить проверку переполнения можно также для всего приложения с помощью ключевых слов checked и unchecked соответственно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ключевых слов checked и unchecked</a:t>
            </a:r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34400" cy="531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ключевых слов checked и unchecked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304800" y="762000"/>
            <a:ext cx="5943600" cy="5029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checked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x = ...;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y = ...;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 z = ...;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try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z = x * y; // May cause numeric overflow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catch (OverflowException ex)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... // Handle the overflow exception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endParaRPr lang="ru-RU" sz="16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029200" y="914400"/>
            <a:ext cx="3886200" cy="1905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Ключевое слово </a:t>
            </a:r>
            <a:r>
              <a:rPr lang="ru-RU" b="1" dirty="0" smtClean="0"/>
              <a:t>checked</a:t>
            </a:r>
            <a:r>
              <a:rPr lang="ru-RU" dirty="0" smtClean="0"/>
              <a:t> используется для определения блока кода, для которого включена проверка численного переполнения</a:t>
            </a:r>
            <a:endParaRPr lang="ru-RU" b="1" dirty="0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457200" y="4800600"/>
            <a:ext cx="6096000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int Multiply(short operandX, short operandY)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return checked((short)(operandX * operandY));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029200" y="3124200"/>
            <a:ext cx="3886200" cy="1676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Ключевое слово </a:t>
            </a:r>
            <a:r>
              <a:rPr lang="ru-RU" b="1" dirty="0" smtClean="0"/>
              <a:t>checked</a:t>
            </a:r>
            <a:r>
              <a:rPr lang="ru-RU" dirty="0" smtClean="0"/>
              <a:t> можно применить к отдельному выражению, при этом область проверки переполнения будет ограничиваться этим выражением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ключевых слов checked и unchecked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2819400" y="3276600"/>
            <a:ext cx="59436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Если проверка переполнения включена для всего приложения, можно использовать ключевое слово </a:t>
            </a:r>
            <a:r>
              <a:rPr lang="ru-RU" b="1" dirty="0" smtClean="0"/>
              <a:t>unchecked</a:t>
            </a:r>
            <a:r>
              <a:rPr lang="ru-RU" dirty="0" smtClean="0"/>
              <a:t>, чтобы подавить проверку переполнения в блоках или отдельных выражениях</a:t>
            </a:r>
            <a:endParaRPr lang="ru-RU" b="1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819400" y="4953000"/>
            <a:ext cx="5943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Синтаксис использования ключевого слова </a:t>
            </a:r>
            <a:r>
              <a:rPr lang="ru-RU" b="1" smtClean="0"/>
              <a:t>unchecked</a:t>
            </a:r>
            <a:r>
              <a:rPr lang="ru-RU" smtClean="0"/>
              <a:t> одинаков как для блока, так и для выражения</a:t>
            </a:r>
            <a:endParaRPr lang="ru-RU" b="1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533400" y="990600"/>
            <a:ext cx="6477000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b="1" smtClean="0">
                <a:latin typeface="Consolas" pitchFamily="49" charset="0"/>
                <a:cs typeface="Consolas" pitchFamily="49" charset="0"/>
              </a:rPr>
              <a:t>unchecked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int1 = 2147483647 + 10;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int1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unchecked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(ConstantMax + 10);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Возникновение исключений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возможностями, предоставляемыми С# для генерации в приложении исключений, указывающих причину его неисправности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объекта исключения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306387" y="762000"/>
            <a:ext cx="8609013" cy="53340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61913">
              <a:defRPr/>
            </a:pPr>
            <a:r>
              <a:rPr lang="ru-RU" b="1" smtClean="0">
                <a:latin typeface="+mn-lt"/>
              </a:rPr>
              <a:t>System.Exception</a:t>
            </a:r>
            <a:endParaRPr lang="ru-RU" b="1">
              <a:latin typeface="+mn-lt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82600" y="1241425"/>
            <a:ext cx="8204200" cy="4625975"/>
          </a:xfrm>
          <a:prstGeom prst="roundRect">
            <a:avLst>
              <a:gd name="adj" fmla="val 41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4D4D4D"/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61913">
              <a:defRPr/>
            </a:pPr>
            <a:r>
              <a:rPr lang="ru-RU" b="1" smtClean="0">
                <a:latin typeface="+mn-lt"/>
              </a:rPr>
              <a:t>System.SystemException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85800" y="1752600"/>
            <a:ext cx="7435850" cy="522287"/>
          </a:xfrm>
          <a:prstGeom prst="roundRect">
            <a:avLst>
              <a:gd name="adj" fmla="val 41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>
              <a:defRPr/>
            </a:pPr>
            <a:r>
              <a:rPr lang="ru-RU" b="1" smtClean="0"/>
              <a:t>System.FormatException</a:t>
            </a:r>
            <a:endParaRPr lang="ru-RU" b="1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85800" y="2362200"/>
            <a:ext cx="7435850" cy="522287"/>
          </a:xfrm>
          <a:prstGeom prst="roundRect">
            <a:avLst>
              <a:gd name="adj" fmla="val 41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>
              <a:defRPr/>
            </a:pPr>
            <a:r>
              <a:rPr lang="ru-RU" b="1" smtClean="0"/>
              <a:t>System.ArgumentException</a:t>
            </a:r>
            <a:endParaRPr lang="ru-RU" b="1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85800" y="2971800"/>
            <a:ext cx="7435850" cy="522288"/>
          </a:xfrm>
          <a:prstGeom prst="roundRect">
            <a:avLst>
              <a:gd name="adj" fmla="val 41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>
              <a:defRPr/>
            </a:pPr>
            <a:r>
              <a:rPr lang="ru-RU" b="1" smtClean="0"/>
              <a:t>System.NotSupportedException</a:t>
            </a:r>
            <a:endParaRPr lang="ru-RU" b="1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85800" y="4800600"/>
            <a:ext cx="7435850" cy="522288"/>
          </a:xfrm>
          <a:prstGeom prst="roundRect">
            <a:avLst>
              <a:gd name="adj" fmla="val 41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>
              <a:defRPr/>
            </a:pPr>
            <a:r>
              <a:rPr lang="ru-RU" b="1" smtClean="0"/>
              <a:t>. . .</a:t>
            </a:r>
            <a:endParaRPr lang="ru-RU" b="1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85800" y="3581400"/>
            <a:ext cx="7435850" cy="522288"/>
          </a:xfrm>
          <a:prstGeom prst="roundRect">
            <a:avLst>
              <a:gd name="adj" fmla="val 41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>
              <a:defRPr/>
            </a:pPr>
            <a:r>
              <a:rPr lang="ru-RU" b="1" smtClean="0"/>
              <a:t>System. NotImplementedException</a:t>
            </a:r>
            <a:endParaRPr lang="ru-RU" b="1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85800" y="4191000"/>
            <a:ext cx="7435850" cy="522288"/>
          </a:xfrm>
          <a:prstGeom prst="roundRect">
            <a:avLst>
              <a:gd name="adj" fmla="val 4167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>
              <a:defRPr/>
            </a:pPr>
            <a:r>
              <a:rPr lang="ru-RU" b="1" smtClean="0"/>
              <a:t>System. OutOfMemoryException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6553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объекта исключения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1600200"/>
            <a:ext cx="86106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FormatException ex =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FormatException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Argument has the wrong format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7086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Для создания объекта исключения используется ключевое слово new</a:t>
            </a:r>
            <a:endParaRPr lang="ru-RU" b="1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219200" y="2971800"/>
            <a:ext cx="76962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Следует указать тип исключения и предоставить информацию, которая указывает на причину исключения</a:t>
            </a:r>
            <a:endParaRPr lang="ru-RU" b="1" smtClean="0"/>
          </a:p>
        </p:txBody>
      </p:sp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807433">
            <a:off x="2949607" y="1459075"/>
            <a:ext cx="2260679" cy="27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717748">
            <a:off x="3841556" y="2538169"/>
            <a:ext cx="1158882" cy="25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7122943">
            <a:off x="4883901" y="2522450"/>
            <a:ext cx="1158882" cy="25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 bwMode="auto">
          <a:xfrm>
            <a:off x="304800" y="41148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Как правило, эта информация предоставляется в виде строки, содержащей сообщение об ошибке</a:t>
            </a:r>
            <a:endParaRPr lang="ru-RU" b="1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50292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 строку можно также включить информацию об еще одном исключении, если объект исключения является результатом этого исключения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объекта исключения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228600" y="762000"/>
            <a:ext cx="8686800" cy="3505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...// Statements that might cause an exception 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...// if data is in the wrong format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catch (Exception e)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Create a FormatException containing an error message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and a reference to the original exception.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FormatException ex = new FormatException("Argument has the wrong format", e);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4191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Различные классы исключений обеспечены конструкторами, которые принимают дополнительные параметры</a:t>
            </a:r>
            <a:endParaRPr lang="ru-RU" b="1" dirty="0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5181600"/>
            <a:ext cx="8610600" cy="914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ArgumentException argEx = new ArgumentOutOfRangeException ("param1", "Parameter param1 too large.");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Генерация исключений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533400" y="1447800"/>
            <a:ext cx="3200400" cy="1066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throw [exception object];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762000"/>
            <a:ext cx="7924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Чтобы указать, что произошло исключение, его нужно генерировать (throw) </a:t>
            </a:r>
            <a:endParaRPr lang="ru-RU" b="1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2590800"/>
            <a:ext cx="38100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Используется ключевое слово throw</a:t>
            </a:r>
            <a:endParaRPr lang="ru-RU" b="1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038600" y="1447800"/>
            <a:ext cx="37338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Объект генерируемого исключения</a:t>
            </a:r>
            <a:endParaRPr lang="ru-RU" b="1" smtClean="0"/>
          </a:p>
        </p:txBody>
      </p:sp>
      <p:pic>
        <p:nvPicPr>
          <p:cNvPr id="9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717748">
            <a:off x="540502" y="2357232"/>
            <a:ext cx="1158882" cy="25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44244" flipV="1">
            <a:off x="2604383" y="1790885"/>
            <a:ext cx="1515988" cy="34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owchart: Document 10"/>
          <p:cNvSpPr/>
          <p:nvPr/>
        </p:nvSpPr>
        <p:spPr bwMode="auto">
          <a:xfrm>
            <a:off x="304800" y="3352800"/>
            <a:ext cx="8382000" cy="114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FormatExeption ex = new FormatExeption("Argument has the wrong format");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throw ex;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457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Открытые и защищенные методы должны генерировать исключения каждый раз, когда не удается выполнить назначенную им функциональность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Генерация исключений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6764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Если блок catch для исключения не может устранить ошибку, он может перебросить исключение и распространить его на вызывающий код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1371600" y="2667000"/>
            <a:ext cx="6629400" cy="3505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 // Statements that might cause an exception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catch(Exception e)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Attempt to handle the exception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If this catch handler cannot resolve the exception,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throw it to the calling code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throw;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Общей стратегией для метода или блока кода является перехват любого исключения и попытка справиться с ними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Генерация исключений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Генерировать исключения необходимо при выполнении одного или нескольких из следующих условий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752600"/>
            <a:ext cx="64008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Метод не способен выполнить свои определенные функции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2667000"/>
            <a:ext cx="8610600" cy="2667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static void CopyObject(SampleClass original)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if (original == null)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throw new ArgumentException("Parameter cannot be null", "original");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Генерация исключений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73914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На основе состояния объекта выполнен неправильный вызов объекта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1447800"/>
            <a:ext cx="8610600" cy="4267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ProgramLog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FileStream logFile = null;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void OpenLog(FileInfo fileName, FileMode mode) {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void WriteLog()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if (!this.logFile.CanWrite)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throw new InvalidOperationException("Logfile cannot be read-only");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 Else write data to the log and return.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Генерация исключений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4419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Аргумент метода вызывает исключение</a:t>
            </a:r>
          </a:p>
        </p:txBody>
      </p:sp>
      <p:sp>
        <p:nvSpPr>
          <p:cNvPr id="6" name="Flowchart: Document 5"/>
          <p:cNvSpPr/>
          <p:nvPr/>
        </p:nvSpPr>
        <p:spPr bwMode="auto">
          <a:xfrm>
            <a:off x="304800" y="1447800"/>
            <a:ext cx="8610600" cy="4267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static int GetValueFromArray(int[] array, int index)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try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return array[index];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catch (IndexOutOfRangeException ex)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ArgumentException argEx = new ArgumentException("Index is out of range", "index", ex);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throw argEx;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Рекомендации по обработке и генерации исключений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990600" y="762000"/>
            <a:ext cx="79248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Следует генерировать исключение, соответствующее обнаруженному ошибочному условию</a:t>
            </a:r>
            <a:endParaRPr lang="ru-RU" b="1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990600" y="1524000"/>
            <a:ext cx="79248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Логика приложения не должна полагаться на логику блоков try и catch для работы в рамках неисключительных условий</a:t>
            </a:r>
            <a:endParaRPr lang="ru-RU" b="1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2286000"/>
            <a:ext cx="79248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При определении нескольких блоков catch, следует упорядочивать их спецификации от наиболее конкретных к наименее конкретным</a:t>
            </a:r>
            <a:endParaRPr lang="ru-RU" b="1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90600" y="3048000"/>
            <a:ext cx="79248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Следует прехватывать исключения и детализировать сообщения для диагностических целей, а затем отображать удобные для пользователя сообщения</a:t>
            </a:r>
            <a:endParaRPr lang="ru-RU" b="1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990600" y="3962400"/>
            <a:ext cx="79248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Не желательно показывать пользователю слишком подробную информацию об исключении, поскольку она может быть использована злонамеренными пользователями для вывода приложения из строя или получения доступа к защищенной информации</a:t>
            </a:r>
            <a:endParaRPr lang="ru-RU" b="1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90600" y="5181600"/>
            <a:ext cx="80010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Эффективная обработка исключения должна позволить приложению восстановиться после возникновения исключения, а пользователю – продолжить пользоваться приложением</a:t>
            </a:r>
            <a:endParaRPr lang="ru-RU" b="1" smtClean="0"/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57200" y="914400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69423" y="1630140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69423" y="2451321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69422" y="3289522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69422" y="5499321"/>
            <a:ext cx="436606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E:\Projects\ContentDev\MSL PNG Library\Validate_XMark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41910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Демонстрация</a:t>
            </a:r>
            <a:r>
              <a:rPr lang="en-US" dirty="0" smtClean="0"/>
              <a:t>: </a:t>
            </a:r>
            <a:r>
              <a:rPr lang="en-US" dirty="0" err="1" smtClean="0"/>
              <a:t>Возникновение</a:t>
            </a:r>
            <a:r>
              <a:rPr lang="en-US" dirty="0" smtClean="0"/>
              <a:t> и </a:t>
            </a:r>
            <a:r>
              <a:rPr lang="en-US" dirty="0" err="1" smtClean="0"/>
              <a:t>обработка</a:t>
            </a:r>
            <a:r>
              <a:rPr lang="en-US" dirty="0" smtClean="0"/>
              <a:t> </a:t>
            </a:r>
            <a:r>
              <a:rPr lang="en-US" dirty="0" err="1" smtClean="0"/>
              <a:t>исключений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838200"/>
          <a:ext cx="6096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429000"/>
            <a:ext cx="5749925" cy="685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NET.C#.07 </a:t>
            </a:r>
            <a:r>
              <a:rPr lang="ru-RU" sz="1600" dirty="0" smtClean="0"/>
              <a:t>Обработка исключений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наследования для определения новых ссылочных типов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 исключениями и блоком try/catch/finally, позволяющим реализовать в приложениях структурированную обработку исключений (structured exception handling, SEH)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исключение?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8382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Исключение является показателем ошибки или исключительной ситуации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7526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Когда метод генерирует исключение, вызывающий код должен быть готов перехватить и обработать это исключение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6670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Если вызывающий код не в состоянии обработать исключение, он прерывается и исключение передается по стеку вызовов до раздела кода, берущего на себя ответственность за обработку исключений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49530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Если не существет код способный обработать исключение, среда выполнения сообщит о необработанном исключении, и приложение завершится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38100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После завершения логики обработки исключения выполнение продолжается в этом разделе кода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такое исключение?</a:t>
            </a:r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447802"/>
            <a:ext cx="1371600" cy="609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dirty="0" smtClean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981200" y="1447802"/>
            <a:ext cx="1371600" cy="609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657600" y="1447802"/>
            <a:ext cx="1371600" cy="609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334000" y="1447802"/>
            <a:ext cx="1371600" cy="609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Explosion 1 8"/>
          <p:cNvSpPr/>
          <p:nvPr/>
        </p:nvSpPr>
        <p:spPr bwMode="auto">
          <a:xfrm>
            <a:off x="6781800" y="762002"/>
            <a:ext cx="2133600" cy="1905000"/>
          </a:xfrm>
          <a:prstGeom prst="irregularSeal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smtClean="0"/>
              <a:t>Exception</a:t>
            </a:r>
            <a:endParaRPr lang="ru-RU" smtClean="0"/>
          </a:p>
        </p:txBody>
      </p:sp>
      <p:pic>
        <p:nvPicPr>
          <p:cNvPr id="10" name="Picture 1" descr="C:\Users\mike\Pictures\MSL PNG Library\arrow01_01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461838" flipV="1">
            <a:off x="1344144" y="750831"/>
            <a:ext cx="1242813" cy="87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461838" flipV="1">
            <a:off x="3096743" y="750832"/>
            <a:ext cx="1242813" cy="8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461838" flipV="1">
            <a:off x="4773144" y="750832"/>
            <a:ext cx="1242813" cy="8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4395" flipV="1">
            <a:off x="6331407" y="1615003"/>
            <a:ext cx="666494" cy="31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2499195" flipV="1">
            <a:off x="4781145" y="1918888"/>
            <a:ext cx="1242813" cy="8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2499195" flipV="1">
            <a:off x="2952344" y="2007677"/>
            <a:ext cx="1242813" cy="8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2499195" flipV="1">
            <a:off x="1123545" y="1995088"/>
            <a:ext cx="1242813" cy="8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 bwMode="auto">
          <a:xfrm>
            <a:off x="533400" y="2895600"/>
            <a:ext cx="81534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При генерации исключения полезно включать информацию о его первопричине таким образом, чтобы метод, который обрабатывает исключение, смог предпринять соответствующие меры по исправлению положения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3400" y="4495800"/>
            <a:ext cx="81534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В .NET Framework исключения основаны на классе Exception, в котором содержится информация об исключении. Когда метод генерирует исключение, он создает объект Exception и может наполнить его информацией о причине ошибки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блока try/catch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762000" y="914400"/>
            <a:ext cx="3886200" cy="3886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try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[Try block.]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catch ([catch specification 1])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[Catch block 1.]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catch ([catch specification n])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[Catch block n.]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00" y="762000"/>
            <a:ext cx="34290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Код, который может дать сбой и привести к исключению</a:t>
            </a:r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71666" flipV="1">
            <a:off x="2678007" y="1404943"/>
            <a:ext cx="2313666" cy="34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4953000" y="1981200"/>
            <a:ext cx="30480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Код для обработки соответствующих исключений</a:t>
            </a:r>
          </a:p>
        </p:txBody>
      </p:sp>
      <p:pic>
        <p:nvPicPr>
          <p:cNvPr id="9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269849" flipV="1">
            <a:off x="2984079" y="2283828"/>
            <a:ext cx="1980219" cy="3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385136" flipV="1">
            <a:off x="2919918" y="3183741"/>
            <a:ext cx="2567729" cy="27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 bwMode="auto">
          <a:xfrm>
            <a:off x="4800600" y="3200400"/>
            <a:ext cx="35052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Операторами, заключеными в фигурные скобки блока try, могут быть любые операторы C# и вызовы методов объектов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38200" y="5029200"/>
            <a:ext cx="71628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Определяет, какие исключения будут перехвачены и переменную, которая будет использоваться для хранения исключения, если таковое имеется</a:t>
            </a:r>
          </a:p>
        </p:txBody>
      </p:sp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997521" flipV="1">
            <a:off x="1551175" y="4143412"/>
            <a:ext cx="1763018" cy="18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блока try/catch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2895600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Try block.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Catch block.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0" y="990600"/>
            <a:ext cx="5181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Наиболее общий вид блока catch, не имеющий спецификации catch, а, следовательно, перехватывающий исключение любого типа</a:t>
            </a:r>
          </a:p>
        </p:txBody>
      </p:sp>
      <p:pic>
        <p:nvPicPr>
          <p:cNvPr id="6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 flipV="1">
            <a:off x="2209800" y="1447800"/>
            <a:ext cx="1600200" cy="31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3657600" y="2209800"/>
            <a:ext cx="5181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Причина возникновения исключения в блоке catch остается неизвестной</a:t>
            </a:r>
          </a:p>
        </p:txBody>
      </p:sp>
      <p:pic>
        <p:nvPicPr>
          <p:cNvPr id="8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2133600" y="2438400"/>
            <a:ext cx="1600200" cy="31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lowchart: Document 8"/>
          <p:cNvSpPr/>
          <p:nvPr/>
        </p:nvSpPr>
        <p:spPr bwMode="auto">
          <a:xfrm>
            <a:off x="3429000" y="3276600"/>
            <a:ext cx="5410200" cy="2438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Try block.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catch (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Exception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ex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Catch block, can access exception in ex.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81000" y="3124200"/>
            <a:ext cx="27432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Информация о сгенерированном кодом исключении передается переменной</a:t>
            </a:r>
          </a:p>
        </p:txBody>
      </p:sp>
      <p:pic>
        <p:nvPicPr>
          <p:cNvPr id="11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42898" flipV="1">
            <a:off x="2585270" y="3929683"/>
            <a:ext cx="2907385" cy="3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 bwMode="auto">
          <a:xfrm>
            <a:off x="381000" y="4495800"/>
            <a:ext cx="27432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Тип Exception часто используется для того, чтобы поймать все исключения, которые не были обработаны иным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блока try/catch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5410200" cy="3657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Try block.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catch (DivideByZeroException ex)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Catch block, can access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DivideByZeroException exception in ex.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Catch block, can access exception in ex.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43600" y="762000"/>
            <a:ext cx="29718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Блоки catch следует располагать в правильном порядке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410200" y="1981200"/>
            <a:ext cx="35052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Выполнение нескольких блоков catch осуществляется сверху вниз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486400" y="3200400"/>
            <a:ext cx="3505200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Выполняется первый блок catch, соответствующий точному типу или типу базового класса сгенерированного исключения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" y="4953000"/>
            <a:ext cx="21336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ArithmeticException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0" y="4419600"/>
            <a:ext cx="24384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DivideByZeroException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0" y="4953000"/>
            <a:ext cx="24384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OverflowException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5486400"/>
            <a:ext cx="2895600" cy="457200"/>
          </a:xfrm>
          <a:prstGeom prst="round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NotFiniteNumberException</a:t>
            </a:r>
          </a:p>
        </p:txBody>
      </p:sp>
      <p:pic>
        <p:nvPicPr>
          <p:cNvPr id="12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V="1">
            <a:off x="2209800" y="5105400"/>
            <a:ext cx="901974" cy="17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0010890" flipV="1">
            <a:off x="2201397" y="4815059"/>
            <a:ext cx="901974" cy="17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77950" flipV="1">
            <a:off x="2201794" y="5448579"/>
            <a:ext cx="901974" cy="17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блока try/catch</a:t>
            </a:r>
            <a:endParaRPr lang="ru-RU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7543800" cy="5410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Outer try block.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try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// Nested try block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catch (FileNotFoundException ex)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// Catch block for nested try block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Outer try block continued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catch (DivideByZeroException ex)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Catch block, can access DivideByZeroException exception in ex.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// Catch block, can access exception in ex.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810000" y="838200"/>
            <a:ext cx="51054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smtClean="0"/>
              <a:t>Блоки try/catch можно вкладывать друг в друга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 defTabSz="457200">
          <a:lnSpc>
            <a:spcPct val="90000"/>
          </a:lnSpc>
          <a:tabLst>
            <a:tab pos="457200" algn="l"/>
          </a:tabLst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3100</TotalTime>
  <Words>1843</Words>
  <Application>Microsoft Office PowerPoint</Application>
  <PresentationFormat>On-screen Show (4:3)</PresentationFormat>
  <Paragraphs>351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Presentation_Template_Aug_2008_blue_line_automated</vt:lpstr>
      <vt:lpstr>NET.C#.07 Обработка исключений</vt:lpstr>
      <vt:lpstr>Slide 2</vt:lpstr>
      <vt:lpstr>Использование наследования для определения новых ссылочных типов</vt:lpstr>
      <vt:lpstr>Что такое исключение?</vt:lpstr>
      <vt:lpstr>Что такое исключение?</vt:lpstr>
      <vt:lpstr>Использование блока try/catch</vt:lpstr>
      <vt:lpstr>Использование блока try/catch</vt:lpstr>
      <vt:lpstr>Использование блока try/catch</vt:lpstr>
      <vt:lpstr>Использование блока try/catch</vt:lpstr>
      <vt:lpstr>Использование свойств исключений</vt:lpstr>
      <vt:lpstr>Использование блока finally</vt:lpstr>
      <vt:lpstr>Использование блока finally</vt:lpstr>
      <vt:lpstr>Использование блока finally</vt:lpstr>
      <vt:lpstr>Использование ключевых слов checked и unchecked</vt:lpstr>
      <vt:lpstr>Использование ключевых слов checked и unchecked</vt:lpstr>
      <vt:lpstr>Использование ключевых слов checked и unchecked</vt:lpstr>
      <vt:lpstr>Использование ключевых слов checked и unchecked</vt:lpstr>
      <vt:lpstr>Возникновение исключений</vt:lpstr>
      <vt:lpstr>Создание объекта исключения</vt:lpstr>
      <vt:lpstr>Создание объекта исключения</vt:lpstr>
      <vt:lpstr>Создание объекта исключения</vt:lpstr>
      <vt:lpstr>Генерация исключений</vt:lpstr>
      <vt:lpstr>Генерация исключений</vt:lpstr>
      <vt:lpstr>Генерация исключений</vt:lpstr>
      <vt:lpstr>Генерация исключений</vt:lpstr>
      <vt:lpstr>Генерация исключений</vt:lpstr>
      <vt:lpstr>Рекомендации по обработке и генерации исключений</vt:lpstr>
      <vt:lpstr>Демонстрация: Возникновение и обработка исключений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NET.C#.07 Обработка исключений</dc:title>
  <dc:creator>Anzhelika Kravchuk</dc:creator>
  <cp:lastModifiedBy>anzhelika</cp:lastModifiedBy>
  <cp:revision>561</cp:revision>
  <dcterms:created xsi:type="dcterms:W3CDTF">2008-09-08T12:48:20Z</dcterms:created>
  <dcterms:modified xsi:type="dcterms:W3CDTF">2011-08-17T15:00:27Z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