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309" r:id="rId5"/>
    <p:sldId id="313" r:id="rId6"/>
    <p:sldId id="314" r:id="rId7"/>
    <p:sldId id="315" r:id="rId8"/>
    <p:sldId id="319" r:id="rId9"/>
    <p:sldId id="320" r:id="rId10"/>
    <p:sldId id="318" r:id="rId11"/>
    <p:sldId id="322" r:id="rId12"/>
    <p:sldId id="323" r:id="rId13"/>
    <p:sldId id="324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6" r:id="rId24"/>
    <p:sldId id="335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1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FF"/>
    <a:srgbClr val="002C78"/>
    <a:srgbClr val="21438F"/>
    <a:srgbClr val="2750A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7" autoAdjust="0"/>
    <p:restoredTop sz="99821" autoAdjust="0"/>
  </p:normalViewPr>
  <p:slideViewPr>
    <p:cSldViewPr>
      <p:cViewPr>
        <p:scale>
          <a:sx n="70" d="100"/>
          <a:sy n="70" d="100"/>
        </p:scale>
        <p:origin x="-138" y="-78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2000" b="0" noProof="0" smtClean="0"/>
            <a:t>Введение в сборку мусора</a:t>
          </a:r>
          <a:endParaRPr lang="ru-RU" sz="2000" b="0" noProof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ru-RU" sz="2000" b="0" noProof="0" smtClean="0"/>
            <a:t>Управление ресурсами</a:t>
          </a:r>
          <a:endParaRPr lang="ru-RU" sz="2000" b="0" noProof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2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1C3AAFB9-A791-45CC-9194-BEF9F8C82500}" type="presOf" srcId="{0FD7B96B-DFFB-40E8-8800-C99EBC35642E}" destId="{98F75F81-4C9B-496A-9752-8FB2CFE0AB50}" srcOrd="1" destOrd="0" presId="urn:microsoft.com/office/officeart/2005/8/layout/list1"/>
    <dgm:cxn modelId="{9FBAACF3-7211-4582-B837-30733F329194}" type="presOf" srcId="{9B34F71F-EC00-4044-A63E-49A3FC607A8A}" destId="{8C45043C-F9BD-4B0C-9B33-60BC208511C5}" srcOrd="0" destOrd="0" presId="urn:microsoft.com/office/officeart/2005/8/layout/list1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EF78D2FB-83BB-4574-BCA2-AB3C58F1A94B}" type="presOf" srcId="{9B34F71F-EC00-4044-A63E-49A3FC607A8A}" destId="{086811BC-C418-4689-9817-A19FB99DE45E}" srcOrd="1" destOrd="0" presId="urn:microsoft.com/office/officeart/2005/8/layout/list1"/>
    <dgm:cxn modelId="{B221A607-689F-46D2-A9A0-162ECD1672E0}" type="presOf" srcId="{0A4FEBF6-9EFE-43C0-98E8-AE24B82EFB1F}" destId="{83FDB37D-8924-4C38-8555-33FB4DB35805}" srcOrd="0" destOrd="0" presId="urn:microsoft.com/office/officeart/2005/8/layout/list1"/>
    <dgm:cxn modelId="{0C326CD3-570D-4E11-BCFC-45998979C30C}" type="presOf" srcId="{0FD7B96B-DFFB-40E8-8800-C99EBC35642E}" destId="{1362EE91-68DF-435F-9E33-24E92D688DFB}" srcOrd="0" destOrd="0" presId="urn:microsoft.com/office/officeart/2005/8/layout/list1"/>
    <dgm:cxn modelId="{3497C0FC-A03B-4E92-BF6F-AE0EE9F70194}" type="presParOf" srcId="{83FDB37D-8924-4C38-8555-33FB4DB35805}" destId="{6576AA07-FFE3-4358-A3D1-AB7B09D90194}" srcOrd="0" destOrd="0" presId="urn:microsoft.com/office/officeart/2005/8/layout/list1"/>
    <dgm:cxn modelId="{6528A8F9-BD6F-44DC-A06F-D29CDB9DE8B7}" type="presParOf" srcId="{6576AA07-FFE3-4358-A3D1-AB7B09D90194}" destId="{1362EE91-68DF-435F-9E33-24E92D688DFB}" srcOrd="0" destOrd="0" presId="urn:microsoft.com/office/officeart/2005/8/layout/list1"/>
    <dgm:cxn modelId="{8680FD85-D4DE-44C1-A20C-129494B21916}" type="presParOf" srcId="{6576AA07-FFE3-4358-A3D1-AB7B09D90194}" destId="{98F75F81-4C9B-496A-9752-8FB2CFE0AB50}" srcOrd="1" destOrd="0" presId="urn:microsoft.com/office/officeart/2005/8/layout/list1"/>
    <dgm:cxn modelId="{2AC59884-73D0-47FD-B21E-66C0C06E8B30}" type="presParOf" srcId="{83FDB37D-8924-4C38-8555-33FB4DB35805}" destId="{9F288C86-0761-4C6D-A7A4-332C2D2146D2}" srcOrd="1" destOrd="0" presId="urn:microsoft.com/office/officeart/2005/8/layout/list1"/>
    <dgm:cxn modelId="{C7FD78CF-AAB2-4923-9713-FAD1D2090AFD}" type="presParOf" srcId="{83FDB37D-8924-4C38-8555-33FB4DB35805}" destId="{786B3D69-0E44-4721-8FC2-2B8462017211}" srcOrd="2" destOrd="0" presId="urn:microsoft.com/office/officeart/2005/8/layout/list1"/>
    <dgm:cxn modelId="{F45EA306-D6B8-4D3A-8873-59B68DC90D7B}" type="presParOf" srcId="{83FDB37D-8924-4C38-8555-33FB4DB35805}" destId="{4C05B0E5-0CF5-47A0-B599-03CB6C94096B}" srcOrd="3" destOrd="0" presId="urn:microsoft.com/office/officeart/2005/8/layout/list1"/>
    <dgm:cxn modelId="{7E549472-81EA-41B8-AEC5-AA19ADF48D2E}" type="presParOf" srcId="{83FDB37D-8924-4C38-8555-33FB4DB35805}" destId="{0E36D07B-A668-4A24-8270-35F45822708B}" srcOrd="4" destOrd="0" presId="urn:microsoft.com/office/officeart/2005/8/layout/list1"/>
    <dgm:cxn modelId="{1CB32034-DE9C-403A-9814-7A1182F8D694}" type="presParOf" srcId="{0E36D07B-A668-4A24-8270-35F45822708B}" destId="{8C45043C-F9BD-4B0C-9B33-60BC208511C5}" srcOrd="0" destOrd="0" presId="urn:microsoft.com/office/officeart/2005/8/layout/list1"/>
    <dgm:cxn modelId="{B766A5FE-4C82-4B17-978C-31B6B4AF1692}" type="presParOf" srcId="{0E36D07B-A668-4A24-8270-35F45822708B}" destId="{086811BC-C418-4689-9817-A19FB99DE45E}" srcOrd="1" destOrd="0" presId="urn:microsoft.com/office/officeart/2005/8/layout/list1"/>
    <dgm:cxn modelId="{6B3FD8B1-FBD5-4BDD-A04E-965FE23F9E32}" type="presParOf" srcId="{83FDB37D-8924-4C38-8555-33FB4DB35805}" destId="{EB96F370-9C00-4216-A392-85E2B79DBD5E}" srcOrd="5" destOrd="0" presId="urn:microsoft.com/office/officeart/2005/8/layout/list1"/>
    <dgm:cxn modelId="{06115C5C-5592-45ED-A9D8-ECE2F03D9529}" type="presParOf" srcId="{83FDB37D-8924-4C38-8555-33FB4DB35805}" destId="{D75EA4E1-6638-4D97-8EFD-6370283CBD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E2FE2-55A1-4FAE-ACF3-DF75AB8D496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DB3BD5C-3B73-4B04-9B77-0F2BC265584F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dirty="0" smtClean="0"/>
            <a:t>Solution: </a:t>
          </a:r>
          <a:r>
            <a:rPr lang="en-US" sz="1800" dirty="0" smtClean="0"/>
            <a:t>NET.CSharp.08</a:t>
          </a:r>
          <a:endParaRPr lang="ru-RU" sz="1800" dirty="0"/>
        </a:p>
      </dgm:t>
    </dgm:pt>
    <dgm:pt modelId="{9579284D-AB93-47D8-98BF-8CA6F85FC494}" type="parTrans" cxnId="{583FB72B-061B-41F8-B040-EDDC278FE48F}">
      <dgm:prSet/>
      <dgm:spPr/>
      <dgm:t>
        <a:bodyPr/>
        <a:lstStyle/>
        <a:p>
          <a:endParaRPr lang="ru-RU"/>
        </a:p>
      </dgm:t>
    </dgm:pt>
    <dgm:pt modelId="{93759722-3748-4C53-BB15-2FA33836662C}" type="sibTrans" cxnId="{583FB72B-061B-41F8-B040-EDDC278FE48F}">
      <dgm:prSet/>
      <dgm:spPr/>
      <dgm:t>
        <a:bodyPr/>
        <a:lstStyle/>
        <a:p>
          <a:endParaRPr lang="ru-RU"/>
        </a:p>
      </dgm:t>
    </dgm:pt>
    <dgm:pt modelId="{798EA388-2DDF-4351-B1A0-BDCAC7D3D646}">
      <dgm:prSet custT="1"/>
      <dgm:spPr/>
      <dgm:t>
        <a:bodyPr/>
        <a:lstStyle/>
        <a:p>
          <a:r>
            <a:rPr lang="ru-RU" sz="1800" noProof="0" dirty="0" smtClean="0"/>
            <a:t>Project: SimpleGC</a:t>
          </a:r>
          <a:endParaRPr lang="ru-RU" sz="1800" noProof="0" dirty="0"/>
        </a:p>
      </dgm:t>
    </dgm:pt>
    <dgm:pt modelId="{15A594F6-050C-49CA-A965-FEA9797F83E5}" type="parTrans" cxnId="{B2BBD46D-1C4B-4EA7-991E-67F9E26A1318}">
      <dgm:prSet/>
      <dgm:spPr/>
      <dgm:t>
        <a:bodyPr/>
        <a:lstStyle/>
        <a:p>
          <a:endParaRPr lang="ru-RU"/>
        </a:p>
      </dgm:t>
    </dgm:pt>
    <dgm:pt modelId="{8EC1D781-E507-4C68-82DF-9A3C0EF95566}" type="sibTrans" cxnId="{B2BBD46D-1C4B-4EA7-991E-67F9E26A1318}">
      <dgm:prSet/>
      <dgm:spPr/>
      <dgm:t>
        <a:bodyPr/>
        <a:lstStyle/>
        <a:p>
          <a:endParaRPr lang="ru-RU"/>
        </a:p>
      </dgm:t>
    </dgm:pt>
    <dgm:pt modelId="{C86BFE41-FF4D-415D-89F7-9FDE277AACF3}" type="pres">
      <dgm:prSet presAssocID="{08AE2FE2-55A1-4FAE-ACF3-DF75AB8D49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E19687D-8E76-47CB-94F1-EF3912FF8ED1}" type="pres">
      <dgm:prSet presAssocID="{3DB3BD5C-3B73-4B04-9B77-0F2BC265584F}" presName="parentLin" presStyleCnt="0"/>
      <dgm:spPr/>
    </dgm:pt>
    <dgm:pt modelId="{BDBA01D0-6394-478D-B869-3E2436993323}" type="pres">
      <dgm:prSet presAssocID="{3DB3BD5C-3B73-4B04-9B77-0F2BC265584F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2340116F-25D5-4943-AD7A-D7EC525D99B8}" type="pres">
      <dgm:prSet presAssocID="{3DB3BD5C-3B73-4B04-9B77-0F2BC265584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F707C-AD21-4AD5-8BFE-AD72CCB40147}" type="pres">
      <dgm:prSet presAssocID="{3DB3BD5C-3B73-4B04-9B77-0F2BC265584F}" presName="negativeSpace" presStyleCnt="0"/>
      <dgm:spPr/>
    </dgm:pt>
    <dgm:pt modelId="{7110D42B-A72C-42A6-9078-08F84B6FB7E6}" type="pres">
      <dgm:prSet presAssocID="{3DB3BD5C-3B73-4B04-9B77-0F2BC265584F}" presName="childText" presStyleLbl="conFgAcc1" presStyleIdx="0" presStyleCnt="2">
        <dgm:presLayoutVars>
          <dgm:bulletEnabled val="1"/>
        </dgm:presLayoutVars>
      </dgm:prSet>
      <dgm:spPr/>
    </dgm:pt>
    <dgm:pt modelId="{745AC575-4B79-44B4-8E5E-D683F24AA46D}" type="pres">
      <dgm:prSet presAssocID="{93759722-3748-4C53-BB15-2FA33836662C}" presName="spaceBetweenRectangles" presStyleCnt="0"/>
      <dgm:spPr/>
    </dgm:pt>
    <dgm:pt modelId="{AEC25892-52FE-4C94-A307-2F4566F45790}" type="pres">
      <dgm:prSet presAssocID="{798EA388-2DDF-4351-B1A0-BDCAC7D3D646}" presName="parentLin" presStyleCnt="0"/>
      <dgm:spPr/>
    </dgm:pt>
    <dgm:pt modelId="{24A94EA4-6E38-4E0B-98AD-56337EE9BB7C}" type="pres">
      <dgm:prSet presAssocID="{798EA388-2DDF-4351-B1A0-BDCAC7D3D64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E00BC03D-DFD7-48B1-A7A9-6D29F494E323}" type="pres">
      <dgm:prSet presAssocID="{798EA388-2DDF-4351-B1A0-BDCAC7D3D64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70A381-9E51-4A9F-A3DA-D998FDA2C406}" type="pres">
      <dgm:prSet presAssocID="{798EA388-2DDF-4351-B1A0-BDCAC7D3D646}" presName="negativeSpace" presStyleCnt="0"/>
      <dgm:spPr/>
    </dgm:pt>
    <dgm:pt modelId="{F20CC861-E72D-43A3-A0E6-47B4189FCEDD}" type="pres">
      <dgm:prSet presAssocID="{798EA388-2DDF-4351-B1A0-BDCAC7D3D6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56ADB0-93C9-4691-BA80-14586251CB27}" type="presOf" srcId="{3DB3BD5C-3B73-4B04-9B77-0F2BC265584F}" destId="{BDBA01D0-6394-478D-B869-3E2436993323}" srcOrd="0" destOrd="0" presId="urn:microsoft.com/office/officeart/2005/8/layout/list1"/>
    <dgm:cxn modelId="{1EBC0A02-66C0-400C-8573-08CF9A8C6CD2}" type="presOf" srcId="{798EA388-2DDF-4351-B1A0-BDCAC7D3D646}" destId="{E00BC03D-DFD7-48B1-A7A9-6D29F494E323}" srcOrd="1" destOrd="0" presId="urn:microsoft.com/office/officeart/2005/8/layout/list1"/>
    <dgm:cxn modelId="{BE48438F-9F5E-4C47-A2BB-BCB774B4D4B6}" type="presOf" srcId="{798EA388-2DDF-4351-B1A0-BDCAC7D3D646}" destId="{24A94EA4-6E38-4E0B-98AD-56337EE9BB7C}" srcOrd="0" destOrd="0" presId="urn:microsoft.com/office/officeart/2005/8/layout/list1"/>
    <dgm:cxn modelId="{022C9D35-7EDA-4CC0-A527-16301764499C}" type="presOf" srcId="{3DB3BD5C-3B73-4B04-9B77-0F2BC265584F}" destId="{2340116F-25D5-4943-AD7A-D7EC525D99B8}" srcOrd="1" destOrd="0" presId="urn:microsoft.com/office/officeart/2005/8/layout/list1"/>
    <dgm:cxn modelId="{B2BBD46D-1C4B-4EA7-991E-67F9E26A1318}" srcId="{08AE2FE2-55A1-4FAE-ACF3-DF75AB8D496F}" destId="{798EA388-2DDF-4351-B1A0-BDCAC7D3D646}" srcOrd="1" destOrd="0" parTransId="{15A594F6-050C-49CA-A965-FEA9797F83E5}" sibTransId="{8EC1D781-E507-4C68-82DF-9A3C0EF95566}"/>
    <dgm:cxn modelId="{0A6F8A37-4A48-45C2-8B26-A05EC3F9B169}" type="presOf" srcId="{08AE2FE2-55A1-4FAE-ACF3-DF75AB8D496F}" destId="{C86BFE41-FF4D-415D-89F7-9FDE277AACF3}" srcOrd="0" destOrd="0" presId="urn:microsoft.com/office/officeart/2005/8/layout/list1"/>
    <dgm:cxn modelId="{583FB72B-061B-41F8-B040-EDDC278FE48F}" srcId="{08AE2FE2-55A1-4FAE-ACF3-DF75AB8D496F}" destId="{3DB3BD5C-3B73-4B04-9B77-0F2BC265584F}" srcOrd="0" destOrd="0" parTransId="{9579284D-AB93-47D8-98BF-8CA6F85FC494}" sibTransId="{93759722-3748-4C53-BB15-2FA33836662C}"/>
    <dgm:cxn modelId="{74D6185D-AA7B-45AC-AEE5-DC62B0288CC1}" type="presParOf" srcId="{C86BFE41-FF4D-415D-89F7-9FDE277AACF3}" destId="{AE19687D-8E76-47CB-94F1-EF3912FF8ED1}" srcOrd="0" destOrd="0" presId="urn:microsoft.com/office/officeart/2005/8/layout/list1"/>
    <dgm:cxn modelId="{79964599-68D1-48CA-AD3A-CACC8C4256D3}" type="presParOf" srcId="{AE19687D-8E76-47CB-94F1-EF3912FF8ED1}" destId="{BDBA01D0-6394-478D-B869-3E2436993323}" srcOrd="0" destOrd="0" presId="urn:microsoft.com/office/officeart/2005/8/layout/list1"/>
    <dgm:cxn modelId="{10CECDF0-D714-4210-84E0-4BA41B58936B}" type="presParOf" srcId="{AE19687D-8E76-47CB-94F1-EF3912FF8ED1}" destId="{2340116F-25D5-4943-AD7A-D7EC525D99B8}" srcOrd="1" destOrd="0" presId="urn:microsoft.com/office/officeart/2005/8/layout/list1"/>
    <dgm:cxn modelId="{16E735EF-44D6-4F1E-8008-F1CEAB9492E6}" type="presParOf" srcId="{C86BFE41-FF4D-415D-89F7-9FDE277AACF3}" destId="{061F707C-AD21-4AD5-8BFE-AD72CCB40147}" srcOrd="1" destOrd="0" presId="urn:microsoft.com/office/officeart/2005/8/layout/list1"/>
    <dgm:cxn modelId="{2A1580FA-0CA4-4587-B54C-E4E3D07764B9}" type="presParOf" srcId="{C86BFE41-FF4D-415D-89F7-9FDE277AACF3}" destId="{7110D42B-A72C-42A6-9078-08F84B6FB7E6}" srcOrd="2" destOrd="0" presId="urn:microsoft.com/office/officeart/2005/8/layout/list1"/>
    <dgm:cxn modelId="{2124F9B6-56DF-4F68-A6F1-B6599A3E8785}" type="presParOf" srcId="{C86BFE41-FF4D-415D-89F7-9FDE277AACF3}" destId="{745AC575-4B79-44B4-8E5E-D683F24AA46D}" srcOrd="3" destOrd="0" presId="urn:microsoft.com/office/officeart/2005/8/layout/list1"/>
    <dgm:cxn modelId="{A3266582-6C21-449D-B121-E94A92E06086}" type="presParOf" srcId="{C86BFE41-FF4D-415D-89F7-9FDE277AACF3}" destId="{AEC25892-52FE-4C94-A307-2F4566F45790}" srcOrd="4" destOrd="0" presId="urn:microsoft.com/office/officeart/2005/8/layout/list1"/>
    <dgm:cxn modelId="{1004FF8B-AEF8-4925-8EE2-D0E3A5DC558A}" type="presParOf" srcId="{AEC25892-52FE-4C94-A307-2F4566F45790}" destId="{24A94EA4-6E38-4E0B-98AD-56337EE9BB7C}" srcOrd="0" destOrd="0" presId="urn:microsoft.com/office/officeart/2005/8/layout/list1"/>
    <dgm:cxn modelId="{7ABE548E-D26A-4046-91B6-230F7BDE6F4B}" type="presParOf" srcId="{AEC25892-52FE-4C94-A307-2F4566F45790}" destId="{E00BC03D-DFD7-48B1-A7A9-6D29F494E323}" srcOrd="1" destOrd="0" presId="urn:microsoft.com/office/officeart/2005/8/layout/list1"/>
    <dgm:cxn modelId="{758B412D-1AC9-4F0F-8014-21499408AC52}" type="presParOf" srcId="{C86BFE41-FF4D-415D-89F7-9FDE277AACF3}" destId="{7A70A381-9E51-4A9F-A3DA-D998FDA2C406}" srcOrd="5" destOrd="0" presId="urn:microsoft.com/office/officeart/2005/8/layout/list1"/>
    <dgm:cxn modelId="{BAC41BDA-0EEE-4643-8288-3A803B8AF2AD}" type="presParOf" srcId="{C86BFE41-FF4D-415D-89F7-9FDE277AACF3}" destId="{F20CC861-E72D-43A3-A0E6-47B4189FCE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E2FE2-55A1-4FAE-ACF3-DF75AB8D496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DB3BD5C-3B73-4B04-9B77-0F2BC265584F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dirty="0" smtClean="0"/>
            <a:t>Solution: </a:t>
          </a:r>
          <a:r>
            <a:rPr lang="en-US" sz="1800" dirty="0" smtClean="0"/>
            <a:t>NET.CSharp.08</a:t>
          </a:r>
          <a:endParaRPr lang="ru-RU" sz="1800" dirty="0"/>
        </a:p>
      </dgm:t>
    </dgm:pt>
    <dgm:pt modelId="{9579284D-AB93-47D8-98BF-8CA6F85FC494}" type="parTrans" cxnId="{583FB72B-061B-41F8-B040-EDDC278FE48F}">
      <dgm:prSet/>
      <dgm:spPr/>
      <dgm:t>
        <a:bodyPr/>
        <a:lstStyle/>
        <a:p>
          <a:endParaRPr lang="ru-RU"/>
        </a:p>
      </dgm:t>
    </dgm:pt>
    <dgm:pt modelId="{93759722-3748-4C53-BB15-2FA33836662C}" type="sibTrans" cxnId="{583FB72B-061B-41F8-B040-EDDC278FE48F}">
      <dgm:prSet/>
      <dgm:spPr/>
      <dgm:t>
        <a:bodyPr/>
        <a:lstStyle/>
        <a:p>
          <a:endParaRPr lang="ru-RU"/>
        </a:p>
      </dgm:t>
    </dgm:pt>
    <dgm:pt modelId="{798EA388-2DDF-4351-B1A0-BDCAC7D3D646}">
      <dgm:prSet custT="1"/>
      <dgm:spPr/>
      <dgm:t>
        <a:bodyPr/>
        <a:lstStyle/>
        <a:p>
          <a:r>
            <a:rPr lang="en-US" sz="1800" dirty="0" smtClean="0"/>
            <a:t>Project: </a:t>
          </a:r>
          <a:r>
            <a:rPr lang="en-US" sz="1800" dirty="0" err="1" smtClean="0"/>
            <a:t>SimpleFinalize</a:t>
          </a:r>
          <a:endParaRPr lang="ru-RU" sz="1800" noProof="0" dirty="0"/>
        </a:p>
      </dgm:t>
    </dgm:pt>
    <dgm:pt modelId="{15A594F6-050C-49CA-A965-FEA9797F83E5}" type="parTrans" cxnId="{B2BBD46D-1C4B-4EA7-991E-67F9E26A1318}">
      <dgm:prSet/>
      <dgm:spPr/>
      <dgm:t>
        <a:bodyPr/>
        <a:lstStyle/>
        <a:p>
          <a:endParaRPr lang="ru-RU"/>
        </a:p>
      </dgm:t>
    </dgm:pt>
    <dgm:pt modelId="{8EC1D781-E507-4C68-82DF-9A3C0EF95566}" type="sibTrans" cxnId="{B2BBD46D-1C4B-4EA7-991E-67F9E26A1318}">
      <dgm:prSet/>
      <dgm:spPr/>
      <dgm:t>
        <a:bodyPr/>
        <a:lstStyle/>
        <a:p>
          <a:endParaRPr lang="ru-RU"/>
        </a:p>
      </dgm:t>
    </dgm:pt>
    <dgm:pt modelId="{37F25490-7482-4E07-9BFC-9A3E14582184}">
      <dgm:prSet custT="1"/>
      <dgm:spPr/>
      <dgm:t>
        <a:bodyPr/>
        <a:lstStyle/>
        <a:p>
          <a:r>
            <a:rPr lang="ru-RU" sz="1800" dirty="0" smtClean="0"/>
            <a:t>Project</a:t>
          </a:r>
          <a:r>
            <a:rPr lang="en-US" sz="1800" dirty="0" smtClean="0"/>
            <a:t>: </a:t>
          </a:r>
          <a:r>
            <a:rPr lang="ru-RU" sz="1800" dirty="0" smtClean="0"/>
            <a:t>DestructorDemo</a:t>
          </a:r>
          <a:endParaRPr lang="ru-RU" sz="1800" noProof="0" dirty="0"/>
        </a:p>
      </dgm:t>
    </dgm:pt>
    <dgm:pt modelId="{FC4EFD5C-2A4B-4C57-A2AA-BBB6CE110C4E}" type="parTrans" cxnId="{DF9F0045-3A3D-492A-A4E7-82F4CB5EB9B2}">
      <dgm:prSet/>
      <dgm:spPr/>
      <dgm:t>
        <a:bodyPr/>
        <a:lstStyle/>
        <a:p>
          <a:endParaRPr lang="ru-RU"/>
        </a:p>
      </dgm:t>
    </dgm:pt>
    <dgm:pt modelId="{A7D21B43-2D62-4159-8930-9231478CC73F}" type="sibTrans" cxnId="{DF9F0045-3A3D-492A-A4E7-82F4CB5EB9B2}">
      <dgm:prSet/>
      <dgm:spPr/>
      <dgm:t>
        <a:bodyPr/>
        <a:lstStyle/>
        <a:p>
          <a:endParaRPr lang="ru-RU"/>
        </a:p>
      </dgm:t>
    </dgm:pt>
    <dgm:pt modelId="{C86BFE41-FF4D-415D-89F7-9FDE277AACF3}" type="pres">
      <dgm:prSet presAssocID="{08AE2FE2-55A1-4FAE-ACF3-DF75AB8D49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E19687D-8E76-47CB-94F1-EF3912FF8ED1}" type="pres">
      <dgm:prSet presAssocID="{3DB3BD5C-3B73-4B04-9B77-0F2BC265584F}" presName="parentLin" presStyleCnt="0"/>
      <dgm:spPr/>
    </dgm:pt>
    <dgm:pt modelId="{BDBA01D0-6394-478D-B869-3E2436993323}" type="pres">
      <dgm:prSet presAssocID="{3DB3BD5C-3B73-4B04-9B77-0F2BC265584F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2340116F-25D5-4943-AD7A-D7EC525D99B8}" type="pres">
      <dgm:prSet presAssocID="{3DB3BD5C-3B73-4B04-9B77-0F2BC26558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1F707C-AD21-4AD5-8BFE-AD72CCB40147}" type="pres">
      <dgm:prSet presAssocID="{3DB3BD5C-3B73-4B04-9B77-0F2BC265584F}" presName="negativeSpace" presStyleCnt="0"/>
      <dgm:spPr/>
    </dgm:pt>
    <dgm:pt modelId="{7110D42B-A72C-42A6-9078-08F84B6FB7E6}" type="pres">
      <dgm:prSet presAssocID="{3DB3BD5C-3B73-4B04-9B77-0F2BC265584F}" presName="childText" presStyleLbl="conFgAcc1" presStyleIdx="0" presStyleCnt="3">
        <dgm:presLayoutVars>
          <dgm:bulletEnabled val="1"/>
        </dgm:presLayoutVars>
      </dgm:prSet>
      <dgm:spPr/>
    </dgm:pt>
    <dgm:pt modelId="{745AC575-4B79-44B4-8E5E-D683F24AA46D}" type="pres">
      <dgm:prSet presAssocID="{93759722-3748-4C53-BB15-2FA33836662C}" presName="spaceBetweenRectangles" presStyleCnt="0"/>
      <dgm:spPr/>
    </dgm:pt>
    <dgm:pt modelId="{AEC25892-52FE-4C94-A307-2F4566F45790}" type="pres">
      <dgm:prSet presAssocID="{798EA388-2DDF-4351-B1A0-BDCAC7D3D646}" presName="parentLin" presStyleCnt="0"/>
      <dgm:spPr/>
    </dgm:pt>
    <dgm:pt modelId="{24A94EA4-6E38-4E0B-98AD-56337EE9BB7C}" type="pres">
      <dgm:prSet presAssocID="{798EA388-2DDF-4351-B1A0-BDCAC7D3D646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E00BC03D-DFD7-48B1-A7A9-6D29F494E323}" type="pres">
      <dgm:prSet presAssocID="{798EA388-2DDF-4351-B1A0-BDCAC7D3D6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70A381-9E51-4A9F-A3DA-D998FDA2C406}" type="pres">
      <dgm:prSet presAssocID="{798EA388-2DDF-4351-B1A0-BDCAC7D3D646}" presName="negativeSpace" presStyleCnt="0"/>
      <dgm:spPr/>
    </dgm:pt>
    <dgm:pt modelId="{F20CC861-E72D-43A3-A0E6-47B4189FCEDD}" type="pres">
      <dgm:prSet presAssocID="{798EA388-2DDF-4351-B1A0-BDCAC7D3D646}" presName="childText" presStyleLbl="conFgAcc1" presStyleIdx="1" presStyleCnt="3">
        <dgm:presLayoutVars>
          <dgm:bulletEnabled val="1"/>
        </dgm:presLayoutVars>
      </dgm:prSet>
      <dgm:spPr/>
    </dgm:pt>
    <dgm:pt modelId="{F93C81AE-E1BC-421A-8018-86AB3A0175E0}" type="pres">
      <dgm:prSet presAssocID="{8EC1D781-E507-4C68-82DF-9A3C0EF95566}" presName="spaceBetweenRectangles" presStyleCnt="0"/>
      <dgm:spPr/>
    </dgm:pt>
    <dgm:pt modelId="{560CA35E-2AA1-47D0-9704-B2869EA6BDD5}" type="pres">
      <dgm:prSet presAssocID="{37F25490-7482-4E07-9BFC-9A3E14582184}" presName="parentLin" presStyleCnt="0"/>
      <dgm:spPr/>
    </dgm:pt>
    <dgm:pt modelId="{9ED53C4C-C035-42AE-BF1A-C2AF4D7573DE}" type="pres">
      <dgm:prSet presAssocID="{37F25490-7482-4E07-9BFC-9A3E14582184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953F7FBC-05BA-45D4-A5E7-EB92D1282DB7}" type="pres">
      <dgm:prSet presAssocID="{37F25490-7482-4E07-9BFC-9A3E1458218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AB7CAB-6540-480F-B26F-FDE7EC265D91}" type="pres">
      <dgm:prSet presAssocID="{37F25490-7482-4E07-9BFC-9A3E14582184}" presName="negativeSpace" presStyleCnt="0"/>
      <dgm:spPr/>
    </dgm:pt>
    <dgm:pt modelId="{C1C64068-F355-4474-B4BF-92515001AA77}" type="pres">
      <dgm:prSet presAssocID="{37F25490-7482-4E07-9BFC-9A3E1458218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95C5BD-6D97-40CA-B9F0-B956797AE7D9}" type="presOf" srcId="{37F25490-7482-4E07-9BFC-9A3E14582184}" destId="{953F7FBC-05BA-45D4-A5E7-EB92D1282DB7}" srcOrd="1" destOrd="0" presId="urn:microsoft.com/office/officeart/2005/8/layout/list1"/>
    <dgm:cxn modelId="{00238018-46EE-4E9B-8170-2467E93DA05C}" type="presOf" srcId="{3DB3BD5C-3B73-4B04-9B77-0F2BC265584F}" destId="{BDBA01D0-6394-478D-B869-3E2436993323}" srcOrd="0" destOrd="0" presId="urn:microsoft.com/office/officeart/2005/8/layout/list1"/>
    <dgm:cxn modelId="{A77EC784-000C-40C5-9415-D682D84AA793}" type="presOf" srcId="{08AE2FE2-55A1-4FAE-ACF3-DF75AB8D496F}" destId="{C86BFE41-FF4D-415D-89F7-9FDE277AACF3}" srcOrd="0" destOrd="0" presId="urn:microsoft.com/office/officeart/2005/8/layout/list1"/>
    <dgm:cxn modelId="{1E05A83A-C9E0-462A-8CC6-A60190065E14}" type="presOf" srcId="{798EA388-2DDF-4351-B1A0-BDCAC7D3D646}" destId="{24A94EA4-6E38-4E0B-98AD-56337EE9BB7C}" srcOrd="0" destOrd="0" presId="urn:microsoft.com/office/officeart/2005/8/layout/list1"/>
    <dgm:cxn modelId="{7C8BCA1F-384D-409C-B6A1-F51F6BB7C9FE}" type="presOf" srcId="{3DB3BD5C-3B73-4B04-9B77-0F2BC265584F}" destId="{2340116F-25D5-4943-AD7A-D7EC525D99B8}" srcOrd="1" destOrd="0" presId="urn:microsoft.com/office/officeart/2005/8/layout/list1"/>
    <dgm:cxn modelId="{8B477B7E-5205-4513-9110-BADC66CA9982}" type="presOf" srcId="{37F25490-7482-4E07-9BFC-9A3E14582184}" destId="{9ED53C4C-C035-42AE-BF1A-C2AF4D7573DE}" srcOrd="0" destOrd="0" presId="urn:microsoft.com/office/officeart/2005/8/layout/list1"/>
    <dgm:cxn modelId="{DF9F0045-3A3D-492A-A4E7-82F4CB5EB9B2}" srcId="{08AE2FE2-55A1-4FAE-ACF3-DF75AB8D496F}" destId="{37F25490-7482-4E07-9BFC-9A3E14582184}" srcOrd="2" destOrd="0" parTransId="{FC4EFD5C-2A4B-4C57-A2AA-BBB6CE110C4E}" sibTransId="{A7D21B43-2D62-4159-8930-9231478CC73F}"/>
    <dgm:cxn modelId="{F2A7433B-9DB4-4AB5-9A83-F25730E582BC}" type="presOf" srcId="{798EA388-2DDF-4351-B1A0-BDCAC7D3D646}" destId="{E00BC03D-DFD7-48B1-A7A9-6D29F494E323}" srcOrd="1" destOrd="0" presId="urn:microsoft.com/office/officeart/2005/8/layout/list1"/>
    <dgm:cxn modelId="{583FB72B-061B-41F8-B040-EDDC278FE48F}" srcId="{08AE2FE2-55A1-4FAE-ACF3-DF75AB8D496F}" destId="{3DB3BD5C-3B73-4B04-9B77-0F2BC265584F}" srcOrd="0" destOrd="0" parTransId="{9579284D-AB93-47D8-98BF-8CA6F85FC494}" sibTransId="{93759722-3748-4C53-BB15-2FA33836662C}"/>
    <dgm:cxn modelId="{B2BBD46D-1C4B-4EA7-991E-67F9E26A1318}" srcId="{08AE2FE2-55A1-4FAE-ACF3-DF75AB8D496F}" destId="{798EA388-2DDF-4351-B1A0-BDCAC7D3D646}" srcOrd="1" destOrd="0" parTransId="{15A594F6-050C-49CA-A965-FEA9797F83E5}" sibTransId="{8EC1D781-E507-4C68-82DF-9A3C0EF95566}"/>
    <dgm:cxn modelId="{5CF55078-03F5-4224-97A6-106E539EE169}" type="presParOf" srcId="{C86BFE41-FF4D-415D-89F7-9FDE277AACF3}" destId="{AE19687D-8E76-47CB-94F1-EF3912FF8ED1}" srcOrd="0" destOrd="0" presId="urn:microsoft.com/office/officeart/2005/8/layout/list1"/>
    <dgm:cxn modelId="{CE06167B-A82D-4D15-9CB9-75DA7E977B53}" type="presParOf" srcId="{AE19687D-8E76-47CB-94F1-EF3912FF8ED1}" destId="{BDBA01D0-6394-478D-B869-3E2436993323}" srcOrd="0" destOrd="0" presId="urn:microsoft.com/office/officeart/2005/8/layout/list1"/>
    <dgm:cxn modelId="{01DD92E5-564D-4AF2-B006-C4813B66175F}" type="presParOf" srcId="{AE19687D-8E76-47CB-94F1-EF3912FF8ED1}" destId="{2340116F-25D5-4943-AD7A-D7EC525D99B8}" srcOrd="1" destOrd="0" presId="urn:microsoft.com/office/officeart/2005/8/layout/list1"/>
    <dgm:cxn modelId="{90BA724C-96E6-46A9-BE01-CBC835B2F3AC}" type="presParOf" srcId="{C86BFE41-FF4D-415D-89F7-9FDE277AACF3}" destId="{061F707C-AD21-4AD5-8BFE-AD72CCB40147}" srcOrd="1" destOrd="0" presId="urn:microsoft.com/office/officeart/2005/8/layout/list1"/>
    <dgm:cxn modelId="{F03832CE-9C5D-4311-9943-7D3E4EFC184D}" type="presParOf" srcId="{C86BFE41-FF4D-415D-89F7-9FDE277AACF3}" destId="{7110D42B-A72C-42A6-9078-08F84B6FB7E6}" srcOrd="2" destOrd="0" presId="urn:microsoft.com/office/officeart/2005/8/layout/list1"/>
    <dgm:cxn modelId="{410B4C7D-041A-410C-8F34-03B2389956C3}" type="presParOf" srcId="{C86BFE41-FF4D-415D-89F7-9FDE277AACF3}" destId="{745AC575-4B79-44B4-8E5E-D683F24AA46D}" srcOrd="3" destOrd="0" presId="urn:microsoft.com/office/officeart/2005/8/layout/list1"/>
    <dgm:cxn modelId="{EDAAD287-AAEC-490C-85DB-9A7C3ACC5F7B}" type="presParOf" srcId="{C86BFE41-FF4D-415D-89F7-9FDE277AACF3}" destId="{AEC25892-52FE-4C94-A307-2F4566F45790}" srcOrd="4" destOrd="0" presId="urn:microsoft.com/office/officeart/2005/8/layout/list1"/>
    <dgm:cxn modelId="{36FF57C5-4749-4830-ABE9-730C99816C8F}" type="presParOf" srcId="{AEC25892-52FE-4C94-A307-2F4566F45790}" destId="{24A94EA4-6E38-4E0B-98AD-56337EE9BB7C}" srcOrd="0" destOrd="0" presId="urn:microsoft.com/office/officeart/2005/8/layout/list1"/>
    <dgm:cxn modelId="{A669B41A-24AF-46C3-845E-5D262ECF8691}" type="presParOf" srcId="{AEC25892-52FE-4C94-A307-2F4566F45790}" destId="{E00BC03D-DFD7-48B1-A7A9-6D29F494E323}" srcOrd="1" destOrd="0" presId="urn:microsoft.com/office/officeart/2005/8/layout/list1"/>
    <dgm:cxn modelId="{C4D255C3-B56D-4AEE-B449-F69865D2A238}" type="presParOf" srcId="{C86BFE41-FF4D-415D-89F7-9FDE277AACF3}" destId="{7A70A381-9E51-4A9F-A3DA-D998FDA2C406}" srcOrd="5" destOrd="0" presId="urn:microsoft.com/office/officeart/2005/8/layout/list1"/>
    <dgm:cxn modelId="{11A24A86-F93E-40AB-8DB7-87D93D32575A}" type="presParOf" srcId="{C86BFE41-FF4D-415D-89F7-9FDE277AACF3}" destId="{F20CC861-E72D-43A3-A0E6-47B4189FCEDD}" srcOrd="6" destOrd="0" presId="urn:microsoft.com/office/officeart/2005/8/layout/list1"/>
    <dgm:cxn modelId="{6874766C-1421-4030-8C65-D57D23873631}" type="presParOf" srcId="{C86BFE41-FF4D-415D-89F7-9FDE277AACF3}" destId="{F93C81AE-E1BC-421A-8018-86AB3A0175E0}" srcOrd="7" destOrd="0" presId="urn:microsoft.com/office/officeart/2005/8/layout/list1"/>
    <dgm:cxn modelId="{DE588F4D-93B5-4CD6-AD9D-2C1D03B140A9}" type="presParOf" srcId="{C86BFE41-FF4D-415D-89F7-9FDE277AACF3}" destId="{560CA35E-2AA1-47D0-9704-B2869EA6BDD5}" srcOrd="8" destOrd="0" presId="urn:microsoft.com/office/officeart/2005/8/layout/list1"/>
    <dgm:cxn modelId="{E306043E-26E7-47C6-B928-11E0F69AE904}" type="presParOf" srcId="{560CA35E-2AA1-47D0-9704-B2869EA6BDD5}" destId="{9ED53C4C-C035-42AE-BF1A-C2AF4D7573DE}" srcOrd="0" destOrd="0" presId="urn:microsoft.com/office/officeart/2005/8/layout/list1"/>
    <dgm:cxn modelId="{38006F0E-FAC9-4650-83C7-5F0D7C1D5C28}" type="presParOf" srcId="{560CA35E-2AA1-47D0-9704-B2869EA6BDD5}" destId="{953F7FBC-05BA-45D4-A5E7-EB92D1282DB7}" srcOrd="1" destOrd="0" presId="urn:microsoft.com/office/officeart/2005/8/layout/list1"/>
    <dgm:cxn modelId="{B227CAB4-2E68-4662-9C82-E58009A9C71C}" type="presParOf" srcId="{C86BFE41-FF4D-415D-89F7-9FDE277AACF3}" destId="{8AAB7CAB-6540-480F-B26F-FDE7EC265D91}" srcOrd="9" destOrd="0" presId="urn:microsoft.com/office/officeart/2005/8/layout/list1"/>
    <dgm:cxn modelId="{914C03B6-2054-4E57-BBF9-150837DB3CDC}" type="presParOf" srcId="{C86BFE41-FF4D-415D-89F7-9FDE277AACF3}" destId="{C1C64068-F355-4474-B4BF-92515001AA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855465-7814-4742-ABF6-F678AAE4E50E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F6B6D7-DF78-43F3-A8A8-7EF40A021458}">
      <dgm:prSet custT="1"/>
      <dgm:spPr/>
      <dgm:t>
        <a:bodyPr/>
        <a:lstStyle/>
        <a:p>
          <a:r>
            <a:rPr lang="ru-RU" sz="1800" noProof="0" smtClean="0"/>
            <a:t>Project: SimpleDispose</a:t>
          </a:r>
          <a:endParaRPr lang="ru-RU" sz="1800" noProof="0"/>
        </a:p>
      </dgm:t>
    </dgm:pt>
    <dgm:pt modelId="{69AEF499-FEAC-45D7-9F3C-B059F086DE05}" type="sibTrans" cxnId="{F2ABEC80-0C5F-437E-9D67-52264EB31C1D}">
      <dgm:prSet/>
      <dgm:spPr/>
      <dgm:t>
        <a:bodyPr/>
        <a:lstStyle/>
        <a:p>
          <a:endParaRPr lang="ru-RU"/>
        </a:p>
      </dgm:t>
    </dgm:pt>
    <dgm:pt modelId="{9C70A794-19E3-4AC8-9AB5-1EE860E29D01}" type="parTrans" cxnId="{F2ABEC80-0C5F-437E-9D67-52264EB31C1D}">
      <dgm:prSet/>
      <dgm:spPr/>
      <dgm:t>
        <a:bodyPr/>
        <a:lstStyle/>
        <a:p>
          <a:endParaRPr lang="ru-RU"/>
        </a:p>
      </dgm:t>
    </dgm:pt>
    <dgm:pt modelId="{822F2CF6-12D1-42CC-9CA7-320C9858FF68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800" noProof="0" smtClean="0"/>
            <a:t>Solution: NET.CSharp.08</a:t>
          </a:r>
          <a:endParaRPr lang="ru-RU" sz="1800" noProof="0"/>
        </a:p>
      </dgm:t>
    </dgm:pt>
    <dgm:pt modelId="{FA1629A9-08B4-4252-809F-D20F39042114}" type="sibTrans" cxnId="{08476E9E-FBBD-4466-BEFA-F89219F27E38}">
      <dgm:prSet/>
      <dgm:spPr/>
      <dgm:t>
        <a:bodyPr/>
        <a:lstStyle/>
        <a:p>
          <a:endParaRPr lang="ru-RU"/>
        </a:p>
      </dgm:t>
    </dgm:pt>
    <dgm:pt modelId="{1D077984-F830-470E-A54B-A3311A812CF5}" type="parTrans" cxnId="{08476E9E-FBBD-4466-BEFA-F89219F27E38}">
      <dgm:prSet/>
      <dgm:spPr/>
      <dgm:t>
        <a:bodyPr/>
        <a:lstStyle/>
        <a:p>
          <a:endParaRPr lang="ru-RU"/>
        </a:p>
      </dgm:t>
    </dgm:pt>
    <dgm:pt modelId="{7280DC69-62E1-45BA-A8CB-1EC1303BC5EC}">
      <dgm:prSet custT="1"/>
      <dgm:spPr/>
      <dgm:t>
        <a:bodyPr/>
        <a:lstStyle/>
        <a:p>
          <a:r>
            <a:rPr lang="ru-RU" sz="1800" noProof="0" dirty="0" smtClean="0"/>
            <a:t>Project: Dispose Demo</a:t>
          </a:r>
          <a:endParaRPr lang="ru-RU" sz="1800" noProof="0" dirty="0"/>
        </a:p>
      </dgm:t>
    </dgm:pt>
    <dgm:pt modelId="{2843BB8E-CD47-4539-9AA0-3AF7B523048D}" type="parTrans" cxnId="{94B69FE9-7BDB-4D4E-94F6-14E60E0CD801}">
      <dgm:prSet/>
      <dgm:spPr/>
      <dgm:t>
        <a:bodyPr/>
        <a:lstStyle/>
        <a:p>
          <a:endParaRPr lang="ru-RU"/>
        </a:p>
      </dgm:t>
    </dgm:pt>
    <dgm:pt modelId="{09535B96-E982-48A0-BA1F-B5DF0C8D198C}" type="sibTrans" cxnId="{94B69FE9-7BDB-4D4E-94F6-14E60E0CD801}">
      <dgm:prSet/>
      <dgm:spPr/>
      <dgm:t>
        <a:bodyPr/>
        <a:lstStyle/>
        <a:p>
          <a:endParaRPr lang="ru-RU"/>
        </a:p>
      </dgm:t>
    </dgm:pt>
    <dgm:pt modelId="{4F1E7B3A-8B47-4C96-B39E-CA09B4C73EA2}" type="pres">
      <dgm:prSet presAssocID="{8A855465-7814-4742-ABF6-F678AAE4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05F7E20-CC46-434A-ADBA-542740E816F4}" type="pres">
      <dgm:prSet presAssocID="{822F2CF6-12D1-42CC-9CA7-320C9858FF68}" presName="parentLin" presStyleCnt="0"/>
      <dgm:spPr/>
    </dgm:pt>
    <dgm:pt modelId="{CA7CDBC4-C244-485B-A985-93042127D747}" type="pres">
      <dgm:prSet presAssocID="{822F2CF6-12D1-42CC-9CA7-320C9858FF6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66E404B7-72A6-48BE-BB4E-D33851B19CCC}" type="pres">
      <dgm:prSet presAssocID="{822F2CF6-12D1-42CC-9CA7-320C9858FF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EFCD87-75D0-4892-96E4-F6F45CE59853}" type="pres">
      <dgm:prSet presAssocID="{822F2CF6-12D1-42CC-9CA7-320C9858FF68}" presName="negativeSpace" presStyleCnt="0"/>
      <dgm:spPr/>
    </dgm:pt>
    <dgm:pt modelId="{B0BC31A0-6273-403F-A153-2FDFA23C44D0}" type="pres">
      <dgm:prSet presAssocID="{822F2CF6-12D1-42CC-9CA7-320C9858FF68}" presName="childText" presStyleLbl="conFgAcc1" presStyleIdx="0" presStyleCnt="3">
        <dgm:presLayoutVars>
          <dgm:bulletEnabled val="1"/>
        </dgm:presLayoutVars>
      </dgm:prSet>
      <dgm:spPr/>
    </dgm:pt>
    <dgm:pt modelId="{A31443FC-105B-4770-B009-A7EE3B58A884}" type="pres">
      <dgm:prSet presAssocID="{FA1629A9-08B4-4252-809F-D20F39042114}" presName="spaceBetweenRectangles" presStyleCnt="0"/>
      <dgm:spPr/>
    </dgm:pt>
    <dgm:pt modelId="{90C53D05-BE52-42F9-B460-3F2D44DAE2A7}" type="pres">
      <dgm:prSet presAssocID="{AEF6B6D7-DF78-43F3-A8A8-7EF40A021458}" presName="parentLin" presStyleCnt="0"/>
      <dgm:spPr/>
    </dgm:pt>
    <dgm:pt modelId="{95D812D1-B4F9-4108-9FEB-CB413BE70A14}" type="pres">
      <dgm:prSet presAssocID="{AEF6B6D7-DF78-43F3-A8A8-7EF40A021458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B4666DAE-AFA6-429A-9759-EB605FC81E99}" type="pres">
      <dgm:prSet presAssocID="{AEF6B6D7-DF78-43F3-A8A8-7EF40A02145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B56E20-6832-4C60-B359-2DD0404E5918}" type="pres">
      <dgm:prSet presAssocID="{AEF6B6D7-DF78-43F3-A8A8-7EF40A021458}" presName="negativeSpace" presStyleCnt="0"/>
      <dgm:spPr/>
    </dgm:pt>
    <dgm:pt modelId="{CBB1FE36-B701-4116-B57F-60EE2B71FE70}" type="pres">
      <dgm:prSet presAssocID="{AEF6B6D7-DF78-43F3-A8A8-7EF40A021458}" presName="childText" presStyleLbl="conFgAcc1" presStyleIdx="1" presStyleCnt="3">
        <dgm:presLayoutVars>
          <dgm:bulletEnabled val="1"/>
        </dgm:presLayoutVars>
      </dgm:prSet>
      <dgm:spPr/>
    </dgm:pt>
    <dgm:pt modelId="{5B0F8762-08D4-4383-9993-3E7D90D6292C}" type="pres">
      <dgm:prSet presAssocID="{69AEF499-FEAC-45D7-9F3C-B059F086DE05}" presName="spaceBetweenRectangles" presStyleCnt="0"/>
      <dgm:spPr/>
    </dgm:pt>
    <dgm:pt modelId="{D9F2A103-177A-4240-8559-A74B0B0C6F0F}" type="pres">
      <dgm:prSet presAssocID="{7280DC69-62E1-45BA-A8CB-1EC1303BC5EC}" presName="parentLin" presStyleCnt="0"/>
      <dgm:spPr/>
    </dgm:pt>
    <dgm:pt modelId="{77D8B440-0D95-4F22-AD0B-4C7878C789E2}" type="pres">
      <dgm:prSet presAssocID="{7280DC69-62E1-45BA-A8CB-1EC1303BC5EC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DC8BA4DC-39EE-4CDD-80CD-3ECED221A9D3}" type="pres">
      <dgm:prSet presAssocID="{7280DC69-62E1-45BA-A8CB-1EC1303BC5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A5A2DC-4396-4C4B-8AEA-DEA079BFD519}" type="pres">
      <dgm:prSet presAssocID="{7280DC69-62E1-45BA-A8CB-1EC1303BC5EC}" presName="negativeSpace" presStyleCnt="0"/>
      <dgm:spPr/>
    </dgm:pt>
    <dgm:pt modelId="{932A07E7-D377-4753-80C7-32936B8144DC}" type="pres">
      <dgm:prSet presAssocID="{7280DC69-62E1-45BA-A8CB-1EC1303BC5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37CE71B-F453-4275-8AE6-E11B3BD5EBB4}" type="presOf" srcId="{AEF6B6D7-DF78-43F3-A8A8-7EF40A021458}" destId="{B4666DAE-AFA6-429A-9759-EB605FC81E99}" srcOrd="1" destOrd="0" presId="urn:microsoft.com/office/officeart/2005/8/layout/list1"/>
    <dgm:cxn modelId="{4976B77F-EA6C-4EBA-A699-C5CB042EBB06}" type="presOf" srcId="{7280DC69-62E1-45BA-A8CB-1EC1303BC5EC}" destId="{77D8B440-0D95-4F22-AD0B-4C7878C789E2}" srcOrd="0" destOrd="0" presId="urn:microsoft.com/office/officeart/2005/8/layout/list1"/>
    <dgm:cxn modelId="{F2ABEC80-0C5F-437E-9D67-52264EB31C1D}" srcId="{8A855465-7814-4742-ABF6-F678AAE4E50E}" destId="{AEF6B6D7-DF78-43F3-A8A8-7EF40A021458}" srcOrd="1" destOrd="0" parTransId="{9C70A794-19E3-4AC8-9AB5-1EE860E29D01}" sibTransId="{69AEF499-FEAC-45D7-9F3C-B059F086DE05}"/>
    <dgm:cxn modelId="{08476E9E-FBBD-4466-BEFA-F89219F27E38}" srcId="{8A855465-7814-4742-ABF6-F678AAE4E50E}" destId="{822F2CF6-12D1-42CC-9CA7-320C9858FF68}" srcOrd="0" destOrd="0" parTransId="{1D077984-F830-470E-A54B-A3311A812CF5}" sibTransId="{FA1629A9-08B4-4252-809F-D20F39042114}"/>
    <dgm:cxn modelId="{39772F70-964B-4F79-91A2-418755F43627}" type="presOf" srcId="{822F2CF6-12D1-42CC-9CA7-320C9858FF68}" destId="{66E404B7-72A6-48BE-BB4E-D33851B19CCC}" srcOrd="1" destOrd="0" presId="urn:microsoft.com/office/officeart/2005/8/layout/list1"/>
    <dgm:cxn modelId="{4031BDAE-0B63-49AB-993A-34EC22B70429}" type="presOf" srcId="{AEF6B6D7-DF78-43F3-A8A8-7EF40A021458}" destId="{95D812D1-B4F9-4108-9FEB-CB413BE70A14}" srcOrd="0" destOrd="0" presId="urn:microsoft.com/office/officeart/2005/8/layout/list1"/>
    <dgm:cxn modelId="{4E9ACC31-3D9F-452C-8F99-30F662F1B9D2}" type="presOf" srcId="{7280DC69-62E1-45BA-A8CB-1EC1303BC5EC}" destId="{DC8BA4DC-39EE-4CDD-80CD-3ECED221A9D3}" srcOrd="1" destOrd="0" presId="urn:microsoft.com/office/officeart/2005/8/layout/list1"/>
    <dgm:cxn modelId="{94B69FE9-7BDB-4D4E-94F6-14E60E0CD801}" srcId="{8A855465-7814-4742-ABF6-F678AAE4E50E}" destId="{7280DC69-62E1-45BA-A8CB-1EC1303BC5EC}" srcOrd="2" destOrd="0" parTransId="{2843BB8E-CD47-4539-9AA0-3AF7B523048D}" sibTransId="{09535B96-E982-48A0-BA1F-B5DF0C8D198C}"/>
    <dgm:cxn modelId="{04989D79-BE4B-43FD-8047-2ADEF6987B7E}" type="presOf" srcId="{822F2CF6-12D1-42CC-9CA7-320C9858FF68}" destId="{CA7CDBC4-C244-485B-A985-93042127D747}" srcOrd="0" destOrd="0" presId="urn:microsoft.com/office/officeart/2005/8/layout/list1"/>
    <dgm:cxn modelId="{EBDC130C-9473-4F45-B0F1-A2DFEB7B8882}" type="presOf" srcId="{8A855465-7814-4742-ABF6-F678AAE4E50E}" destId="{4F1E7B3A-8B47-4C96-B39E-CA09B4C73EA2}" srcOrd="0" destOrd="0" presId="urn:microsoft.com/office/officeart/2005/8/layout/list1"/>
    <dgm:cxn modelId="{70A58627-82B6-42A3-998D-6BBDFC104A88}" type="presParOf" srcId="{4F1E7B3A-8B47-4C96-B39E-CA09B4C73EA2}" destId="{A05F7E20-CC46-434A-ADBA-542740E816F4}" srcOrd="0" destOrd="0" presId="urn:microsoft.com/office/officeart/2005/8/layout/list1"/>
    <dgm:cxn modelId="{2EDAED67-7455-4F43-B5ED-817C21519BD5}" type="presParOf" srcId="{A05F7E20-CC46-434A-ADBA-542740E816F4}" destId="{CA7CDBC4-C244-485B-A985-93042127D747}" srcOrd="0" destOrd="0" presId="urn:microsoft.com/office/officeart/2005/8/layout/list1"/>
    <dgm:cxn modelId="{EFA58F47-F798-4108-A633-7E0266C695C6}" type="presParOf" srcId="{A05F7E20-CC46-434A-ADBA-542740E816F4}" destId="{66E404B7-72A6-48BE-BB4E-D33851B19CCC}" srcOrd="1" destOrd="0" presId="urn:microsoft.com/office/officeart/2005/8/layout/list1"/>
    <dgm:cxn modelId="{0D90CA07-F4B9-4DEB-94F5-791C92EEA748}" type="presParOf" srcId="{4F1E7B3A-8B47-4C96-B39E-CA09B4C73EA2}" destId="{3BEFCD87-75D0-4892-96E4-F6F45CE59853}" srcOrd="1" destOrd="0" presId="urn:microsoft.com/office/officeart/2005/8/layout/list1"/>
    <dgm:cxn modelId="{0C58E40F-C2D7-4F21-993D-1BF7A260E22A}" type="presParOf" srcId="{4F1E7B3A-8B47-4C96-B39E-CA09B4C73EA2}" destId="{B0BC31A0-6273-403F-A153-2FDFA23C44D0}" srcOrd="2" destOrd="0" presId="urn:microsoft.com/office/officeart/2005/8/layout/list1"/>
    <dgm:cxn modelId="{B8E1917C-1E1C-4589-8DE9-658712E4AC4C}" type="presParOf" srcId="{4F1E7B3A-8B47-4C96-B39E-CA09B4C73EA2}" destId="{A31443FC-105B-4770-B009-A7EE3B58A884}" srcOrd="3" destOrd="0" presId="urn:microsoft.com/office/officeart/2005/8/layout/list1"/>
    <dgm:cxn modelId="{F8CFF36F-FBBD-4BDE-ABB5-676FA02517C4}" type="presParOf" srcId="{4F1E7B3A-8B47-4C96-B39E-CA09B4C73EA2}" destId="{90C53D05-BE52-42F9-B460-3F2D44DAE2A7}" srcOrd="4" destOrd="0" presId="urn:microsoft.com/office/officeart/2005/8/layout/list1"/>
    <dgm:cxn modelId="{0332B22E-C500-4317-B95F-F89E4FD9FD09}" type="presParOf" srcId="{90C53D05-BE52-42F9-B460-3F2D44DAE2A7}" destId="{95D812D1-B4F9-4108-9FEB-CB413BE70A14}" srcOrd="0" destOrd="0" presId="urn:microsoft.com/office/officeart/2005/8/layout/list1"/>
    <dgm:cxn modelId="{AFE6CBF1-226E-49F7-89D6-D5E5C7E97544}" type="presParOf" srcId="{90C53D05-BE52-42F9-B460-3F2D44DAE2A7}" destId="{B4666DAE-AFA6-429A-9759-EB605FC81E99}" srcOrd="1" destOrd="0" presId="urn:microsoft.com/office/officeart/2005/8/layout/list1"/>
    <dgm:cxn modelId="{7DC264B6-AE3C-4948-9B6B-F87B88D2CA24}" type="presParOf" srcId="{4F1E7B3A-8B47-4C96-B39E-CA09B4C73EA2}" destId="{D6B56E20-6832-4C60-B359-2DD0404E5918}" srcOrd="5" destOrd="0" presId="urn:microsoft.com/office/officeart/2005/8/layout/list1"/>
    <dgm:cxn modelId="{30C2CF58-E54F-4500-9F76-FE3CB02C3A0A}" type="presParOf" srcId="{4F1E7B3A-8B47-4C96-B39E-CA09B4C73EA2}" destId="{CBB1FE36-B701-4116-B57F-60EE2B71FE70}" srcOrd="6" destOrd="0" presId="urn:microsoft.com/office/officeart/2005/8/layout/list1"/>
    <dgm:cxn modelId="{B7939BAF-AF3E-48F8-8A7D-12484EE2EE51}" type="presParOf" srcId="{4F1E7B3A-8B47-4C96-B39E-CA09B4C73EA2}" destId="{5B0F8762-08D4-4383-9993-3E7D90D6292C}" srcOrd="7" destOrd="0" presId="urn:microsoft.com/office/officeart/2005/8/layout/list1"/>
    <dgm:cxn modelId="{1E743726-51D5-477A-8F5B-4F1B50734FE9}" type="presParOf" srcId="{4F1E7B3A-8B47-4C96-B39E-CA09B4C73EA2}" destId="{D9F2A103-177A-4240-8559-A74B0B0C6F0F}" srcOrd="8" destOrd="0" presId="urn:microsoft.com/office/officeart/2005/8/layout/list1"/>
    <dgm:cxn modelId="{1E109CB4-758C-42AC-B658-DF96919DCE45}" type="presParOf" srcId="{D9F2A103-177A-4240-8559-A74B0B0C6F0F}" destId="{77D8B440-0D95-4F22-AD0B-4C7878C789E2}" srcOrd="0" destOrd="0" presId="urn:microsoft.com/office/officeart/2005/8/layout/list1"/>
    <dgm:cxn modelId="{CDA5EE0A-F86E-422B-8472-9F5CE2B504C6}" type="presParOf" srcId="{D9F2A103-177A-4240-8559-A74B0B0C6F0F}" destId="{DC8BA4DC-39EE-4CDD-80CD-3ECED221A9D3}" srcOrd="1" destOrd="0" presId="urn:microsoft.com/office/officeart/2005/8/layout/list1"/>
    <dgm:cxn modelId="{6DF51066-B900-4333-ABED-B084BF616949}" type="presParOf" srcId="{4F1E7B3A-8B47-4C96-B39E-CA09B4C73EA2}" destId="{80A5A2DC-4396-4C4B-8AEA-DEA079BFD519}" srcOrd="9" destOrd="0" presId="urn:microsoft.com/office/officeart/2005/8/layout/list1"/>
    <dgm:cxn modelId="{2338BE1E-EF79-4061-97E9-B2C7739B46D7}" type="presParOf" srcId="{4F1E7B3A-8B47-4C96-B39E-CA09B4C73EA2}" destId="{932A07E7-D377-4753-80C7-32936B8144D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151499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9735"/>
          <a:ext cx="6027420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noProof="0" smtClean="0"/>
            <a:t>Введение в сборку мусора</a:t>
          </a:r>
          <a:endParaRPr lang="ru-RU" sz="2000" b="0" kern="1200" noProof="0"/>
        </a:p>
      </dsp:txBody>
      <dsp:txXfrm>
        <a:off x="430530" y="9735"/>
        <a:ext cx="6027420" cy="746924"/>
      </dsp:txXfrm>
    </dsp:sp>
    <dsp:sp modelId="{D75EA4E1-6638-4D97-8EFD-6370283CBD45}">
      <dsp:nvSpPr>
        <dsp:cNvPr id="0" name=""/>
        <dsp:cNvSpPr/>
      </dsp:nvSpPr>
      <dsp:spPr>
        <a:xfrm>
          <a:off x="0" y="1547864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1406099"/>
          <a:ext cx="6027420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kern="1200" noProof="0" smtClean="0"/>
            <a:t>Управление ресурсами</a:t>
          </a:r>
          <a:endParaRPr lang="ru-RU" sz="2000" b="0" kern="1200" noProof="0"/>
        </a:p>
      </dsp:txBody>
      <dsp:txXfrm>
        <a:off x="430530" y="1406099"/>
        <a:ext cx="6027420" cy="74692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0D42B-A72C-42A6-9078-08F84B6FB7E6}">
      <dsp:nvSpPr>
        <dsp:cNvPr id="0" name=""/>
        <dsp:cNvSpPr/>
      </dsp:nvSpPr>
      <dsp:spPr>
        <a:xfrm>
          <a:off x="0" y="359100"/>
          <a:ext cx="44958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0116F-25D5-4943-AD7A-D7EC525D99B8}">
      <dsp:nvSpPr>
        <dsp:cNvPr id="0" name=""/>
        <dsp:cNvSpPr/>
      </dsp:nvSpPr>
      <dsp:spPr>
        <a:xfrm>
          <a:off x="224790" y="4860"/>
          <a:ext cx="3147060" cy="70848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Solution: </a:t>
          </a:r>
          <a:r>
            <a:rPr lang="en-US" sz="1800" kern="1200" dirty="0" smtClean="0"/>
            <a:t>NET.CSharp.08</a:t>
          </a:r>
          <a:endParaRPr lang="ru-RU" sz="1800" kern="1200" dirty="0"/>
        </a:p>
      </dsp:txBody>
      <dsp:txXfrm>
        <a:off x="224790" y="4860"/>
        <a:ext cx="3147060" cy="708480"/>
      </dsp:txXfrm>
    </dsp:sp>
    <dsp:sp modelId="{F20CC861-E72D-43A3-A0E6-47B4189FCEDD}">
      <dsp:nvSpPr>
        <dsp:cNvPr id="0" name=""/>
        <dsp:cNvSpPr/>
      </dsp:nvSpPr>
      <dsp:spPr>
        <a:xfrm>
          <a:off x="0" y="1447740"/>
          <a:ext cx="44958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BC03D-DFD7-48B1-A7A9-6D29F494E323}">
      <dsp:nvSpPr>
        <dsp:cNvPr id="0" name=""/>
        <dsp:cNvSpPr/>
      </dsp:nvSpPr>
      <dsp:spPr>
        <a:xfrm>
          <a:off x="224790" y="1093500"/>
          <a:ext cx="314706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SimpleGC</a:t>
          </a:r>
          <a:endParaRPr lang="ru-RU" sz="1800" kern="1200" noProof="0" dirty="0"/>
        </a:p>
      </dsp:txBody>
      <dsp:txXfrm>
        <a:off x="224790" y="1093500"/>
        <a:ext cx="3147060" cy="7084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10D42B-A72C-42A6-9078-08F84B6FB7E6}">
      <dsp:nvSpPr>
        <dsp:cNvPr id="0" name=""/>
        <dsp:cNvSpPr/>
      </dsp:nvSpPr>
      <dsp:spPr>
        <a:xfrm>
          <a:off x="0" y="269999"/>
          <a:ext cx="4495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0116F-25D5-4943-AD7A-D7EC525D99B8}">
      <dsp:nvSpPr>
        <dsp:cNvPr id="0" name=""/>
        <dsp:cNvSpPr/>
      </dsp:nvSpPr>
      <dsp:spPr>
        <a:xfrm>
          <a:off x="224790" y="48599"/>
          <a:ext cx="3147060" cy="442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Solution: </a:t>
          </a:r>
          <a:r>
            <a:rPr lang="en-US" sz="1800" kern="1200" dirty="0" smtClean="0"/>
            <a:t>NET.CSharp.08</a:t>
          </a:r>
          <a:endParaRPr lang="ru-RU" sz="1800" kern="1200" dirty="0"/>
        </a:p>
      </dsp:txBody>
      <dsp:txXfrm>
        <a:off x="224790" y="48599"/>
        <a:ext cx="3147060" cy="442800"/>
      </dsp:txXfrm>
    </dsp:sp>
    <dsp:sp modelId="{F20CC861-E72D-43A3-A0E6-47B4189FCEDD}">
      <dsp:nvSpPr>
        <dsp:cNvPr id="0" name=""/>
        <dsp:cNvSpPr/>
      </dsp:nvSpPr>
      <dsp:spPr>
        <a:xfrm>
          <a:off x="0" y="950400"/>
          <a:ext cx="4495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BC03D-DFD7-48B1-A7A9-6D29F494E323}">
      <dsp:nvSpPr>
        <dsp:cNvPr id="0" name=""/>
        <dsp:cNvSpPr/>
      </dsp:nvSpPr>
      <dsp:spPr>
        <a:xfrm>
          <a:off x="224790" y="728999"/>
          <a:ext cx="314706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Project: </a:t>
          </a:r>
          <a:r>
            <a:rPr lang="en-US" sz="1800" kern="1200" dirty="0" err="1" smtClean="0"/>
            <a:t>SimpleFinalize</a:t>
          </a:r>
          <a:endParaRPr lang="ru-RU" sz="1800" kern="1200" noProof="0" dirty="0"/>
        </a:p>
      </dsp:txBody>
      <dsp:txXfrm>
        <a:off x="224790" y="728999"/>
        <a:ext cx="3147060" cy="442800"/>
      </dsp:txXfrm>
    </dsp:sp>
    <dsp:sp modelId="{C1C64068-F355-4474-B4BF-92515001AA77}">
      <dsp:nvSpPr>
        <dsp:cNvPr id="0" name=""/>
        <dsp:cNvSpPr/>
      </dsp:nvSpPr>
      <dsp:spPr>
        <a:xfrm>
          <a:off x="0" y="1630800"/>
          <a:ext cx="4495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F7FBC-05BA-45D4-A5E7-EB92D1282DB7}">
      <dsp:nvSpPr>
        <dsp:cNvPr id="0" name=""/>
        <dsp:cNvSpPr/>
      </dsp:nvSpPr>
      <dsp:spPr>
        <a:xfrm>
          <a:off x="224790" y="1409400"/>
          <a:ext cx="314706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Project</a:t>
          </a:r>
          <a:r>
            <a:rPr lang="en-US" sz="1800" kern="1200" dirty="0" smtClean="0"/>
            <a:t>: </a:t>
          </a:r>
          <a:r>
            <a:rPr lang="ru-RU" sz="1800" kern="1200" dirty="0" smtClean="0"/>
            <a:t>DestructorDemo</a:t>
          </a:r>
          <a:endParaRPr lang="ru-RU" sz="1800" kern="1200" noProof="0" dirty="0"/>
        </a:p>
      </dsp:txBody>
      <dsp:txXfrm>
        <a:off x="224790" y="1409400"/>
        <a:ext cx="3147060" cy="442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BC31A0-6273-403F-A153-2FDFA23C44D0}">
      <dsp:nvSpPr>
        <dsp:cNvPr id="0" name=""/>
        <dsp:cNvSpPr/>
      </dsp:nvSpPr>
      <dsp:spPr>
        <a:xfrm>
          <a:off x="0" y="295620"/>
          <a:ext cx="434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404B7-72A6-48BE-BB4E-D33851B19CCC}">
      <dsp:nvSpPr>
        <dsp:cNvPr id="0" name=""/>
        <dsp:cNvSpPr/>
      </dsp:nvSpPr>
      <dsp:spPr>
        <a:xfrm>
          <a:off x="217170" y="59460"/>
          <a:ext cx="3040380" cy="47232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919" tIns="0" rIns="11491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Solution: NET.CSharp.08</a:t>
          </a:r>
          <a:endParaRPr lang="ru-RU" sz="1800" kern="1200" noProof="0"/>
        </a:p>
      </dsp:txBody>
      <dsp:txXfrm>
        <a:off x="217170" y="59460"/>
        <a:ext cx="3040380" cy="472320"/>
      </dsp:txXfrm>
    </dsp:sp>
    <dsp:sp modelId="{CBB1FE36-B701-4116-B57F-60EE2B71FE70}">
      <dsp:nvSpPr>
        <dsp:cNvPr id="0" name=""/>
        <dsp:cNvSpPr/>
      </dsp:nvSpPr>
      <dsp:spPr>
        <a:xfrm>
          <a:off x="0" y="1021380"/>
          <a:ext cx="434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6DAE-AFA6-429A-9759-EB605FC81E99}">
      <dsp:nvSpPr>
        <dsp:cNvPr id="0" name=""/>
        <dsp:cNvSpPr/>
      </dsp:nvSpPr>
      <dsp:spPr>
        <a:xfrm>
          <a:off x="217170" y="785220"/>
          <a:ext cx="3040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19" tIns="0" rIns="11491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smtClean="0"/>
            <a:t>Project: SimpleDispose</a:t>
          </a:r>
          <a:endParaRPr lang="ru-RU" sz="1800" kern="1200" noProof="0"/>
        </a:p>
      </dsp:txBody>
      <dsp:txXfrm>
        <a:off x="217170" y="785220"/>
        <a:ext cx="3040380" cy="472320"/>
      </dsp:txXfrm>
    </dsp:sp>
    <dsp:sp modelId="{932A07E7-D377-4753-80C7-32936B8144DC}">
      <dsp:nvSpPr>
        <dsp:cNvPr id="0" name=""/>
        <dsp:cNvSpPr/>
      </dsp:nvSpPr>
      <dsp:spPr>
        <a:xfrm>
          <a:off x="0" y="1747140"/>
          <a:ext cx="43434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BA4DC-39EE-4CDD-80CD-3ECED221A9D3}">
      <dsp:nvSpPr>
        <dsp:cNvPr id="0" name=""/>
        <dsp:cNvSpPr/>
      </dsp:nvSpPr>
      <dsp:spPr>
        <a:xfrm>
          <a:off x="217170" y="1510979"/>
          <a:ext cx="3040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19" tIns="0" rIns="11491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Project: Dispose Demo</a:t>
          </a:r>
          <a:endParaRPr lang="ru-RU" sz="1800" kern="1200" noProof="0" dirty="0"/>
        </a:p>
      </dsp:txBody>
      <dsp:txXfrm>
        <a:off x="217170" y="1510979"/>
        <a:ext cx="3040380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8/17/2011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polosa_big.wmf"/>
          <p:cNvPicPr>
            <a:picLocks noChangeAspect="1"/>
          </p:cNvPicPr>
          <p:nvPr userDrawn="1"/>
        </p:nvPicPr>
        <p:blipFill>
          <a:blip r:embed="rId2" cstate="email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 © EPAM Systems, RD Dep.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Author/RD Dep. contacts</a:t>
            </a:r>
          </a:p>
        </p:txBody>
      </p:sp>
      <p:sp>
        <p:nvSpPr>
          <p:cNvPr id="6" name="Text Placeholder 22"/>
          <p:cNvSpPr>
            <a:spLocks noGrp="1"/>
          </p:cNvSpPr>
          <p:nvPr userDrawn="1"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3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21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© EPAM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Systems, RD Dep.</a:t>
            </a:r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2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553200" cy="2971800"/>
          </a:xfrm>
        </p:spPr>
        <p:txBody>
          <a:bodyPr/>
          <a:lstStyle/>
          <a:p>
            <a:r>
              <a:rPr lang="en-US" sz="4000" dirty="0" smtClean="0"/>
              <a:t>NET</a:t>
            </a:r>
            <a:r>
              <a:rPr lang="ru-RU" sz="4000" dirty="0" smtClean="0"/>
              <a:t>.</a:t>
            </a:r>
            <a:r>
              <a:rPr lang="en-US" sz="4000" dirty="0" smtClean="0"/>
              <a:t>C</a:t>
            </a:r>
            <a:r>
              <a:rPr lang="ru-RU" sz="4000" dirty="0" smtClean="0"/>
              <a:t>#.08 Управление ресурсами в .NET. Сборка мусора</a:t>
            </a:r>
            <a:endParaRPr lang="en-US" sz="4000" dirty="0">
              <a:latin typeface="Helvetica LT St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3536923"/>
            <a:ext cx="4419600" cy="958877"/>
          </a:xfrm>
        </p:spPr>
        <p:txBody>
          <a:bodyPr>
            <a:normAutofit/>
          </a:bodyPr>
          <a:lstStyle/>
          <a:p>
            <a:r>
              <a:rPr lang="en-US" dirty="0" smtClean="0"/>
              <a:t>Resource Development Dep.</a:t>
            </a:r>
          </a:p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2011 © EPAM Systems, RD Dep.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</a:t>
            </a:r>
            <a:r>
              <a:rPr lang="ru-RU" smtClean="0"/>
              <a:t> работает сборщик </a:t>
            </a:r>
            <a:r>
              <a:rPr lang="ru-RU" smtClean="0"/>
              <a:t>мусора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762000"/>
            <a:ext cx="8610600" cy="2362200"/>
          </a:xfrm>
          <a:prstGeom prst="rect">
            <a:avLst/>
          </a:prstGeom>
          <a:ln w="31750"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5" name="TextBox 4"/>
          <p:cNvSpPr txBox="1"/>
          <p:nvPr/>
        </p:nvSpPr>
        <p:spPr>
          <a:xfrm>
            <a:off x="3352800" y="838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>
                <a:latin typeface="Consolas" pitchFamily="49" charset="0"/>
                <a:cs typeface="Consolas" pitchFamily="49" charset="0"/>
              </a:rPr>
              <a:t>Управляемая куча</a:t>
            </a:r>
            <a:endParaRPr lang="ru-RU" b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257800" y="2133600"/>
            <a:ext cx="1371600" cy="750332"/>
            <a:chOff x="0" y="2133600"/>
            <a:chExt cx="1371600" cy="750332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14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smtClean="0">
                  <a:latin typeface="+mn-lt"/>
                </a:rPr>
                <a:t>NextObjPtr</a:t>
              </a:r>
              <a:endParaRPr lang="ru-RU" b="1">
                <a:latin typeface="+mn-lt"/>
              </a:endParaRPr>
            </a:p>
          </p:txBody>
        </p:sp>
        <p:sp>
          <p:nvSpPr>
            <p:cNvPr id="15" name="Up Arrow 14"/>
            <p:cNvSpPr/>
            <p:nvPr/>
          </p:nvSpPr>
          <p:spPr bwMode="auto">
            <a:xfrm>
              <a:off x="381000" y="2133600"/>
              <a:ext cx="457200" cy="381000"/>
            </a:xfrm>
            <a:prstGeom prst="up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</p:grpSp>
      <p:sp>
        <p:nvSpPr>
          <p:cNvPr id="16" name="Flowchart: Connector 15"/>
          <p:cNvSpPr/>
          <p:nvPr/>
        </p:nvSpPr>
        <p:spPr bwMode="auto">
          <a:xfrm>
            <a:off x="1295400" y="5029200"/>
            <a:ext cx="914400" cy="838200"/>
          </a:xfrm>
          <a:prstGeom prst="flowChartConnector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A</a:t>
            </a:r>
            <a:endParaRPr lang="ru-RU" sz="2400" b="1" smtClean="0"/>
          </a:p>
        </p:txBody>
      </p:sp>
      <p:sp>
        <p:nvSpPr>
          <p:cNvPr id="18" name="Flowchart: Connector 17"/>
          <p:cNvSpPr/>
          <p:nvPr/>
        </p:nvSpPr>
        <p:spPr bwMode="auto">
          <a:xfrm>
            <a:off x="3276600" y="5029200"/>
            <a:ext cx="914400" cy="838200"/>
          </a:xfrm>
          <a:prstGeom prst="flowChartConnector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D</a:t>
            </a:r>
            <a:endParaRPr lang="ru-RU" sz="2400" b="1" smtClean="0"/>
          </a:p>
        </p:txBody>
      </p:sp>
      <p:sp>
        <p:nvSpPr>
          <p:cNvPr id="20" name="Flowchart: Connector 19"/>
          <p:cNvSpPr/>
          <p:nvPr/>
        </p:nvSpPr>
        <p:spPr bwMode="auto">
          <a:xfrm>
            <a:off x="5181600" y="5029200"/>
            <a:ext cx="914400" cy="838200"/>
          </a:xfrm>
          <a:prstGeom prst="flowChartConnector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E</a:t>
            </a:r>
            <a:endParaRPr lang="ru-RU" sz="2400" b="1" smtClean="0"/>
          </a:p>
        </p:txBody>
      </p:sp>
      <p:sp>
        <p:nvSpPr>
          <p:cNvPr id="21" name="Flowchart: Connector 20"/>
          <p:cNvSpPr/>
          <p:nvPr/>
        </p:nvSpPr>
        <p:spPr bwMode="auto">
          <a:xfrm>
            <a:off x="6858000" y="5029200"/>
            <a:ext cx="914400" cy="838200"/>
          </a:xfrm>
          <a:prstGeom prst="flowChartConnector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G</a:t>
            </a:r>
            <a:endParaRPr lang="ru-RU" sz="2400" b="1" smtClean="0"/>
          </a:p>
        </p:txBody>
      </p:sp>
      <p:sp>
        <p:nvSpPr>
          <p:cNvPr id="22" name="Flowchart: Connector 21"/>
          <p:cNvSpPr/>
          <p:nvPr/>
        </p:nvSpPr>
        <p:spPr bwMode="auto">
          <a:xfrm>
            <a:off x="4191000" y="3276600"/>
            <a:ext cx="914400" cy="838200"/>
          </a:xfrm>
          <a:prstGeom prst="flowChartConnector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B</a:t>
            </a:r>
            <a:endParaRPr lang="ru-RU" sz="2400" b="1" smtClean="0"/>
          </a:p>
        </p:txBody>
      </p:sp>
      <p:cxnSp>
        <p:nvCxnSpPr>
          <p:cNvPr id="24" name="Straight Arrow Connector 23"/>
          <p:cNvCxnSpPr>
            <a:endCxn id="18" idx="0"/>
          </p:cNvCxnSpPr>
          <p:nvPr/>
        </p:nvCxnSpPr>
        <p:spPr>
          <a:xfrm rot="5400000">
            <a:off x="3505200" y="41910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5"/>
            <a:endCxn id="20" idx="0"/>
          </p:cNvCxnSpPr>
          <p:nvPr/>
        </p:nvCxnSpPr>
        <p:spPr>
          <a:xfrm rot="16200000" flipH="1">
            <a:off x="4786569" y="4176968"/>
            <a:ext cx="1037151" cy="66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6"/>
            <a:endCxn id="21" idx="2"/>
          </p:cNvCxnSpPr>
          <p:nvPr/>
        </p:nvCxnSpPr>
        <p:spPr>
          <a:xfrm>
            <a:off x="6096000" y="54483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1"/>
            <a:endCxn id="22" idx="6"/>
          </p:cNvCxnSpPr>
          <p:nvPr/>
        </p:nvCxnSpPr>
        <p:spPr>
          <a:xfrm rot="16200000" flipV="1">
            <a:off x="5320531" y="3480570"/>
            <a:ext cx="1456251" cy="1886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533400" y="1371600"/>
            <a:ext cx="8153400" cy="6858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400" b="1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533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A</a:t>
            </a:r>
            <a:endParaRPr lang="ru-RU" sz="2400" b="1" smtClean="0"/>
          </a:p>
        </p:txBody>
      </p:sp>
      <p:sp>
        <p:nvSpPr>
          <p:cNvPr id="33" name="Rectangle 32"/>
          <p:cNvSpPr/>
          <p:nvPr/>
        </p:nvSpPr>
        <p:spPr bwMode="auto">
          <a:xfrm>
            <a:off x="1295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B</a:t>
            </a:r>
            <a:endParaRPr lang="ru-RU" sz="2400" b="1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C</a:t>
            </a:r>
            <a:endParaRPr lang="ru-RU" sz="2400" b="1" smtClean="0"/>
          </a:p>
        </p:txBody>
      </p:sp>
      <p:sp>
        <p:nvSpPr>
          <p:cNvPr id="35" name="Rectangle 34"/>
          <p:cNvSpPr/>
          <p:nvPr/>
        </p:nvSpPr>
        <p:spPr bwMode="auto">
          <a:xfrm>
            <a:off x="2819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D</a:t>
            </a:r>
            <a:endParaRPr lang="ru-RU" sz="2400" b="1" smtClean="0"/>
          </a:p>
        </p:txBody>
      </p:sp>
      <p:sp>
        <p:nvSpPr>
          <p:cNvPr id="36" name="Rectangle 35"/>
          <p:cNvSpPr/>
          <p:nvPr/>
        </p:nvSpPr>
        <p:spPr bwMode="auto">
          <a:xfrm>
            <a:off x="3581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E</a:t>
            </a:r>
            <a:endParaRPr lang="ru-RU" sz="2400" b="1" smtClean="0"/>
          </a:p>
        </p:txBody>
      </p:sp>
      <p:sp>
        <p:nvSpPr>
          <p:cNvPr id="37" name="Rectangle 36"/>
          <p:cNvSpPr/>
          <p:nvPr/>
        </p:nvSpPr>
        <p:spPr bwMode="auto">
          <a:xfrm>
            <a:off x="4343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F</a:t>
            </a:r>
            <a:endParaRPr lang="ru-RU" sz="2400" b="1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5105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G</a:t>
            </a:r>
            <a:endParaRPr lang="ru-RU" sz="2400" b="1" smtClean="0"/>
          </a:p>
        </p:txBody>
      </p:sp>
      <p:sp>
        <p:nvSpPr>
          <p:cNvPr id="39" name="Rectangle 38"/>
          <p:cNvSpPr/>
          <p:nvPr/>
        </p:nvSpPr>
        <p:spPr bwMode="auto">
          <a:xfrm>
            <a:off x="5867400" y="1371600"/>
            <a:ext cx="2819400" cy="6858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400" b="1" smtClean="0"/>
          </a:p>
        </p:txBody>
      </p:sp>
      <p:sp>
        <p:nvSpPr>
          <p:cNvPr id="40" name="Rectangle 39"/>
          <p:cNvSpPr/>
          <p:nvPr/>
        </p:nvSpPr>
        <p:spPr bwMode="auto">
          <a:xfrm>
            <a:off x="2057400" y="1371600"/>
            <a:ext cx="762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C</a:t>
            </a:r>
            <a:endParaRPr lang="ru-RU" sz="2400" b="1" smtClean="0"/>
          </a:p>
        </p:txBody>
      </p:sp>
      <p:sp>
        <p:nvSpPr>
          <p:cNvPr id="41" name="Rectangle 40"/>
          <p:cNvSpPr/>
          <p:nvPr/>
        </p:nvSpPr>
        <p:spPr bwMode="auto">
          <a:xfrm>
            <a:off x="4343400" y="1371600"/>
            <a:ext cx="762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F</a:t>
            </a:r>
            <a:endParaRPr lang="ru-RU" sz="2400" b="1" smtClean="0"/>
          </a:p>
        </p:txBody>
      </p:sp>
      <p:sp>
        <p:nvSpPr>
          <p:cNvPr id="67" name="Rectangle 66"/>
          <p:cNvSpPr/>
          <p:nvPr/>
        </p:nvSpPr>
        <p:spPr bwMode="auto">
          <a:xfrm>
            <a:off x="304800" y="762000"/>
            <a:ext cx="8610600" cy="2362200"/>
          </a:xfrm>
          <a:prstGeom prst="rect">
            <a:avLst/>
          </a:prstGeom>
          <a:ln w="31750"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68" name="TextBox 67"/>
          <p:cNvSpPr txBox="1"/>
          <p:nvPr/>
        </p:nvSpPr>
        <p:spPr>
          <a:xfrm>
            <a:off x="3352800" y="91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smtClean="0">
                <a:latin typeface="Consolas" pitchFamily="49" charset="0"/>
                <a:cs typeface="Consolas" pitchFamily="49" charset="0"/>
              </a:rPr>
              <a:t>Управляемая куча</a:t>
            </a:r>
            <a:endParaRPr lang="ru-RU" b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733800" y="2133600"/>
            <a:ext cx="1371600" cy="750332"/>
            <a:chOff x="0" y="2133600"/>
            <a:chExt cx="1371600" cy="750332"/>
          </a:xfrm>
        </p:grpSpPr>
        <p:sp>
          <p:nvSpPr>
            <p:cNvPr id="70" name="TextBox 69"/>
            <p:cNvSpPr txBox="1"/>
            <p:nvPr/>
          </p:nvSpPr>
          <p:spPr>
            <a:xfrm>
              <a:off x="0" y="25146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smtClean="0">
                  <a:latin typeface="+mn-lt"/>
                </a:rPr>
                <a:t>NextObjPtr</a:t>
              </a:r>
              <a:endParaRPr lang="ru-RU" b="1">
                <a:latin typeface="+mn-lt"/>
              </a:endParaRPr>
            </a:p>
          </p:txBody>
        </p:sp>
        <p:sp>
          <p:nvSpPr>
            <p:cNvPr id="71" name="Up Arrow 70"/>
            <p:cNvSpPr/>
            <p:nvPr/>
          </p:nvSpPr>
          <p:spPr bwMode="auto">
            <a:xfrm>
              <a:off x="381000" y="2133600"/>
              <a:ext cx="457200" cy="381000"/>
            </a:xfrm>
            <a:prstGeom prst="up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</p:grpSp>
      <p:sp>
        <p:nvSpPr>
          <p:cNvPr id="72" name="Rectangle 71"/>
          <p:cNvSpPr/>
          <p:nvPr/>
        </p:nvSpPr>
        <p:spPr bwMode="auto">
          <a:xfrm>
            <a:off x="533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A</a:t>
            </a:r>
            <a:endParaRPr lang="ru-RU" sz="2400" b="1" smtClean="0"/>
          </a:p>
        </p:txBody>
      </p:sp>
      <p:sp>
        <p:nvSpPr>
          <p:cNvPr id="73" name="Rectangle 72"/>
          <p:cNvSpPr/>
          <p:nvPr/>
        </p:nvSpPr>
        <p:spPr bwMode="auto">
          <a:xfrm>
            <a:off x="1295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B</a:t>
            </a:r>
            <a:endParaRPr lang="ru-RU" sz="2400" b="1" smtClean="0"/>
          </a:p>
        </p:txBody>
      </p:sp>
      <p:sp>
        <p:nvSpPr>
          <p:cNvPr id="74" name="Rectangle 73"/>
          <p:cNvSpPr/>
          <p:nvPr/>
        </p:nvSpPr>
        <p:spPr bwMode="auto">
          <a:xfrm>
            <a:off x="2057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D</a:t>
            </a:r>
            <a:endParaRPr lang="ru-RU" sz="2400" b="1" smtClean="0"/>
          </a:p>
        </p:txBody>
      </p:sp>
      <p:sp>
        <p:nvSpPr>
          <p:cNvPr id="75" name="Rectangle 74"/>
          <p:cNvSpPr/>
          <p:nvPr/>
        </p:nvSpPr>
        <p:spPr bwMode="auto">
          <a:xfrm>
            <a:off x="2819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E</a:t>
            </a:r>
            <a:endParaRPr lang="ru-RU" sz="2400" b="1" smtClean="0"/>
          </a:p>
        </p:txBody>
      </p:sp>
      <p:sp>
        <p:nvSpPr>
          <p:cNvPr id="76" name="Rectangle 75"/>
          <p:cNvSpPr/>
          <p:nvPr/>
        </p:nvSpPr>
        <p:spPr bwMode="auto">
          <a:xfrm>
            <a:off x="3581400" y="1371600"/>
            <a:ext cx="7620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400" b="1" smtClean="0"/>
              <a:t>G</a:t>
            </a:r>
            <a:endParaRPr lang="ru-RU" sz="2400" b="1" smtClean="0"/>
          </a:p>
        </p:txBody>
      </p:sp>
      <p:sp>
        <p:nvSpPr>
          <p:cNvPr id="77" name="Rectangle 76"/>
          <p:cNvSpPr/>
          <p:nvPr/>
        </p:nvSpPr>
        <p:spPr bwMode="auto">
          <a:xfrm>
            <a:off x="4343400" y="1371600"/>
            <a:ext cx="4343400" cy="6858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</a:t>
            </a:r>
            <a:r>
              <a:rPr lang="ru-RU" smtClean="0"/>
              <a:t> работает сборщик </a:t>
            </a:r>
            <a:r>
              <a:rPr lang="ru-RU" smtClean="0"/>
              <a:t>мусора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Для оптимизации процесса каждый объект в куче относится к определенному  поколению</a:t>
            </a:r>
            <a:endParaRPr lang="ru-RU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Поколение 0. Идентифицирует новый только что размещенный объект, который еще никогда не помечался как подлежащий удалению в процессе сборки мусора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22098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Поколение 1. Идентифицирует объект, который уже "пережил" один процесс  сборки мусора (был помечен как подлежащий удалению в процессе сборки мусора, но не был удален из-за наличия достаточного места в куче)</a:t>
            </a:r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32004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Поколение 2. Идентифицирует объект, которому удалось пережить более одного прогона сборщика мусора.</a:t>
            </a:r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381000" y="3962400"/>
            <a:ext cx="8382000" cy="1295400"/>
            <a:chOff x="304800" y="762000"/>
            <a:chExt cx="8382000" cy="12954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04800" y="7620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914400" y="7620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524000" y="7620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C</a:t>
              </a:r>
              <a:endParaRPr lang="ru-RU" sz="2400" b="1" smtClean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133600" y="7620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43200" y="7620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E</a:t>
              </a:r>
              <a:endParaRPr lang="ru-RU" sz="2400" b="1" smtClean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352800" y="762000"/>
              <a:ext cx="53340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304800" y="1371600"/>
              <a:ext cx="30480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4800" y="548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Вновь</a:t>
            </a:r>
            <a:r>
              <a:rPr lang="ru-RU" smtClean="0">
                <a:latin typeface="+mn-lt"/>
              </a:rPr>
              <a:t> инициализируемая </a:t>
            </a:r>
            <a:r>
              <a:rPr lang="ru-RU" smtClean="0">
                <a:latin typeface="+mn-lt"/>
              </a:rPr>
              <a:t>куча</a:t>
            </a:r>
            <a:r>
              <a:rPr lang="ru-RU" smtClean="0">
                <a:latin typeface="+mn-lt"/>
              </a:rPr>
              <a:t>, содержащая некоторые </a:t>
            </a:r>
            <a:r>
              <a:rPr lang="ru-RU" smtClean="0">
                <a:latin typeface="+mn-lt"/>
              </a:rPr>
              <a:t>объекты</a:t>
            </a:r>
            <a:r>
              <a:rPr lang="ru-RU" smtClean="0">
                <a:latin typeface="+mn-lt"/>
              </a:rPr>
              <a:t>, все </a:t>
            </a:r>
            <a:r>
              <a:rPr lang="ru-RU" smtClean="0">
                <a:latin typeface="+mn-lt"/>
              </a:rPr>
              <a:t>поколения</a:t>
            </a:r>
            <a:r>
              <a:rPr lang="ru-RU" smtClean="0">
                <a:latin typeface="+mn-lt"/>
              </a:rPr>
              <a:t> 0</a:t>
            </a:r>
            <a:r>
              <a:rPr lang="ru-RU" smtClean="0">
                <a:latin typeface="+mn-lt"/>
              </a:rPr>
              <a:t>, </a:t>
            </a:r>
            <a:r>
              <a:rPr lang="ru-RU" smtClean="0">
                <a:latin typeface="+mn-lt"/>
              </a:rPr>
              <a:t>еще</a:t>
            </a:r>
            <a:r>
              <a:rPr lang="ru-RU" smtClean="0">
                <a:latin typeface="+mn-lt"/>
              </a:rPr>
              <a:t> не было сборки </a:t>
            </a:r>
            <a:r>
              <a:rPr lang="ru-RU" smtClean="0">
                <a:latin typeface="+mn-lt"/>
              </a:rPr>
              <a:t>мусора</a:t>
            </a:r>
            <a:endParaRPr lang="ru-RU"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00" y="3962400"/>
            <a:ext cx="8382000" cy="1295400"/>
            <a:chOff x="304800" y="2743200"/>
            <a:chExt cx="8382000" cy="12954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04800" y="27432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914400" y="27432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524000" y="27432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133600" y="2743200"/>
              <a:ext cx="65532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23" name="Right Arrow 22"/>
            <p:cNvSpPr/>
            <p:nvPr/>
          </p:nvSpPr>
          <p:spPr bwMode="auto">
            <a:xfrm>
              <a:off x="2133600" y="3352800"/>
              <a:ext cx="22860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24" name="Left-Right Arrow 23"/>
            <p:cNvSpPr/>
            <p:nvPr/>
          </p:nvSpPr>
          <p:spPr bwMode="auto">
            <a:xfrm>
              <a:off x="304800" y="3352800"/>
              <a:ext cx="18288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4800" y="548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После</a:t>
            </a:r>
            <a:r>
              <a:rPr lang="ru-RU" smtClean="0">
                <a:latin typeface="+mn-lt"/>
              </a:rPr>
              <a:t> первой сборки </a:t>
            </a:r>
            <a:r>
              <a:rPr lang="ru-RU" smtClean="0">
                <a:latin typeface="+mn-lt"/>
              </a:rPr>
              <a:t>мусора</a:t>
            </a:r>
            <a:r>
              <a:rPr lang="ru-RU" smtClean="0">
                <a:latin typeface="+mn-lt"/>
              </a:rPr>
              <a:t>: выжившие объекты из поколения 0 попали в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1</a:t>
            </a:r>
            <a:r>
              <a:rPr lang="ru-RU" smtClean="0">
                <a:latin typeface="+mn-lt"/>
              </a:rPr>
              <a:t>;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0 </a:t>
            </a:r>
            <a:r>
              <a:rPr lang="ru-RU" smtClean="0">
                <a:latin typeface="+mn-lt"/>
              </a:rPr>
              <a:t>пусто</a:t>
            </a:r>
            <a:endParaRPr lang="ru-RU"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04800" y="3962400"/>
            <a:ext cx="8382000" cy="1295400"/>
            <a:chOff x="304800" y="4800600"/>
            <a:chExt cx="8382000" cy="12954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791200" y="4800600"/>
              <a:ext cx="28956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45" name="Right Arrow 44"/>
            <p:cNvSpPr/>
            <p:nvPr/>
          </p:nvSpPr>
          <p:spPr bwMode="auto">
            <a:xfrm>
              <a:off x="2133600" y="5410200"/>
              <a:ext cx="36576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F</a:t>
              </a:r>
              <a:endParaRPr lang="ru-RU" sz="2400" b="1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G</a:t>
              </a:r>
              <a:endParaRPr lang="ru-RU" sz="2400" b="1" smtClean="0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H</a:t>
              </a:r>
              <a:endParaRPr lang="ru-RU" sz="2400" b="1" smtClean="0"/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I</a:t>
              </a:r>
              <a:endParaRPr lang="ru-RU" sz="2400" b="1" smtClean="0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J</a:t>
              </a:r>
              <a:endParaRPr lang="ru-RU" sz="2400" b="1" smtClean="0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K</a:t>
              </a:r>
              <a:endParaRPr lang="ru-RU" sz="2400" b="1" smtClean="0"/>
            </a:p>
          </p:txBody>
        </p:sp>
        <p:sp>
          <p:nvSpPr>
            <p:cNvPr id="52" name="Left-Right Arrow 51"/>
            <p:cNvSpPr/>
            <p:nvPr/>
          </p:nvSpPr>
          <p:spPr bwMode="auto">
            <a:xfrm>
              <a:off x="304800" y="5410200"/>
              <a:ext cx="18288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4800" y="548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Созданы</a:t>
            </a:r>
            <a:r>
              <a:rPr lang="ru-RU" smtClean="0">
                <a:latin typeface="+mn-lt"/>
              </a:rPr>
              <a:t> новые объекты в </a:t>
            </a:r>
            <a:r>
              <a:rPr lang="ru-RU" smtClean="0">
                <a:latin typeface="+mn-lt"/>
              </a:rPr>
              <a:t>поколении</a:t>
            </a:r>
            <a:r>
              <a:rPr lang="ru-RU" smtClean="0">
                <a:latin typeface="+mn-lt"/>
              </a:rPr>
              <a:t> 0; </a:t>
            </a:r>
            <a:r>
              <a:rPr lang="ru-RU" smtClean="0">
                <a:latin typeface="+mn-lt"/>
              </a:rPr>
              <a:t>в </a:t>
            </a:r>
            <a:r>
              <a:rPr lang="ru-RU" smtClean="0">
                <a:latin typeface="+mn-lt"/>
              </a:rPr>
              <a:t>поколени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1 появились </a:t>
            </a:r>
            <a:r>
              <a:rPr lang="ru-RU" smtClean="0">
                <a:latin typeface="+mn-lt"/>
              </a:rPr>
              <a:t>«мусорные</a:t>
            </a:r>
            <a:r>
              <a:rPr lang="ru-RU" smtClean="0">
                <a:latin typeface="+mn-lt"/>
              </a:rPr>
              <a:t>» </a:t>
            </a:r>
            <a:r>
              <a:rPr lang="ru-RU" smtClean="0">
                <a:latin typeface="+mn-lt"/>
              </a:rPr>
              <a:t>объекты</a:t>
            </a:r>
            <a:endParaRPr lang="ru-RU">
              <a:latin typeface="+mn-lt"/>
            </a:endParaRPr>
          </a:p>
        </p:txBody>
      </p:sp>
      <p:grpSp>
        <p:nvGrpSpPr>
          <p:cNvPr id="54" name="Group 46"/>
          <p:cNvGrpSpPr/>
          <p:nvPr/>
        </p:nvGrpSpPr>
        <p:grpSpPr>
          <a:xfrm>
            <a:off x="304800" y="3962400"/>
            <a:ext cx="8458200" cy="1295400"/>
            <a:chOff x="304800" y="4800600"/>
            <a:chExt cx="8458200" cy="12954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572000" y="4800600"/>
              <a:ext cx="41910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59" name="Right Arrow 58"/>
            <p:cNvSpPr/>
            <p:nvPr/>
          </p:nvSpPr>
          <p:spPr bwMode="auto">
            <a:xfrm>
              <a:off x="4572000" y="5410200"/>
              <a:ext cx="24384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F</a:t>
              </a:r>
              <a:endParaRPr lang="ru-RU" sz="2400" b="1" smtClean="0"/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G</a:t>
              </a:r>
              <a:endParaRPr lang="ru-RU" sz="2400" b="1" smtClean="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I</a:t>
              </a:r>
              <a:endParaRPr lang="ru-RU" sz="2400" b="1" smtClean="0"/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K</a:t>
              </a:r>
              <a:endParaRPr lang="ru-RU" sz="2400" b="1" smtClean="0"/>
            </a:p>
          </p:txBody>
        </p:sp>
        <p:sp>
          <p:nvSpPr>
            <p:cNvPr id="64" name="Left-Right Arrow 63"/>
            <p:cNvSpPr/>
            <p:nvPr/>
          </p:nvSpPr>
          <p:spPr bwMode="auto">
            <a:xfrm>
              <a:off x="304800" y="5410200"/>
              <a:ext cx="42672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4800" y="548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После</a:t>
            </a:r>
            <a:r>
              <a:rPr lang="ru-RU" smtClean="0">
                <a:latin typeface="+mn-lt"/>
              </a:rPr>
              <a:t> двух сборок </a:t>
            </a:r>
            <a:r>
              <a:rPr lang="ru-RU" smtClean="0">
                <a:latin typeface="+mn-lt"/>
              </a:rPr>
              <a:t>мусора</a:t>
            </a:r>
            <a:r>
              <a:rPr lang="ru-RU" smtClean="0">
                <a:latin typeface="+mn-lt"/>
              </a:rPr>
              <a:t>: выжившие объекты из поколения 0 попали в 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1 </a:t>
            </a:r>
            <a:r>
              <a:rPr lang="ru-RU" smtClean="0">
                <a:latin typeface="+mn-lt"/>
              </a:rPr>
              <a:t>(</a:t>
            </a:r>
            <a:r>
              <a:rPr lang="ru-RU" smtClean="0">
                <a:latin typeface="+mn-lt"/>
              </a:rPr>
              <a:t>растущий размер поколения </a:t>
            </a:r>
            <a:r>
              <a:rPr lang="ru-RU" smtClean="0">
                <a:latin typeface="+mn-lt"/>
              </a:rPr>
              <a:t>1</a:t>
            </a:r>
            <a:r>
              <a:rPr lang="ru-RU" smtClean="0">
                <a:latin typeface="+mn-lt"/>
              </a:rPr>
              <a:t>); поколение 0 </a:t>
            </a:r>
            <a:r>
              <a:rPr lang="ru-RU" smtClean="0">
                <a:latin typeface="+mn-lt"/>
              </a:rPr>
              <a:t>пусто</a:t>
            </a:r>
            <a:endParaRPr lang="ru-RU">
              <a:latin typeface="+mn-lt"/>
            </a:endParaRPr>
          </a:p>
        </p:txBody>
      </p:sp>
      <p:grpSp>
        <p:nvGrpSpPr>
          <p:cNvPr id="114" name="Group 46"/>
          <p:cNvGrpSpPr/>
          <p:nvPr/>
        </p:nvGrpSpPr>
        <p:grpSpPr>
          <a:xfrm>
            <a:off x="304800" y="3962400"/>
            <a:ext cx="8382000" cy="1295400"/>
            <a:chOff x="304800" y="4800600"/>
            <a:chExt cx="8382000" cy="1295400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7010400" y="4800600"/>
              <a:ext cx="16764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119" name="Right Arrow 118"/>
            <p:cNvSpPr/>
            <p:nvPr/>
          </p:nvSpPr>
          <p:spPr bwMode="auto">
            <a:xfrm>
              <a:off x="4572000" y="5410200"/>
              <a:ext cx="24384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F</a:t>
              </a:r>
              <a:endParaRPr lang="ru-RU" sz="2400" b="1" smtClean="0"/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G</a:t>
              </a:r>
              <a:endParaRPr lang="ru-RU" sz="2400" b="1" smtClean="0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I</a:t>
              </a:r>
              <a:endParaRPr lang="ru-RU" sz="2400" b="1" smtClean="0"/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K</a:t>
              </a:r>
              <a:endParaRPr lang="ru-RU" sz="2400" b="1" smtClean="0"/>
            </a:p>
          </p:txBody>
        </p:sp>
        <p:sp>
          <p:nvSpPr>
            <p:cNvPr id="124" name="Left-Right Arrow 123"/>
            <p:cNvSpPr/>
            <p:nvPr/>
          </p:nvSpPr>
          <p:spPr bwMode="auto">
            <a:xfrm>
              <a:off x="304800" y="5410200"/>
              <a:ext cx="42672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L</a:t>
              </a:r>
              <a:endParaRPr lang="ru-RU" sz="2400" b="1" smtClean="0"/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M</a:t>
              </a:r>
              <a:endParaRPr lang="ru-RU" sz="2400" b="1" smtClean="0"/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5791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N</a:t>
              </a:r>
              <a:endParaRPr lang="ru-RU" sz="2400" b="1" smtClean="0"/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6400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O</a:t>
              </a:r>
              <a:endParaRPr lang="ru-RU" sz="2400" b="1" smtClean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304800" y="5486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Новые</a:t>
            </a:r>
            <a:r>
              <a:rPr lang="ru-RU" smtClean="0">
                <a:latin typeface="+mn-lt"/>
              </a:rPr>
              <a:t> объекты появляются в </a:t>
            </a:r>
            <a:r>
              <a:rPr lang="ru-RU" smtClean="0">
                <a:latin typeface="+mn-lt"/>
              </a:rPr>
              <a:t>поколении</a:t>
            </a:r>
            <a:r>
              <a:rPr lang="ru-RU" smtClean="0">
                <a:latin typeface="+mn-lt"/>
              </a:rPr>
              <a:t> 0</a:t>
            </a:r>
            <a:r>
              <a:rPr lang="ru-RU" smtClean="0">
                <a:latin typeface="+mn-lt"/>
              </a:rPr>
              <a:t>;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1 имеет больше </a:t>
            </a:r>
            <a:r>
              <a:rPr lang="ru-RU" smtClean="0">
                <a:latin typeface="+mn-lt"/>
              </a:rPr>
              <a:t>«мусорных</a:t>
            </a:r>
            <a:r>
              <a:rPr lang="ru-RU" smtClean="0">
                <a:latin typeface="+mn-lt"/>
              </a:rPr>
              <a:t>» </a:t>
            </a:r>
            <a:r>
              <a:rPr lang="ru-RU" smtClean="0">
                <a:latin typeface="+mn-lt"/>
              </a:rPr>
              <a:t>объектов</a:t>
            </a:r>
            <a:endParaRPr lang="ru-RU">
              <a:latin typeface="+mn-lt"/>
            </a:endParaRPr>
          </a:p>
        </p:txBody>
      </p:sp>
      <p:grpSp>
        <p:nvGrpSpPr>
          <p:cNvPr id="130" name="Group 46"/>
          <p:cNvGrpSpPr/>
          <p:nvPr/>
        </p:nvGrpSpPr>
        <p:grpSpPr>
          <a:xfrm>
            <a:off x="304800" y="3962400"/>
            <a:ext cx="8382000" cy="1295400"/>
            <a:chOff x="304800" y="4800600"/>
            <a:chExt cx="8382000" cy="1295400"/>
          </a:xfrm>
        </p:grpSpPr>
        <p:sp>
          <p:nvSpPr>
            <p:cNvPr id="131" name="Rectangle 130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5791200" y="4800600"/>
              <a:ext cx="28956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135" name="Right Arrow 134"/>
            <p:cNvSpPr/>
            <p:nvPr/>
          </p:nvSpPr>
          <p:spPr bwMode="auto">
            <a:xfrm>
              <a:off x="5791200" y="5410200"/>
              <a:ext cx="24384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F</a:t>
              </a:r>
              <a:endParaRPr lang="ru-RU" sz="2400" b="1" smtClean="0"/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G</a:t>
              </a:r>
              <a:endParaRPr lang="ru-RU" sz="2400" b="1" smtClean="0"/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I</a:t>
              </a:r>
              <a:endParaRPr lang="ru-RU" sz="2400" b="1" smtClean="0"/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K</a:t>
              </a:r>
              <a:endParaRPr lang="ru-RU" sz="2400" b="1" smtClean="0"/>
            </a:p>
          </p:txBody>
        </p:sp>
        <p:sp>
          <p:nvSpPr>
            <p:cNvPr id="140" name="Left-Right Arrow 139"/>
            <p:cNvSpPr/>
            <p:nvPr/>
          </p:nvSpPr>
          <p:spPr bwMode="auto">
            <a:xfrm>
              <a:off x="304800" y="5410200"/>
              <a:ext cx="54864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L</a:t>
              </a:r>
              <a:endParaRPr lang="ru-RU" sz="2400" b="1" smtClean="0"/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O</a:t>
              </a:r>
              <a:endParaRPr lang="ru-RU" sz="2400" b="1" smtClean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04800" y="54496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Через</a:t>
            </a:r>
            <a:r>
              <a:rPr lang="ru-RU" smtClean="0">
                <a:latin typeface="+mn-lt"/>
              </a:rPr>
              <a:t> три сборки </a:t>
            </a:r>
            <a:r>
              <a:rPr lang="ru-RU" smtClean="0">
                <a:latin typeface="+mn-lt"/>
              </a:rPr>
              <a:t>мусора</a:t>
            </a:r>
            <a:r>
              <a:rPr lang="ru-RU" smtClean="0">
                <a:latin typeface="+mn-lt"/>
              </a:rPr>
              <a:t>: выжившие объекты из </a:t>
            </a:r>
            <a:r>
              <a:rPr lang="ru-RU" smtClean="0">
                <a:latin typeface="+mn-lt"/>
              </a:rPr>
              <a:t>поколения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0 попали в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1 </a:t>
            </a:r>
            <a:r>
              <a:rPr lang="ru-RU" smtClean="0">
                <a:latin typeface="+mn-lt"/>
              </a:rPr>
              <a:t>(</a:t>
            </a:r>
            <a:r>
              <a:rPr lang="ru-RU" smtClean="0">
                <a:latin typeface="+mn-lt"/>
              </a:rPr>
              <a:t>растущий размер поколения </a:t>
            </a:r>
            <a:r>
              <a:rPr lang="ru-RU" smtClean="0">
                <a:latin typeface="+mn-lt"/>
              </a:rPr>
              <a:t> 1</a:t>
            </a:r>
            <a:r>
              <a:rPr lang="ru-RU" smtClean="0">
                <a:latin typeface="+mn-lt"/>
              </a:rPr>
              <a:t>);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0 </a:t>
            </a:r>
            <a:r>
              <a:rPr lang="ru-RU" smtClean="0">
                <a:latin typeface="+mn-lt"/>
              </a:rPr>
              <a:t>пусто</a:t>
            </a:r>
            <a:endParaRPr lang="ru-RU">
              <a:latin typeface="+mn-lt"/>
            </a:endParaRPr>
          </a:p>
        </p:txBody>
      </p:sp>
      <p:grpSp>
        <p:nvGrpSpPr>
          <p:cNvPr id="144" name="Group 46"/>
          <p:cNvGrpSpPr/>
          <p:nvPr/>
        </p:nvGrpSpPr>
        <p:grpSpPr>
          <a:xfrm>
            <a:off x="304800" y="3962400"/>
            <a:ext cx="8458200" cy="1295400"/>
            <a:chOff x="304800" y="4800600"/>
            <a:chExt cx="8458200" cy="1295400"/>
          </a:xfrm>
        </p:grpSpPr>
        <p:sp>
          <p:nvSpPr>
            <p:cNvPr id="145" name="Rectangle 144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A</a:t>
              </a:r>
              <a:endParaRPr lang="ru-RU" sz="2400" b="1" smtClean="0"/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B</a:t>
              </a:r>
              <a:endParaRPr lang="ru-RU" sz="2400" b="1" smtClean="0"/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8229600" y="4800600"/>
              <a:ext cx="5334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149" name="Right Arrow 148"/>
            <p:cNvSpPr/>
            <p:nvPr/>
          </p:nvSpPr>
          <p:spPr bwMode="auto">
            <a:xfrm>
              <a:off x="5791200" y="5410200"/>
              <a:ext cx="24384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F</a:t>
              </a:r>
              <a:endParaRPr lang="ru-RU" sz="2400" b="1" smtClean="0"/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G</a:t>
              </a:r>
              <a:endParaRPr lang="ru-RU" sz="2400" b="1" smtClean="0"/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I</a:t>
              </a:r>
              <a:endParaRPr lang="ru-RU" sz="2400" b="1" smtClean="0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K</a:t>
              </a:r>
              <a:endParaRPr lang="ru-RU" sz="2400" b="1" smtClean="0"/>
            </a:p>
          </p:txBody>
        </p:sp>
        <p:sp>
          <p:nvSpPr>
            <p:cNvPr id="154" name="Left-Right Arrow 153"/>
            <p:cNvSpPr/>
            <p:nvPr/>
          </p:nvSpPr>
          <p:spPr bwMode="auto">
            <a:xfrm>
              <a:off x="304800" y="5410200"/>
              <a:ext cx="54864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L</a:t>
              </a:r>
              <a:endParaRPr lang="ru-RU" sz="2400" b="1" smtClean="0"/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O</a:t>
              </a:r>
              <a:endParaRPr lang="ru-RU" sz="2400" b="1" smtClean="0"/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5791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P</a:t>
              </a:r>
              <a:endParaRPr lang="ru-RU" sz="2400" b="1" smtClean="0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6400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Q</a:t>
              </a:r>
              <a:endParaRPr lang="ru-RU" sz="2400" b="1" smtClean="0"/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7010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R</a:t>
              </a:r>
              <a:endParaRPr lang="ru-RU" sz="2400" b="1" smtClean="0"/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620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S</a:t>
              </a:r>
              <a:endParaRPr lang="ru-RU" sz="2400" b="1" smtClean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04800" y="54496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Новые</a:t>
            </a:r>
            <a:r>
              <a:rPr lang="ru-RU" smtClean="0">
                <a:latin typeface="+mn-lt"/>
              </a:rPr>
              <a:t> объекты выделяются в </a:t>
            </a:r>
            <a:r>
              <a:rPr lang="ru-RU" smtClean="0">
                <a:latin typeface="+mn-lt"/>
              </a:rPr>
              <a:t>поколении</a:t>
            </a:r>
            <a:r>
              <a:rPr lang="ru-RU" smtClean="0">
                <a:latin typeface="+mn-lt"/>
              </a:rPr>
              <a:t> 0</a:t>
            </a:r>
            <a:r>
              <a:rPr lang="ru-RU" smtClean="0">
                <a:latin typeface="+mn-lt"/>
              </a:rPr>
              <a:t>;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1 имеет больше </a:t>
            </a:r>
            <a:r>
              <a:rPr lang="ru-RU" smtClean="0">
                <a:latin typeface="+mn-lt"/>
              </a:rPr>
              <a:t>«мусорных</a:t>
            </a:r>
            <a:r>
              <a:rPr lang="ru-RU" smtClean="0">
                <a:latin typeface="+mn-lt"/>
              </a:rPr>
              <a:t>» </a:t>
            </a:r>
            <a:r>
              <a:rPr lang="ru-RU" smtClean="0">
                <a:latin typeface="+mn-lt"/>
              </a:rPr>
              <a:t>объектов</a:t>
            </a:r>
            <a:endParaRPr lang="ru-RU">
              <a:latin typeface="+mn-lt"/>
            </a:endParaRPr>
          </a:p>
        </p:txBody>
      </p:sp>
      <p:grpSp>
        <p:nvGrpSpPr>
          <p:cNvPr id="176" name="Group 46"/>
          <p:cNvGrpSpPr/>
          <p:nvPr/>
        </p:nvGrpSpPr>
        <p:grpSpPr>
          <a:xfrm>
            <a:off x="304800" y="3962400"/>
            <a:ext cx="8458200" cy="1295400"/>
            <a:chOff x="304800" y="4800600"/>
            <a:chExt cx="8458200" cy="1295400"/>
          </a:xfrm>
        </p:grpSpPr>
        <p:sp>
          <p:nvSpPr>
            <p:cNvPr id="177" name="Rectangle 176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D</a:t>
              </a:r>
              <a:endParaRPr lang="ru-RU" sz="2400" b="1" smtClean="0"/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5181600" y="4800600"/>
              <a:ext cx="35814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smtClean="0"/>
            </a:p>
          </p:txBody>
        </p:sp>
        <p:sp>
          <p:nvSpPr>
            <p:cNvPr id="179" name="Right Arrow 178"/>
            <p:cNvSpPr/>
            <p:nvPr/>
          </p:nvSpPr>
          <p:spPr bwMode="auto">
            <a:xfrm>
              <a:off x="5257800" y="5410200"/>
              <a:ext cx="2438400" cy="685800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0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F</a:t>
              </a:r>
              <a:endParaRPr lang="ru-RU" sz="2400" b="1" smtClean="0"/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I</a:t>
              </a:r>
              <a:endParaRPr lang="ru-RU" sz="2400" b="1" smtClean="0"/>
            </a:p>
          </p:txBody>
        </p:sp>
        <p:sp>
          <p:nvSpPr>
            <p:cNvPr id="182" name="Left-Right Arrow 181"/>
            <p:cNvSpPr/>
            <p:nvPr/>
          </p:nvSpPr>
          <p:spPr bwMode="auto">
            <a:xfrm>
              <a:off x="304800" y="5410200"/>
              <a:ext cx="30480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</a:t>
              </a:r>
              <a:r>
                <a:rPr lang="ru-RU" b="1" smtClean="0"/>
                <a:t>2</a:t>
              </a:r>
              <a:endParaRPr lang="ru-RU" b="1" smtClean="0"/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L</a:t>
              </a:r>
              <a:endParaRPr lang="ru-RU" sz="2400" b="1" smtClean="0"/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O</a:t>
              </a:r>
              <a:endParaRPr lang="ru-RU" sz="2400" b="1" smtClean="0"/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Q</a:t>
              </a:r>
              <a:endParaRPr lang="ru-RU" sz="2400" b="1" smtClean="0"/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R</a:t>
              </a:r>
              <a:endParaRPr lang="ru-RU" sz="2400" b="1" smtClean="0"/>
            </a:p>
          </p:txBody>
        </p:sp>
        <p:sp>
          <p:nvSpPr>
            <p:cNvPr id="187" name="Left-Right Arrow 186"/>
            <p:cNvSpPr/>
            <p:nvPr/>
          </p:nvSpPr>
          <p:spPr bwMode="auto">
            <a:xfrm>
              <a:off x="3352800" y="5410200"/>
              <a:ext cx="1828800" cy="685800"/>
            </a:xfrm>
            <a:prstGeom prst="left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Поколение 1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sz="2400" b="1" smtClean="0"/>
                <a:t>S</a:t>
              </a:r>
              <a:endParaRPr lang="ru-RU" sz="2400" b="1" smtClean="0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304800" y="54496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mtClean="0">
                <a:latin typeface="+mn-lt"/>
              </a:rPr>
              <a:t>Через</a:t>
            </a:r>
            <a:r>
              <a:rPr lang="ru-RU" smtClean="0">
                <a:latin typeface="+mn-lt"/>
              </a:rPr>
              <a:t> четыре сборки </a:t>
            </a:r>
            <a:r>
              <a:rPr lang="ru-RU" smtClean="0">
                <a:latin typeface="+mn-lt"/>
              </a:rPr>
              <a:t>мусора</a:t>
            </a:r>
            <a:r>
              <a:rPr lang="ru-RU" smtClean="0">
                <a:latin typeface="+mn-lt"/>
              </a:rPr>
              <a:t>: выжившие в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1 попали в поколение </a:t>
            </a:r>
            <a:r>
              <a:rPr lang="ru-RU" smtClean="0">
                <a:latin typeface="+mn-lt"/>
              </a:rPr>
              <a:t>2</a:t>
            </a:r>
            <a:r>
              <a:rPr lang="ru-RU" smtClean="0">
                <a:latin typeface="+mn-lt"/>
              </a:rPr>
              <a:t>, выжившие из </a:t>
            </a:r>
            <a:r>
              <a:rPr lang="ru-RU" smtClean="0">
                <a:latin typeface="+mn-lt"/>
              </a:rPr>
              <a:t>поколения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0 попали в </a:t>
            </a:r>
            <a:r>
              <a:rPr lang="ru-RU" smtClean="0">
                <a:latin typeface="+mn-lt"/>
              </a:rPr>
              <a:t>поколение</a:t>
            </a:r>
            <a:r>
              <a:rPr lang="ru-RU" smtClean="0">
                <a:latin typeface="+mn-lt"/>
              </a:rPr>
              <a:t> 1</a:t>
            </a:r>
            <a:r>
              <a:rPr lang="ru-RU" smtClean="0">
                <a:latin typeface="+mn-lt"/>
              </a:rPr>
              <a:t>, поколение </a:t>
            </a:r>
            <a:r>
              <a:rPr lang="ru-RU" smtClean="0">
                <a:latin typeface="+mn-lt"/>
              </a:rPr>
              <a:t>0</a:t>
            </a:r>
            <a:r>
              <a:rPr lang="ru-RU" smtClean="0">
                <a:latin typeface="+mn-lt"/>
              </a:rPr>
              <a:t> </a:t>
            </a:r>
            <a:r>
              <a:rPr lang="ru-RU" smtClean="0">
                <a:latin typeface="+mn-lt"/>
              </a:rPr>
              <a:t>пусто</a:t>
            </a:r>
            <a:endParaRPr lang="ru-RU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5" grpId="0"/>
      <p:bldP spid="25" grpId="1"/>
      <p:bldP spid="25" grpId="2"/>
      <p:bldP spid="25" grpId="3"/>
      <p:bldP spid="53" grpId="0"/>
      <p:bldP spid="53" grpId="1"/>
      <p:bldP spid="53" grpId="2"/>
      <p:bldP spid="53" grpId="3"/>
      <p:bldP spid="53" grpId="4"/>
      <p:bldP spid="53" grpId="5"/>
      <p:bldP spid="65" grpId="0"/>
      <p:bldP spid="65" grpId="1"/>
      <p:bldP spid="65" grpId="2"/>
      <p:bldP spid="65" grpId="3"/>
      <p:bldP spid="65" grpId="4"/>
      <p:bldP spid="65" grpId="5"/>
      <p:bldP spid="65" grpId="6"/>
      <p:bldP spid="65" grpId="7"/>
      <p:bldP spid="129" grpId="0"/>
      <p:bldP spid="129" grpId="1"/>
      <p:bldP spid="129" grpId="2"/>
      <p:bldP spid="129" grpId="3"/>
      <p:bldP spid="129" grpId="4"/>
      <p:bldP spid="129" grpId="5"/>
      <p:bldP spid="129" grpId="6"/>
      <p:bldP spid="129" grpId="7"/>
      <p:bldP spid="129" grpId="8"/>
      <p:bldP spid="129" grpId="9"/>
      <p:bldP spid="143" grpId="0"/>
      <p:bldP spid="143" grpId="1"/>
      <p:bldP spid="143" grpId="2"/>
      <p:bldP spid="143" grpId="3"/>
      <p:bldP spid="143" grpId="4"/>
      <p:bldP spid="143" grpId="5"/>
      <p:bldP spid="143" grpId="6"/>
      <p:bldP spid="143" grpId="7"/>
      <p:bldP spid="143" grpId="8"/>
      <p:bldP spid="143" grpId="9"/>
      <p:bldP spid="143" grpId="10"/>
      <p:bldP spid="143" grpId="11"/>
      <p:bldP spid="161" grpId="0"/>
      <p:bldP spid="161" grpId="1"/>
      <p:bldP spid="161" grpId="2"/>
      <p:bldP spid="161" grpId="3"/>
      <p:bldP spid="161" grpId="4"/>
      <p:bldP spid="161" grpId="5"/>
      <p:bldP spid="161" grpId="6"/>
      <p:bldP spid="161" grpId="7"/>
      <p:bldP spid="161" grpId="8"/>
      <p:bldP spid="161" grpId="9"/>
      <p:bldP spid="161" grpId="10"/>
      <p:bldP spid="161" grpId="11"/>
      <p:bldP spid="161" grpId="12"/>
      <p:bldP spid="161" grpId="13"/>
      <p:bldP spid="189" grpId="0"/>
      <p:bldP spid="189" grpId="1"/>
      <p:bldP spid="189" grpId="2"/>
      <p:bldP spid="189" grpId="3"/>
      <p:bldP spid="189" grpId="4"/>
      <p:bldP spid="189" grpId="5"/>
      <p:bldP spid="189" grpId="6"/>
      <p:bldP spid="189" grpId="7"/>
      <p:bldP spid="189" grpId="8"/>
      <p:bldP spid="189" grpId="9"/>
      <p:bldP spid="189" grpId="10"/>
      <p:bldP spid="189" grpId="11"/>
      <p:bldP spid="189" grpId="12"/>
      <p:bldP spid="189" grpId="13"/>
      <p:bldP spid="189" grpId="1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Класс</a:t>
            </a:r>
            <a:r>
              <a:rPr lang="ru-RU" smtClean="0"/>
              <a:t> </a:t>
            </a:r>
            <a:r>
              <a:rPr lang="ru-RU" smtClean="0"/>
              <a:t>GC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Большую часть времени нужно позволить сборщику мусора выполнять операции в свое время по указанию CLR</a:t>
            </a:r>
            <a:endParaRPr lang="ru-RU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6764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некоторых </a:t>
            </a:r>
            <a:r>
              <a:rPr lang="ru-RU" smtClean="0"/>
              <a:t>обстоятельствах</a:t>
            </a:r>
            <a:r>
              <a:rPr lang="ru-RU" smtClean="0"/>
              <a:t>, </a:t>
            </a:r>
            <a:r>
              <a:rPr lang="ru-RU" smtClean="0"/>
              <a:t>возможно</a:t>
            </a:r>
            <a:r>
              <a:rPr lang="ru-RU" smtClean="0"/>
              <a:t>, потребуется явно </a:t>
            </a:r>
            <a:r>
              <a:rPr lang="ru-RU" smtClean="0"/>
              <a:t>запросить</a:t>
            </a:r>
            <a:r>
              <a:rPr lang="ru-RU" smtClean="0"/>
              <a:t>, чтобы вызывался сборщик </a:t>
            </a:r>
            <a:r>
              <a:rPr lang="ru-RU" smtClean="0"/>
              <a:t>мусора</a:t>
            </a:r>
            <a:r>
              <a:rPr lang="ru-RU" smtClean="0"/>
              <a:t>, или изменить </a:t>
            </a:r>
            <a:r>
              <a:rPr lang="ru-RU" smtClean="0"/>
              <a:t>путь</a:t>
            </a:r>
            <a:r>
              <a:rPr lang="ru-RU" smtClean="0"/>
              <a:t>, согласно которому он </a:t>
            </a:r>
            <a:r>
              <a:rPr lang="ru-RU" smtClean="0"/>
              <a:t>работает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5908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Обычно</a:t>
            </a:r>
            <a:r>
              <a:rPr lang="ru-RU" smtClean="0"/>
              <a:t> единственным </a:t>
            </a:r>
            <a:r>
              <a:rPr lang="ru-RU" smtClean="0"/>
              <a:t>случаем</a:t>
            </a:r>
            <a:r>
              <a:rPr lang="ru-RU" smtClean="0"/>
              <a:t>, когда нужно применять члены </a:t>
            </a:r>
            <a:r>
              <a:rPr lang="ru-RU" smtClean="0"/>
              <a:t>System.GC</a:t>
            </a:r>
            <a:r>
              <a:rPr lang="ru-RU" smtClean="0"/>
              <a:t>, является создание </a:t>
            </a:r>
            <a:r>
              <a:rPr lang="ru-RU" smtClean="0"/>
              <a:t>классов</a:t>
            </a:r>
            <a:r>
              <a:rPr lang="ru-RU" smtClean="0"/>
              <a:t>, предусматривающих использование на внутреннем уровне неуправляемых </a:t>
            </a:r>
            <a:r>
              <a:rPr lang="ru-RU" smtClean="0"/>
              <a:t>ресурсов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3733800"/>
            <a:ext cx="86106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133600" y="3886200"/>
            <a:ext cx="15240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Collect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876800" y="4648200"/>
            <a:ext cx="28956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WaitForPendingFinalizers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600200" y="5410200"/>
            <a:ext cx="20574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SupressFinalize</a:t>
            </a:r>
            <a:endParaRPr lang="ru-RU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876800" y="3886200"/>
            <a:ext cx="23622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ReRegisterForFinalize</a:t>
            </a:r>
            <a:endParaRPr lang="ru-RU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648200"/>
            <a:ext cx="23622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AddMemoryPressure</a:t>
            </a:r>
            <a:endParaRPr lang="ru-RU" smtClean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876800" y="5410200"/>
            <a:ext cx="29718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RemoveMemoryPressure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GC</a:t>
            </a:r>
            <a:endParaRPr lang="ru-RU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10"/>
          </p:nvPr>
        </p:nvGraphicFramePr>
        <p:xfrm>
          <a:off x="304800" y="1071880"/>
          <a:ext cx="8610600" cy="449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956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Метод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ru-RU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Форсирует сборку мусора</a:t>
                      </a:r>
                      <a:endParaRPr lang="ru-RU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WaitForPendingFinalizers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Приостанавливает текущий поток до тех пор, пока все объекты в freachable очереди не будут завершены</a:t>
                      </a:r>
                      <a:endParaRPr lang="ru-RU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SupressFinalize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Предотвращает завершение объекта, переданного в качестве параметра</a:t>
                      </a:r>
                      <a:endParaRPr lang="ru-RU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ReRegisterForFinalize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Запрашивает финализатор для объекта, который либо уже завершен или завершение было подавлено</a:t>
                      </a:r>
                      <a:endParaRPr lang="ru-RU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AddMemoryPressure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Информирует исполняющую среду о выделении большого объема неуправляемой памяти, которую необходимо учесть при планировании сборки мусора</a:t>
                      </a:r>
                      <a:endParaRPr lang="ru-RU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RemoveMemoryPressure</a:t>
                      </a:r>
                      <a:endParaRPr lang="ru-RU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Информирует исполняющую среду, что высвобожден большой блок неуправляемой памяти и ее более не требуется учитывать при планировании сборки мусора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r>
              <a:rPr lang="ru-RU" dirty="0" smtClean="0"/>
              <a:t>: Класс GC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4495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деструктора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0668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</a:t>
            </a:r>
            <a:r>
              <a:rPr lang="ru-RU" smtClean="0"/>
              <a:t> счет переопределения </a:t>
            </a:r>
            <a:r>
              <a:rPr lang="ru-RU" smtClean="0"/>
              <a:t>виртуального</a:t>
            </a:r>
            <a:r>
              <a:rPr lang="ru-RU" smtClean="0"/>
              <a:t> </a:t>
            </a:r>
            <a:r>
              <a:rPr lang="ru-RU" smtClean="0"/>
              <a:t>метода</a:t>
            </a:r>
            <a:r>
              <a:rPr lang="ru-RU" smtClean="0"/>
              <a:t> Finalize </a:t>
            </a:r>
            <a:r>
              <a:rPr lang="ru-RU" smtClean="0"/>
              <a:t>базового</a:t>
            </a:r>
            <a:r>
              <a:rPr lang="ru-RU" smtClean="0"/>
              <a:t> </a:t>
            </a:r>
            <a:r>
              <a:rPr lang="ru-RU" smtClean="0"/>
              <a:t>класса</a:t>
            </a:r>
            <a:r>
              <a:rPr lang="ru-RU" smtClean="0"/>
              <a:t> </a:t>
            </a:r>
            <a:r>
              <a:rPr lang="ru-RU" smtClean="0"/>
              <a:t>.</a:t>
            </a:r>
            <a:r>
              <a:rPr lang="ru-RU" smtClean="0"/>
              <a:t>NET System.Object в классах устанавливается специфическое место для выполнения любой необходимой данному типу логики по </a:t>
            </a:r>
            <a:r>
              <a:rPr lang="ru-RU" smtClean="0"/>
              <a:t>очистке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685800"/>
            <a:ext cx="41910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Создание</a:t>
            </a:r>
            <a:r>
              <a:rPr lang="ru-RU" b="1" smtClean="0"/>
              <a:t> финализируемых </a:t>
            </a:r>
            <a:r>
              <a:rPr lang="ru-RU" b="1" smtClean="0"/>
              <a:t>объектов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2098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</a:t>
            </a:r>
            <a:r>
              <a:rPr lang="ru-RU" smtClean="0"/>
              <a:t> </a:t>
            </a:r>
            <a:r>
              <a:rPr lang="ru-RU" smtClean="0"/>
              <a:t>Finalize</a:t>
            </a:r>
            <a:r>
              <a:rPr lang="ru-RU" smtClean="0"/>
              <a:t>() </a:t>
            </a:r>
            <a:r>
              <a:rPr lang="ru-RU" smtClean="0"/>
              <a:t>является</a:t>
            </a:r>
            <a:r>
              <a:rPr lang="ru-RU" smtClean="0"/>
              <a:t> защищенным </a:t>
            </a:r>
            <a:r>
              <a:rPr lang="ru-RU" smtClean="0"/>
              <a:t>(</a:t>
            </a:r>
            <a:r>
              <a:rPr lang="ru-RU" smtClean="0"/>
              <a:t>protected) </a:t>
            </a:r>
            <a:r>
              <a:rPr lang="ru-RU" smtClean="0"/>
              <a:t>и </a:t>
            </a:r>
            <a:r>
              <a:rPr lang="ru-RU" smtClean="0"/>
              <a:t> </a:t>
            </a:r>
            <a:r>
              <a:rPr lang="ru-RU" smtClean="0"/>
              <a:t>вызывается</a:t>
            </a:r>
            <a:r>
              <a:rPr lang="ru-RU" smtClean="0"/>
              <a:t> автоматически  сборщиком мусора перед удалением соответствующего объекта из </a:t>
            </a:r>
            <a:r>
              <a:rPr lang="ru-RU" smtClean="0"/>
              <a:t>памяти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30480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Вызов</a:t>
            </a:r>
            <a:r>
              <a:rPr lang="ru-RU" smtClean="0"/>
              <a:t> метода Finalize </a:t>
            </a:r>
            <a:r>
              <a:rPr lang="ru-RU" smtClean="0"/>
              <a:t>выполняется</a:t>
            </a:r>
            <a:r>
              <a:rPr lang="ru-RU" smtClean="0"/>
              <a:t> </a:t>
            </a:r>
            <a:r>
              <a:rPr lang="ru-RU" smtClean="0"/>
              <a:t>(</a:t>
            </a:r>
            <a:r>
              <a:rPr lang="ru-RU" smtClean="0"/>
              <a:t>в конечном </a:t>
            </a:r>
            <a:r>
              <a:rPr lang="ru-RU" smtClean="0"/>
              <a:t>итоге</a:t>
            </a:r>
            <a:r>
              <a:rPr lang="ru-RU" smtClean="0"/>
              <a:t>) либо во время естественной активизации процесса сборки </a:t>
            </a:r>
            <a:r>
              <a:rPr lang="ru-RU" smtClean="0"/>
              <a:t>мусора</a:t>
            </a:r>
            <a:r>
              <a:rPr lang="ru-RU" smtClean="0"/>
              <a:t>, либо во время его принудительной активизации программным образом с помощью </a:t>
            </a:r>
            <a:r>
              <a:rPr lang="ru-RU" smtClean="0"/>
              <a:t>GC</a:t>
            </a:r>
            <a:r>
              <a:rPr lang="ru-RU" smtClean="0"/>
              <a:t>. </a:t>
            </a:r>
            <a:r>
              <a:rPr lang="ru-RU" smtClean="0"/>
              <a:t>Collect</a:t>
            </a:r>
            <a:r>
              <a:rPr lang="ru-RU" smtClean="0"/>
              <a:t>()</a:t>
            </a:r>
            <a:endParaRPr lang="ru-RU" smtClean="0"/>
          </a:p>
        </p:txBody>
      </p:sp>
      <p:sp>
        <p:nvSpPr>
          <p:cNvPr id="8" name="Flowchart: Document 7"/>
          <p:cNvSpPr/>
          <p:nvPr/>
        </p:nvSpPr>
        <p:spPr bwMode="auto">
          <a:xfrm>
            <a:off x="609600" y="4038600"/>
            <a:ext cx="3657600" cy="205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// Destructor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~Employee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// Destructor logic.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>
              <a:spcAft>
                <a:spcPts val="1000"/>
              </a:spcAft>
            </a:pPr>
            <a:endParaRPr lang="ru-RU" sz="15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86200" y="4114800"/>
            <a:ext cx="50292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Чтобы</a:t>
            </a:r>
            <a:r>
              <a:rPr lang="ru-RU" smtClean="0"/>
              <a:t> определить деструктор следует добавить знак тильды (~) </a:t>
            </a:r>
            <a:r>
              <a:rPr lang="ru-RU" smtClean="0"/>
              <a:t>и</a:t>
            </a:r>
            <a:r>
              <a:rPr lang="ru-RU" smtClean="0"/>
              <a:t> указать имя </a:t>
            </a:r>
            <a:r>
              <a:rPr lang="ru-RU" smtClean="0"/>
              <a:t>класса</a:t>
            </a:r>
            <a:endParaRPr lang="ru-RU" smtClean="0"/>
          </a:p>
        </p:txBody>
      </p:sp>
      <p:pic>
        <p:nvPicPr>
          <p:cNvPr id="10" name="Picture 1" descr="C:\Users\mike\Pictures\MSL PNG Library\arrow01_01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442834">
            <a:off x="2311997" y="4730196"/>
            <a:ext cx="1573033" cy="44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деструктора</a:t>
            </a:r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К деструкторам применяются следующие ограничения: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905000"/>
            <a:ext cx="7848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Нельзя добавить деструктор структуре или любому другому типу значения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2667000"/>
            <a:ext cx="7848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Нельзя объявить модификатор доступа для деструктора (являются неявно защищенными)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3581400"/>
            <a:ext cx="7848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/>
            <a:r>
              <a:rPr lang="ru-RU" smtClean="0"/>
              <a:t>Нельзя объявить деструктор, принимающий параметры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38200" y="4419600"/>
            <a:ext cx="7848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/>
            <a:r>
              <a:rPr lang="ru-RU" smtClean="0"/>
              <a:t>Класс может иметь только один деструктор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38200" y="5257800"/>
            <a:ext cx="7848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5600" indent="-355600" algn="just"/>
            <a:r>
              <a:rPr lang="ru-RU" smtClean="0"/>
              <a:t>Деструкторы не могут наследоваться или перегружаться</a:t>
            </a:r>
          </a:p>
        </p:txBody>
      </p:sp>
      <p:pic>
        <p:nvPicPr>
          <p:cNvPr id="11" name="Picture 7" descr="E:\Projects\ContentDev\MSL PNG Library\Validate_CheckMark.png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65698" y="4661115"/>
            <a:ext cx="436439" cy="41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4812" y="19812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4812" y="28194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4812" y="37338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4812" y="5334000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Определение</a:t>
            </a:r>
            <a:r>
              <a:rPr lang="ru-RU" smtClean="0"/>
              <a:t> </a:t>
            </a:r>
            <a:r>
              <a:rPr lang="ru-RU" smtClean="0"/>
              <a:t>деструктора</a:t>
            </a:r>
            <a:endParaRPr lang="ru-RU"/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0" y="838200"/>
            <a:ext cx="4343400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</a:t>
            </a:r>
            <a:r>
              <a:rPr lang="ru-RU" smtClean="0"/>
              <a:t> объявлении </a:t>
            </a:r>
            <a:r>
              <a:rPr lang="ru-RU" smtClean="0"/>
              <a:t>деструктора</a:t>
            </a:r>
            <a:r>
              <a:rPr lang="ru-RU" smtClean="0"/>
              <a:t>, компилятор автоматически преобразует его в переопределение метода Finalize объекта </a:t>
            </a:r>
            <a:r>
              <a:rPr lang="ru-RU" smtClean="0"/>
              <a:t>класса</a:t>
            </a:r>
            <a:endParaRPr lang="ru-RU" smtClean="0"/>
          </a:p>
        </p:txBody>
      </p:sp>
      <p:sp>
        <p:nvSpPr>
          <p:cNvPr id="8" name="Flowchart: Document 7"/>
          <p:cNvSpPr/>
          <p:nvPr/>
        </p:nvSpPr>
        <p:spPr bwMode="auto">
          <a:xfrm>
            <a:off x="381000" y="838200"/>
            <a:ext cx="3657600" cy="2971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Destructor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~Employee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// Destructor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logic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Flowchart: Document 8"/>
          <p:cNvSpPr/>
          <p:nvPr/>
        </p:nvSpPr>
        <p:spPr bwMode="auto">
          <a:xfrm>
            <a:off x="4267200" y="2133600"/>
            <a:ext cx="4038600" cy="3962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protected override void Finalize()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try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// Destructor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logic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finally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base.Finalize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just">
              <a:spcAft>
                <a:spcPts val="1000"/>
              </a:spcAft>
            </a:pP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" descr="C:\Users\mike\Pictures\MSL PNG Library\arrow01_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2405222" flipV="1">
            <a:off x="3091276" y="1587242"/>
            <a:ext cx="1729233" cy="76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5" descr="arrow0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63428" flipV="1">
            <a:off x="2209555" y="2856829"/>
            <a:ext cx="3288962" cy="34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 bwMode="auto">
          <a:xfrm>
            <a:off x="304800" y="5105400"/>
            <a:ext cx="60198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Деструктор</a:t>
            </a:r>
            <a:r>
              <a:rPr lang="ru-RU" smtClean="0"/>
              <a:t> следует только определять только в </a:t>
            </a:r>
            <a:r>
              <a:rPr lang="ru-RU" smtClean="0"/>
              <a:t>классах</a:t>
            </a:r>
            <a:r>
              <a:rPr lang="ru-RU" smtClean="0"/>
              <a:t>, которым конкретно нужна такая функциональность и опускать ее во </a:t>
            </a:r>
            <a:r>
              <a:rPr lang="ru-RU" smtClean="0"/>
              <a:t>всех </a:t>
            </a:r>
            <a:r>
              <a:rPr lang="ru-RU" smtClean="0"/>
              <a:t>остальных </a:t>
            </a:r>
            <a:r>
              <a:rPr lang="ru-RU" smtClean="0"/>
              <a:t>классах</a:t>
            </a:r>
            <a:endParaRPr lang="ru-RU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81000" y="3962400"/>
            <a:ext cx="29718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</a:t>
            </a:r>
            <a:r>
              <a:rPr lang="ru-RU" smtClean="0"/>
              <a:t>ызывает </a:t>
            </a:r>
            <a:r>
              <a:rPr lang="ru-RU" smtClean="0"/>
              <a:t>метод</a:t>
            </a:r>
            <a:r>
              <a:rPr lang="ru-RU" smtClean="0"/>
              <a:t> Finalize базового </a:t>
            </a:r>
            <a:r>
              <a:rPr lang="ru-RU" smtClean="0"/>
              <a:t>класса</a:t>
            </a:r>
            <a:endParaRPr lang="ru-RU" smtClean="0"/>
          </a:p>
        </p:txBody>
      </p:sp>
      <p:pic>
        <p:nvPicPr>
          <p:cNvPr id="16" name="Content Placeholder 5" descr="arrow0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51443" flipV="1">
            <a:off x="3131340" y="4156252"/>
            <a:ext cx="1890543" cy="36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Определение</a:t>
            </a:r>
            <a:r>
              <a:rPr lang="en-US" dirty="0" smtClean="0"/>
              <a:t> </a:t>
            </a:r>
            <a:r>
              <a:rPr lang="en-US" dirty="0" err="1" smtClean="0"/>
              <a:t>деструктора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609600"/>
            <a:ext cx="8610600" cy="5410200"/>
          </a:xfrm>
          <a:prstGeom prst="rect">
            <a:avLst/>
          </a:prstGeom>
          <a:ln w="38100">
            <a:prstDash val="dash"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dirty="0" err="1" smtClean="0"/>
          </a:p>
        </p:txBody>
      </p:sp>
      <p:grpSp>
        <p:nvGrpSpPr>
          <p:cNvPr id="6" name="Group 46"/>
          <p:cNvGrpSpPr/>
          <p:nvPr/>
        </p:nvGrpSpPr>
        <p:grpSpPr>
          <a:xfrm>
            <a:off x="381000" y="1219200"/>
            <a:ext cx="8458200" cy="533400"/>
            <a:chOff x="304800" y="4800600"/>
            <a:chExt cx="8458200" cy="533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A</a:t>
              </a:r>
              <a:endParaRPr lang="ru-RU" sz="2400" b="1" dirty="0" err="1" smtClean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400800" y="4800600"/>
              <a:ext cx="23622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B</a:t>
              </a:r>
              <a:endParaRPr lang="ru-RU" sz="2400" b="1" dirty="0" err="1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C</a:t>
              </a:r>
              <a:endParaRPr lang="ru-RU" sz="2400" b="1" dirty="0" err="1" smtClean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D</a:t>
              </a:r>
              <a:endParaRPr lang="ru-RU" sz="2400" b="1" dirty="0" err="1" smtClean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E </a:t>
              </a:r>
              <a:endParaRPr lang="ru-RU" sz="2400" b="1" dirty="0" err="1" smtClean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F</a:t>
              </a:r>
              <a:endParaRPr lang="ru-RU" sz="2400" b="1" dirty="0" err="1" smtClean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G</a:t>
              </a:r>
              <a:endParaRPr lang="ru-RU" sz="2400" b="1" dirty="0" err="1" smtClean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H</a:t>
              </a:r>
              <a:endParaRPr lang="ru-RU" sz="2400" b="1" dirty="0" err="1" smtClean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I</a:t>
              </a:r>
              <a:endParaRPr lang="ru-RU" sz="2400" b="1" dirty="0" err="1" smtClean="0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7912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J</a:t>
              </a:r>
              <a:endParaRPr lang="ru-RU" sz="2400" b="1" dirty="0" err="1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14600" y="76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Управляемая куча</a:t>
            </a:r>
            <a:r>
              <a:rPr lang="en-US" b="1" dirty="0" smtClean="0">
                <a:latin typeface="+mn-lt"/>
              </a:rPr>
              <a:t> (managed heap)</a:t>
            </a:r>
            <a:endParaRPr lang="ru-RU" b="1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4400" y="1992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Список финализации (</a:t>
            </a:r>
            <a:r>
              <a:rPr lang="en-US" b="1" dirty="0" smtClean="0">
                <a:latin typeface="+mn-lt"/>
              </a:rPr>
              <a:t>f</a:t>
            </a:r>
            <a:r>
              <a:rPr lang="ru-RU" b="1" dirty="0" smtClean="0">
                <a:latin typeface="+mn-lt"/>
              </a:rPr>
              <a:t>inalization list)</a:t>
            </a:r>
            <a:endParaRPr lang="ru-RU" b="1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00200" y="1219200"/>
            <a:ext cx="609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C</a:t>
            </a:r>
            <a:endParaRPr lang="ru-RU" sz="2400" b="1" dirty="0" err="1" smtClean="0"/>
          </a:p>
        </p:txBody>
      </p:sp>
      <p:sp>
        <p:nvSpPr>
          <p:cNvPr id="25" name="Rectangle 24"/>
          <p:cNvSpPr/>
          <p:nvPr/>
        </p:nvSpPr>
        <p:spPr bwMode="auto">
          <a:xfrm>
            <a:off x="3429000" y="1219200"/>
            <a:ext cx="609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F</a:t>
            </a:r>
            <a:endParaRPr lang="ru-RU" sz="2400" b="1" dirty="0" err="1" smtClean="0"/>
          </a:p>
        </p:txBody>
      </p:sp>
      <p:sp>
        <p:nvSpPr>
          <p:cNvPr id="26" name="Rectangle 25"/>
          <p:cNvSpPr/>
          <p:nvPr/>
        </p:nvSpPr>
        <p:spPr bwMode="auto">
          <a:xfrm>
            <a:off x="2819400" y="1219200"/>
            <a:ext cx="609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E </a:t>
            </a:r>
            <a:endParaRPr lang="ru-RU" sz="2400" b="1" dirty="0" err="1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1219200"/>
            <a:ext cx="609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I</a:t>
            </a:r>
            <a:endParaRPr lang="ru-RU" sz="2400" b="1" dirty="0" err="1" smtClean="0"/>
          </a:p>
        </p:txBody>
      </p:sp>
      <p:grpSp>
        <p:nvGrpSpPr>
          <p:cNvPr id="28" name="Group 46"/>
          <p:cNvGrpSpPr/>
          <p:nvPr/>
        </p:nvGrpSpPr>
        <p:grpSpPr>
          <a:xfrm>
            <a:off x="381000" y="1219200"/>
            <a:ext cx="8458200" cy="533400"/>
            <a:chOff x="304800" y="4800600"/>
            <a:chExt cx="8458200" cy="5334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A</a:t>
              </a:r>
              <a:endParaRPr lang="ru-RU" sz="2400" b="1" dirty="0" err="1" smtClean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400800" y="4800600"/>
              <a:ext cx="23622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B</a:t>
              </a:r>
              <a:endParaRPr lang="ru-RU" sz="2400" b="1" dirty="0" err="1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C</a:t>
              </a:r>
              <a:endParaRPr lang="ru-RU" sz="2400" b="1" dirty="0" err="1" smtClean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D</a:t>
              </a:r>
              <a:endParaRPr lang="ru-RU" sz="2400" b="1" dirty="0" err="1" smtClean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E </a:t>
              </a:r>
              <a:endParaRPr lang="ru-RU" sz="2400" b="1" dirty="0" err="1" smtClean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F</a:t>
              </a:r>
              <a:endParaRPr lang="ru-RU" sz="2400" b="1" dirty="0" err="1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9624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G</a:t>
              </a:r>
              <a:endParaRPr lang="ru-RU" sz="2400" b="1" dirty="0" err="1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H</a:t>
              </a:r>
              <a:endParaRPr lang="ru-RU" sz="2400" b="1" dirty="0" err="1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I</a:t>
              </a:r>
              <a:endParaRPr lang="ru-RU" sz="2400" b="1" dirty="0" err="1" smtClean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791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J</a:t>
              </a:r>
              <a:endParaRPr lang="ru-RU" sz="2400" b="1" dirty="0" err="1" smtClean="0"/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4572000" y="2362200"/>
            <a:ext cx="609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C</a:t>
            </a:r>
            <a:endParaRPr lang="ru-RU" sz="2400" b="1" dirty="0" err="1" smtClean="0"/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 </a:t>
            </a:r>
            <a:endParaRPr lang="ru-RU" sz="2400" b="1" dirty="0" err="1" smtClean="0"/>
          </a:p>
        </p:txBody>
      </p:sp>
      <p:sp>
        <p:nvSpPr>
          <p:cNvPr id="47" name="Rectangle 46"/>
          <p:cNvSpPr/>
          <p:nvPr/>
        </p:nvSpPr>
        <p:spPr bwMode="auto">
          <a:xfrm>
            <a:off x="5791200" y="2362200"/>
            <a:ext cx="6096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F</a:t>
            </a:r>
            <a:endParaRPr lang="ru-RU" sz="2400" b="1" dirty="0" err="1" smtClean="0"/>
          </a:p>
        </p:txBody>
      </p:sp>
      <p:sp>
        <p:nvSpPr>
          <p:cNvPr id="48" name="Rectangle 47"/>
          <p:cNvSpPr/>
          <p:nvPr/>
        </p:nvSpPr>
        <p:spPr bwMode="auto">
          <a:xfrm>
            <a:off x="6400800" y="2362200"/>
            <a:ext cx="609600" cy="5334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400" b="1" dirty="0" err="1" smtClean="0"/>
          </a:p>
        </p:txBody>
      </p:sp>
      <p:sp>
        <p:nvSpPr>
          <p:cNvPr id="49" name="Rounded Rectangle 48"/>
          <p:cNvSpPr/>
          <p:nvPr/>
        </p:nvSpPr>
        <p:spPr bwMode="auto">
          <a:xfrm>
            <a:off x="381000" y="3200400"/>
            <a:ext cx="2590800" cy="2286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Корневые элементы</a:t>
            </a:r>
          </a:p>
          <a:p>
            <a:r>
              <a:rPr lang="ru-RU" dirty="0" smtClean="0"/>
              <a:t>(strong reference</a:t>
            </a:r>
            <a:r>
              <a:rPr lang="en-US" dirty="0" smtClean="0"/>
              <a:t>s</a:t>
            </a:r>
            <a:r>
              <a:rPr lang="ru-RU" dirty="0" smtClean="0"/>
              <a:t>)</a:t>
            </a:r>
          </a:p>
          <a:p>
            <a:r>
              <a:rPr lang="ru-RU" dirty="0" smtClean="0"/>
              <a:t> </a:t>
            </a:r>
          </a:p>
          <a:p>
            <a:r>
              <a:rPr lang="ru-RU" dirty="0" smtClean="0"/>
              <a:t>Глобальные</a:t>
            </a:r>
          </a:p>
          <a:p>
            <a:r>
              <a:rPr lang="ru-RU" dirty="0" smtClean="0"/>
              <a:t>Статические</a:t>
            </a:r>
          </a:p>
          <a:p>
            <a:r>
              <a:rPr lang="ru-RU" dirty="0" smtClean="0"/>
              <a:t>Локальные</a:t>
            </a:r>
          </a:p>
          <a:p>
            <a:r>
              <a:rPr lang="ru-RU" dirty="0" smtClean="0"/>
              <a:t>Регистры процессора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6200000" flipV="1">
            <a:off x="0" y="2286000"/>
            <a:ext cx="1447800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32" idx="2"/>
          </p:cNvCxnSpPr>
          <p:nvPr/>
        </p:nvCxnSpPr>
        <p:spPr>
          <a:xfrm rot="5400000" flipH="1" flipV="1">
            <a:off x="876300" y="2171700"/>
            <a:ext cx="14478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9" idx="0"/>
          </p:cNvCxnSpPr>
          <p:nvPr/>
        </p:nvCxnSpPr>
        <p:spPr>
          <a:xfrm rot="5400000" flipH="1" flipV="1">
            <a:off x="1333500" y="2095500"/>
            <a:ext cx="14478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2247900" y="1866900"/>
            <a:ext cx="1447800" cy="1219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24200" y="43550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+mn-lt"/>
              </a:rPr>
              <a:t>Очередь объектов для финализации (</a:t>
            </a:r>
            <a:r>
              <a:rPr lang="en-US" b="1" dirty="0" err="1" smtClean="0">
                <a:latin typeface="+mn-lt"/>
              </a:rPr>
              <a:t>freachable</a:t>
            </a:r>
            <a:r>
              <a:rPr lang="en-US" b="1" dirty="0" smtClean="0">
                <a:latin typeface="+mn-lt"/>
              </a:rPr>
              <a:t> queue</a:t>
            </a:r>
            <a:r>
              <a:rPr lang="ru-RU" b="1" dirty="0" smtClean="0">
                <a:latin typeface="+mn-lt"/>
              </a:rPr>
              <a:t>)</a:t>
            </a:r>
            <a:endParaRPr lang="ru-RU" b="1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7244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400" b="1" dirty="0" err="1" smtClean="0"/>
          </a:p>
        </p:txBody>
      </p:sp>
      <p:sp>
        <p:nvSpPr>
          <p:cNvPr id="62" name="Rectangle 61"/>
          <p:cNvSpPr/>
          <p:nvPr/>
        </p:nvSpPr>
        <p:spPr bwMode="auto">
          <a:xfrm>
            <a:off x="5181600" y="2362200"/>
            <a:ext cx="609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E</a:t>
            </a:r>
            <a:endParaRPr lang="ru-RU" sz="2400" b="1" dirty="0" err="1" smtClean="0"/>
          </a:p>
        </p:txBody>
      </p:sp>
      <p:sp>
        <p:nvSpPr>
          <p:cNvPr id="63" name="Rectangle 62"/>
          <p:cNvSpPr/>
          <p:nvPr/>
        </p:nvSpPr>
        <p:spPr bwMode="auto">
          <a:xfrm>
            <a:off x="6400800" y="2362200"/>
            <a:ext cx="609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en-US" sz="2400" b="1" dirty="0" smtClean="0"/>
              <a:t>I</a:t>
            </a:r>
            <a:endParaRPr lang="ru-RU" sz="2400" b="1" dirty="0" err="1" smtClean="0"/>
          </a:p>
        </p:txBody>
      </p:sp>
      <p:grpSp>
        <p:nvGrpSpPr>
          <p:cNvPr id="64" name="Group 46"/>
          <p:cNvGrpSpPr/>
          <p:nvPr/>
        </p:nvGrpSpPr>
        <p:grpSpPr>
          <a:xfrm>
            <a:off x="381000" y="1219200"/>
            <a:ext cx="8458200" cy="533400"/>
            <a:chOff x="304800" y="4800600"/>
            <a:chExt cx="8458200" cy="533400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A</a:t>
              </a:r>
              <a:endParaRPr lang="ru-RU" sz="2400" b="1" dirty="0" err="1" smtClean="0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791200" y="4800600"/>
              <a:ext cx="29718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C</a:t>
              </a:r>
              <a:endParaRPr lang="ru-RU" sz="2400" b="1" dirty="0" err="1" smtClean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D</a:t>
              </a:r>
              <a:endParaRPr lang="ru-RU" sz="2400" b="1" dirty="0" err="1" smtClean="0"/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E </a:t>
              </a:r>
              <a:endParaRPr lang="ru-RU" sz="2400" b="1" dirty="0" err="1" smtClean="0"/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F</a:t>
              </a:r>
              <a:endParaRPr lang="ru-RU" sz="2400" b="1" dirty="0" err="1" smtClean="0"/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3962400" y="4800600"/>
              <a:ext cx="12192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1816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I</a:t>
              </a:r>
              <a:endParaRPr lang="ru-RU" sz="2400" b="1" dirty="0" err="1" smtClean="0"/>
            </a:p>
          </p:txBody>
        </p:sp>
      </p:grpSp>
      <p:grpSp>
        <p:nvGrpSpPr>
          <p:cNvPr id="74" name="Group 46"/>
          <p:cNvGrpSpPr/>
          <p:nvPr/>
        </p:nvGrpSpPr>
        <p:grpSpPr>
          <a:xfrm>
            <a:off x="381000" y="1219200"/>
            <a:ext cx="8458200" cy="533400"/>
            <a:chOff x="304800" y="4800600"/>
            <a:chExt cx="8458200" cy="5334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5" name="Rectangle 74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A</a:t>
              </a:r>
              <a:endParaRPr lang="ru-RU" sz="2400" b="1" dirty="0" err="1" smtClean="0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886200" y="4800600"/>
              <a:ext cx="48768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C</a:t>
              </a:r>
              <a:endParaRPr lang="ru-RU" sz="2400" b="1" dirty="0" err="1" smtClean="0"/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D</a:t>
              </a:r>
              <a:endParaRPr lang="ru-RU" sz="2400" b="1" dirty="0" err="1" smtClean="0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E </a:t>
              </a:r>
              <a:endParaRPr lang="ru-RU" sz="2400" b="1" dirty="0" err="1" smtClean="0"/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7432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F</a:t>
              </a:r>
              <a:endParaRPr lang="ru-RU" sz="2400" b="1" dirty="0" err="1" smtClean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352800" y="4800600"/>
              <a:ext cx="609600" cy="533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I</a:t>
              </a:r>
              <a:endParaRPr lang="ru-RU" sz="2400" b="1" dirty="0" err="1" smtClean="0"/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3200400" y="47244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400" b="1" dirty="0" err="1" smtClean="0"/>
          </a:p>
        </p:txBody>
      </p:sp>
      <p:grpSp>
        <p:nvGrpSpPr>
          <p:cNvPr id="87" name="Group 46"/>
          <p:cNvGrpSpPr/>
          <p:nvPr/>
        </p:nvGrpSpPr>
        <p:grpSpPr>
          <a:xfrm>
            <a:off x="381000" y="1219200"/>
            <a:ext cx="8458200" cy="533400"/>
            <a:chOff x="304800" y="4800600"/>
            <a:chExt cx="8458200" cy="533400"/>
          </a:xfrm>
        </p:grpSpPr>
        <p:sp>
          <p:nvSpPr>
            <p:cNvPr id="88" name="Rectangle 87"/>
            <p:cNvSpPr/>
            <p:nvPr/>
          </p:nvSpPr>
          <p:spPr bwMode="auto">
            <a:xfrm>
              <a:off x="3048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A</a:t>
              </a:r>
              <a:endParaRPr lang="ru-RU" sz="2400" b="1" dirty="0" err="1" smtClean="0"/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743200" y="4800600"/>
              <a:ext cx="6019800" cy="533400"/>
            </a:xfrm>
            <a:prstGeom prst="rect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endParaRPr lang="ru-RU" sz="2400" b="1" dirty="0" err="1" smtClean="0"/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144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C</a:t>
              </a:r>
              <a:endParaRPr lang="ru-RU" sz="2400" b="1" dirty="0" err="1" smtClean="0"/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15240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D</a:t>
              </a:r>
              <a:endParaRPr lang="ru-RU" sz="2400" b="1" dirty="0" err="1" smtClean="0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133600" y="4800600"/>
              <a:ext cx="609600" cy="533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2400" b="1" dirty="0" smtClean="0"/>
                <a:t>F</a:t>
              </a:r>
              <a:endParaRPr lang="ru-RU" sz="2400" b="1" dirty="0" err="1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0.33334 0.1665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8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4875E-6 L 0.26667 0.1665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0.26667 0.166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55 L 0.13334 0.1665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766E-6 L -0.21666 0.3496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17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766E-6 L -0.28334 0.3496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" y="17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2" animBg="1"/>
      <p:bldP spid="25" grpId="0" animBg="1"/>
      <p:bldP spid="27" grpId="0" animBg="1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Реализация деструктора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04800" y="762000"/>
          <a:ext cx="4495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04800" y="762000"/>
          <a:ext cx="86106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</a:t>
            </a:r>
            <a:r>
              <a:rPr lang="ru-RU" smtClean="0"/>
              <a:t> </a:t>
            </a:r>
            <a:r>
              <a:rPr lang="ru-RU" smtClean="0"/>
              <a:t>ресурсами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Знакомимся </a:t>
            </a:r>
            <a:r>
              <a:rPr lang="ru-RU" dirty="0" smtClean="0"/>
              <a:t>c возможностями .NET для работы </a:t>
            </a:r>
            <a:r>
              <a:rPr lang="ru-RU" dirty="0" smtClean="0"/>
              <a:t>с </a:t>
            </a:r>
            <a:r>
              <a:rPr lang="ru-RU" dirty="0" smtClean="0"/>
              <a:t>классами, использующими неуправляемые ресурсы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Зачем существует управление ресурсами в управляемой среде?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371600"/>
            <a:ext cx="8610600" cy="1371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Ответственность за их за освобождение при завершении объекта лежит на пользователе</a:t>
            </a:r>
          </a:p>
          <a:p>
            <a:pPr algn="just">
              <a:spcAft>
                <a:spcPts val="1000"/>
              </a:spcAft>
            </a:pPr>
            <a:r>
              <a:rPr lang="ru-RU" smtClean="0"/>
              <a:t>Неверное использование неуправляемых объекто может привести к потере данных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276600" y="762000"/>
            <a:ext cx="5486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Неуправляемые ресурсы не подлежат сборке мусора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038600" y="3124200"/>
            <a:ext cx="4419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</a:t>
            </a:r>
            <a:r>
              <a:rPr lang="ru-RU" smtClean="0"/>
              <a:t>еуправляемые </a:t>
            </a:r>
            <a:r>
              <a:rPr lang="ru-RU" smtClean="0"/>
              <a:t>блокировки </a:t>
            </a:r>
            <a:r>
              <a:rPr lang="ru-RU" smtClean="0"/>
              <a:t>файлов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676400" y="5257800"/>
            <a:ext cx="6934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</a:t>
            </a:r>
            <a:r>
              <a:rPr lang="ru-RU" smtClean="0"/>
              <a:t>граниченное </a:t>
            </a:r>
            <a:r>
              <a:rPr lang="ru-RU" smtClean="0"/>
              <a:t>число</a:t>
            </a:r>
            <a:r>
              <a:rPr lang="ru-RU" smtClean="0"/>
              <a:t> одновременных </a:t>
            </a:r>
            <a:r>
              <a:rPr lang="ru-RU" smtClean="0"/>
              <a:t>соединений </a:t>
            </a:r>
            <a:r>
              <a:rPr lang="ru-RU" smtClean="0"/>
              <a:t>с базой даных</a:t>
            </a:r>
          </a:p>
        </p:txBody>
      </p:sp>
      <p:pic>
        <p:nvPicPr>
          <p:cNvPr id="11" name="Picture 3" descr="C:\Users\mike\Pictures\MSL PNG Library\Document_Writing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01000" y="2900362"/>
            <a:ext cx="74612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13" name="Group 12"/>
          <p:cNvGrpSpPr/>
          <p:nvPr/>
        </p:nvGrpSpPr>
        <p:grpSpPr>
          <a:xfrm>
            <a:off x="381000" y="3505200"/>
            <a:ext cx="3738562" cy="1219200"/>
            <a:chOff x="381000" y="3505200"/>
            <a:chExt cx="3738562" cy="1219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81000" y="4114800"/>
              <a:ext cx="3581400" cy="6096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Потеря кэшированных данных</a:t>
              </a:r>
            </a:p>
          </p:txBody>
        </p:sp>
        <p:pic>
          <p:nvPicPr>
            <p:cNvPr id="12" name="Picture 1" descr="C:\Users\mike\Pictures\MSL PNG Library\RAM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438400" y="3505200"/>
              <a:ext cx="1681162" cy="931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pic>
        <p:nvPicPr>
          <p:cNvPr id="14" name="Picture 2" descr="C:\Users\mike\Pictures\MSL PNG Library\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488426"/>
            <a:ext cx="1143000" cy="92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шаблон </a:t>
            </a:r>
            <a:r>
              <a:rPr lang="ru-RU" smtClean="0"/>
              <a:t>dispose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Шаблон</a:t>
            </a:r>
            <a:r>
              <a:rPr lang="ru-RU" smtClean="0"/>
              <a:t> dispose является шаблоном </a:t>
            </a:r>
            <a:r>
              <a:rPr lang="ru-RU" smtClean="0"/>
              <a:t>проектирования</a:t>
            </a:r>
            <a:r>
              <a:rPr lang="ru-RU" smtClean="0"/>
              <a:t>, позволяющим высвободить неуправляемые </a:t>
            </a:r>
            <a:r>
              <a:rPr lang="ru-RU" smtClean="0"/>
              <a:t>ресурсы</a:t>
            </a:r>
            <a:r>
              <a:rPr lang="ru-RU" smtClean="0"/>
              <a:t>, используемые </a:t>
            </a:r>
            <a:r>
              <a:rPr lang="ru-RU" smtClean="0"/>
              <a:t>классом</a:t>
            </a:r>
            <a:r>
              <a:rPr lang="ru-RU" smtClean="0"/>
              <a:t>, контролируемо и </a:t>
            </a:r>
            <a:r>
              <a:rPr lang="ru-RU" smtClean="0"/>
              <a:t>своевременно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7526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Для</a:t>
            </a:r>
            <a:r>
              <a:rPr lang="ru-RU" smtClean="0"/>
              <a:t> освобождения неуправляемых ресурсов могут применяться методы финализации при активизации процесса сборки </a:t>
            </a:r>
            <a:r>
              <a:rPr lang="ru-RU" smtClean="0"/>
              <a:t>мусора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743200"/>
            <a:ext cx="8610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Многие</a:t>
            </a:r>
            <a:r>
              <a:rPr lang="ru-RU" smtClean="0"/>
              <a:t> неуправляемые объекты являются </a:t>
            </a:r>
            <a:r>
              <a:rPr lang="ru-RU" smtClean="0"/>
              <a:t>«</a:t>
            </a:r>
            <a:r>
              <a:rPr lang="ru-RU" smtClean="0"/>
              <a:t>ценными </a:t>
            </a:r>
            <a:r>
              <a:rPr lang="ru-RU" smtClean="0"/>
              <a:t>элементами</a:t>
            </a:r>
            <a:r>
              <a:rPr lang="ru-RU" smtClean="0"/>
              <a:t>» </a:t>
            </a:r>
            <a:r>
              <a:rPr lang="ru-RU" smtClean="0"/>
              <a:t>(</a:t>
            </a:r>
            <a:r>
              <a:rPr lang="ru-RU" smtClean="0"/>
              <a:t>низкоуровневые соединения с базой данных или файловые </a:t>
            </a:r>
            <a:r>
              <a:rPr lang="ru-RU" smtClean="0"/>
              <a:t>дескрипторы</a:t>
            </a:r>
            <a:r>
              <a:rPr lang="ru-RU" smtClean="0"/>
              <a:t>) и часто выгоднее освобождать их как можно </a:t>
            </a:r>
            <a:r>
              <a:rPr lang="ru-RU" smtClean="0"/>
              <a:t>раньше</a:t>
            </a:r>
            <a:r>
              <a:rPr lang="ru-RU" smtClean="0"/>
              <a:t>, еще до наступления момента сборки </a:t>
            </a:r>
            <a:r>
              <a:rPr lang="ru-RU" smtClean="0"/>
              <a:t>мусора</a:t>
            </a:r>
            <a:r>
              <a:rPr lang="ru-RU" smtClean="0"/>
              <a:t>. Поэтому вместо переопределения метода Finalize в качестве альтернативного варианта в классе можно реализовать интерфейс </a:t>
            </a:r>
            <a:r>
              <a:rPr lang="ru-RU" smtClean="0"/>
              <a:t>IDisposable</a:t>
            </a:r>
            <a:endParaRPr lang="ru-RU" smtClean="0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4419600"/>
            <a:ext cx="3657600" cy="167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interface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IDisposable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Dispose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114800" y="4343400"/>
            <a:ext cx="4724400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</a:t>
            </a:r>
            <a:r>
              <a:rPr lang="ru-RU" smtClean="0"/>
              <a:t> Dispose должен освободить все неуправляемые </a:t>
            </a:r>
            <a:r>
              <a:rPr lang="ru-RU" smtClean="0"/>
              <a:t>ресурсы</a:t>
            </a:r>
            <a:r>
              <a:rPr lang="ru-RU" smtClean="0"/>
              <a:t>, принадлежащие </a:t>
            </a:r>
            <a:r>
              <a:rPr lang="ru-RU" smtClean="0"/>
              <a:t>объекту, </a:t>
            </a:r>
            <a:r>
              <a:rPr lang="ru-RU" smtClean="0"/>
              <a:t>а </a:t>
            </a:r>
            <a:r>
              <a:rPr lang="ru-RU" smtClean="0"/>
              <a:t>также </a:t>
            </a:r>
            <a:r>
              <a:rPr lang="ru-RU" smtClean="0"/>
              <a:t>все</a:t>
            </a:r>
            <a:r>
              <a:rPr lang="ru-RU" smtClean="0"/>
              <a:t> </a:t>
            </a:r>
            <a:r>
              <a:rPr lang="ru-RU" smtClean="0"/>
              <a:t>ресурсы</a:t>
            </a:r>
            <a:r>
              <a:rPr lang="ru-RU" smtClean="0"/>
              <a:t>, принадлежащие его базовым типам вызовом метода Dispose родительского </a:t>
            </a:r>
            <a:r>
              <a:rPr lang="ru-RU" smtClean="0"/>
              <a:t>типа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шаблон </a:t>
            </a:r>
            <a:r>
              <a:rPr lang="ru-RU" smtClean="0"/>
              <a:t>dispose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5867400" cy="4495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MyResourceWrapper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IDisposable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public void Dispose()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//Освобождение неуправляемых ресурсов.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//Избавление от других содержащихся внутри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//и пригодных для очистки объектов.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. . 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 . 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MyResourceWrapper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rw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MyResourceWrapper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rw.Dispose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715000" y="914400"/>
            <a:ext cx="3200400" cy="2743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Метод</a:t>
            </a:r>
            <a:r>
              <a:rPr lang="ru-RU" smtClean="0"/>
              <a:t> Dispose отвечает не только за освобождение неуправляемых ресурсов </a:t>
            </a:r>
            <a:r>
              <a:rPr lang="ru-RU" smtClean="0"/>
              <a:t>типа</a:t>
            </a:r>
            <a:r>
              <a:rPr lang="ru-RU" smtClean="0"/>
              <a:t>, но и за вызов аналогичного метода в отношении любых других содержащихся в нем высвобождаемых </a:t>
            </a:r>
            <a:r>
              <a:rPr lang="ru-RU" smtClean="0"/>
              <a:t>объектов</a:t>
            </a:r>
            <a:endParaRPr lang="ru-RU" smtClean="0"/>
          </a:p>
        </p:txBody>
      </p:sp>
      <p:sp>
        <p:nvSpPr>
          <p:cNvPr id="6" name="Flowchart: Document 5"/>
          <p:cNvSpPr/>
          <p:nvPr/>
        </p:nvSpPr>
        <p:spPr bwMode="auto">
          <a:xfrm>
            <a:off x="533400" y="4800600"/>
            <a:ext cx="8001000" cy="129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fs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FileStream("myFile.txt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FileMode.OpenOrCreate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Close();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Fs.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Dispose();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шаблон </a:t>
            </a:r>
            <a:r>
              <a:rPr lang="ru-RU" smtClean="0"/>
              <a:t>dispose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5257800" cy="5410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class LogFileWriter :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IDisposable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{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private bool isDisposed =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private TextWriter writer =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...;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WriteDataToFile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(...)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(isDisposed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)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ObjectDisposedException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(...);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public void Dispose()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(!isDisposed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)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if (writer != null)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{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writer.Flush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writer.Close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    writer = null;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 }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isDisposed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200" b="1" smtClean="0">
                <a:latin typeface="Consolas" pitchFamily="49" charset="0"/>
                <a:cs typeface="Consolas" pitchFamily="49" charset="0"/>
              </a:rPr>
              <a:t>;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2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200" b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114800" y="1676400"/>
            <a:ext cx="480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Убедиться, что текущий объект не был удален</a:t>
            </a:r>
          </a:p>
        </p:txBody>
      </p:sp>
      <p:pic>
        <p:nvPicPr>
          <p:cNvPr id="8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580351" flipV="1">
            <a:off x="2368332" y="2043319"/>
            <a:ext cx="1953898" cy="25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4876800" y="3048000"/>
            <a:ext cx="4038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Закрыть </a:t>
            </a:r>
            <a:r>
              <a:rPr lang="ru-RU" smtClean="0">
                <a:cs typeface="Consolas" pitchFamily="49" charset="0"/>
              </a:rPr>
              <a:t>TextWriter, </a:t>
            </a:r>
            <a:r>
              <a:rPr lang="ru-RU" smtClean="0">
                <a:cs typeface="Consolas" pitchFamily="49" charset="0"/>
              </a:rPr>
              <a:t>если он </a:t>
            </a:r>
            <a:r>
              <a:rPr lang="ru-RU" smtClean="0">
                <a:cs typeface="Consolas" pitchFamily="49" charset="0"/>
              </a:rPr>
              <a:t>не </a:t>
            </a:r>
            <a:r>
              <a:rPr lang="ru-RU" smtClean="0">
                <a:cs typeface="Consolas" pitchFamily="49" charset="0"/>
              </a:rPr>
              <a:t>null</a:t>
            </a:r>
            <a:r>
              <a:rPr lang="ru-RU" smtClean="0"/>
              <a:t> </a:t>
            </a:r>
            <a:endParaRPr lang="ru-RU" smtClean="0"/>
          </a:p>
        </p:txBody>
      </p:sp>
      <p:pic>
        <p:nvPicPr>
          <p:cNvPr id="10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8852260" flipV="1">
            <a:off x="2633444" y="3787803"/>
            <a:ext cx="2542399" cy="33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 bwMode="auto">
          <a:xfrm>
            <a:off x="4267200" y="4648200"/>
            <a:ext cx="46482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Указать, что объект удален, а ресурсы освобождены</a:t>
            </a:r>
          </a:p>
        </p:txBody>
      </p:sp>
      <p:pic>
        <p:nvPicPr>
          <p:cNvPr id="12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81167" flipV="1">
            <a:off x="3057650" y="4938739"/>
            <a:ext cx="1350186" cy="2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 bwMode="auto">
          <a:xfrm>
            <a:off x="3962400" y="838200"/>
            <a:ext cx="41148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Отслеживание</a:t>
            </a:r>
            <a:r>
              <a:rPr lang="ru-RU" b="1" smtClean="0"/>
              <a:t> удаления </a:t>
            </a:r>
            <a:r>
              <a:rPr lang="ru-RU" b="1" smtClean="0"/>
              <a:t>объектов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шаблон </a:t>
            </a:r>
            <a:r>
              <a:rPr lang="ru-RU" smtClean="0"/>
              <a:t>dispose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934200" cy="5410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class LogFileWriter : ...,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IDisposable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private bool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isDisposed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private TextWriter writer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...;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private int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largeArray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[]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...;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WriteDataToFile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(...)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isDisposed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ObjectDisposedException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(...);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Dispose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Dispose(true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/>
              <a:t>         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GC.SuppressFinalize(this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~LogFileWriter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   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Dispose(false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038600" y="1828800"/>
            <a:ext cx="480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Убедиться, что текущий объект не был удален</a:t>
            </a:r>
          </a:p>
        </p:txBody>
      </p:sp>
      <p:pic>
        <p:nvPicPr>
          <p:cNvPr id="15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819566" flipV="1">
            <a:off x="2292132" y="2195719"/>
            <a:ext cx="1953898" cy="25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 bwMode="auto">
          <a:xfrm>
            <a:off x="4953000" y="4191000"/>
            <a:ext cx="30480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Подавить</a:t>
            </a:r>
            <a:r>
              <a:rPr lang="ru-RU" smtClean="0"/>
              <a:t> </a:t>
            </a:r>
            <a:r>
              <a:rPr lang="ru-RU" smtClean="0"/>
              <a:t>финализацию</a:t>
            </a:r>
            <a:endParaRPr lang="ru-RU" smtClean="0"/>
          </a:p>
        </p:txBody>
      </p:sp>
      <p:pic>
        <p:nvPicPr>
          <p:cNvPr id="17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447096" flipV="1">
            <a:off x="3892579" y="4462236"/>
            <a:ext cx="1577912" cy="20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 bwMode="auto">
          <a:xfrm>
            <a:off x="4343400" y="5105400"/>
            <a:ext cx="43434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Добавить деструктор, если </a:t>
            </a:r>
            <a:r>
              <a:rPr lang="ru-RU" smtClean="0"/>
              <a:t>необходимо </a:t>
            </a:r>
            <a:r>
              <a:rPr lang="ru-RU" smtClean="0"/>
              <a:t>гарантировать</a:t>
            </a:r>
            <a:r>
              <a:rPr lang="ru-RU" smtClean="0"/>
              <a:t>, чтобы метод Dispose вызывался </a:t>
            </a:r>
            <a:r>
              <a:rPr lang="ru-RU" smtClean="0"/>
              <a:t>всегда</a:t>
            </a:r>
            <a:endParaRPr lang="ru-RU" smtClean="0"/>
          </a:p>
        </p:txBody>
      </p:sp>
      <p:pic>
        <p:nvPicPr>
          <p:cNvPr id="19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549792" flipV="1">
            <a:off x="2586404" y="5256125"/>
            <a:ext cx="1737145" cy="23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</a:t>
            </a:r>
            <a:r>
              <a:rPr lang="ru-RU" smtClean="0"/>
              <a:t> такое шаблон </a:t>
            </a:r>
            <a:r>
              <a:rPr lang="ru-RU" smtClean="0"/>
              <a:t>dispose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04800" y="762000"/>
            <a:ext cx="6934200" cy="5410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protected virtual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Dispose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(bool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isDisposing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(!isDisposed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(isDisposing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largeArray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...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if (writer != null)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{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writer.Flush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writer.Close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b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writer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isDisposed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base.Dispose(isDisposing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);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00" y="1524000"/>
            <a:ext cx="4038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Освободить управляемые ресурсы, только если </a:t>
            </a:r>
            <a:r>
              <a:rPr lang="ru-RU" smtClean="0"/>
              <a:t>метод </a:t>
            </a:r>
            <a:r>
              <a:rPr lang="ru-RU" smtClean="0">
                <a:cs typeface="Consolas" pitchFamily="49" charset="0"/>
              </a:rPr>
              <a:t>Dispose</a:t>
            </a:r>
            <a:r>
              <a:rPr lang="ru-RU" smtClean="0"/>
              <a:t> </a:t>
            </a:r>
            <a:r>
              <a:rPr lang="ru-RU" smtClean="0"/>
              <a:t>вызван приложением назвал заявление</a:t>
            </a:r>
          </a:p>
        </p:txBody>
      </p:sp>
      <p:pic>
        <p:nvPicPr>
          <p:cNvPr id="6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887466" flipV="1">
            <a:off x="3657012" y="2157479"/>
            <a:ext cx="1378071" cy="17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4876800" y="2971800"/>
            <a:ext cx="4038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Всегда освобождать неуправляемые ресурсы</a:t>
            </a:r>
          </a:p>
        </p:txBody>
      </p:sp>
      <p:pic>
        <p:nvPicPr>
          <p:cNvPr id="8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192461" flipV="1">
            <a:off x="3488233" y="3545370"/>
            <a:ext cx="1550161" cy="20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4267200" y="3962400"/>
            <a:ext cx="46482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Указать, что объект удален, а ресурсы освобождены</a:t>
            </a:r>
          </a:p>
        </p:txBody>
      </p:sp>
      <p:pic>
        <p:nvPicPr>
          <p:cNvPr id="10" name="Picture 22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9826076" flipV="1">
            <a:off x="3198163" y="4368817"/>
            <a:ext cx="1296345" cy="16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</a:t>
            </a:r>
            <a:r>
              <a:rPr lang="ru-RU" smtClean="0"/>
              <a:t> ресурсами в </a:t>
            </a:r>
            <a:r>
              <a:rPr lang="ru-RU" smtClean="0"/>
              <a:t>приложениях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lowchart: Document 6"/>
          <p:cNvSpPr/>
          <p:nvPr/>
        </p:nvSpPr>
        <p:spPr bwMode="auto">
          <a:xfrm>
            <a:off x="304800" y="990600"/>
            <a:ext cx="5562600" cy="4114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LogFileWriter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lfw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try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lfw = new LogFileWriter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(...);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// Use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LogFileWriter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finally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lfw !=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Lfw.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Dispose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lowchart: Document 4"/>
          <p:cNvSpPr/>
          <p:nvPr/>
        </p:nvSpPr>
        <p:spPr bwMode="auto">
          <a:xfrm>
            <a:off x="3886200" y="2362200"/>
            <a:ext cx="5029200" cy="1752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LogFileWriter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lfw = new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LogFileWriter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(...);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Use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the LogFileWriter 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lfw.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Dispose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1524000" y="4267200"/>
            <a:ext cx="7391400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(LogFileWriter lfw = new LogFileWriter (...))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Use the LogFileWriter object.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715000" y="1828800"/>
            <a:ext cx="3124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</a:t>
            </a:r>
            <a:r>
              <a:rPr lang="ru-RU" smtClean="0"/>
              <a:t>ызов </a:t>
            </a:r>
            <a:r>
              <a:rPr lang="ru-RU" smtClean="0"/>
              <a:t>метода</a:t>
            </a:r>
            <a:r>
              <a:rPr lang="ru-RU" smtClean="0"/>
              <a:t> Dispose на соответствующем шаге </a:t>
            </a:r>
            <a:r>
              <a:rPr lang="ru-RU" smtClean="0"/>
              <a:t>кода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5638800" y="3733800"/>
            <a:ext cx="31242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</a:t>
            </a:r>
            <a:r>
              <a:rPr lang="ru-RU" smtClean="0"/>
              <a:t>спользование  </a:t>
            </a:r>
            <a:r>
              <a:rPr lang="ru-RU" smtClean="0"/>
              <a:t>блока</a:t>
            </a:r>
            <a:r>
              <a:rPr lang="ru-RU" smtClean="0"/>
              <a:t> </a:t>
            </a:r>
            <a:r>
              <a:rPr lang="ru-RU" smtClean="0"/>
              <a:t>using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2438400" y="762000"/>
            <a:ext cx="4038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</a:t>
            </a:r>
            <a:r>
              <a:rPr lang="ru-RU" smtClean="0"/>
              <a:t>спользование </a:t>
            </a:r>
            <a:r>
              <a:rPr lang="ru-RU" smtClean="0"/>
              <a:t>блока</a:t>
            </a:r>
            <a:r>
              <a:rPr lang="ru-RU" smtClean="0"/>
              <a:t> </a:t>
            </a:r>
            <a:r>
              <a:rPr lang="ru-RU" smtClean="0"/>
              <a:t>try/finally </a:t>
            </a:r>
            <a:r>
              <a:rPr lang="ru-RU" smtClean="0"/>
              <a:t>и </a:t>
            </a:r>
            <a:r>
              <a:rPr lang="ru-RU" smtClean="0"/>
              <a:t>в</a:t>
            </a:r>
            <a:r>
              <a:rPr lang="ru-RU" smtClean="0"/>
              <a:t>ызов </a:t>
            </a:r>
            <a:r>
              <a:rPr lang="ru-RU" smtClean="0"/>
              <a:t>метода</a:t>
            </a:r>
            <a:r>
              <a:rPr lang="ru-RU" smtClean="0"/>
              <a:t> </a:t>
            </a:r>
            <a:r>
              <a:rPr lang="ru-RU" smtClean="0"/>
              <a:t>Dispose </a:t>
            </a:r>
            <a:r>
              <a:rPr lang="ru-RU" smtClean="0"/>
              <a:t>в </a:t>
            </a:r>
            <a:r>
              <a:rPr lang="ru-RU" smtClean="0"/>
              <a:t>блоке</a:t>
            </a:r>
            <a:r>
              <a:rPr lang="ru-RU" smtClean="0"/>
              <a:t> </a:t>
            </a:r>
            <a:r>
              <a:rPr lang="ru-RU" smtClean="0"/>
              <a:t>finally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</a:t>
            </a:r>
            <a:r>
              <a:rPr lang="ru-RU" smtClean="0"/>
              <a:t> ресурсами в </a:t>
            </a:r>
            <a:r>
              <a:rPr lang="ru-RU" smtClean="0"/>
              <a:t>приложениях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Flowchart: Document 7"/>
          <p:cNvSpPr/>
          <p:nvPr/>
        </p:nvSpPr>
        <p:spPr bwMode="auto">
          <a:xfrm>
            <a:off x="304800" y="762000"/>
            <a:ext cx="5791200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LogFileWriter lfw = new LogFileWriter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(...))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the LogFileWriter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object.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3124200" y="1981200"/>
            <a:ext cx="5105400" cy="4191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LogFileWriter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lfw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try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lfw = new LogFileWriter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(...);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// Use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the LogFileWriter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...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finally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lfw !=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null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)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{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lfw.Dispose</a:t>
            </a:r>
            <a:r>
              <a:rPr lang="ru-RU" sz="15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    }</a:t>
            </a:r>
            <a:endParaRPr lang="ru-RU" sz="15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500" smtClean="0">
                <a:latin typeface="Consolas" pitchFamily="49" charset="0"/>
                <a:cs typeface="Consolas" pitchFamily="49" charset="0"/>
              </a:rPr>
              <a:t>}</a:t>
            </a:r>
            <a:endParaRPr lang="ru-RU" sz="15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562600" y="1295400"/>
            <a:ext cx="1828800" cy="1219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14" name="Equal 13"/>
          <p:cNvSpPr/>
          <p:nvPr/>
        </p:nvSpPr>
        <p:spPr bwMode="auto">
          <a:xfrm>
            <a:off x="5562600" y="1447800"/>
            <a:ext cx="1828800" cy="838200"/>
          </a:xfrm>
          <a:prstGeom prst="mathEqual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Использование шаблона dispose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81000" y="838200"/>
          <a:ext cx="4343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сборку мусора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04800" y="762000"/>
            <a:ext cx="8610600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dirty="0" smtClean="0"/>
              <a:t>Знакомимся со сборкой мусора  в .</a:t>
            </a:r>
            <a:r>
              <a:rPr lang="en-US" sz="2000" dirty="0" smtClean="0"/>
              <a:t>NET Framework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br>
              <a:rPr lang="en-US" dirty="0" smtClean="0">
                <a:latin typeface="Helvetica LT Std" pitchFamily="34" charset="0"/>
              </a:rPr>
            </a:br>
            <a:r>
              <a:rPr lang="en-US" dirty="0" smtClean="0">
                <a:latin typeface="Helvetica LT Std" pitchFamily="34" charset="0"/>
              </a:rPr>
              <a:t>for Your Attention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352800"/>
            <a:ext cx="5749925" cy="80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/>
              <a:t>NET</a:t>
            </a:r>
            <a:r>
              <a:rPr lang="ru-RU" sz="1600" dirty="0" smtClean="0"/>
              <a:t>.</a:t>
            </a:r>
            <a:r>
              <a:rPr lang="en-US" sz="1600" dirty="0" smtClean="0"/>
              <a:t>C</a:t>
            </a:r>
            <a:r>
              <a:rPr lang="ru-RU" sz="1600" dirty="0" smtClean="0"/>
              <a:t>#.08 Управление ресурсами в .NET. </a:t>
            </a:r>
            <a:r>
              <a:rPr lang="ru-RU" sz="1600" smtClean="0"/>
              <a:t>Сборка мусора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sz="1600" dirty="0">
                <a:latin typeface="Helvetica LT Std" pitchFamily="34" charset="0"/>
              </a:rPr>
              <a:t>By </a:t>
            </a:r>
          </a:p>
          <a:p>
            <a:pPr fontAlgn="auto">
              <a:spcAft>
                <a:spcPts val="0"/>
              </a:spcAft>
              <a:defRPr/>
            </a:pPr>
            <a:r>
              <a:rPr sz="1600" dirty="0" err="1">
                <a:latin typeface="Helvetica LT Std" pitchFamily="34" charset="0"/>
              </a:rPr>
              <a:t>FirstName</a:t>
            </a:r>
            <a:r>
              <a:rPr sz="1600" dirty="0">
                <a:latin typeface="Helvetica LT Std" pitchFamily="34" charset="0"/>
              </a:rPr>
              <a:t> </a:t>
            </a:r>
            <a:r>
              <a:rPr sz="1600" dirty="0" err="1">
                <a:latin typeface="Helvetica LT Std" pitchFamily="34" charset="0"/>
              </a:rPr>
              <a:t>LastName</a:t>
            </a:r>
            <a:endParaRPr sz="1600" dirty="0">
              <a:latin typeface="Helvetica LT Std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sz="1600" dirty="0">
                <a:latin typeface="Helvetica LT Std" pitchFamily="34" charset="0"/>
              </a:rPr>
              <a:t>Title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Жизненный</a:t>
            </a:r>
            <a:r>
              <a:rPr lang="ru-RU" smtClean="0"/>
              <a:t> цикл </a:t>
            </a:r>
            <a:r>
              <a:rPr lang="ru-RU" smtClean="0"/>
              <a:t>объекта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Объект</a:t>
            </a:r>
            <a:r>
              <a:rPr lang="ru-RU" smtClean="0">
                <a:latin typeface="+mn-lt"/>
              </a:rPr>
              <a:t> проходит несколько различных этапов жизненного </a:t>
            </a:r>
            <a:r>
              <a:rPr lang="ru-RU" smtClean="0">
                <a:latin typeface="+mn-lt"/>
              </a:rPr>
              <a:t>цикла</a:t>
            </a:r>
            <a:r>
              <a:rPr lang="ru-RU" smtClean="0">
                <a:latin typeface="+mn-lt"/>
              </a:rPr>
              <a:t>, </a:t>
            </a:r>
            <a:r>
              <a:rPr lang="ru-RU" smtClean="0">
                <a:latin typeface="+mn-lt"/>
              </a:rPr>
              <a:t>начиная</a:t>
            </a:r>
            <a:r>
              <a:rPr lang="ru-RU" smtClean="0">
                <a:latin typeface="+mn-lt"/>
              </a:rPr>
              <a:t> с его создания и </a:t>
            </a:r>
            <a:r>
              <a:rPr lang="ru-RU" smtClean="0">
                <a:latin typeface="+mn-lt"/>
              </a:rPr>
              <a:t>заканчивая</a:t>
            </a:r>
            <a:r>
              <a:rPr lang="ru-RU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разрушением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3400" y="2971800"/>
            <a:ext cx="8382000" cy="45720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Блок</a:t>
            </a:r>
            <a:r>
              <a:rPr lang="ru-RU" smtClean="0">
                <a:latin typeface="+mn-lt"/>
              </a:rPr>
              <a:t> памяти конвертируется в </a:t>
            </a:r>
            <a:r>
              <a:rPr lang="ru-RU" smtClean="0">
                <a:latin typeface="+mn-lt"/>
              </a:rPr>
              <a:t>объект</a:t>
            </a:r>
            <a:r>
              <a:rPr lang="ru-RU" smtClean="0">
                <a:latin typeface="+mn-lt"/>
              </a:rPr>
              <a:t>. </a:t>
            </a:r>
            <a:r>
              <a:rPr lang="ru-RU" smtClean="0">
                <a:latin typeface="+mn-lt"/>
              </a:rPr>
              <a:t>Объект</a:t>
            </a:r>
            <a:r>
              <a:rPr lang="ru-RU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инициализируется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33400" y="2286000"/>
            <a:ext cx="8382000" cy="53340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Выделяется</a:t>
            </a:r>
            <a:r>
              <a:rPr lang="ru-RU" smtClean="0">
                <a:latin typeface="+mn-lt"/>
              </a:rPr>
              <a:t> блок </a:t>
            </a:r>
            <a:r>
              <a:rPr lang="ru-RU" smtClean="0">
                <a:latin typeface="+mn-lt"/>
              </a:rPr>
              <a:t>памяти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1905000"/>
            <a:ext cx="26670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</a:t>
            </a:r>
            <a:r>
              <a:rPr lang="ru-RU" smtClean="0"/>
              <a:t>ри </a:t>
            </a:r>
            <a:r>
              <a:rPr lang="ru-RU" smtClean="0"/>
              <a:t>создании</a:t>
            </a:r>
            <a:r>
              <a:rPr lang="ru-RU" smtClean="0"/>
              <a:t> </a:t>
            </a:r>
            <a:r>
              <a:rPr lang="ru-RU" smtClean="0"/>
              <a:t>объекта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791200" y="1676400"/>
            <a:ext cx="31242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Контролируется реализацией конструктора</a:t>
            </a:r>
            <a:endParaRPr lang="ru-RU" dirty="0" smtClean="0"/>
          </a:p>
        </p:txBody>
      </p:sp>
      <p:sp>
        <p:nvSpPr>
          <p:cNvPr id="9" name="Down Arrow 8"/>
          <p:cNvSpPr/>
          <p:nvPr/>
        </p:nvSpPr>
        <p:spPr bwMode="auto">
          <a:xfrm>
            <a:off x="7010400" y="2362200"/>
            <a:ext cx="533400" cy="30480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5638800"/>
            <a:ext cx="8382000" cy="45720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Память</a:t>
            </a:r>
            <a:r>
              <a:rPr lang="ru-RU" smtClean="0">
                <a:latin typeface="+mn-lt"/>
              </a:rPr>
              <a:t>, используемая объектом </a:t>
            </a:r>
            <a:r>
              <a:rPr lang="ru-RU" smtClean="0">
                <a:latin typeface="+mn-lt"/>
              </a:rPr>
              <a:t>возвращается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3400" y="4495800"/>
            <a:ext cx="8382000" cy="990600"/>
          </a:xfrm>
          <a:prstGeom prst="round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>
                <a:latin typeface="+mn-lt"/>
              </a:rPr>
              <a:t>Объект</a:t>
            </a:r>
            <a:r>
              <a:rPr lang="ru-RU" smtClean="0">
                <a:latin typeface="+mn-lt"/>
              </a:rPr>
              <a:t> </a:t>
            </a:r>
            <a:r>
              <a:rPr lang="ru-RU" smtClean="0">
                <a:latin typeface="+mn-lt"/>
              </a:rPr>
              <a:t>очищается</a:t>
            </a:r>
            <a:r>
              <a:rPr lang="ru-RU" smtClean="0">
                <a:latin typeface="+mn-lt"/>
              </a:rPr>
              <a:t>, </a:t>
            </a:r>
            <a:r>
              <a:rPr lang="ru-RU" smtClean="0">
                <a:latin typeface="+mn-lt"/>
              </a:rPr>
              <a:t>например</a:t>
            </a:r>
            <a:r>
              <a:rPr lang="ru-RU" smtClean="0">
                <a:latin typeface="+mn-lt"/>
              </a:rPr>
              <a:t>, путем освобождения любых неуправляемых </a:t>
            </a:r>
            <a:r>
              <a:rPr lang="ru-RU" smtClean="0">
                <a:latin typeface="+mn-lt"/>
              </a:rPr>
              <a:t>ресурсов</a:t>
            </a:r>
            <a:r>
              <a:rPr lang="ru-RU" smtClean="0">
                <a:latin typeface="+mn-lt"/>
              </a:rPr>
              <a:t>, используемых </a:t>
            </a:r>
            <a:r>
              <a:rPr lang="ru-RU" smtClean="0">
                <a:latin typeface="+mn-lt"/>
              </a:rPr>
              <a:t>приложением</a:t>
            </a:r>
            <a:r>
              <a:rPr lang="ru-RU" smtClean="0">
                <a:latin typeface="+mn-lt"/>
              </a:rPr>
              <a:t>, таких как дескрипторы файлов или подключения к базам </a:t>
            </a:r>
            <a:r>
              <a:rPr lang="ru-RU" smtClean="0">
                <a:latin typeface="+mn-lt"/>
              </a:rPr>
              <a:t>данных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3400" y="4191000"/>
            <a:ext cx="28956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</a:t>
            </a:r>
            <a:r>
              <a:rPr lang="ru-RU" smtClean="0"/>
              <a:t>ри </a:t>
            </a:r>
            <a:r>
              <a:rPr lang="ru-RU" smtClean="0"/>
              <a:t>уничтожении </a:t>
            </a:r>
            <a:r>
              <a:rPr lang="ru-RU" smtClean="0"/>
              <a:t>объекта</a:t>
            </a:r>
            <a:endParaRPr kumimoji="0" lang="ru-RU" b="1" i="0" u="none" strike="noStrike" cap="none" normalizeH="0" baseline="0" smtClean="0">
              <a:ln>
                <a:noFill/>
              </a:ln>
              <a:solidFill>
                <a:srgbClr val="17365D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91200" y="3581400"/>
            <a:ext cx="31242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</a:t>
            </a:r>
            <a:r>
              <a:rPr lang="ru-RU" smtClean="0"/>
              <a:t>онтролируется </a:t>
            </a:r>
            <a:r>
              <a:rPr lang="ru-RU" smtClean="0"/>
              <a:t>реализацией</a:t>
            </a:r>
            <a:r>
              <a:rPr lang="ru-RU" smtClean="0"/>
              <a:t> деструктора</a:t>
            </a:r>
            <a:endParaRPr lang="ru-RU" smtClean="0"/>
          </a:p>
        </p:txBody>
      </p:sp>
      <p:sp>
        <p:nvSpPr>
          <p:cNvPr id="14" name="Down Arrow 13"/>
          <p:cNvSpPr/>
          <p:nvPr/>
        </p:nvSpPr>
        <p:spPr bwMode="auto">
          <a:xfrm>
            <a:off x="7010400" y="4267200"/>
            <a:ext cx="533400" cy="304800"/>
          </a:xfrm>
          <a:prstGeom prst="down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Управляемые</a:t>
            </a:r>
            <a:r>
              <a:rPr lang="ru-RU" smtClean="0"/>
              <a:t> ресурсы в </a:t>
            </a:r>
            <a:r>
              <a:rPr lang="ru-RU" smtClean="0"/>
              <a:t>.</a:t>
            </a:r>
            <a:r>
              <a:rPr lang="ru-RU" smtClean="0"/>
              <a:t>NET </a:t>
            </a:r>
            <a:r>
              <a:rPr lang="ru-RU" smtClean="0"/>
              <a:t>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3048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>
                <a:latin typeface="+mn-lt"/>
              </a:rPr>
              <a:t>Значимые</a:t>
            </a:r>
            <a:r>
              <a:rPr lang="ru-RU" b="1" smtClean="0">
                <a:latin typeface="+mn-lt"/>
              </a:rPr>
              <a:t> </a:t>
            </a:r>
            <a:r>
              <a:rPr lang="ru-RU" b="1" smtClean="0">
                <a:latin typeface="+mn-lt"/>
              </a:rPr>
              <a:t>типы</a:t>
            </a:r>
            <a:endParaRPr lang="ru-RU" b="1" smtClean="0">
              <a:latin typeface="+mn-lt"/>
            </a:endParaRP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Управляемые</a:t>
            </a:r>
            <a:r>
              <a:rPr lang="ru-RU" smtClean="0"/>
              <a:t> </a:t>
            </a:r>
            <a:r>
              <a:rPr lang="ru-RU" smtClean="0"/>
              <a:t>типы</a:t>
            </a:r>
            <a:r>
              <a:rPr lang="ru-RU" smtClean="0"/>
              <a:t>, </a:t>
            </a:r>
            <a:r>
              <a:rPr lang="ru-RU" smtClean="0"/>
              <a:t>обычно</a:t>
            </a:r>
            <a:r>
              <a:rPr lang="ru-RU" smtClean="0"/>
              <a:t> создаваемые в </a:t>
            </a:r>
            <a:r>
              <a:rPr lang="ru-RU" smtClean="0"/>
              <a:t>стеке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Когда</a:t>
            </a:r>
            <a:r>
              <a:rPr lang="ru-RU" smtClean="0"/>
              <a:t> объект в стеке выходит из области </a:t>
            </a:r>
            <a:r>
              <a:rPr lang="ru-RU" smtClean="0"/>
              <a:t>видимости</a:t>
            </a:r>
            <a:r>
              <a:rPr lang="ru-RU" smtClean="0"/>
              <a:t>, </a:t>
            </a:r>
            <a:r>
              <a:rPr lang="ru-RU" smtClean="0"/>
              <a:t>память</a:t>
            </a:r>
            <a:r>
              <a:rPr lang="ru-RU" smtClean="0"/>
              <a:t>, используемая этим </a:t>
            </a:r>
            <a:r>
              <a:rPr lang="ru-RU" smtClean="0"/>
              <a:t>объектом</a:t>
            </a:r>
            <a:r>
              <a:rPr lang="ru-RU" smtClean="0"/>
              <a:t>, будет немедленно </a:t>
            </a:r>
            <a:r>
              <a:rPr lang="ru-RU" smtClean="0"/>
              <a:t>освобождена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Новые</a:t>
            </a:r>
            <a:r>
              <a:rPr lang="ru-RU" smtClean="0"/>
              <a:t> элементы перезаписывают старые</a:t>
            </a:r>
            <a:r>
              <a:rPr lang="ru-RU" smtClean="0"/>
              <a:t>,</a:t>
            </a:r>
            <a:r>
              <a:rPr lang="ru-RU" smtClean="0"/>
              <a:t> память освобождается </a:t>
            </a:r>
            <a:r>
              <a:rPr lang="ru-RU" smtClean="0"/>
              <a:t>автоматически, </a:t>
            </a:r>
            <a:r>
              <a:rPr lang="ru-RU" smtClean="0"/>
              <a:t>фрагментация памяти невозможна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Память быстро выделяется и освобождается</a:t>
            </a:r>
            <a:r>
              <a:rPr lang="ru-RU" smtClean="0"/>
              <a:t>. </a:t>
            </a:r>
            <a:r>
              <a:rPr lang="ru-RU" smtClean="0"/>
              <a:t>Управление</a:t>
            </a:r>
            <a:r>
              <a:rPr lang="ru-RU" smtClean="0"/>
              <a:t> памятью является относительно недорогой </a:t>
            </a:r>
            <a:r>
              <a:rPr lang="ru-RU" smtClean="0"/>
              <a:t>операцией</a:t>
            </a:r>
            <a:endParaRPr lang="ru-RU" smtClean="0"/>
          </a:p>
        </p:txBody>
      </p:sp>
      <p:sp>
        <p:nvSpPr>
          <p:cNvPr id="10" name="Flowchart: Document 9"/>
          <p:cNvSpPr/>
          <p:nvPr/>
        </p:nvSpPr>
        <p:spPr bwMode="auto">
          <a:xfrm>
            <a:off x="685800" y="3886200"/>
            <a:ext cx="6400800" cy="2209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private void MyMethod(…)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MyStruct a = …;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DateTime z = …;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double y = …;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int x = …;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52800" y="5257800"/>
            <a:ext cx="2895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>
                <a:cs typeface="Consolas" pitchFamily="49" charset="0"/>
              </a:rPr>
              <a:t>Переменные x, y, z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ru-RU" dirty="0" smtClean="0">
                <a:cs typeface="Consolas" pitchFamily="49" charset="0"/>
              </a:rPr>
              <a:t>здесь исчезают</a:t>
            </a:r>
            <a:endParaRPr lang="ru-RU" dirty="0" smtClean="0"/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 flipV="1">
            <a:off x="1752601" y="5370768"/>
            <a:ext cx="1725635" cy="3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Управляемые</a:t>
            </a:r>
            <a:r>
              <a:rPr lang="ru-RU" smtClean="0"/>
              <a:t> ресурсы в </a:t>
            </a:r>
            <a:r>
              <a:rPr lang="ru-RU" smtClean="0"/>
              <a:t>.</a:t>
            </a:r>
            <a:r>
              <a:rPr lang="ru-RU" smtClean="0"/>
              <a:t>NET </a:t>
            </a:r>
            <a:r>
              <a:rPr lang="ru-RU" smtClean="0"/>
              <a:t>Framework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3048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Ссылочные </a:t>
            </a:r>
            <a:r>
              <a:rPr lang="ru-RU" b="1" smtClean="0"/>
              <a:t>типы</a:t>
            </a:r>
            <a:endParaRPr lang="ru-RU" b="1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Р</a:t>
            </a:r>
            <a:r>
              <a:rPr lang="ru-RU" smtClean="0"/>
              <a:t>азмещаются в </a:t>
            </a:r>
            <a:r>
              <a:rPr lang="ru-RU" smtClean="0"/>
              <a:t>куче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С</a:t>
            </a:r>
            <a:r>
              <a:rPr lang="ru-RU" smtClean="0"/>
              <a:t>сылочный </a:t>
            </a:r>
            <a:r>
              <a:rPr lang="ru-RU" smtClean="0"/>
              <a:t>тип</a:t>
            </a:r>
            <a:r>
              <a:rPr lang="ru-RU" smtClean="0"/>
              <a:t> может иметь несколько ссылок на один и тот же </a:t>
            </a:r>
            <a:r>
              <a:rPr lang="ru-RU" smtClean="0"/>
              <a:t>объект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Объект</a:t>
            </a:r>
            <a:r>
              <a:rPr lang="ru-RU" smtClean="0"/>
              <a:t> может быть </a:t>
            </a:r>
            <a:r>
              <a:rPr lang="ru-RU" smtClean="0"/>
              <a:t>уничтожен</a:t>
            </a:r>
            <a:r>
              <a:rPr lang="ru-RU" smtClean="0"/>
              <a:t>, его деструктор </a:t>
            </a:r>
            <a:r>
              <a:rPr lang="ru-RU" smtClean="0"/>
              <a:t>сработает</a:t>
            </a:r>
            <a:r>
              <a:rPr lang="ru-RU" smtClean="0"/>
              <a:t>, а его ресурсы высвободяться только </a:t>
            </a:r>
            <a:r>
              <a:rPr lang="ru-RU" smtClean="0"/>
              <a:t>тогда</a:t>
            </a:r>
            <a:r>
              <a:rPr lang="ru-RU" smtClean="0"/>
              <a:t>, когда последняя ссылка на объект </a:t>
            </a:r>
            <a:r>
              <a:rPr lang="ru-RU" smtClean="0"/>
              <a:t>исчезнет</a:t>
            </a:r>
            <a:endParaRPr lang="ru-RU" smtClean="0"/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Может приводить к фрагментации памяти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Управляются сборщиком мусора</a:t>
            </a:r>
          </a:p>
          <a:p>
            <a:pPr marL="355600" indent="-355600" algn="just">
              <a:spcAft>
                <a:spcPts val="1000"/>
              </a:spcAft>
              <a:buFont typeface="Wingdings" pitchFamily="2" charset="2"/>
              <a:buChar char="q"/>
            </a:pPr>
            <a:r>
              <a:rPr lang="ru-RU" smtClean="0"/>
              <a:t>Более дорогие в управлении</a:t>
            </a:r>
          </a:p>
        </p:txBody>
      </p:sp>
      <p:sp>
        <p:nvSpPr>
          <p:cNvPr id="10" name="Flowchart: Document 9"/>
          <p:cNvSpPr/>
          <p:nvPr/>
        </p:nvSpPr>
        <p:spPr bwMode="auto">
          <a:xfrm>
            <a:off x="685800" y="3886200"/>
            <a:ext cx="640080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s = …;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MyClass c = …;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private void MyMethod2(…)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string t = s;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MyClass d = c;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733800" y="5334000"/>
            <a:ext cx="32004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>
                <a:cs typeface="Consolas" pitchFamily="49" charset="0"/>
              </a:rPr>
              <a:t>Ссылки </a:t>
            </a:r>
            <a:r>
              <a:rPr lang="en-US" dirty="0" smtClean="0">
                <a:cs typeface="Consolas" pitchFamily="49" charset="0"/>
              </a:rPr>
              <a:t>t </a:t>
            </a:r>
            <a:r>
              <a:rPr lang="ru-RU" dirty="0" smtClean="0">
                <a:cs typeface="Consolas" pitchFamily="49" charset="0"/>
              </a:rPr>
              <a:t>и</a:t>
            </a:r>
            <a:r>
              <a:rPr lang="en-US" dirty="0" smtClean="0">
                <a:cs typeface="Consolas" pitchFamily="49" charset="0"/>
              </a:rPr>
              <a:t> d </a:t>
            </a:r>
            <a:r>
              <a:rPr lang="ru-RU" dirty="0" smtClean="0">
                <a:cs typeface="Consolas" pitchFamily="49" charset="0"/>
              </a:rPr>
              <a:t>здесь исчезают</a:t>
            </a:r>
            <a:r>
              <a:rPr lang="ru-RU" dirty="0" smtClean="0"/>
              <a:t>, объекты </a:t>
            </a:r>
            <a:r>
              <a:rPr lang="en-US" dirty="0" smtClean="0"/>
              <a:t>s </a:t>
            </a:r>
            <a:r>
              <a:rPr lang="ru-RU" dirty="0" smtClean="0"/>
              <a:t> и </a:t>
            </a:r>
            <a:r>
              <a:rPr lang="en-US" dirty="0" smtClean="0"/>
              <a:t>c </a:t>
            </a:r>
            <a:r>
              <a:rPr lang="ru-RU" dirty="0" smtClean="0"/>
              <a:t>остаются в хипе</a:t>
            </a:r>
            <a:endParaRPr lang="en-US" dirty="0" smtClean="0">
              <a:cs typeface="Consolas" pitchFamily="49" charset="0"/>
            </a:endParaRPr>
          </a:p>
        </p:txBody>
      </p:sp>
      <p:pic>
        <p:nvPicPr>
          <p:cNvPr id="7" name="Content Placeholder 5" descr="arrow0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 flipV="1">
            <a:off x="1219199" y="5562600"/>
            <a:ext cx="2590800" cy="3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Управляемые ресурсы в .NET Framework</a:t>
            </a:r>
            <a:endParaRPr lang="ru-RU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685800"/>
            <a:ext cx="8610600" cy="5334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762000"/>
            <a:ext cx="8534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CLR получает Сборщик мусора .NET «убирает» кучу довольно тщательно, причем, при необходимости даже сжимает пустые блоки памяти с целью оптимизации</a:t>
            </a:r>
            <a:endParaRPr lang="ru-RU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1143000" y="1600200"/>
            <a:ext cx="9144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000" b="1" smtClean="0">
                <a:latin typeface="Consolas" pitchFamily="49" charset="0"/>
                <a:cs typeface="Consolas" pitchFamily="49" charset="0"/>
              </a:rPr>
              <a:t>A</a:t>
            </a:r>
            <a:endParaRPr lang="ru-RU" sz="2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7400" y="1600200"/>
            <a:ext cx="9144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000" b="1" smtClean="0">
                <a:latin typeface="Consolas" pitchFamily="49" charset="0"/>
                <a:cs typeface="Consolas" pitchFamily="49" charset="0"/>
              </a:rPr>
              <a:t>B</a:t>
            </a:r>
            <a:endParaRPr lang="ru-RU" sz="2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600200"/>
            <a:ext cx="9144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sz="2000" b="1" smtClean="0">
                <a:latin typeface="Consolas" pitchFamily="49" charset="0"/>
                <a:cs typeface="Consolas" pitchFamily="49" charset="0"/>
              </a:rPr>
              <a:t>C</a:t>
            </a:r>
            <a:endParaRPr lang="ru-RU" sz="2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86200" y="1600200"/>
            <a:ext cx="38862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endParaRPr lang="ru-RU" sz="2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86000" y="2819400"/>
            <a:ext cx="3581400" cy="381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Указатель на следующий объект</a:t>
            </a:r>
            <a:endParaRPr lang="ru-RU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04800" y="35814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Инициализированная управляемая куча с тремя объектами, построенными в ней</a:t>
            </a:r>
            <a:endParaRPr lang="ru-RU" smtClean="0"/>
          </a:p>
        </p:txBody>
      </p:sp>
      <p:sp>
        <p:nvSpPr>
          <p:cNvPr id="15" name="Right Brace 14"/>
          <p:cNvSpPr/>
          <p:nvPr/>
        </p:nvSpPr>
        <p:spPr>
          <a:xfrm rot="5400000">
            <a:off x="4076700" y="-38100"/>
            <a:ext cx="838200" cy="6705600"/>
          </a:xfrm>
          <a:prstGeom prst="rightBrace">
            <a:avLst>
              <a:gd name="adj1" fmla="val 45782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3734197" y="2590403"/>
            <a:ext cx="304800" cy="794"/>
          </a:xfrm>
          <a:prstGeom prst="straightConnector1">
            <a:avLst/>
          </a:prstGeom>
          <a:ln w="444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 bwMode="auto">
          <a:xfrm>
            <a:off x="304800" y="4267200"/>
            <a:ext cx="8610600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Важной функцией сборщика мусора .NET Framework является наблюдение за объектом в куче и определение, когда последняя ссылка на этот объект исчезнет</a:t>
            </a:r>
            <a:endParaRPr lang="ru-RU" dirty="0" smtClean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304800" y="5334000"/>
            <a:ext cx="8610600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Второй</a:t>
            </a:r>
            <a:r>
              <a:rPr lang="ru-RU" smtClean="0"/>
              <a:t> функцией сборщика мусора является дефрагментация </a:t>
            </a:r>
            <a:r>
              <a:rPr lang="ru-RU" smtClean="0"/>
              <a:t>кучи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</a:t>
            </a:r>
            <a:r>
              <a:rPr lang="ru-RU" smtClean="0"/>
              <a:t> работает сборщик </a:t>
            </a:r>
            <a:r>
              <a:rPr lang="ru-RU" smtClean="0"/>
              <a:t>мусора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Сборщик</a:t>
            </a:r>
            <a:r>
              <a:rPr lang="ru-RU" smtClean="0"/>
              <a:t> мусора освобождает ресурсы и память для </a:t>
            </a:r>
            <a:r>
              <a:rPr lang="ru-RU" smtClean="0"/>
              <a:t>объектов</a:t>
            </a:r>
            <a:r>
              <a:rPr lang="ru-RU" smtClean="0"/>
              <a:t>, хранящихся в </a:t>
            </a:r>
            <a:r>
              <a:rPr lang="ru-RU" smtClean="0"/>
              <a:t>куче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4478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Сборщик</a:t>
            </a:r>
            <a:r>
              <a:rPr lang="ru-RU" smtClean="0"/>
              <a:t> мусора работает в своем собственном потоке и обычно запускается </a:t>
            </a:r>
            <a:r>
              <a:rPr lang="ru-RU" smtClean="0"/>
              <a:t>автоматически</a:t>
            </a: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04800" y="2133600"/>
            <a:ext cx="86106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Когда</a:t>
            </a:r>
            <a:r>
              <a:rPr lang="ru-RU" smtClean="0"/>
              <a:t> сборщик мусора </a:t>
            </a:r>
            <a:r>
              <a:rPr lang="ru-RU" smtClean="0"/>
              <a:t>работает</a:t>
            </a:r>
            <a:r>
              <a:rPr lang="ru-RU" smtClean="0"/>
              <a:t>, другие потоки приложения прекращают </a:t>
            </a:r>
            <a:r>
              <a:rPr lang="ru-RU" smtClean="0"/>
              <a:t>работать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2971800"/>
            <a:ext cx="8610600" cy="3124200"/>
          </a:xfrm>
          <a:prstGeom prst="roundRect">
            <a:avLst/>
          </a:prstGeom>
          <a:solidFill>
            <a:srgbClr val="ABFFFF"/>
          </a:solidFill>
          <a:ln>
            <a:solidFill>
              <a:srgbClr val="ABFFFF"/>
            </a:solidFill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Для возвращения ресурсов сборщик мусора предпринимает следующие шаги:</a:t>
            </a:r>
          </a:p>
          <a:p>
            <a:pPr algn="just"/>
            <a:endParaRPr lang="ru-RU" dirty="0" smtClean="0"/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Отмечает недостижимые объекты</a:t>
            </a:r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Отмечает используемые объекты как </a:t>
            </a:r>
            <a:r>
              <a:rPr lang="ru-RU" dirty="0" smtClean="0"/>
              <a:t>достижимые</a:t>
            </a:r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Добавляет</a:t>
            </a:r>
            <a:r>
              <a:rPr lang="ru-RU" dirty="0" smtClean="0"/>
              <a:t> финализируемые недостижимые объекты </a:t>
            </a:r>
            <a:r>
              <a:rPr lang="ru-RU" dirty="0" smtClean="0"/>
              <a:t>во </a:t>
            </a:r>
            <a:r>
              <a:rPr lang="ru-RU" dirty="0" smtClean="0"/>
              <a:t>freachable  очередь</a:t>
            </a:r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Удаляет недостижимые объекты и дефрагментирует кучу</a:t>
            </a:r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Обновляет указатели</a:t>
            </a:r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Возобновляет потоки</a:t>
            </a:r>
          </a:p>
          <a:p>
            <a:pPr marL="355600" indent="-355600" algn="just">
              <a:buFont typeface="Wingdings" pitchFamily="2" charset="2"/>
              <a:buChar char="q"/>
            </a:pPr>
            <a:r>
              <a:rPr lang="ru-RU" dirty="0" smtClean="0"/>
              <a:t>Запускает поток финализации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</a:t>
            </a:r>
            <a:r>
              <a:rPr lang="ru-RU" smtClean="0"/>
              <a:t> работает сборщик </a:t>
            </a:r>
            <a:r>
              <a:rPr lang="ru-RU" smtClean="0"/>
              <a:t>мусора</a:t>
            </a:r>
            <a:r>
              <a:rPr lang="ru-RU" smtClean="0"/>
              <a:t>?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762000"/>
            <a:ext cx="8610600" cy="609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Корневым</a:t>
            </a:r>
            <a:r>
              <a:rPr lang="ru-RU" smtClean="0"/>
              <a:t> элементом </a:t>
            </a:r>
            <a:r>
              <a:rPr lang="ru-RU" smtClean="0"/>
              <a:t>(root</a:t>
            </a:r>
            <a:r>
              <a:rPr lang="ru-RU" smtClean="0"/>
              <a:t>) называется ячейка в </a:t>
            </a:r>
            <a:r>
              <a:rPr lang="ru-RU" smtClean="0"/>
              <a:t>памяти</a:t>
            </a:r>
            <a:r>
              <a:rPr lang="ru-RU" smtClean="0"/>
              <a:t>, в которой содержится ссылка на размещающийся в куче </a:t>
            </a:r>
            <a:r>
              <a:rPr lang="ru-RU" smtClean="0"/>
              <a:t>объект</a:t>
            </a:r>
            <a:endParaRPr lang="ru-RU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1600200"/>
            <a:ext cx="86106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Корневыми могут называться элементы любой из перечисленных ниже категорий: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ru-RU" smtClean="0"/>
              <a:t>Ссылки на любые статические объекты или статические поля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ru-RU" smtClean="0"/>
              <a:t>Ссылки на локальные объекты в пределах кодовой базы приложения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ru-RU" smtClean="0"/>
              <a:t>Ссылки на передаваемые методу параметры объектов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ru-RU" smtClean="0"/>
              <a:t>Ссылки на объекты, ожидающие финализации</a:t>
            </a:r>
            <a:endParaRPr lang="ru-RU"/>
          </a:p>
        </p:txBody>
      </p:sp>
      <p:sp>
        <p:nvSpPr>
          <p:cNvPr id="7" name="Rounded Rectangle 6"/>
          <p:cNvSpPr/>
          <p:nvPr/>
        </p:nvSpPr>
        <p:spPr bwMode="auto">
          <a:xfrm>
            <a:off x="304800" y="38100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Для</a:t>
            </a:r>
            <a:r>
              <a:rPr lang="ru-RU" smtClean="0"/>
              <a:t> определения </a:t>
            </a:r>
            <a:r>
              <a:rPr lang="ru-RU" smtClean="0"/>
              <a:t>корневых элементов </a:t>
            </a:r>
            <a:r>
              <a:rPr lang="ru-RU" smtClean="0"/>
              <a:t>приложения </a:t>
            </a:r>
            <a:r>
              <a:rPr lang="ru-RU" smtClean="0"/>
              <a:t>среда</a:t>
            </a:r>
            <a:r>
              <a:rPr lang="ru-RU" smtClean="0"/>
              <a:t> CLR создает </a:t>
            </a:r>
            <a:r>
              <a:rPr lang="ru-RU" smtClean="0"/>
              <a:t>графы</a:t>
            </a:r>
            <a:r>
              <a:rPr lang="ru-RU" smtClean="0"/>
              <a:t>  </a:t>
            </a:r>
            <a:r>
              <a:rPr lang="ru-RU" smtClean="0"/>
              <a:t>объектов</a:t>
            </a:r>
            <a:r>
              <a:rPr lang="ru-RU" smtClean="0"/>
              <a:t>, представляющие все достижимые для приложения объекты в </a:t>
            </a:r>
            <a:r>
              <a:rPr lang="ru-RU" smtClean="0"/>
              <a:t>куче</a:t>
            </a:r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5029200"/>
            <a:ext cx="86106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Сборщик</a:t>
            </a:r>
            <a:r>
              <a:rPr lang="ru-RU" smtClean="0"/>
              <a:t> мусора никогда не будет создавать граф для одного и того же объекта </a:t>
            </a:r>
            <a:r>
              <a:rPr lang="ru-RU" smtClean="0"/>
              <a:t>дважды</a:t>
            </a:r>
            <a:r>
              <a:rPr lang="ru-RU" smtClean="0"/>
              <a:t>, избегая необходимости выполнения подсчета циклических </a:t>
            </a:r>
            <a:r>
              <a:rPr lang="ru-RU" smtClean="0"/>
              <a:t>ссылок</a:t>
            </a:r>
            <a:r>
              <a:rPr lang="ru-RU" smtClean="0"/>
              <a:t>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>
          <a:spcAft>
            <a:spcPts val="1000"/>
          </a:spcAf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96B3B-5B2C-4996-9E02-395DA9EA8E7E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3764</TotalTime>
  <Words>2088</Words>
  <Application>Microsoft Office PowerPoint</Application>
  <PresentationFormat>On-screen Show (4:3)</PresentationFormat>
  <Paragraphs>547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Presentation_Template_Aug_2008_blue_line_automated</vt:lpstr>
      <vt:lpstr>NET.C#.08 Управление ресурсами в .NET. Сборка мусора</vt:lpstr>
      <vt:lpstr>Slide 2</vt:lpstr>
      <vt:lpstr>Введение в сборку мусора</vt:lpstr>
      <vt:lpstr>Жизненный цикл объекта</vt:lpstr>
      <vt:lpstr>Управляемые ресурсы в .NET Framework</vt:lpstr>
      <vt:lpstr>Управляемые ресурсы в .NET Framework</vt:lpstr>
      <vt:lpstr>Управляемые ресурсы в .NET Framework</vt:lpstr>
      <vt:lpstr>Как работает сборщик мусора?</vt:lpstr>
      <vt:lpstr>Как работает сборщик мусора?</vt:lpstr>
      <vt:lpstr>Как работает сборщик мусора?</vt:lpstr>
      <vt:lpstr>Как работает сборщик мусора?</vt:lpstr>
      <vt:lpstr>Класс GC</vt:lpstr>
      <vt:lpstr>Класс GC</vt:lpstr>
      <vt:lpstr>Демонстрация: Класс GC</vt:lpstr>
      <vt:lpstr>Определение деструктора</vt:lpstr>
      <vt:lpstr>Определение деструктора</vt:lpstr>
      <vt:lpstr>Определение деструктора</vt:lpstr>
      <vt:lpstr>Определение деструктора</vt:lpstr>
      <vt:lpstr>Демонстрация: Реализация деструктора</vt:lpstr>
      <vt:lpstr>Управление ресурсами</vt:lpstr>
      <vt:lpstr>Зачем существует управление ресурсами в управляемой среде?</vt:lpstr>
      <vt:lpstr>Что такое шаблон dispose?</vt:lpstr>
      <vt:lpstr>Что такое шаблон dispose?</vt:lpstr>
      <vt:lpstr>Что такое шаблон dispose?</vt:lpstr>
      <vt:lpstr>Что такое шаблон dispose?</vt:lpstr>
      <vt:lpstr>Что такое шаблон dispose?</vt:lpstr>
      <vt:lpstr>Управление ресурсами в приложениях</vt:lpstr>
      <vt:lpstr>Управление ресурсами в приложениях</vt:lpstr>
      <vt:lpstr>Демонстрация: Использование шаблона dispose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NET.C#.08 Управление ресурсами в .NET. Сборка мусора</dc:title>
  <dc:creator>Anzhelika Kravchuk</dc:creator>
  <cp:lastModifiedBy>anzhelika</cp:lastModifiedBy>
  <cp:revision>511</cp:revision>
  <dcterms:created xsi:type="dcterms:W3CDTF">2008-09-08T12:48:20Z</dcterms:created>
  <dcterms:modified xsi:type="dcterms:W3CDTF">2011-08-17T17:47:55Z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