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309" r:id="rId5"/>
    <p:sldId id="314" r:id="rId6"/>
    <p:sldId id="315" r:id="rId7"/>
    <p:sldId id="375" r:id="rId8"/>
    <p:sldId id="349" r:id="rId9"/>
    <p:sldId id="317" r:id="rId10"/>
    <p:sldId id="350" r:id="rId11"/>
    <p:sldId id="351" r:id="rId12"/>
    <p:sldId id="352" r:id="rId13"/>
    <p:sldId id="353" r:id="rId14"/>
    <p:sldId id="354" r:id="rId15"/>
    <p:sldId id="356" r:id="rId16"/>
    <p:sldId id="357" r:id="rId17"/>
    <p:sldId id="355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1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ECFF"/>
    <a:srgbClr val="99FFCC"/>
    <a:srgbClr val="CCFFCC"/>
    <a:srgbClr val="E4FCF9"/>
    <a:srgbClr val="AFEBEA"/>
    <a:srgbClr val="F0F7FA"/>
    <a:srgbClr val="E8F4F8"/>
    <a:srgbClr val="002C78"/>
    <a:srgbClr val="2143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9642" autoAdjust="0"/>
  </p:normalViewPr>
  <p:slideViewPr>
    <p:cSldViewPr>
      <p:cViewPr>
        <p:scale>
          <a:sx n="70" d="100"/>
          <a:sy n="70" d="100"/>
        </p:scale>
        <p:origin x="-132" y="-72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1800" b="0" dirty="0" smtClean="0"/>
            <a:t>Использование методов расширения и выражений запросов </a:t>
          </a:r>
          <a:r>
            <a:rPr lang="en-US" sz="1800" b="0" dirty="0" smtClean="0"/>
            <a:t>LINQ</a:t>
          </a:r>
          <a:endParaRPr lang="ru-RU" sz="1800" b="0" dirty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ru-RU" sz="1800" b="0" dirty="0" smtClean="0"/>
            <a:t>Построение динамических запросов и выражений </a:t>
          </a:r>
          <a:r>
            <a:rPr lang="en-US" sz="1800" b="0" dirty="0" smtClean="0"/>
            <a:t>LINQ</a:t>
          </a:r>
          <a:endParaRPr lang="ru-RU" sz="1800" b="0" dirty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2" custScaleX="113274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2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2" custScaleX="113274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B82905-F7FF-4EAD-8CB8-A134331B924F}" type="presOf" srcId="{0A4FEBF6-9EFE-43C0-98E8-AE24B82EFB1F}" destId="{83FDB37D-8924-4C38-8555-33FB4DB35805}" srcOrd="0" destOrd="0" presId="urn:microsoft.com/office/officeart/2005/8/layout/list1"/>
    <dgm:cxn modelId="{C4B65CFA-02FE-44C2-AEBC-63DDC451F8A9}" type="presOf" srcId="{0FD7B96B-DFFB-40E8-8800-C99EBC35642E}" destId="{98F75F81-4C9B-496A-9752-8FB2CFE0AB50}" srcOrd="1" destOrd="0" presId="urn:microsoft.com/office/officeart/2005/8/layout/list1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B8AAD62B-3EAE-467E-9237-F24C187B2D8A}" type="presOf" srcId="{9B34F71F-EC00-4044-A63E-49A3FC607A8A}" destId="{086811BC-C418-4689-9817-A19FB99DE45E}" srcOrd="1" destOrd="0" presId="urn:microsoft.com/office/officeart/2005/8/layout/list1"/>
    <dgm:cxn modelId="{9082A38E-AE8B-4B04-BDC6-2021FD7BB3D7}" type="presOf" srcId="{0FD7B96B-DFFB-40E8-8800-C99EBC35642E}" destId="{1362EE91-68DF-435F-9E33-24E92D688DFB}" srcOrd="0" destOrd="0" presId="urn:microsoft.com/office/officeart/2005/8/layout/list1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8DDA7C85-38F3-4092-B24B-7A16DFA57744}" type="presOf" srcId="{9B34F71F-EC00-4044-A63E-49A3FC607A8A}" destId="{8C45043C-F9BD-4B0C-9B33-60BC208511C5}" srcOrd="0" destOrd="0" presId="urn:microsoft.com/office/officeart/2005/8/layout/list1"/>
    <dgm:cxn modelId="{A81CAFCF-D88E-4855-AA1A-BFF3184F6FB0}" type="presParOf" srcId="{83FDB37D-8924-4C38-8555-33FB4DB35805}" destId="{6576AA07-FFE3-4358-A3D1-AB7B09D90194}" srcOrd="0" destOrd="0" presId="urn:microsoft.com/office/officeart/2005/8/layout/list1"/>
    <dgm:cxn modelId="{78306ADC-F1F8-42F4-9F13-AF9D0A140FD6}" type="presParOf" srcId="{6576AA07-FFE3-4358-A3D1-AB7B09D90194}" destId="{1362EE91-68DF-435F-9E33-24E92D688DFB}" srcOrd="0" destOrd="0" presId="urn:microsoft.com/office/officeart/2005/8/layout/list1"/>
    <dgm:cxn modelId="{DC7B3DCC-5458-4963-9054-268255E34173}" type="presParOf" srcId="{6576AA07-FFE3-4358-A3D1-AB7B09D90194}" destId="{98F75F81-4C9B-496A-9752-8FB2CFE0AB50}" srcOrd="1" destOrd="0" presId="urn:microsoft.com/office/officeart/2005/8/layout/list1"/>
    <dgm:cxn modelId="{D34D18F3-E908-44BE-913F-A5837C6DC9CA}" type="presParOf" srcId="{83FDB37D-8924-4C38-8555-33FB4DB35805}" destId="{9F288C86-0761-4C6D-A7A4-332C2D2146D2}" srcOrd="1" destOrd="0" presId="urn:microsoft.com/office/officeart/2005/8/layout/list1"/>
    <dgm:cxn modelId="{3B77F55B-088A-4754-8648-68D2F7FDC467}" type="presParOf" srcId="{83FDB37D-8924-4C38-8555-33FB4DB35805}" destId="{786B3D69-0E44-4721-8FC2-2B8462017211}" srcOrd="2" destOrd="0" presId="urn:microsoft.com/office/officeart/2005/8/layout/list1"/>
    <dgm:cxn modelId="{21176752-86E2-484C-8820-60A64E0CABB2}" type="presParOf" srcId="{83FDB37D-8924-4C38-8555-33FB4DB35805}" destId="{4C05B0E5-0CF5-47A0-B599-03CB6C94096B}" srcOrd="3" destOrd="0" presId="urn:microsoft.com/office/officeart/2005/8/layout/list1"/>
    <dgm:cxn modelId="{6C4AAF97-6C4F-4F6D-AA46-708E05DEEE31}" type="presParOf" srcId="{83FDB37D-8924-4C38-8555-33FB4DB35805}" destId="{0E36D07B-A668-4A24-8270-35F45822708B}" srcOrd="4" destOrd="0" presId="urn:microsoft.com/office/officeart/2005/8/layout/list1"/>
    <dgm:cxn modelId="{D9554A7A-7270-4FF4-B648-B4E7E76FA93A}" type="presParOf" srcId="{0E36D07B-A668-4A24-8270-35F45822708B}" destId="{8C45043C-F9BD-4B0C-9B33-60BC208511C5}" srcOrd="0" destOrd="0" presId="urn:microsoft.com/office/officeart/2005/8/layout/list1"/>
    <dgm:cxn modelId="{BE3F9F4F-2E5B-423A-9F4E-B7F06FB6FBB3}" type="presParOf" srcId="{0E36D07B-A668-4A24-8270-35F45822708B}" destId="{086811BC-C418-4689-9817-A19FB99DE45E}" srcOrd="1" destOrd="0" presId="urn:microsoft.com/office/officeart/2005/8/layout/list1"/>
    <dgm:cxn modelId="{EF9CD695-D909-4ED8-91CB-FC16D19DCBB4}" type="presParOf" srcId="{83FDB37D-8924-4C38-8555-33FB4DB35805}" destId="{EB96F370-9C00-4216-A392-85E2B79DBD5E}" srcOrd="5" destOrd="0" presId="urn:microsoft.com/office/officeart/2005/8/layout/list1"/>
    <dgm:cxn modelId="{5302807B-4D13-402A-A0F2-5D1EAA6468CC}" type="presParOf" srcId="{83FDB37D-8924-4C38-8555-33FB4DB35805}" destId="{D75EA4E1-6638-4D97-8EFD-6370283CBD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DC709-85DF-4EB1-AB0F-CDD24CA9436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CCF7F4-B761-46BB-9322-E031E82ED05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dirty="0" smtClean="0">
              <a:latin typeface="+mn-lt"/>
            </a:rPr>
            <a:t>Solution </a:t>
          </a:r>
          <a:r>
            <a:rPr lang="en-US" sz="1800" b="0" dirty="0" smtClean="0">
              <a:latin typeface="+mn-lt"/>
            </a:rPr>
            <a:t>: Module 12</a:t>
          </a:r>
          <a:endParaRPr lang="ru-RU" sz="1800" b="0" dirty="0">
            <a:latin typeface="+mn-lt"/>
          </a:endParaRPr>
        </a:p>
      </dgm:t>
    </dgm:pt>
    <dgm:pt modelId="{3B057B5E-33DD-4875-8C56-ACCD8A46FBB3}" type="parTrans" cxnId="{5262F881-8A73-4844-9951-F46D0D5886F3}">
      <dgm:prSet/>
      <dgm:spPr/>
      <dgm:t>
        <a:bodyPr/>
        <a:lstStyle/>
        <a:p>
          <a:endParaRPr lang="ru-RU"/>
        </a:p>
      </dgm:t>
    </dgm:pt>
    <dgm:pt modelId="{72A6AEFA-1A1A-42AB-B0FC-ED6398FEF9FD}" type="sibTrans" cxnId="{5262F881-8A73-4844-9951-F46D0D5886F3}">
      <dgm:prSet/>
      <dgm:spPr/>
      <dgm:t>
        <a:bodyPr/>
        <a:lstStyle/>
        <a:p>
          <a:endParaRPr lang="ru-RU"/>
        </a:p>
      </dgm:t>
    </dgm:pt>
    <dgm:pt modelId="{C8D90220-308F-449D-8177-4327360CA64F}">
      <dgm:prSet custT="1"/>
      <dgm:spPr/>
      <dgm:t>
        <a:bodyPr/>
        <a:lstStyle/>
        <a:p>
          <a:r>
            <a:rPr lang="en-US" sz="1800" b="0" dirty="0" smtClean="0">
              <a:latin typeface="+mn-lt"/>
            </a:rPr>
            <a:t>Project: </a:t>
          </a:r>
          <a:r>
            <a:rPr lang="en-US" sz="1800" b="0" dirty="0" smtClean="0">
              <a:latin typeface="+mn-lt"/>
            </a:rPr>
            <a:t>Lesson 1</a:t>
          </a:r>
          <a:endParaRPr lang="ru-RU" sz="1800" b="0" dirty="0">
            <a:latin typeface="+mn-lt"/>
          </a:endParaRPr>
        </a:p>
      </dgm:t>
    </dgm:pt>
    <dgm:pt modelId="{A474FCF1-84B4-497C-8AB8-7FBC189E9E67}" type="parTrans" cxnId="{3D13FBF1-6074-428E-9797-8C78F2186A31}">
      <dgm:prSet/>
      <dgm:spPr/>
      <dgm:t>
        <a:bodyPr/>
        <a:lstStyle/>
        <a:p>
          <a:endParaRPr lang="ru-RU"/>
        </a:p>
      </dgm:t>
    </dgm:pt>
    <dgm:pt modelId="{74A1E3F9-A17F-43AC-AF3C-8B79AE9B0375}" type="sibTrans" cxnId="{3D13FBF1-6074-428E-9797-8C78F2186A31}">
      <dgm:prSet/>
      <dgm:spPr/>
      <dgm:t>
        <a:bodyPr/>
        <a:lstStyle/>
        <a:p>
          <a:endParaRPr lang="ru-RU"/>
        </a:p>
      </dgm:t>
    </dgm:pt>
    <dgm:pt modelId="{4640C248-244C-489F-939C-CA5696570FF2}" type="pres">
      <dgm:prSet presAssocID="{E86DC709-85DF-4EB1-AB0F-CDD24CA943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09C409-A848-4E68-A676-6EBCE9F6CECE}" type="pres">
      <dgm:prSet presAssocID="{CBCCF7F4-B761-46BB-9322-E031E82ED051}" presName="parentLin" presStyleCnt="0"/>
      <dgm:spPr/>
    </dgm:pt>
    <dgm:pt modelId="{CFA63EF8-0CB2-4A0A-B0AB-EA4479E07D45}" type="pres">
      <dgm:prSet presAssocID="{CBCCF7F4-B761-46BB-9322-E031E82ED051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16E90F75-B6C7-4BB7-BBD2-D7C6D98619FF}" type="pres">
      <dgm:prSet presAssocID="{CBCCF7F4-B761-46BB-9322-E031E82ED05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937FE0-7BCC-4D40-BA95-321ED6667E48}" type="pres">
      <dgm:prSet presAssocID="{CBCCF7F4-B761-46BB-9322-E031E82ED051}" presName="negativeSpace" presStyleCnt="0"/>
      <dgm:spPr/>
    </dgm:pt>
    <dgm:pt modelId="{BB125966-FC18-48F4-8658-14F8380BD2F0}" type="pres">
      <dgm:prSet presAssocID="{CBCCF7F4-B761-46BB-9322-E031E82ED051}" presName="childText" presStyleLbl="conFgAcc1" presStyleIdx="0" presStyleCnt="2">
        <dgm:presLayoutVars>
          <dgm:bulletEnabled val="1"/>
        </dgm:presLayoutVars>
      </dgm:prSet>
      <dgm:spPr/>
    </dgm:pt>
    <dgm:pt modelId="{F44D37E1-B132-4CC2-BC7C-BD5D4E109C12}" type="pres">
      <dgm:prSet presAssocID="{72A6AEFA-1A1A-42AB-B0FC-ED6398FEF9FD}" presName="spaceBetweenRectangles" presStyleCnt="0"/>
      <dgm:spPr/>
    </dgm:pt>
    <dgm:pt modelId="{7524E98A-76EA-400C-8FFB-2726DC14B9F2}" type="pres">
      <dgm:prSet presAssocID="{C8D90220-308F-449D-8177-4327360CA64F}" presName="parentLin" presStyleCnt="0"/>
      <dgm:spPr/>
    </dgm:pt>
    <dgm:pt modelId="{6CB65C74-9832-47D1-9DBC-F1BD00FA5FA5}" type="pres">
      <dgm:prSet presAssocID="{C8D90220-308F-449D-8177-4327360CA64F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49D37F4A-77DE-401E-A32F-0706D267AF5C}" type="pres">
      <dgm:prSet presAssocID="{C8D90220-308F-449D-8177-4327360CA64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A2FF49-FE8D-4E13-938C-D9ABFF494A77}" type="pres">
      <dgm:prSet presAssocID="{C8D90220-308F-449D-8177-4327360CA64F}" presName="negativeSpace" presStyleCnt="0"/>
      <dgm:spPr/>
    </dgm:pt>
    <dgm:pt modelId="{92CBBD64-0685-46D0-9519-7FB4E83887DB}" type="pres">
      <dgm:prSet presAssocID="{C8D90220-308F-449D-8177-4327360CA6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6D7BB40-052F-42B9-99AA-4B135E137045}" type="presOf" srcId="{CBCCF7F4-B761-46BB-9322-E031E82ED051}" destId="{16E90F75-B6C7-4BB7-BBD2-D7C6D98619FF}" srcOrd="1" destOrd="0" presId="urn:microsoft.com/office/officeart/2005/8/layout/list1"/>
    <dgm:cxn modelId="{414F03AD-0D0A-4D9E-9E6D-8CE34F70ED7D}" type="presOf" srcId="{C8D90220-308F-449D-8177-4327360CA64F}" destId="{6CB65C74-9832-47D1-9DBC-F1BD00FA5FA5}" srcOrd="0" destOrd="0" presId="urn:microsoft.com/office/officeart/2005/8/layout/list1"/>
    <dgm:cxn modelId="{3D13FBF1-6074-428E-9797-8C78F2186A31}" srcId="{E86DC709-85DF-4EB1-AB0F-CDD24CA94367}" destId="{C8D90220-308F-449D-8177-4327360CA64F}" srcOrd="1" destOrd="0" parTransId="{A474FCF1-84B4-497C-8AB8-7FBC189E9E67}" sibTransId="{74A1E3F9-A17F-43AC-AF3C-8B79AE9B0375}"/>
    <dgm:cxn modelId="{2FC09596-F29D-4946-9C77-888FF61A2A5B}" type="presOf" srcId="{C8D90220-308F-449D-8177-4327360CA64F}" destId="{49D37F4A-77DE-401E-A32F-0706D267AF5C}" srcOrd="1" destOrd="0" presId="urn:microsoft.com/office/officeart/2005/8/layout/list1"/>
    <dgm:cxn modelId="{8FEB1E85-8CBF-4B51-A358-2C05DDBFB3B5}" type="presOf" srcId="{CBCCF7F4-B761-46BB-9322-E031E82ED051}" destId="{CFA63EF8-0CB2-4A0A-B0AB-EA4479E07D45}" srcOrd="0" destOrd="0" presId="urn:microsoft.com/office/officeart/2005/8/layout/list1"/>
    <dgm:cxn modelId="{5262F881-8A73-4844-9951-F46D0D5886F3}" srcId="{E86DC709-85DF-4EB1-AB0F-CDD24CA94367}" destId="{CBCCF7F4-B761-46BB-9322-E031E82ED051}" srcOrd="0" destOrd="0" parTransId="{3B057B5E-33DD-4875-8C56-ACCD8A46FBB3}" sibTransId="{72A6AEFA-1A1A-42AB-B0FC-ED6398FEF9FD}"/>
    <dgm:cxn modelId="{BD2DE386-3D4F-4236-B21D-F72EDA35FD09}" type="presOf" srcId="{E86DC709-85DF-4EB1-AB0F-CDD24CA94367}" destId="{4640C248-244C-489F-939C-CA5696570FF2}" srcOrd="0" destOrd="0" presId="urn:microsoft.com/office/officeart/2005/8/layout/list1"/>
    <dgm:cxn modelId="{BE4E636B-9897-42D0-A3FB-46EC3987C35C}" type="presParOf" srcId="{4640C248-244C-489F-939C-CA5696570FF2}" destId="{3B09C409-A848-4E68-A676-6EBCE9F6CECE}" srcOrd="0" destOrd="0" presId="urn:microsoft.com/office/officeart/2005/8/layout/list1"/>
    <dgm:cxn modelId="{95B18C81-C595-4646-9E4A-CB5B7E59D0A0}" type="presParOf" srcId="{3B09C409-A848-4E68-A676-6EBCE9F6CECE}" destId="{CFA63EF8-0CB2-4A0A-B0AB-EA4479E07D45}" srcOrd="0" destOrd="0" presId="urn:microsoft.com/office/officeart/2005/8/layout/list1"/>
    <dgm:cxn modelId="{5B7FA81E-6822-4D73-909B-3E1584E30BC6}" type="presParOf" srcId="{3B09C409-A848-4E68-A676-6EBCE9F6CECE}" destId="{16E90F75-B6C7-4BB7-BBD2-D7C6D98619FF}" srcOrd="1" destOrd="0" presId="urn:microsoft.com/office/officeart/2005/8/layout/list1"/>
    <dgm:cxn modelId="{E735BEDF-B4EB-4B43-BEDE-E21F327FBEEE}" type="presParOf" srcId="{4640C248-244C-489F-939C-CA5696570FF2}" destId="{A9937FE0-7BCC-4D40-BA95-321ED6667E48}" srcOrd="1" destOrd="0" presId="urn:microsoft.com/office/officeart/2005/8/layout/list1"/>
    <dgm:cxn modelId="{E9BC2501-D908-4E90-8C1A-92341BEC460B}" type="presParOf" srcId="{4640C248-244C-489F-939C-CA5696570FF2}" destId="{BB125966-FC18-48F4-8658-14F8380BD2F0}" srcOrd="2" destOrd="0" presId="urn:microsoft.com/office/officeart/2005/8/layout/list1"/>
    <dgm:cxn modelId="{37621A0A-25A9-414D-9D34-202DEF4907E3}" type="presParOf" srcId="{4640C248-244C-489F-939C-CA5696570FF2}" destId="{F44D37E1-B132-4CC2-BC7C-BD5D4E109C12}" srcOrd="3" destOrd="0" presId="urn:microsoft.com/office/officeart/2005/8/layout/list1"/>
    <dgm:cxn modelId="{A908C0C5-47EF-4F27-9605-C400274531CC}" type="presParOf" srcId="{4640C248-244C-489F-939C-CA5696570FF2}" destId="{7524E98A-76EA-400C-8FFB-2726DC14B9F2}" srcOrd="4" destOrd="0" presId="urn:microsoft.com/office/officeart/2005/8/layout/list1"/>
    <dgm:cxn modelId="{C6D4706C-AD81-47DF-9E2B-BF2AA18DC3CF}" type="presParOf" srcId="{7524E98A-76EA-400C-8FFB-2726DC14B9F2}" destId="{6CB65C74-9832-47D1-9DBC-F1BD00FA5FA5}" srcOrd="0" destOrd="0" presId="urn:microsoft.com/office/officeart/2005/8/layout/list1"/>
    <dgm:cxn modelId="{F38A73AC-B328-4837-A356-EDCFE4517CF1}" type="presParOf" srcId="{7524E98A-76EA-400C-8FFB-2726DC14B9F2}" destId="{49D37F4A-77DE-401E-A32F-0706D267AF5C}" srcOrd="1" destOrd="0" presId="urn:microsoft.com/office/officeart/2005/8/layout/list1"/>
    <dgm:cxn modelId="{59DADF8B-AE07-4221-AB85-B8232A6350C4}" type="presParOf" srcId="{4640C248-244C-489F-939C-CA5696570FF2}" destId="{86A2FF49-FE8D-4E13-938C-D9ABFF494A77}" srcOrd="5" destOrd="0" presId="urn:microsoft.com/office/officeart/2005/8/layout/list1"/>
    <dgm:cxn modelId="{6C4E1A9E-D6FC-4D04-AE7D-CDCF4156EFAF}" type="presParOf" srcId="{4640C248-244C-489F-939C-CA5696570FF2}" destId="{92CBBD64-0685-46D0-9519-7FB4E83887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DC709-85DF-4EB1-AB0F-CDD24CA9436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CCF7F4-B761-46BB-9322-E031E82ED05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b="0" dirty="0" smtClean="0"/>
            <a:t>Solution</a:t>
          </a:r>
          <a:r>
            <a:rPr lang="en-US" sz="1800" b="0" dirty="0" smtClean="0"/>
            <a:t>:</a:t>
          </a:r>
          <a:r>
            <a:rPr lang="ru-RU" sz="1800" b="0" dirty="0" smtClean="0"/>
            <a:t> </a:t>
          </a:r>
          <a:r>
            <a:rPr lang="en-US" sz="1800" b="0" dirty="0" smtClean="0"/>
            <a:t>NET.CSharp.12</a:t>
          </a:r>
          <a:endParaRPr lang="ru-RU" sz="1800" b="0" dirty="0">
            <a:latin typeface="+mn-lt"/>
          </a:endParaRPr>
        </a:p>
      </dgm:t>
    </dgm:pt>
    <dgm:pt modelId="{3B057B5E-33DD-4875-8C56-ACCD8A46FBB3}" type="parTrans" cxnId="{5262F881-8A73-4844-9951-F46D0D5886F3}">
      <dgm:prSet/>
      <dgm:spPr/>
      <dgm:t>
        <a:bodyPr/>
        <a:lstStyle/>
        <a:p>
          <a:endParaRPr lang="ru-RU"/>
        </a:p>
      </dgm:t>
    </dgm:pt>
    <dgm:pt modelId="{72A6AEFA-1A1A-42AB-B0FC-ED6398FEF9FD}" type="sibTrans" cxnId="{5262F881-8A73-4844-9951-F46D0D5886F3}">
      <dgm:prSet/>
      <dgm:spPr/>
      <dgm:t>
        <a:bodyPr/>
        <a:lstStyle/>
        <a:p>
          <a:endParaRPr lang="ru-RU"/>
        </a:p>
      </dgm:t>
    </dgm:pt>
    <dgm:pt modelId="{B19F1328-EAAD-4560-9954-F337A3144227}">
      <dgm:prSet custT="1"/>
      <dgm:spPr/>
      <dgm:t>
        <a:bodyPr/>
        <a:lstStyle/>
        <a:p>
          <a:r>
            <a:rPr lang="ru-RU" sz="1800" b="0" dirty="0" smtClean="0"/>
            <a:t>Project</a:t>
          </a:r>
          <a:r>
            <a:rPr lang="en-US" sz="1800" b="0" dirty="0" smtClean="0"/>
            <a:t>:</a:t>
          </a:r>
          <a:r>
            <a:rPr lang="ru-RU" sz="1800" b="0" dirty="0" smtClean="0"/>
            <a:t> DynamicLINQ</a:t>
          </a:r>
          <a:endParaRPr lang="ru-RU" sz="1800" b="0" dirty="0"/>
        </a:p>
      </dgm:t>
    </dgm:pt>
    <dgm:pt modelId="{BC0D23E6-A9A2-4EE2-8348-2815AEFFF8E2}" type="parTrans" cxnId="{B5680436-A8F3-469F-A8A9-5D8755AA6EC3}">
      <dgm:prSet/>
      <dgm:spPr/>
      <dgm:t>
        <a:bodyPr/>
        <a:lstStyle/>
        <a:p>
          <a:endParaRPr lang="ru-RU"/>
        </a:p>
      </dgm:t>
    </dgm:pt>
    <dgm:pt modelId="{3FCC20BF-DEAF-4051-ABF2-6F63197758C3}" type="sibTrans" cxnId="{B5680436-A8F3-469F-A8A9-5D8755AA6EC3}">
      <dgm:prSet/>
      <dgm:spPr/>
      <dgm:t>
        <a:bodyPr/>
        <a:lstStyle/>
        <a:p>
          <a:endParaRPr lang="ru-RU"/>
        </a:p>
      </dgm:t>
    </dgm:pt>
    <dgm:pt modelId="{90FB0D4D-8A84-44A9-8B08-7B44D4570A1A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 noProof="0" dirty="0" smtClean="0">
              <a:latin typeface="+mn-lt"/>
            </a:rPr>
            <a:t>Project: Lesson 2</a:t>
          </a:r>
          <a:endParaRPr lang="ru-RU" sz="1800" b="0" noProof="0" dirty="0">
            <a:latin typeface="+mn-lt"/>
          </a:endParaRPr>
        </a:p>
      </dgm:t>
    </dgm:pt>
    <dgm:pt modelId="{54D234F4-BC1A-430C-902B-A7647CEB1E5E}" type="parTrans" cxnId="{CAFB0D65-31BA-496D-B528-260802B0784A}">
      <dgm:prSet/>
      <dgm:spPr/>
      <dgm:t>
        <a:bodyPr/>
        <a:lstStyle/>
        <a:p>
          <a:endParaRPr lang="ru-RU"/>
        </a:p>
      </dgm:t>
    </dgm:pt>
    <dgm:pt modelId="{019B40CC-1109-43F1-A799-1AA09EEDEC35}" type="sibTrans" cxnId="{CAFB0D65-31BA-496D-B528-260802B0784A}">
      <dgm:prSet/>
      <dgm:spPr/>
      <dgm:t>
        <a:bodyPr/>
        <a:lstStyle/>
        <a:p>
          <a:endParaRPr lang="ru-RU"/>
        </a:p>
      </dgm:t>
    </dgm:pt>
    <dgm:pt modelId="{4640C248-244C-489F-939C-CA5696570FF2}" type="pres">
      <dgm:prSet presAssocID="{E86DC709-85DF-4EB1-AB0F-CDD24CA943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09C409-A848-4E68-A676-6EBCE9F6CECE}" type="pres">
      <dgm:prSet presAssocID="{CBCCF7F4-B761-46BB-9322-E031E82ED051}" presName="parentLin" presStyleCnt="0"/>
      <dgm:spPr/>
    </dgm:pt>
    <dgm:pt modelId="{CFA63EF8-0CB2-4A0A-B0AB-EA4479E07D45}" type="pres">
      <dgm:prSet presAssocID="{CBCCF7F4-B761-46BB-9322-E031E82ED05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16E90F75-B6C7-4BB7-BBD2-D7C6D98619FF}" type="pres">
      <dgm:prSet presAssocID="{CBCCF7F4-B761-46BB-9322-E031E82ED05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937FE0-7BCC-4D40-BA95-321ED6667E48}" type="pres">
      <dgm:prSet presAssocID="{CBCCF7F4-B761-46BB-9322-E031E82ED051}" presName="negativeSpace" presStyleCnt="0"/>
      <dgm:spPr/>
    </dgm:pt>
    <dgm:pt modelId="{BB125966-FC18-48F4-8658-14F8380BD2F0}" type="pres">
      <dgm:prSet presAssocID="{CBCCF7F4-B761-46BB-9322-E031E82ED051}" presName="childText" presStyleLbl="conFgAcc1" presStyleIdx="0" presStyleCnt="3">
        <dgm:presLayoutVars>
          <dgm:bulletEnabled val="1"/>
        </dgm:presLayoutVars>
      </dgm:prSet>
      <dgm:spPr/>
    </dgm:pt>
    <dgm:pt modelId="{F44D37E1-B132-4CC2-BC7C-BD5D4E109C12}" type="pres">
      <dgm:prSet presAssocID="{72A6AEFA-1A1A-42AB-B0FC-ED6398FEF9FD}" presName="spaceBetweenRectangles" presStyleCnt="0"/>
      <dgm:spPr/>
    </dgm:pt>
    <dgm:pt modelId="{4C5B17DB-A157-4F9D-9E4B-CC7A365FBCBC}" type="pres">
      <dgm:prSet presAssocID="{90FB0D4D-8A84-44A9-8B08-7B44D4570A1A}" presName="parentLin" presStyleCnt="0"/>
      <dgm:spPr/>
    </dgm:pt>
    <dgm:pt modelId="{6C0FF6C4-11E7-4324-B9F8-89B9D9003EA1}" type="pres">
      <dgm:prSet presAssocID="{90FB0D4D-8A84-44A9-8B08-7B44D4570A1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BF19B1BE-C5BC-4D1C-9C26-0593DF5C573B}" type="pres">
      <dgm:prSet presAssocID="{90FB0D4D-8A84-44A9-8B08-7B44D4570A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4ACB27-1138-4E84-A0B5-C7447904A212}" type="pres">
      <dgm:prSet presAssocID="{90FB0D4D-8A84-44A9-8B08-7B44D4570A1A}" presName="negativeSpace" presStyleCnt="0"/>
      <dgm:spPr/>
    </dgm:pt>
    <dgm:pt modelId="{5184BBCD-1FA5-4F50-B9AF-BB6E099317E4}" type="pres">
      <dgm:prSet presAssocID="{90FB0D4D-8A84-44A9-8B08-7B44D4570A1A}" presName="childText" presStyleLbl="conFgAcc1" presStyleIdx="1" presStyleCnt="3">
        <dgm:presLayoutVars>
          <dgm:bulletEnabled val="1"/>
        </dgm:presLayoutVars>
      </dgm:prSet>
      <dgm:spPr/>
    </dgm:pt>
    <dgm:pt modelId="{282DF415-6F0D-4309-9416-A34727D6F624}" type="pres">
      <dgm:prSet presAssocID="{019B40CC-1109-43F1-A799-1AA09EEDEC35}" presName="spaceBetweenRectangles" presStyleCnt="0"/>
      <dgm:spPr/>
    </dgm:pt>
    <dgm:pt modelId="{21124C79-79EC-49E6-A178-854EF9F90FC5}" type="pres">
      <dgm:prSet presAssocID="{B19F1328-EAAD-4560-9954-F337A3144227}" presName="parentLin" presStyleCnt="0"/>
      <dgm:spPr/>
    </dgm:pt>
    <dgm:pt modelId="{3580EF26-3A0E-4631-B20C-9CD9059728D2}" type="pres">
      <dgm:prSet presAssocID="{B19F1328-EAAD-4560-9954-F337A3144227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D2AF3D6D-5928-4D22-89B3-EB1BCACCEF53}" type="pres">
      <dgm:prSet presAssocID="{B19F1328-EAAD-4560-9954-F337A31442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11C466-EB7F-41FB-B4C6-D368B808A35A}" type="pres">
      <dgm:prSet presAssocID="{B19F1328-EAAD-4560-9954-F337A3144227}" presName="negativeSpace" presStyleCnt="0"/>
      <dgm:spPr/>
    </dgm:pt>
    <dgm:pt modelId="{2469AAF0-55E1-4911-9DBF-15E7E194FE45}" type="pres">
      <dgm:prSet presAssocID="{B19F1328-EAAD-4560-9954-F337A31442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650C17-FEAC-47AB-83A0-D9C60E86E39F}" type="presOf" srcId="{B19F1328-EAAD-4560-9954-F337A3144227}" destId="{D2AF3D6D-5928-4D22-89B3-EB1BCACCEF53}" srcOrd="1" destOrd="0" presId="urn:microsoft.com/office/officeart/2005/8/layout/list1"/>
    <dgm:cxn modelId="{137A3628-D727-4E58-A027-B39AB9E7531A}" type="presOf" srcId="{CBCCF7F4-B761-46BB-9322-E031E82ED051}" destId="{16E90F75-B6C7-4BB7-BBD2-D7C6D98619FF}" srcOrd="1" destOrd="0" presId="urn:microsoft.com/office/officeart/2005/8/layout/list1"/>
    <dgm:cxn modelId="{48930D10-DCA4-4C73-B628-301F1F07799E}" type="presOf" srcId="{90FB0D4D-8A84-44A9-8B08-7B44D4570A1A}" destId="{BF19B1BE-C5BC-4D1C-9C26-0593DF5C573B}" srcOrd="1" destOrd="0" presId="urn:microsoft.com/office/officeart/2005/8/layout/list1"/>
    <dgm:cxn modelId="{A470A977-781B-4579-971D-0F257433ED40}" type="presOf" srcId="{B19F1328-EAAD-4560-9954-F337A3144227}" destId="{3580EF26-3A0E-4631-B20C-9CD9059728D2}" srcOrd="0" destOrd="0" presId="urn:microsoft.com/office/officeart/2005/8/layout/list1"/>
    <dgm:cxn modelId="{B5680436-A8F3-469F-A8A9-5D8755AA6EC3}" srcId="{E86DC709-85DF-4EB1-AB0F-CDD24CA94367}" destId="{B19F1328-EAAD-4560-9954-F337A3144227}" srcOrd="2" destOrd="0" parTransId="{BC0D23E6-A9A2-4EE2-8348-2815AEFFF8E2}" sibTransId="{3FCC20BF-DEAF-4051-ABF2-6F63197758C3}"/>
    <dgm:cxn modelId="{F1B741DC-EE0C-40F3-94CC-B26FC40DD688}" type="presOf" srcId="{CBCCF7F4-B761-46BB-9322-E031E82ED051}" destId="{CFA63EF8-0CB2-4A0A-B0AB-EA4479E07D45}" srcOrd="0" destOrd="0" presId="urn:microsoft.com/office/officeart/2005/8/layout/list1"/>
    <dgm:cxn modelId="{CAFB0D65-31BA-496D-B528-260802B0784A}" srcId="{E86DC709-85DF-4EB1-AB0F-CDD24CA94367}" destId="{90FB0D4D-8A84-44A9-8B08-7B44D4570A1A}" srcOrd="1" destOrd="0" parTransId="{54D234F4-BC1A-430C-902B-A7647CEB1E5E}" sibTransId="{019B40CC-1109-43F1-A799-1AA09EEDEC35}"/>
    <dgm:cxn modelId="{5262F881-8A73-4844-9951-F46D0D5886F3}" srcId="{E86DC709-85DF-4EB1-AB0F-CDD24CA94367}" destId="{CBCCF7F4-B761-46BB-9322-E031E82ED051}" srcOrd="0" destOrd="0" parTransId="{3B057B5E-33DD-4875-8C56-ACCD8A46FBB3}" sibTransId="{72A6AEFA-1A1A-42AB-B0FC-ED6398FEF9FD}"/>
    <dgm:cxn modelId="{F6B5D750-EB3A-4304-84F2-36DC90F6E4E9}" type="presOf" srcId="{90FB0D4D-8A84-44A9-8B08-7B44D4570A1A}" destId="{6C0FF6C4-11E7-4324-B9F8-89B9D9003EA1}" srcOrd="0" destOrd="0" presId="urn:microsoft.com/office/officeart/2005/8/layout/list1"/>
    <dgm:cxn modelId="{03E64DCD-574F-4ECD-8B71-D05F2BD7B494}" type="presOf" srcId="{E86DC709-85DF-4EB1-AB0F-CDD24CA94367}" destId="{4640C248-244C-489F-939C-CA5696570FF2}" srcOrd="0" destOrd="0" presId="urn:microsoft.com/office/officeart/2005/8/layout/list1"/>
    <dgm:cxn modelId="{C18E50E2-F4AB-4A31-B066-02DC34EC9E24}" type="presParOf" srcId="{4640C248-244C-489F-939C-CA5696570FF2}" destId="{3B09C409-A848-4E68-A676-6EBCE9F6CECE}" srcOrd="0" destOrd="0" presId="urn:microsoft.com/office/officeart/2005/8/layout/list1"/>
    <dgm:cxn modelId="{F2210925-330D-438D-9972-5B374428AD04}" type="presParOf" srcId="{3B09C409-A848-4E68-A676-6EBCE9F6CECE}" destId="{CFA63EF8-0CB2-4A0A-B0AB-EA4479E07D45}" srcOrd="0" destOrd="0" presId="urn:microsoft.com/office/officeart/2005/8/layout/list1"/>
    <dgm:cxn modelId="{72FA5631-8AA2-446A-BA9C-CC55EFEBC2FB}" type="presParOf" srcId="{3B09C409-A848-4E68-A676-6EBCE9F6CECE}" destId="{16E90F75-B6C7-4BB7-BBD2-D7C6D98619FF}" srcOrd="1" destOrd="0" presId="urn:microsoft.com/office/officeart/2005/8/layout/list1"/>
    <dgm:cxn modelId="{2933D335-4644-4CE6-81EE-B2880BA0E880}" type="presParOf" srcId="{4640C248-244C-489F-939C-CA5696570FF2}" destId="{A9937FE0-7BCC-4D40-BA95-321ED6667E48}" srcOrd="1" destOrd="0" presId="urn:microsoft.com/office/officeart/2005/8/layout/list1"/>
    <dgm:cxn modelId="{630C309C-5398-4C77-A503-2BD689976D5E}" type="presParOf" srcId="{4640C248-244C-489F-939C-CA5696570FF2}" destId="{BB125966-FC18-48F4-8658-14F8380BD2F0}" srcOrd="2" destOrd="0" presId="urn:microsoft.com/office/officeart/2005/8/layout/list1"/>
    <dgm:cxn modelId="{BC12D27C-10F5-445F-A8B6-F410F748F638}" type="presParOf" srcId="{4640C248-244C-489F-939C-CA5696570FF2}" destId="{F44D37E1-B132-4CC2-BC7C-BD5D4E109C12}" srcOrd="3" destOrd="0" presId="urn:microsoft.com/office/officeart/2005/8/layout/list1"/>
    <dgm:cxn modelId="{EB3C10A9-0154-4790-9446-D1E2206D6B43}" type="presParOf" srcId="{4640C248-244C-489F-939C-CA5696570FF2}" destId="{4C5B17DB-A157-4F9D-9E4B-CC7A365FBCBC}" srcOrd="4" destOrd="0" presId="urn:microsoft.com/office/officeart/2005/8/layout/list1"/>
    <dgm:cxn modelId="{BC63D84D-6963-4935-A50D-B58EF136EBBB}" type="presParOf" srcId="{4C5B17DB-A157-4F9D-9E4B-CC7A365FBCBC}" destId="{6C0FF6C4-11E7-4324-B9F8-89B9D9003EA1}" srcOrd="0" destOrd="0" presId="urn:microsoft.com/office/officeart/2005/8/layout/list1"/>
    <dgm:cxn modelId="{74D59D48-4602-4F07-9472-29A016E2351E}" type="presParOf" srcId="{4C5B17DB-A157-4F9D-9E4B-CC7A365FBCBC}" destId="{BF19B1BE-C5BC-4D1C-9C26-0593DF5C573B}" srcOrd="1" destOrd="0" presId="urn:microsoft.com/office/officeart/2005/8/layout/list1"/>
    <dgm:cxn modelId="{D9FDE99A-8D70-45AB-B153-BF22F66D4E04}" type="presParOf" srcId="{4640C248-244C-489F-939C-CA5696570FF2}" destId="{C94ACB27-1138-4E84-A0B5-C7447904A212}" srcOrd="5" destOrd="0" presId="urn:microsoft.com/office/officeart/2005/8/layout/list1"/>
    <dgm:cxn modelId="{1D1CA19E-ECE5-4F93-BA21-DBEF59CF449E}" type="presParOf" srcId="{4640C248-244C-489F-939C-CA5696570FF2}" destId="{5184BBCD-1FA5-4F50-B9AF-BB6E099317E4}" srcOrd="6" destOrd="0" presId="urn:microsoft.com/office/officeart/2005/8/layout/list1"/>
    <dgm:cxn modelId="{B26FC702-1310-43CC-96AD-8F93E7435AF1}" type="presParOf" srcId="{4640C248-244C-489F-939C-CA5696570FF2}" destId="{282DF415-6F0D-4309-9416-A34727D6F624}" srcOrd="7" destOrd="0" presId="urn:microsoft.com/office/officeart/2005/8/layout/list1"/>
    <dgm:cxn modelId="{D05425A2-A345-401C-B083-0B996C0B3859}" type="presParOf" srcId="{4640C248-244C-489F-939C-CA5696570FF2}" destId="{21124C79-79EC-49E6-A178-854EF9F90FC5}" srcOrd="8" destOrd="0" presId="urn:microsoft.com/office/officeart/2005/8/layout/list1"/>
    <dgm:cxn modelId="{A7C45E9D-D991-4CC7-8F8D-A9FA5C11A502}" type="presParOf" srcId="{21124C79-79EC-49E6-A178-854EF9F90FC5}" destId="{3580EF26-3A0E-4631-B20C-9CD9059728D2}" srcOrd="0" destOrd="0" presId="urn:microsoft.com/office/officeart/2005/8/layout/list1"/>
    <dgm:cxn modelId="{A0074FBD-23F8-4572-A2C8-899286EA8C41}" type="presParOf" srcId="{21124C79-79EC-49E6-A178-854EF9F90FC5}" destId="{D2AF3D6D-5928-4D22-89B3-EB1BCACCEF53}" srcOrd="1" destOrd="0" presId="urn:microsoft.com/office/officeart/2005/8/layout/list1"/>
    <dgm:cxn modelId="{3D6EC045-0334-4588-A825-30C41993B601}" type="presParOf" srcId="{4640C248-244C-489F-939C-CA5696570FF2}" destId="{5111C466-EB7F-41FB-B4C6-D368B808A35A}" srcOrd="9" destOrd="0" presId="urn:microsoft.com/office/officeart/2005/8/layout/list1"/>
    <dgm:cxn modelId="{048E1492-4BAA-43FA-890A-E959B5128066}" type="presParOf" srcId="{4640C248-244C-489F-939C-CA5696570FF2}" destId="{2469AAF0-55E1-4911-9DBF-15E7E194FE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151499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9735"/>
          <a:ext cx="6827499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Использование методов расширения и выражений запросов </a:t>
          </a:r>
          <a:r>
            <a:rPr lang="en-US" sz="1800" b="0" kern="1200" dirty="0" smtClean="0"/>
            <a:t>LINQ</a:t>
          </a:r>
          <a:endParaRPr lang="ru-RU" sz="1800" b="0" kern="1200" dirty="0"/>
        </a:p>
      </dsp:txBody>
      <dsp:txXfrm>
        <a:off x="430530" y="9735"/>
        <a:ext cx="6827499" cy="746924"/>
      </dsp:txXfrm>
    </dsp:sp>
    <dsp:sp modelId="{D75EA4E1-6638-4D97-8EFD-6370283CBD45}">
      <dsp:nvSpPr>
        <dsp:cNvPr id="0" name=""/>
        <dsp:cNvSpPr/>
      </dsp:nvSpPr>
      <dsp:spPr>
        <a:xfrm>
          <a:off x="0" y="1547864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1406099"/>
          <a:ext cx="6827499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Построение динамических запросов и выражений </a:t>
          </a:r>
          <a:r>
            <a:rPr lang="en-US" sz="1800" b="0" kern="1200" dirty="0" smtClean="0"/>
            <a:t>LINQ</a:t>
          </a:r>
          <a:endParaRPr lang="ru-RU" sz="1800" b="0" kern="1200" dirty="0"/>
        </a:p>
      </dsp:txBody>
      <dsp:txXfrm>
        <a:off x="430530" y="1406099"/>
        <a:ext cx="6827499" cy="7469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125966-FC18-48F4-8658-14F8380BD2F0}">
      <dsp:nvSpPr>
        <dsp:cNvPr id="0" name=""/>
        <dsp:cNvSpPr/>
      </dsp:nvSpPr>
      <dsp:spPr>
        <a:xfrm>
          <a:off x="0" y="318299"/>
          <a:ext cx="4648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90F75-B6C7-4BB7-BBD2-D7C6D98619FF}">
      <dsp:nvSpPr>
        <dsp:cNvPr id="0" name=""/>
        <dsp:cNvSpPr/>
      </dsp:nvSpPr>
      <dsp:spPr>
        <a:xfrm>
          <a:off x="232410" y="23099"/>
          <a:ext cx="3253740" cy="5904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n-lt"/>
            </a:rPr>
            <a:t>Solution </a:t>
          </a:r>
          <a:r>
            <a:rPr lang="en-US" sz="1800" b="0" kern="1200" dirty="0" smtClean="0">
              <a:latin typeface="+mn-lt"/>
            </a:rPr>
            <a:t>: Module 12</a:t>
          </a:r>
          <a:endParaRPr lang="ru-RU" sz="1800" b="0" kern="1200" dirty="0">
            <a:latin typeface="+mn-lt"/>
          </a:endParaRPr>
        </a:p>
      </dsp:txBody>
      <dsp:txXfrm>
        <a:off x="232410" y="23099"/>
        <a:ext cx="3253740" cy="590400"/>
      </dsp:txXfrm>
    </dsp:sp>
    <dsp:sp modelId="{92CBBD64-0685-46D0-9519-7FB4E83887DB}">
      <dsp:nvSpPr>
        <dsp:cNvPr id="0" name=""/>
        <dsp:cNvSpPr/>
      </dsp:nvSpPr>
      <dsp:spPr>
        <a:xfrm>
          <a:off x="0" y="1225500"/>
          <a:ext cx="4648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37F4A-77DE-401E-A32F-0706D267AF5C}">
      <dsp:nvSpPr>
        <dsp:cNvPr id="0" name=""/>
        <dsp:cNvSpPr/>
      </dsp:nvSpPr>
      <dsp:spPr>
        <a:xfrm>
          <a:off x="232410" y="930300"/>
          <a:ext cx="325374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n-lt"/>
            </a:rPr>
            <a:t>Project: </a:t>
          </a:r>
          <a:r>
            <a:rPr lang="en-US" sz="1800" b="0" kern="1200" dirty="0" smtClean="0">
              <a:latin typeface="+mn-lt"/>
            </a:rPr>
            <a:t>Lesson 1</a:t>
          </a:r>
          <a:endParaRPr lang="ru-RU" sz="1800" b="0" kern="1200" dirty="0">
            <a:latin typeface="+mn-lt"/>
          </a:endParaRPr>
        </a:p>
      </dsp:txBody>
      <dsp:txXfrm>
        <a:off x="232410" y="930300"/>
        <a:ext cx="3253740" cy="590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125966-FC18-48F4-8658-14F8380BD2F0}">
      <dsp:nvSpPr>
        <dsp:cNvPr id="0" name=""/>
        <dsp:cNvSpPr/>
      </dsp:nvSpPr>
      <dsp:spPr>
        <a:xfrm>
          <a:off x="0" y="283140"/>
          <a:ext cx="480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90F75-B6C7-4BB7-BBD2-D7C6D98619FF}">
      <dsp:nvSpPr>
        <dsp:cNvPr id="0" name=""/>
        <dsp:cNvSpPr/>
      </dsp:nvSpPr>
      <dsp:spPr>
        <a:xfrm>
          <a:off x="240030" y="32219"/>
          <a:ext cx="3360420" cy="50184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Solution</a:t>
          </a:r>
          <a:r>
            <a:rPr lang="en-US" sz="1800" b="0" kern="1200" dirty="0" smtClean="0"/>
            <a:t>:</a:t>
          </a:r>
          <a:r>
            <a:rPr lang="ru-RU" sz="1800" b="0" kern="1200" dirty="0" smtClean="0"/>
            <a:t> </a:t>
          </a:r>
          <a:r>
            <a:rPr lang="en-US" sz="1800" b="0" kern="1200" dirty="0" smtClean="0"/>
            <a:t>NET.CSharp.12</a:t>
          </a:r>
          <a:endParaRPr lang="ru-RU" sz="1800" b="0" kern="1200" dirty="0">
            <a:latin typeface="+mn-lt"/>
          </a:endParaRPr>
        </a:p>
      </dsp:txBody>
      <dsp:txXfrm>
        <a:off x="240030" y="32219"/>
        <a:ext cx="3360420" cy="501840"/>
      </dsp:txXfrm>
    </dsp:sp>
    <dsp:sp modelId="{5184BBCD-1FA5-4F50-B9AF-BB6E099317E4}">
      <dsp:nvSpPr>
        <dsp:cNvPr id="0" name=""/>
        <dsp:cNvSpPr/>
      </dsp:nvSpPr>
      <dsp:spPr>
        <a:xfrm>
          <a:off x="0" y="1054260"/>
          <a:ext cx="480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B1BE-C5BC-4D1C-9C26-0593DF5C573B}">
      <dsp:nvSpPr>
        <dsp:cNvPr id="0" name=""/>
        <dsp:cNvSpPr/>
      </dsp:nvSpPr>
      <dsp:spPr>
        <a:xfrm>
          <a:off x="240030" y="803340"/>
          <a:ext cx="3360420" cy="50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>
              <a:latin typeface="+mn-lt"/>
            </a:rPr>
            <a:t>Project: Lesson 2</a:t>
          </a:r>
          <a:endParaRPr lang="ru-RU" sz="1800" b="0" kern="1200" noProof="0" dirty="0">
            <a:latin typeface="+mn-lt"/>
          </a:endParaRPr>
        </a:p>
      </dsp:txBody>
      <dsp:txXfrm>
        <a:off x="240030" y="803340"/>
        <a:ext cx="3360420" cy="501840"/>
      </dsp:txXfrm>
    </dsp:sp>
    <dsp:sp modelId="{2469AAF0-55E1-4911-9DBF-15E7E194FE45}">
      <dsp:nvSpPr>
        <dsp:cNvPr id="0" name=""/>
        <dsp:cNvSpPr/>
      </dsp:nvSpPr>
      <dsp:spPr>
        <a:xfrm>
          <a:off x="0" y="1825380"/>
          <a:ext cx="480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F3D6D-5928-4D22-89B3-EB1BCACCEF53}">
      <dsp:nvSpPr>
        <dsp:cNvPr id="0" name=""/>
        <dsp:cNvSpPr/>
      </dsp:nvSpPr>
      <dsp:spPr>
        <a:xfrm>
          <a:off x="240030" y="1574460"/>
          <a:ext cx="336042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Project</a:t>
          </a:r>
          <a:r>
            <a:rPr lang="en-US" sz="1800" b="0" kern="1200" dirty="0" smtClean="0"/>
            <a:t>:</a:t>
          </a:r>
          <a:r>
            <a:rPr lang="ru-RU" sz="1800" b="0" kern="1200" dirty="0" smtClean="0"/>
            <a:t> DynamicLINQ</a:t>
          </a:r>
          <a:endParaRPr lang="ru-RU" sz="1800" b="0" kern="1200" dirty="0"/>
        </a:p>
      </dsp:txBody>
      <dsp:txXfrm>
        <a:off x="240030" y="1574460"/>
        <a:ext cx="3360420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777972"/>
            <a:ext cx="5943600" cy="1574828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</a:t>
            </a:r>
            <a:r>
              <a:rPr lang="en-US" sz="4000" dirty="0" smtClean="0"/>
              <a:t>1</a:t>
            </a:r>
            <a:r>
              <a:rPr lang="ru-RU" sz="4000" dirty="0" smtClean="0"/>
              <a:t>2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Введение в </a:t>
            </a:r>
            <a:r>
              <a:rPr lang="en-US" sz="4000" dirty="0" smtClean="0"/>
              <a:t>LINQ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44196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Упорядочивание данных</a:t>
            </a:r>
            <a:endParaRPr lang="ru-RU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noProof="1" smtClean="0"/>
              <a:t>С помощью LINQ запросов можно возвращать данные в определенном порядке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6002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noProof="1" smtClean="0"/>
              <a:t>Методы расширения OrderBy и OrderByDescending позволяют сортировать данные по конкретному полю в порядке возрастания или убывания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667000"/>
            <a:ext cx="86106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noProof="1" smtClean="0">
                <a:latin typeface="Consolas" pitchFamily="49" charset="0"/>
                <a:cs typeface="Consolas" pitchFamily="49" charset="0"/>
              </a:rPr>
              <a:t>public static IOrderedEnumerable&lt;TSource&gt; OrderBy&lt;TSource, Tkey&gt;                                                </a:t>
            </a:r>
          </a:p>
          <a:p>
            <a:r>
              <a:rPr lang="ru-RU" sz="1600" noProof="1" smtClean="0">
                <a:latin typeface="Consolas" pitchFamily="49" charset="0"/>
                <a:cs typeface="Consolas" pitchFamily="49" charset="0"/>
              </a:rPr>
              <a:t>(this IEnumerable&lt;TSource&gt; source, Func&lt;TSource, TKey&gt; keySelector);</a:t>
            </a:r>
          </a:p>
          <a:p>
            <a:r>
              <a:rPr lang="ru-RU" sz="1600" noProof="1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noProof="1" smtClean="0">
                <a:latin typeface="Consolas" pitchFamily="49" charset="0"/>
                <a:cs typeface="Consolas" pitchFamily="49" charset="0"/>
              </a:rPr>
              <a:t>public static IOrderedEnumerable&lt;TSource&gt; OrderBy&lt;TSource, Tkey&gt;                                                 (this IEnumerable&lt;TSource&gt; source, Func&lt;TSource, TKey&gt; keySelector, </a:t>
            </a:r>
          </a:p>
          <a:p>
            <a:r>
              <a:rPr lang="ru-RU" sz="1600" noProof="1" smtClean="0">
                <a:latin typeface="Consolas" pitchFamily="49" charset="0"/>
                <a:cs typeface="Consolas" pitchFamily="49" charset="0"/>
              </a:rPr>
              <a:t>IComparer&lt;TKey&gt; comparer);</a:t>
            </a:r>
            <a:endParaRPr lang="ru-RU" sz="16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609600" y="4953000"/>
            <a:ext cx="76200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noProof="1" smtClean="0">
                <a:latin typeface="Consolas" pitchFamily="49" charset="0"/>
                <a:cs typeface="Consolas" pitchFamily="49" charset="0"/>
              </a:rPr>
              <a:t>var sortedCustomers = _customers.OrderBy(cust =&gt; cust.FirstName);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Упорядочивание данных</a:t>
            </a:r>
            <a:endParaRPr lang="ru-RU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762000"/>
            <a:ext cx="86106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IOrderedEnumerable&lt;TSource&gt; OrderByDescending&lt;TSource, Tkey&gt;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(this IEnumerable&lt;TSource&gt; source, Func&lt;TSource, TKey&gt; keySelector);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IOrderedEnumerable&lt;TSource&gt; OrderByDescending&lt;TSource, TKey&gt;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(this IEnumerable&lt;TSource&gt; source, Func&lt;TSource, TKey&gt; keySelector,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IComparer&lt;TKey&gt; comparer);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2895600"/>
            <a:ext cx="86106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sortedCustomers = _customers.OrderByDescending(cust =&gt; cust.FirstName);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8862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Методы расширения ThenBy и ThenByDescending позволяют указать дополнительные ключи сортировки для данных</a:t>
            </a:r>
            <a:endParaRPr lang="ru-RU" dirty="0" err="1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4572000"/>
            <a:ext cx="8610600" cy="762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sortedCustomers = _customers.OrderBy(cust =&gt; cust.FirstName).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ThenBy(cust =&gt; cust.Age);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304800" y="5257800"/>
            <a:ext cx="8610600" cy="762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sortedCustomers = _customers.OrderByDescending(cust =&gt; cust.FirstName).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ThenByDescending(cust =&gt; cust.Age);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данных и выполнение совокупных вычислений</a:t>
            </a:r>
            <a:endParaRPr lang="ru-RU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1676400"/>
            <a:ext cx="8610600" cy="1371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Console.WriteLine("Count:{0}\t\tAverage age: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{1}\t\tLowest:{2}\t\tHighest:{3}",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customers.Count(), customers.Average(cust =&gt; cust.Age),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customers.Min(cust =&gt; cust.Age), customers.Max(cust =&gt; cust.Age));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9144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LINQ предоставляет несколько методов, позволяющих рассчитывать совокупный результат по перечислимой коллекции, среди них методы Average, Count, Max и Min</a:t>
            </a:r>
            <a:endParaRPr lang="ru-RU" dirty="0" err="1" smtClean="0"/>
          </a:p>
        </p:txBody>
      </p:sp>
      <p:sp>
        <p:nvSpPr>
          <p:cNvPr id="11" name="Flowchart: Document 10"/>
          <p:cNvSpPr/>
          <p:nvPr/>
        </p:nvSpPr>
        <p:spPr bwMode="auto">
          <a:xfrm>
            <a:off x="304800" y="3810000"/>
            <a:ext cx="8610600" cy="1066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Console.WriteLine("{0}", customers.Select(cust =&gt; cust.Age).Count());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304800" y="4876800"/>
            <a:ext cx="8610600" cy="990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Console.WriteLine("{0}",customers.Select(cust =&gt; cust.Age).Distinct().Count());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09800" y="3505200"/>
            <a:ext cx="66294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Исключение дублирования в совокупных вычислениях</a:t>
            </a:r>
            <a:endParaRPr lang="ru-RU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данных и выполнение совокупных вычислений</a:t>
            </a:r>
            <a:endParaRPr lang="ru-RU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762000"/>
            <a:ext cx="8610600" cy="3429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customersGroupedByAgeRange = customers.GroupBy(cust =&gt;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(cust.Age &lt; 20)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return "age &lt; 20";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(cust.Age &gt;= 20 &amp;&amp; cust.Age &lt; 40)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return "age &gt;= 20 and &lt; 40";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(cust.Age &gt;= 40 &amp;&amp; cust.Age &lt; 60)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return "age &gt;= 40 and &lt; 60";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(cust.Age &gt;= 60)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return "age &gt;= 60";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"Error";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304800" y="3810000"/>
            <a:ext cx="86106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 (var cust in customersGroupedByAgeRange.OrderBy(cust =&gt; cust.Key))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Console.WriteLine("{0}\t\t{1}", cust.Key, cust.Count());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>
              <a:spcAft>
                <a:spcPts val="1000"/>
              </a:spcAft>
            </a:pP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324600" y="4800600"/>
            <a:ext cx="25908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age </a:t>
            </a:r>
            <a:r>
              <a:rPr lang="ru-RU" dirty="0" smtClean="0"/>
              <a:t>&gt;= </a:t>
            </a:r>
            <a:r>
              <a:rPr lang="ru-RU" smtClean="0"/>
              <a:t>20 and </a:t>
            </a:r>
            <a:r>
              <a:rPr lang="ru-RU" dirty="0" smtClean="0"/>
              <a:t>&lt; </a:t>
            </a:r>
            <a:r>
              <a:rPr lang="ru-RU" smtClean="0"/>
              <a:t>40      4</a:t>
            </a:r>
            <a:endParaRPr lang="ru-RU" dirty="0" smtClean="0"/>
          </a:p>
          <a:p>
            <a:r>
              <a:rPr lang="ru-RU" smtClean="0"/>
              <a:t>age </a:t>
            </a:r>
            <a:r>
              <a:rPr lang="ru-RU" dirty="0" smtClean="0"/>
              <a:t>&gt;= </a:t>
            </a:r>
            <a:r>
              <a:rPr lang="ru-RU" smtClean="0"/>
              <a:t>40 and </a:t>
            </a:r>
            <a:r>
              <a:rPr lang="ru-RU" dirty="0" smtClean="0"/>
              <a:t>&lt; </a:t>
            </a:r>
            <a:r>
              <a:rPr lang="ru-RU" smtClean="0"/>
              <a:t>60      2</a:t>
            </a:r>
            <a:endParaRPr lang="ru-RU" dirty="0" smtClean="0"/>
          </a:p>
          <a:p>
            <a:r>
              <a:rPr lang="ru-RU" smtClean="0"/>
              <a:t>age </a:t>
            </a:r>
            <a:r>
              <a:rPr lang="ru-RU" dirty="0" smtClean="0"/>
              <a:t>&gt;= </a:t>
            </a:r>
            <a:r>
              <a:rPr lang="ru-RU" smtClean="0"/>
              <a:t>60      1</a:t>
            </a:r>
            <a:endParaRPr lang="ru-RU" dirty="0" smtClean="0"/>
          </a:p>
        </p:txBody>
      </p:sp>
      <p:pic>
        <p:nvPicPr>
          <p:cNvPr id="12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31166">
            <a:off x="4956398" y="4743974"/>
            <a:ext cx="1467601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Объединение данных из различных наборов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447800" y="2057400"/>
            <a:ext cx="1971675" cy="1981200"/>
          </a:xfrm>
          <a:prstGeom prst="roundRect">
            <a:avLst>
              <a:gd name="adj" fmla="val 4167"/>
            </a:avLst>
          </a:prstGeom>
          <a:solidFill>
            <a:srgbClr val="CC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ru-RU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1400175" y="2112963"/>
            <a:ext cx="2155825" cy="3825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Customer</a:t>
            </a:r>
            <a:endParaRPr lang="ru-RU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334000" y="2057401"/>
            <a:ext cx="1971675" cy="1981199"/>
          </a:xfrm>
          <a:prstGeom prst="roundRect">
            <a:avLst>
              <a:gd name="adj" fmla="val 4167"/>
            </a:avLst>
          </a:prstGeom>
          <a:solidFill>
            <a:srgbClr val="CCEC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ru-RU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286375" y="2132013"/>
            <a:ext cx="2155825" cy="3825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Company</a:t>
            </a:r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38288" y="2620963"/>
            <a:ext cx="1143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0" smtClean="0">
                <a:latin typeface="+mn-lt"/>
              </a:rPr>
              <a:t>FirstName</a:t>
            </a:r>
            <a:endParaRPr lang="ru-RU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38288" y="2925763"/>
            <a:ext cx="1116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0" smtClean="0">
                <a:latin typeface="+mn-lt"/>
              </a:rPr>
              <a:t>LastName</a:t>
            </a:r>
            <a:endParaRPr lang="ru-RU"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38288" y="3230563"/>
            <a:ext cx="540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0" smtClean="0">
                <a:latin typeface="+mn-lt"/>
              </a:rPr>
              <a:t>Age</a:t>
            </a:r>
            <a:endParaRPr lang="ru-RU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38288" y="3535363"/>
            <a:ext cx="1627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0" smtClean="0">
                <a:latin typeface="+mn-lt"/>
              </a:rPr>
              <a:t>CompanyName</a:t>
            </a:r>
            <a:endParaRPr lang="ru-RU">
              <a:latin typeface="+mn-lt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86388" y="2678113"/>
            <a:ext cx="1627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0" smtClean="0">
                <a:latin typeface="+mn-lt"/>
              </a:rPr>
              <a:t>CompanyName</a:t>
            </a:r>
            <a:endParaRPr lang="ru-RU">
              <a:latin typeface="+mn-lt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4488" y="2982913"/>
            <a:ext cx="933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0" smtClean="0">
                <a:latin typeface="+mn-lt"/>
              </a:rPr>
              <a:t>Country</a:t>
            </a:r>
            <a:endParaRPr lang="ru-RU">
              <a:latin typeface="+mn-lt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3352800" y="2895600"/>
            <a:ext cx="1981200" cy="90912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304800" y="762000"/>
            <a:ext cx="86106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Данные, которые храняться в разных коллекциях, можно объединить для выполнения составных запросов с помощью  метода расширения Join, если существует логическое ключевое поле, являеющееся общим для объединяемых коллекций</a:t>
            </a:r>
          </a:p>
        </p:txBody>
      </p:sp>
      <p:sp>
        <p:nvSpPr>
          <p:cNvPr id="29" name="Flowchart: Document 28"/>
          <p:cNvSpPr/>
          <p:nvPr/>
        </p:nvSpPr>
        <p:spPr bwMode="auto">
          <a:xfrm>
            <a:off x="304800" y="4191000"/>
            <a:ext cx="8610600" cy="1828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customersAndCompanies = customers.Join(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companies, 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custs =&gt; custs.CompanyName, 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comps =&gt; comps.CompanyName, 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(custs, comps) =&gt; 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    new { custs.FirstName, custs.LastName, comps.Country});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r>
              <a:rPr lang="en-US" dirty="0" smtClean="0"/>
              <a:t> </a:t>
            </a:r>
            <a:r>
              <a:rPr lang="ru-RU" dirty="0" smtClean="0"/>
              <a:t>запросов </a:t>
            </a:r>
            <a:r>
              <a:rPr lang="en-US" dirty="0" smtClean="0"/>
              <a:t>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6002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Выражения запросов LINQ обеспечивают простой стенографический синтаксис, напоминающий операторы SQL, и предоставляют ту же функциональность, что и эквивалентные им методы расширения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Являющиеся частью языка C# выражения запросов LINQ это альтернативный подход к использованию LINQ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1447800" y="3048000"/>
            <a:ext cx="73152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IEnumerable&lt;string&gt; customerLastNames = customers.Select(cust =&gt; cust.LastName);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609600" y="4191000"/>
            <a:ext cx="77724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IEnumerable&lt;string&gt; customerLastNames = from cust in customers select cust.LastName;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57800" y="27432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Метод расширения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mtClean="0"/>
              <a:t>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62000" y="3886200"/>
            <a:ext cx="28194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Операция запроса</a:t>
            </a:r>
            <a:r>
              <a:rPr lang="en-US" dirty="0" smtClean="0"/>
              <a:t> </a:t>
            </a:r>
            <a:r>
              <a:rPr lang="ru-RU" dirty="0" smtClean="0"/>
              <a:t>select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" y="5257800"/>
            <a:ext cx="80010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«from a customer record in the customer collection, select the LastName field»</a:t>
            </a:r>
          </a:p>
        </p:txBody>
      </p:sp>
      <p:pic>
        <p:nvPicPr>
          <p:cNvPr id="11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972563">
            <a:off x="5073869" y="5119614"/>
            <a:ext cx="1144322" cy="22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r>
              <a:rPr lang="en-US" dirty="0" smtClean="0"/>
              <a:t> </a:t>
            </a:r>
            <a:r>
              <a:rPr lang="ru-RU" dirty="0" smtClean="0"/>
              <a:t>запросов </a:t>
            </a:r>
            <a:r>
              <a:rPr lang="en-US" dirty="0" smtClean="0"/>
              <a:t>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solidFill>
            <a:srgbClr val="E4FCF9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Составленное выражение запроса должно подчиняться следующим правилам (за строгим описанием правил следует обратиться к MSDN):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09600" y="1676400"/>
            <a:ext cx="80010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Должно начинаться с конструкции </a:t>
            </a:r>
            <a:r>
              <a:rPr lang="en-US" dirty="0" smtClean="0"/>
              <a:t>from</a:t>
            </a:r>
            <a:r>
              <a:rPr lang="ru-RU" dirty="0" smtClean="0"/>
              <a:t>, которая указывает на обрабатываемую коллекцию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600" y="2438400"/>
            <a:ext cx="80010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Может содержать ноль или более конструкции </a:t>
            </a:r>
            <a:r>
              <a:rPr lang="en-US" dirty="0" smtClean="0"/>
              <a:t>from</a:t>
            </a:r>
            <a:r>
              <a:rPr lang="ru-RU" dirty="0" smtClean="0"/>
              <a:t>, </a:t>
            </a:r>
            <a:r>
              <a:rPr lang="en-US" dirty="0" smtClean="0"/>
              <a:t>let</a:t>
            </a:r>
            <a:r>
              <a:rPr lang="ru-RU" dirty="0" smtClean="0"/>
              <a:t> или </a:t>
            </a:r>
            <a:r>
              <a:rPr lang="en-US" dirty="0" smtClean="0"/>
              <a:t>where</a:t>
            </a:r>
            <a:r>
              <a:rPr lang="ru-RU" dirty="0" smtClean="0"/>
              <a:t>. Конструкция </a:t>
            </a:r>
            <a:r>
              <a:rPr lang="en-US" dirty="0" smtClean="0"/>
              <a:t>let</a:t>
            </a:r>
            <a:r>
              <a:rPr lang="ru-RU" dirty="0" smtClean="0"/>
              <a:t> представляет переменную и присваивает ей значение. Конструкция </a:t>
            </a:r>
            <a:r>
              <a:rPr lang="en-US" dirty="0" smtClean="0"/>
              <a:t>where</a:t>
            </a:r>
            <a:r>
              <a:rPr lang="ru-RU" dirty="0" smtClean="0"/>
              <a:t> фильтрует элементы коллекции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9600" y="3429000"/>
            <a:ext cx="80010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Может включать ноль или более конструкций </a:t>
            </a:r>
            <a:r>
              <a:rPr lang="ru-RU" dirty="0" smtClean="0"/>
              <a:t>orderby, </a:t>
            </a:r>
            <a:r>
              <a:rPr lang="ru-RU" dirty="0" smtClean="0"/>
              <a:t>с полями сортировки и необязательным указанием на направление упорядочивания. Направление может быть </a:t>
            </a:r>
            <a:r>
              <a:rPr lang="en-US" dirty="0" smtClean="0"/>
              <a:t>ascending</a:t>
            </a:r>
            <a:r>
              <a:rPr lang="ru-RU" dirty="0" smtClean="0"/>
              <a:t> или </a:t>
            </a:r>
            <a:r>
              <a:rPr lang="en-US" dirty="0" smtClean="0"/>
              <a:t>descending</a:t>
            </a:r>
            <a:endParaRPr lang="ru-RU" dirty="0" smtClean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09600" y="4419600"/>
            <a:ext cx="80010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Должна </a:t>
            </a:r>
            <a:r>
              <a:rPr lang="ru-RU" dirty="0" smtClean="0"/>
              <a:t>следовать </a:t>
            </a:r>
            <a:r>
              <a:rPr lang="ru-RU" dirty="0" smtClean="0"/>
              <a:t>конструкция select или group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09600" y="5029200"/>
            <a:ext cx="80010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Может </a:t>
            </a:r>
            <a:r>
              <a:rPr lang="ru-RU" dirty="0" smtClean="0"/>
              <a:t>следовать необязательная конструкция </a:t>
            </a:r>
            <a:r>
              <a:rPr lang="ru-RU" dirty="0" smtClean="0"/>
              <a:t>продолжения</a:t>
            </a:r>
            <a:r>
              <a:rPr lang="ru-RU" dirty="0" smtClean="0"/>
              <a:t> </a:t>
            </a:r>
            <a:r>
              <a:rPr lang="ru-RU" dirty="0" smtClean="0"/>
              <a:t>(такой</a:t>
            </a:r>
            <a:r>
              <a:rPr lang="ru-RU" dirty="0" smtClean="0"/>
              <a:t> </a:t>
            </a:r>
            <a:r>
              <a:rPr lang="ru-RU" dirty="0" smtClean="0"/>
              <a:t>конструкцией является </a:t>
            </a:r>
            <a:r>
              <a:rPr lang="en-US" dirty="0" smtClean="0"/>
              <a:t>into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r>
              <a:rPr lang="en-US" dirty="0" smtClean="0"/>
              <a:t> </a:t>
            </a:r>
            <a:r>
              <a:rPr lang="ru-RU" dirty="0" smtClean="0"/>
              <a:t>запросов </a:t>
            </a:r>
            <a:r>
              <a:rPr lang="en-US" dirty="0" smtClean="0"/>
              <a:t>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Методы расширения LINQ против LINQ выражений запросов C#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2954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Почти для каждого метода расширения LINQ существует эквивалентная операция запроса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2133600"/>
            <a:ext cx="86106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customersOver25 = customers.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(cust =&gt; cust.Age &gt; 25);</a:t>
            </a: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customersOver25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customers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cust.Age &gt; 25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43600" y="17526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solidFill>
                  <a:schemeClr val="tx1"/>
                </a:solidFill>
              </a:rPr>
              <a:t>Метод расширениz Where</a:t>
            </a:r>
          </a:p>
        </p:txBody>
      </p:sp>
      <p:sp>
        <p:nvSpPr>
          <p:cNvPr id="8" name="Flowchart: Document 7"/>
          <p:cNvSpPr/>
          <p:nvPr/>
        </p:nvSpPr>
        <p:spPr bwMode="auto">
          <a:xfrm>
            <a:off x="304800" y="3733800"/>
            <a:ext cx="86106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sortedCustomers = customers.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OrderBy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(cust =&gt; cust.FirstName);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sortedCustomers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customers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orderby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cust.FirstName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4876800"/>
            <a:ext cx="86106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customersGroupedByAge = customers.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GroupBy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(cust =&gt; cust.Age);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customersGroupedByAge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customers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cust.Age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943600" y="29718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solidFill>
                  <a:schemeClr val="tx1"/>
                </a:solidFill>
              </a:rPr>
              <a:t>Операция запроса select</a:t>
            </a:r>
          </a:p>
        </p:txBody>
      </p:sp>
      <p:pic>
        <p:nvPicPr>
          <p:cNvPr id="11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236610">
            <a:off x="5107557" y="3040706"/>
            <a:ext cx="1144322" cy="2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84686">
            <a:off x="4885994" y="1956873"/>
            <a:ext cx="1144322" cy="2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 bwMode="auto">
          <a:xfrm>
            <a:off x="5715000" y="3352800"/>
            <a:ext cx="3200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solidFill>
                  <a:schemeClr val="tx1"/>
                </a:solidFill>
              </a:rPr>
              <a:t>Метод расширениz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OrderBy</a:t>
            </a:r>
            <a:endParaRPr lang="ru-RU" smtClean="0">
              <a:solidFill>
                <a:schemeClr val="tx1"/>
              </a:solidFill>
            </a:endParaRPr>
          </a:p>
        </p:txBody>
      </p:sp>
      <p:pic>
        <p:nvPicPr>
          <p:cNvPr id="14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84686">
            <a:off x="4885994" y="3557074"/>
            <a:ext cx="1144322" cy="2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 bwMode="auto">
          <a:xfrm>
            <a:off x="5867400" y="46482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solidFill>
                  <a:schemeClr val="tx1"/>
                </a:solidFill>
              </a:rPr>
              <a:t>Операция запроса group by</a:t>
            </a:r>
          </a:p>
        </p:txBody>
      </p:sp>
      <p:pic>
        <p:nvPicPr>
          <p:cNvPr id="16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169048">
            <a:off x="7462260" y="5200392"/>
            <a:ext cx="1144322" cy="2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r>
              <a:rPr lang="en-US" dirty="0" smtClean="0"/>
              <a:t> </a:t>
            </a:r>
            <a:r>
              <a:rPr lang="ru-RU" dirty="0" smtClean="0"/>
              <a:t>запросов </a:t>
            </a:r>
            <a:r>
              <a:rPr lang="en-US" dirty="0" smtClean="0"/>
              <a:t>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066800"/>
            <a:ext cx="8610600" cy="3200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customersAndCountries = customers.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 companies,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cust =&gt; cust.CompanyName,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comp =&gt; comp.CompanyName,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cust, comp) =&gt;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new {cust.FirstName,cust.LastName,comp.Country});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customersAndCountries1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customers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comp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companies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cust.CompanyName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comp.CompanyName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{cust.FirstName, cust.LastName, comp.Country};</a:t>
            </a:r>
          </a:p>
          <a:p>
            <a:pPr algn="ctr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4343400"/>
            <a:ext cx="86106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customerCount = (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customers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cust).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715000" y="762000"/>
            <a:ext cx="3200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solidFill>
                  <a:schemeClr val="tx1"/>
                </a:solidFill>
              </a:rPr>
              <a:t>Метод расширениz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OrderBy</a:t>
            </a:r>
            <a:endParaRPr lang="ru-RU" smtClean="0">
              <a:solidFill>
                <a:schemeClr val="tx1"/>
              </a:solidFill>
            </a:endParaRPr>
          </a:p>
        </p:txBody>
      </p:sp>
      <p:pic>
        <p:nvPicPr>
          <p:cNvPr id="7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84686">
            <a:off x="4885994" y="890074"/>
            <a:ext cx="1144322" cy="2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304800" y="29718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solidFill>
                  <a:schemeClr val="tx1"/>
                </a:solidFill>
              </a:rPr>
              <a:t>Операция запроса group by</a:t>
            </a:r>
          </a:p>
        </p:txBody>
      </p:sp>
      <p:pic>
        <p:nvPicPr>
          <p:cNvPr id="9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409164">
            <a:off x="2949000" y="3092887"/>
            <a:ext cx="715742" cy="15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381000" y="5486400"/>
            <a:ext cx="85344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Использование метода расширения Count с простым запросом, использующим операцию запроса</a:t>
            </a:r>
            <a:endParaRPr lang="ru-RU" smtClean="0">
              <a:solidFill>
                <a:schemeClr val="tx1"/>
              </a:solidFill>
            </a:endParaRPr>
          </a:p>
        </p:txBody>
      </p:sp>
      <p:pic>
        <p:nvPicPr>
          <p:cNvPr id="11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031474">
            <a:off x="5864906" y="5053234"/>
            <a:ext cx="1209341" cy="2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568056">
            <a:off x="4766257" y="5173988"/>
            <a:ext cx="1078172" cy="24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Отложенное и раннее вычисление запросов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" y="1295400"/>
            <a:ext cx="2819400" cy="3048000"/>
          </a:xfrm>
          <a:prstGeom prst="roundRect">
            <a:avLst/>
          </a:prstGeom>
          <a:solidFill>
            <a:srgbClr val="CCFF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1524000"/>
            <a:ext cx="20574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Елемент 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2000" y="2133600"/>
            <a:ext cx="20574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Елемент 2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62000" y="2743200"/>
            <a:ext cx="20574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Елемент 3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" y="3733800"/>
            <a:ext cx="20574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Елемент 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62000" y="3200400"/>
            <a:ext cx="2057400" cy="457200"/>
          </a:xfrm>
          <a:prstGeom prst="roundRect">
            <a:avLst/>
          </a:prstGeom>
          <a:solidFill>
            <a:srgbClr val="CCFFFF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.  .  .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19800" y="1219200"/>
            <a:ext cx="2667000" cy="13716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from</a:t>
            </a:r>
            <a:r>
              <a:rPr lang="ru-RU" smtClean="0"/>
              <a:t>. . .</a:t>
            </a:r>
          </a:p>
          <a:p>
            <a:pPr algn="ctr">
              <a:spcAft>
                <a:spcPts val="1000"/>
              </a:spcAft>
            </a:pPr>
            <a:r>
              <a:rPr lang="ru-RU" b="1" smtClean="0"/>
              <a:t>where</a:t>
            </a:r>
            <a:r>
              <a:rPr lang="ru-RU" smtClean="0"/>
              <a:t>. . .</a:t>
            </a:r>
          </a:p>
          <a:p>
            <a:pPr algn="ctr">
              <a:spcAft>
                <a:spcPts val="1000"/>
              </a:spcAft>
            </a:pPr>
            <a:r>
              <a:rPr lang="ru-RU" b="1" smtClean="0"/>
              <a:t>select</a:t>
            </a:r>
            <a:r>
              <a:rPr lang="ru-RU" smtClean="0"/>
              <a:t>. .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83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/>
              <a:t>Запрос</a:t>
            </a:r>
            <a:endParaRPr lang="ru-RU" b="1"/>
          </a:p>
        </p:txBody>
      </p:sp>
      <p:sp>
        <p:nvSpPr>
          <p:cNvPr id="15" name="TextBox 14"/>
          <p:cNvSpPr txBox="1"/>
          <p:nvPr/>
        </p:nvSpPr>
        <p:spPr>
          <a:xfrm>
            <a:off x="609600" y="762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/>
              <a:t>Источник данных</a:t>
            </a:r>
            <a:endParaRPr lang="ru-RU" b="1"/>
          </a:p>
        </p:txBody>
      </p:sp>
      <p:sp>
        <p:nvSpPr>
          <p:cNvPr id="16" name="Flowchart: Document 15"/>
          <p:cNvSpPr/>
          <p:nvPr/>
        </p:nvSpPr>
        <p:spPr bwMode="auto">
          <a:xfrm>
            <a:off x="3276600" y="3048000"/>
            <a:ext cx="4953000" cy="2514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>
                <a:latin typeface="Consolas" pitchFamily="49" charset="0"/>
                <a:cs typeface="Consolas" pitchFamily="49" charset="0"/>
              </a:rPr>
              <a:t>foreach (var item in        )</a:t>
            </a:r>
          </a:p>
          <a:p>
            <a:r>
              <a:rPr lang="ru-RU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ru-RU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>
              <a:spcAft>
                <a:spcPts val="1000"/>
              </a:spcAft>
            </a:pP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943600" y="3352800"/>
            <a:ext cx="8382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Query</a:t>
            </a:r>
            <a:endParaRPr lang="ru-RU" smtClean="0"/>
          </a:p>
        </p:txBody>
      </p:sp>
      <p:cxnSp>
        <p:nvCxnSpPr>
          <p:cNvPr id="27" name="Shape 26"/>
          <p:cNvCxnSpPr>
            <a:stCxn id="25" idx="0"/>
          </p:cNvCxnSpPr>
          <p:nvPr/>
        </p:nvCxnSpPr>
        <p:spPr>
          <a:xfrm rot="16200000" flipV="1">
            <a:off x="3867150" y="857250"/>
            <a:ext cx="1524000" cy="34671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249194" y="2971800"/>
            <a:ext cx="762000" cy="1588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2895600" y="2286000"/>
            <a:ext cx="3390900" cy="10668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 bwMode="auto">
          <a:xfrm>
            <a:off x="3657600" y="3810000"/>
            <a:ext cx="41148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Выполнение действий с элементом</a:t>
            </a:r>
            <a:endParaRPr lang="ru-RU" smtClean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304800" y="48006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 LINQ выполнение запроса отличается от самого запроса – создание переменной запроса само по себе не связано с получением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Отложенное и раннее вычисление запросов</a:t>
            </a:r>
            <a:endParaRPr lang="ru-RU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1" name="Flowchart: Document 20"/>
          <p:cNvSpPr/>
          <p:nvPr/>
        </p:nvSpPr>
        <p:spPr bwMode="auto">
          <a:xfrm>
            <a:off x="304800" y="762000"/>
            <a:ext cx="8534400" cy="1066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var usCompanies = from a in companies where String.Equals(a.Country, "United States") select a.CompanyName;</a:t>
            </a:r>
          </a:p>
        </p:txBody>
      </p:sp>
      <p:sp>
        <p:nvSpPr>
          <p:cNvPr id="22" name="Flowchart: Document 21"/>
          <p:cNvSpPr/>
          <p:nvPr/>
        </p:nvSpPr>
        <p:spPr bwMode="auto">
          <a:xfrm>
            <a:off x="3962400" y="1447800"/>
            <a:ext cx="4724400" cy="1447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foreach (string name in usCompanies)</a:t>
            </a: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Console.WriteLine(name);</a:t>
            </a: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04800" y="25908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Во время выполнения методов расширения LINQ и операций запросов приложение не строит коллекцию; данные получаются только тогда, когда происходит итерирование по коллекции</a:t>
            </a:r>
          </a:p>
        </p:txBody>
      </p:sp>
      <p:sp>
        <p:nvSpPr>
          <p:cNvPr id="26" name="Flowchart: Document 25"/>
          <p:cNvSpPr/>
          <p:nvPr/>
        </p:nvSpPr>
        <p:spPr bwMode="auto">
          <a:xfrm>
            <a:off x="304800" y="3657600"/>
            <a:ext cx="83058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usCompanies = from a in companies.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ToList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where String.Equals(a.Country, "United States")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select a.CompanyName;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04800" y="52578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Можно форсировать вычисление запросов LINQ и генерировать статическую, кэшированную коллекцию (ToList, ToArray)</a:t>
            </a:r>
          </a:p>
        </p:txBody>
      </p:sp>
      <p:pic>
        <p:nvPicPr>
          <p:cNvPr id="29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058818">
            <a:off x="2804677" y="2251283"/>
            <a:ext cx="1459692" cy="26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526595">
            <a:off x="3795278" y="4951461"/>
            <a:ext cx="1459692" cy="26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r>
              <a:rPr lang="en-US" dirty="0" smtClean="0"/>
              <a:t>: </a:t>
            </a:r>
            <a:r>
              <a:rPr lang="en-US" dirty="0" err="1" smtClean="0"/>
              <a:t>Методы</a:t>
            </a:r>
            <a:r>
              <a:rPr lang="en-US" dirty="0" smtClean="0"/>
              <a:t> </a:t>
            </a:r>
            <a:r>
              <a:rPr lang="en-US" dirty="0" err="1" smtClean="0"/>
              <a:t>расширения</a:t>
            </a:r>
            <a:r>
              <a:rPr lang="en-US" dirty="0" smtClean="0"/>
              <a:t> и </a:t>
            </a:r>
            <a:r>
              <a:rPr lang="en-US" dirty="0" err="1" smtClean="0"/>
              <a:t>выражения</a:t>
            </a:r>
            <a:r>
              <a:rPr lang="en-US" dirty="0" smtClean="0"/>
              <a:t> </a:t>
            </a:r>
            <a:r>
              <a:rPr lang="en-US" dirty="0" err="1" smtClean="0"/>
              <a:t>запросов</a:t>
            </a:r>
            <a:r>
              <a:rPr lang="en-US" dirty="0" smtClean="0"/>
              <a:t> LINQ</a:t>
            </a:r>
            <a:r>
              <a:rPr lang="en-US" dirty="0" smtClean="0"/>
              <a:t> 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4648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Построение динамических запросов и выражений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c построением динамических запросов LINQ с помощью типов пространства имен System.Linq.Expressions .NET Framework</a:t>
            </a:r>
          </a:p>
          <a:p>
            <a:pPr algn="just"/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Динамический запрос 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0"/>
            <a:ext cx="8610600" cy="1905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Статические запросы: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Необходимо всегда написать все возможные запросы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Иногда требуется много ненужного кода, который никогда не используется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Иногда  сложные условные операторы приводят к скрытым ошибкам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 статическими запросами LINQ при компиляции приложения необходимо предоставить подробную информацию о запросе, который необходимо выполнить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962400"/>
            <a:ext cx="8610600" cy="2133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Динамические запросы позволяют: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Собрать запроса на основе предоставленных параметров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Создавать запросы в соответствии с требованиями пользователя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Писать только необходимый код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smtClean="0"/>
              <a:t>Сократить количество потенциальных ошибок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3505200"/>
            <a:ext cx="861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Динамические запросы позволяют создавать запрос во время выполнения</a:t>
            </a:r>
          </a:p>
        </p:txBody>
      </p:sp>
      <p:pic>
        <p:nvPicPr>
          <p:cNvPr id="11" name="Picture 2" descr="E:\Projects\ContentDev\MSL PNG Library\OldVersion\PNG_Library\Validate_X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600200"/>
            <a:ext cx="672357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E:\Projects\ContentDev\MSL PNG Library\OldVersion\PNG_Library\Validate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1" y="4191000"/>
            <a:ext cx="838200" cy="79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выражений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Дерево выражений это структура данных, представляющая собой выражение, использующее запрос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524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Простое выражение может быть константой, ссылкой на переменную или свойством объекта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2098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Деревья, представляющие собой простые выражения, можно комбинировать в более сложные деревья, включающие операторы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895600" y="3733800"/>
            <a:ext cx="6019800" cy="23622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              &amp;&amp;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            / 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 ----------        ----------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/                         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&gt;                            &lt;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/   \                        /   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/     \                      /  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/       \                    /    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Member: o.x Constant: 3    Member: o.y Constant: 6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2895600"/>
            <a:ext cx="3124200" cy="14478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  &gt;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 /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 /  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      /       \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Member: o.x   Constant: 3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343400" y="3352800"/>
            <a:ext cx="1981200" cy="4572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o.x &gt; 3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" y="4724400"/>
            <a:ext cx="3124200" cy="4572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o.x &gt; 3 &amp;&amp; o.y &lt; 6</a:t>
            </a:r>
          </a:p>
        </p:txBody>
      </p:sp>
      <p:pic>
        <p:nvPicPr>
          <p:cNvPr id="12" name="Picture 2" descr="E:\Projects\ContentDev\MSL PNG Library\OldVersion\PNG_Library\arrow01_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491527">
            <a:off x="2979852" y="3248747"/>
            <a:ext cx="146685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Projects\ContentDev\MSL PNG Library\OldVersion\PNG_Library\arrow01_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147834" flipV="1">
            <a:off x="2400551" y="4204583"/>
            <a:ext cx="1443638" cy="88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3352800" y="2895600"/>
            <a:ext cx="2057400" cy="596177"/>
            <a:chOff x="152400" y="3124200"/>
            <a:chExt cx="2057400" cy="596177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52400" y="3124200"/>
              <a:ext cx="20574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MemberExpression</a:t>
              </a:r>
            </a:p>
          </p:txBody>
        </p:sp>
        <p:pic>
          <p:nvPicPr>
            <p:cNvPr id="15" name="Picture 16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2597693" flipV="1">
              <a:off x="899852" y="3484752"/>
              <a:ext cx="700589" cy="23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5791200" y="2895600"/>
            <a:ext cx="2670780" cy="505797"/>
            <a:chOff x="-384780" y="3138990"/>
            <a:chExt cx="2670780" cy="505797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28600" y="3138990"/>
              <a:ext cx="20574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ConstantExpression</a:t>
              </a:r>
            </a:p>
          </p:txBody>
        </p:sp>
        <p:pic>
          <p:nvPicPr>
            <p:cNvPr id="19" name="Picture 16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8463809" flipV="1">
              <a:off x="-384780" y="3409162"/>
              <a:ext cx="700589" cy="23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5426149" y="3712112"/>
            <a:ext cx="3035831" cy="326488"/>
            <a:chOff x="-749831" y="3117302"/>
            <a:chExt cx="3035831" cy="326488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228600" y="3138990"/>
              <a:ext cx="20574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BinaryExpression</a:t>
              </a:r>
            </a:p>
          </p:txBody>
        </p:sp>
        <p:pic>
          <p:nvPicPr>
            <p:cNvPr id="22" name="Picture 16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2087144" flipV="1">
              <a:off x="-749831" y="3117302"/>
              <a:ext cx="1190756" cy="312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выражений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066800"/>
            <a:ext cx="8610600" cy="18288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 BinaryExpression представляет выражения, которые используют бинарные операции, такие как «+», «-», «&gt;» или «&lt;», чтобы объединить дочерние выражения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33400" y="762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BinaryExpression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066800" y="18288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Expression.Add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23622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Expression.Subtract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10000" y="18288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Expression.GreaterThan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0" y="23622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Expression.LessThan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3962400"/>
            <a:ext cx="8610600" cy="10668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 ConstantExpression представляет постоянные значения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66800" y="44196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Expression.Constant</a:t>
            </a:r>
          </a:p>
        </p:txBody>
      </p:sp>
      <p:sp>
        <p:nvSpPr>
          <p:cNvPr id="18" name="Flowchart: Document 17"/>
          <p:cNvSpPr/>
          <p:nvPr/>
        </p:nvSpPr>
        <p:spPr bwMode="auto">
          <a:xfrm>
            <a:off x="457200" y="3048000"/>
            <a:ext cx="8229600" cy="533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BinaryExpression myExp = Expression.Add(expression1, expression2);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33400" y="36576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BinaryExpression</a:t>
            </a:r>
            <a:endParaRPr lang="ru-RU" smtClean="0"/>
          </a:p>
        </p:txBody>
      </p:sp>
      <p:sp>
        <p:nvSpPr>
          <p:cNvPr id="20" name="Flowchart: Document 19"/>
          <p:cNvSpPr/>
          <p:nvPr/>
        </p:nvSpPr>
        <p:spPr bwMode="auto">
          <a:xfrm>
            <a:off x="457200" y="5257800"/>
            <a:ext cx="8229600" cy="533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ConstantExpression constant = Expression.Constant(5, typeof(int));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выражений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066800"/>
            <a:ext cx="8610600" cy="9906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 MemberExpression позволяет обращаться к свойствам или полям объекта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33400" y="762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MemberExpression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1524000"/>
            <a:ext cx="3352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MakeMemberAccess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3962400"/>
            <a:ext cx="8610600" cy="21336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 UnaryExpression представляет выражения, основаные на унарной операции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4572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ArrayLength </a:t>
            </a:r>
          </a:p>
        </p:txBody>
      </p:sp>
      <p:sp>
        <p:nvSpPr>
          <p:cNvPr id="18" name="Flowchart: Document 17"/>
          <p:cNvSpPr/>
          <p:nvPr/>
        </p:nvSpPr>
        <p:spPr bwMode="auto">
          <a:xfrm>
            <a:off x="304800" y="2133600"/>
            <a:ext cx="8610600" cy="1447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MyType myData = ...;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MemberExpression member = Expression.MakeMemberAccess (Expression.Constant(myData),propertyInfo);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MemberExpression staticProperty = Expression.MakeMemberAccess(null, propertyInfo);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33400" y="36576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UnaryExpression</a:t>
            </a:r>
            <a:endParaRPr lang="ru-RU" smtClean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33400" y="50292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Convert 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33400" y="54864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Negate  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200400" y="4572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Not  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200400" y="50292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Quote  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200400" y="54864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TypeAs 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867400" y="4572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UnaryPlus   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867400" y="5029200"/>
            <a:ext cx="2895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Expression.NegateChecked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5867400" y="5486400"/>
            <a:ext cx="2895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 ConvertChecked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выражений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1066800"/>
            <a:ext cx="8610600" cy="1828800"/>
          </a:xfrm>
          <a:prstGeom prst="roundRect">
            <a:avLst/>
          </a:prstGeom>
          <a:solidFill>
            <a:srgbClr val="CCEC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 Expression&lt;TDelegate&gt; представляет лямбда-выражения</a:t>
            </a:r>
          </a:p>
          <a:p>
            <a:pPr algn="just">
              <a:spcAft>
                <a:spcPts val="1000"/>
              </a:spcAft>
            </a:pPr>
            <a:r>
              <a:rPr lang="ru-RU" smtClean="0"/>
              <a:t>Параметр типа TDelegate должнен ссылаться на делегат, соответствующий сигнатуре лямбда-выражения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2286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Expression.Parameter</a:t>
            </a:r>
          </a:p>
        </p:txBody>
      </p:sp>
      <p:sp>
        <p:nvSpPr>
          <p:cNvPr id="18" name="Flowchart: Document 17"/>
          <p:cNvSpPr/>
          <p:nvPr/>
        </p:nvSpPr>
        <p:spPr bwMode="auto">
          <a:xfrm>
            <a:off x="304800" y="3048000"/>
            <a:ext cx="8610600" cy="2133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Expression&lt;Func&lt;int, bool&gt;&gt; lambda = null;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ParameterExpression param = Expression.Parameter(typeof(int), "x");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ConstantExpression two = Expression.Constant(2, typeof(int));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BinaryExpression body = Expression.GreaterThan(param, two);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lambda = Expression.Lambda&lt;Func&lt;int, bool&gt;&gt;(body, param);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Console.WriteLine(lambda.ToString());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33400" y="762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Expression&lt;TDelegate&gt;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200400" y="2286000"/>
            <a:ext cx="2514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Expression.Lambda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400" y="5257800"/>
            <a:ext cx="2286000" cy="8382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x =&gt; (x &gt; 2)</a:t>
            </a:r>
          </a:p>
        </p:txBody>
      </p:sp>
      <p:pic>
        <p:nvPicPr>
          <p:cNvPr id="27" name="Picture 2" descr="E:\Projects\ContentDev\MSL PNG Library\OldVersion\PNG_Library\arrow01_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574893" flipV="1">
            <a:off x="4539141" y="4500349"/>
            <a:ext cx="1601948" cy="75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сведений о типах во время выполнения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 разработке дерева выражений невозможно непосредственно использовать свойства объектов C# 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676400"/>
            <a:ext cx="86106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  <a:p>
            <a:pPr algn="just">
              <a:spcAft>
                <a:spcPts val="1000"/>
              </a:spcAft>
            </a:pPr>
            <a:r>
              <a:rPr lang="ru-RU" smtClean="0"/>
              <a:t>Необходимо использовать отражение для доступа к типам объектов и членам</a:t>
            </a:r>
          </a:p>
          <a:p>
            <a:pPr marL="355600" algn="just">
              <a:spcAft>
                <a:spcPts val="1000"/>
              </a:spcAft>
            </a:pPr>
            <a:r>
              <a:rPr lang="ru-RU" smtClean="0"/>
              <a:t>- использовать класс Type для представления типа объекта</a:t>
            </a:r>
          </a:p>
          <a:p>
            <a:pPr marL="355600" algn="just">
              <a:spcAft>
                <a:spcPts val="1000"/>
              </a:spcAft>
            </a:pPr>
            <a:r>
              <a:rPr lang="ru-RU" smtClean="0"/>
              <a:t>- использовать класс MemberInfo для представления члена</a:t>
            </a:r>
          </a:p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2971800"/>
            <a:ext cx="8610600" cy="3124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Type stringType = typeof(string);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MemberInfo stringLength = stringType.GetProperty("Length");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data = "Hello, World!";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MemberExpression length = Expression.MakeMemberAccess(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Expression.Constant(data), stringLength);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ConstantExpression maxLength = Expression.Constant(25);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BinaryExpression compareLength = Expression.GreaterThanOrEqual(length, maxLength);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Console.WriteLine(compareLength.ToString());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191000" y="2895600"/>
            <a:ext cx="2590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Представляет тип string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010400" y="3352800"/>
            <a:ext cx="18288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Представляет член </a:t>
            </a:r>
            <a:r>
              <a:rPr lang="ru-RU" smtClean="0">
                <a:cs typeface="Consolas" pitchFamily="49" charset="0"/>
              </a:rPr>
              <a:t>Length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33800" y="5562600"/>
            <a:ext cx="4800600" cy="533400"/>
          </a:xfrm>
          <a:prstGeom prst="roundRect">
            <a:avLst/>
          </a:prstGeom>
          <a:solidFill>
            <a:srgbClr val="CCFFFF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>
                <a:latin typeface="Consolas" pitchFamily="49" charset="0"/>
                <a:cs typeface="Consolas" pitchFamily="49" charset="0"/>
              </a:rPr>
              <a:t>("Hello, World!".Length &gt;= 25)</a:t>
            </a:r>
          </a:p>
        </p:txBody>
      </p:sp>
      <p:pic>
        <p:nvPicPr>
          <p:cNvPr id="16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533832" flipV="1">
            <a:off x="3589463" y="2998542"/>
            <a:ext cx="700589" cy="2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209781" flipV="1">
            <a:off x="5953411" y="3567822"/>
            <a:ext cx="1067654" cy="24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80010" flipV="1">
            <a:off x="3362974" y="5498977"/>
            <a:ext cx="700589" cy="2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Компиляция и выполнение динамических </a:t>
            </a:r>
            <a:r>
              <a:rPr lang="ru-RU" smtClean="0"/>
              <a:t>запросов </a:t>
            </a:r>
            <a:r>
              <a:rPr lang="ru-RU" smtClean="0"/>
              <a:t>LINQ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Чтобы</a:t>
            </a:r>
            <a:r>
              <a:rPr lang="ru-RU" smtClean="0"/>
              <a:t> использовать дерево выражений во время </a:t>
            </a:r>
            <a:r>
              <a:rPr lang="ru-RU" smtClean="0"/>
              <a:t>выполнения</a:t>
            </a:r>
            <a:r>
              <a:rPr lang="ru-RU" smtClean="0"/>
              <a:t>, его необходимо скомпилировать с помощью метода Compile типа </a:t>
            </a:r>
            <a:r>
              <a:rPr lang="ru-RU" smtClean="0"/>
              <a:t>Expression&lt;TDelegate</a:t>
            </a:r>
            <a:r>
              <a:rPr lang="ru-RU" smtClean="0"/>
              <a:t>&gt;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524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</a:t>
            </a:r>
            <a:r>
              <a:rPr lang="ru-RU" smtClean="0"/>
              <a:t> Compile принимает дерево </a:t>
            </a:r>
            <a:r>
              <a:rPr lang="ru-RU" smtClean="0"/>
              <a:t>выражений</a:t>
            </a:r>
            <a:r>
              <a:rPr lang="ru-RU" smtClean="0"/>
              <a:t>, представляющее </a:t>
            </a:r>
            <a:r>
              <a:rPr lang="ru-RU" smtClean="0"/>
              <a:t>лямбда-выражение</a:t>
            </a:r>
            <a:r>
              <a:rPr lang="ru-RU" smtClean="0"/>
              <a:t>, и возвращает объект </a:t>
            </a:r>
            <a:r>
              <a:rPr lang="ru-RU" smtClean="0"/>
              <a:t>TDelegate</a:t>
            </a:r>
            <a:r>
              <a:rPr lang="ru-RU" smtClean="0"/>
              <a:t>, который можно </a:t>
            </a:r>
            <a:r>
              <a:rPr lang="ru-RU" smtClean="0"/>
              <a:t>вызывать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2286000"/>
            <a:ext cx="86106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Expression&lt;Func&lt;int,bool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expressionTree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Expression.Lambda&lt;Func&lt;int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(expression, parameter);</a:t>
            </a:r>
          </a:p>
          <a:p>
            <a:pPr algn="just"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Func&lt;int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myDelegate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myDelegate +=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expressionTree.Compile();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3528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</a:t>
            </a:r>
            <a:r>
              <a:rPr lang="ru-RU" smtClean="0"/>
              <a:t> </a:t>
            </a:r>
            <a:r>
              <a:rPr lang="ru-RU" smtClean="0"/>
              <a:t>Compile можно </a:t>
            </a:r>
            <a:r>
              <a:rPr lang="ru-RU" smtClean="0"/>
              <a:t>использовать   в качестве аргумента в методе расширения LINQ</a:t>
            </a:r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4191000"/>
            <a:ext cx="8610600" cy="533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bankAccounts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accounts.Where(expressionTree.Compile());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304800" y="5562600"/>
            <a:ext cx="8610600" cy="533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response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expressionTree.Compile().DynamicInvoke(1);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47244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Можно использовать метод DynamicInvoke объекта TDelegate, который </a:t>
            </a:r>
            <a:r>
              <a:rPr lang="ru-RU" smtClean="0"/>
              <a:t>возвращаетметод </a:t>
            </a:r>
            <a:r>
              <a:rPr lang="ru-RU" smtClean="0"/>
              <a:t>Compile </a:t>
            </a:r>
            <a:r>
              <a:rPr lang="ru-RU" smtClean="0"/>
              <a:t> для вызвова лямбда-выражения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Использование методов расширения и выражений запросов LINQ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c некоторыми из фундаментальных концепциями и возможностями LINQ использования в приложениях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Построение динамических запросов и выражений LINQ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4800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730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</a:t>
            </a:r>
            <a:r>
              <a:rPr lang="en-US" sz="1600" dirty="0" smtClean="0"/>
              <a:t>1</a:t>
            </a:r>
            <a:r>
              <a:rPr lang="ru-RU" sz="1600" dirty="0" smtClean="0"/>
              <a:t>2 Введение в </a:t>
            </a:r>
            <a:r>
              <a:rPr lang="en-US" sz="1600" dirty="0" smtClean="0"/>
              <a:t>LINQ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запросы LINQ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Flowchart: Document 14"/>
          <p:cNvSpPr/>
          <p:nvPr/>
        </p:nvSpPr>
        <p:spPr bwMode="auto">
          <a:xfrm>
            <a:off x="381000" y="1295400"/>
            <a:ext cx="6858000" cy="4114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IntroToLINQ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       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static void Main()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int[] numbers = new int[7] { 0, 1, 2, 3, 4, 5, 6 };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       var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numQuery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from num in numbers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where (num % 2) == 0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select num;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foreach (int num in numQuery)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Console.Write("{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0,1} 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num);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10200" y="1143000"/>
            <a:ext cx="3276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Получение</a:t>
            </a:r>
            <a:r>
              <a:rPr lang="ru-RU" smtClean="0"/>
              <a:t> источника </a:t>
            </a:r>
            <a:r>
              <a:rPr lang="ru-RU" smtClean="0"/>
              <a:t>данных</a:t>
            </a:r>
            <a:endParaRPr lang="ru-RU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096000" y="2743200"/>
            <a:ext cx="2362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Создание</a:t>
            </a:r>
            <a:r>
              <a:rPr lang="ru-RU" smtClean="0"/>
              <a:t> </a:t>
            </a:r>
            <a:r>
              <a:rPr lang="ru-RU" smtClean="0"/>
              <a:t>запроса</a:t>
            </a:r>
            <a:endParaRPr lang="ru-RU" smtClean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5943600" y="3886200"/>
            <a:ext cx="2362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Выполнение</a:t>
            </a:r>
            <a:r>
              <a:rPr lang="ru-RU" smtClean="0"/>
              <a:t> </a:t>
            </a:r>
            <a:r>
              <a:rPr lang="ru-RU" smtClean="0"/>
              <a:t>запроса</a:t>
            </a:r>
            <a:endParaRPr lang="ru-RU" smtClean="0"/>
          </a:p>
        </p:txBody>
      </p:sp>
      <p:pic>
        <p:nvPicPr>
          <p:cNvPr id="19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770420">
            <a:off x="4236361" y="1740477"/>
            <a:ext cx="1553000" cy="27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696908">
            <a:off x="3954597" y="2897415"/>
            <a:ext cx="2439402" cy="25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208991">
            <a:off x="4195919" y="3861905"/>
            <a:ext cx="2173063" cy="24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 bwMode="auto">
          <a:xfrm>
            <a:off x="381000" y="5105400"/>
            <a:ext cx="2362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Тип </a:t>
            </a:r>
            <a:r>
              <a:rPr lang="ru-RU" smtClean="0"/>
              <a:t>IEnumerable&lt;</a:t>
            </a:r>
            <a:r>
              <a:rPr lang="ru-RU" smtClean="0"/>
              <a:t>int&gt;</a:t>
            </a:r>
            <a:endParaRPr lang="ru-RU" smtClean="0"/>
          </a:p>
        </p:txBody>
      </p:sp>
      <p:pic>
        <p:nvPicPr>
          <p:cNvPr id="28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7261934">
            <a:off x="-76283" y="4025799"/>
            <a:ext cx="2756635" cy="30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запросы 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409575" y="1208088"/>
            <a:ext cx="8345488" cy="4656137"/>
          </a:xfrm>
          <a:prstGeom prst="roundRect">
            <a:avLst>
              <a:gd name="adj" fmla="val 4167"/>
            </a:avLst>
          </a:prstGeom>
          <a:solidFill>
            <a:srgbClr val="E4FCF9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ru-RU"/>
          </a:p>
        </p:txBody>
      </p:sp>
      <p:sp>
        <p:nvSpPr>
          <p:cNvPr id="21" name="Rounded Rectangle 20"/>
          <p:cNvSpPr/>
          <p:nvPr/>
        </p:nvSpPr>
        <p:spPr bwMode="auto">
          <a:xfrm>
            <a:off x="762000" y="1752600"/>
            <a:ext cx="2286000" cy="533400"/>
          </a:xfrm>
          <a:prstGeom prst="roundRect">
            <a:avLst/>
          </a:prstGeom>
          <a:solidFill>
            <a:srgbClr val="99FFCC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С</a:t>
            </a:r>
            <a:r>
              <a:rPr lang="ru-RU" b="1" smtClean="0"/>
              <a:t>#</a:t>
            </a:r>
            <a:endParaRPr lang="ru-RU" b="1" smtClean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3200400" y="1752600"/>
            <a:ext cx="5181600" cy="533400"/>
          </a:xfrm>
          <a:prstGeom prst="roundRect">
            <a:avLst/>
          </a:prstGeom>
          <a:solidFill>
            <a:srgbClr val="00B0F0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b="1" smtClean="0"/>
              <a:t>Другие </a:t>
            </a:r>
            <a:r>
              <a:rPr lang="ru-RU" b="1" smtClean="0"/>
              <a:t>языки </a:t>
            </a:r>
            <a:r>
              <a:rPr lang="ru-RU" b="1" smtClean="0"/>
              <a:t>.</a:t>
            </a:r>
            <a:r>
              <a:rPr lang="ru-RU" b="1" smtClean="0"/>
              <a:t>NET </a:t>
            </a:r>
            <a:r>
              <a:rPr lang="ru-RU" b="1" smtClean="0"/>
              <a:t>Framework</a:t>
            </a:r>
            <a:endParaRPr lang="ru-RU" b="1"/>
          </a:p>
        </p:txBody>
      </p:sp>
      <p:sp>
        <p:nvSpPr>
          <p:cNvPr id="23" name="Rounded Rectangle 22"/>
          <p:cNvSpPr/>
          <p:nvPr/>
        </p:nvSpPr>
        <p:spPr bwMode="auto">
          <a:xfrm>
            <a:off x="762000" y="2514600"/>
            <a:ext cx="7620000" cy="533400"/>
          </a:xfrm>
          <a:prstGeom prst="roundRect">
            <a:avLst/>
          </a:prstGeom>
          <a:solidFill>
            <a:srgbClr val="FFFF00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dirty="0" smtClean="0"/>
              <a:t>LINQ</a:t>
            </a:r>
            <a:endParaRPr lang="ru-RU" b="1" dirty="0" smtClean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33400" y="3352800"/>
            <a:ext cx="8077200" cy="2362200"/>
          </a:xfrm>
          <a:prstGeom prst="roundRect">
            <a:avLst/>
          </a:prstGeom>
          <a:solidFill>
            <a:schemeClr val="bg2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Поставщик </a:t>
            </a:r>
            <a:r>
              <a:rPr lang="ru-RU" dirty="0" smtClean="0"/>
              <a:t>LINQ</a:t>
            </a:r>
          </a:p>
          <a:p>
            <a:pPr algn="ctr">
              <a:spcAft>
                <a:spcPts val="1000"/>
              </a:spcAft>
            </a:pPr>
            <a:endParaRPr lang="ru-RU" dirty="0" smtClean="0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730250" y="4383088"/>
            <a:ext cx="1414463" cy="9509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ru-RU" smtClean="0"/>
              <a:t>LINQ to </a:t>
            </a:r>
          </a:p>
          <a:p>
            <a:pPr algn="ctr">
              <a:defRPr/>
            </a:pPr>
            <a:r>
              <a:rPr lang="ru-RU" smtClean="0"/>
              <a:t>Objects</a:t>
            </a:r>
            <a:endParaRPr lang="ru-RU" smtClean="0"/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2243138" y="3925888"/>
            <a:ext cx="4662487" cy="1608137"/>
          </a:xfrm>
          <a:prstGeom prst="roundRect">
            <a:avLst>
              <a:gd name="adj" fmla="val 4167"/>
            </a:avLst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algn="ctr">
              <a:defRPr/>
            </a:pPr>
            <a:r>
              <a:rPr lang="ru-RU" dirty="0" smtClean="0">
                <a:latin typeface="+mn-lt"/>
              </a:rPr>
              <a:t>Поставщики LINQ  ADO.NET</a:t>
            </a:r>
            <a:endParaRPr lang="ru-RU" dirty="0" smtClean="0">
              <a:latin typeface="+mn-lt"/>
            </a:endParaRP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2319337" y="4419600"/>
            <a:ext cx="1414463" cy="9509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ru-RU" smtClean="0"/>
              <a:t>LINQ to </a:t>
            </a:r>
          </a:p>
          <a:p>
            <a:pPr algn="ctr">
              <a:defRPr/>
            </a:pPr>
            <a:r>
              <a:rPr lang="ru-RU" smtClean="0"/>
              <a:t>DataSets</a:t>
            </a:r>
            <a:endParaRPr lang="ru-RU"/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3886200" y="4419600"/>
            <a:ext cx="1414463" cy="9509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ru-RU" smtClean="0"/>
              <a:t>LINQ to </a:t>
            </a:r>
          </a:p>
          <a:p>
            <a:pPr algn="ctr">
              <a:defRPr/>
            </a:pPr>
            <a:r>
              <a:rPr lang="ru-RU" smtClean="0"/>
              <a:t>SQL</a:t>
            </a:r>
            <a:endParaRPr lang="ru-RU"/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5443537" y="4419600"/>
            <a:ext cx="1414463" cy="9509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ru-RU" smtClean="0"/>
              <a:t>LINQ to </a:t>
            </a:r>
          </a:p>
          <a:p>
            <a:pPr algn="ctr">
              <a:defRPr/>
            </a:pPr>
            <a:r>
              <a:rPr lang="ru-RU" smtClean="0"/>
              <a:t>Entities</a:t>
            </a:r>
            <a:endParaRPr lang="ru-RU"/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7010400" y="4419600"/>
            <a:ext cx="1414463" cy="9509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ru-RU" smtClean="0"/>
              <a:t>LINQ to </a:t>
            </a:r>
          </a:p>
          <a:p>
            <a:pPr algn="ctr">
              <a:defRPr/>
            </a:pPr>
            <a:r>
              <a:rPr lang="ru-RU" smtClean="0"/>
              <a:t>XML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Запросы к данным и построение набора результатов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LINQ to Objects – это набор классов, содержащих типичные методы обработки коллекций: поиск данных, сортировка, фильтрация и т.д, происходящие в памяти (in-memory data set)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9812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Одной из самых основных функций LINQ является способность проектировать данные из коллекции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2819400"/>
            <a:ext cx="8382000" cy="3276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IEnumerable&lt;Customer&gt; _customers = new[]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	new Customer{ FirstName = "Luka", LastName="Abrus", Age = 41},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	new Customer{ FirstName = "Syed", LastName="Abbas", Age = 23},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	new Customer{ FirstName = "Keith", LastName="Harris", Age = 59},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	new Customer{ FirstName = "David", LastName="Pelton", Age = 25},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	new Customer{ FirstName = "John", LastName="Peoples", Age = 37},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	new Customer{ FirstName = "Toni", LastName="Poe", Age = 29},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	new Customer{ FirstName = "Jeff", LastName="Price", Age = 74}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Запросы к данным и построение набора результатов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096000" cy="1524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List&lt;string&gt; customerLastNames = new List&lt;string&gt;();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 (Customer customer in _customers)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customerLastNames.Add(customer.LastName);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lowchart: Document 4"/>
          <p:cNvSpPr/>
          <p:nvPr/>
        </p:nvSpPr>
        <p:spPr bwMode="auto">
          <a:xfrm>
            <a:off x="1447800" y="2057400"/>
            <a:ext cx="7467600" cy="838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IEnumerable&lt;string&gt; customerLastNames =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_customers.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(cust =&gt; cust.LastName);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3886200"/>
            <a:ext cx="86106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IEnumerable&lt;TResult&gt;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&lt;TSource,TResult&gt;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IEnumerable&lt;TSource&gt; source, Func&lt;TSource, TResult&gt; selector);</a:t>
            </a: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IEnumerable&lt;TResult&gt;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&lt;TSource, TResult&gt;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IEnumerable&lt;TSource&gt; source, Func&lt;TSource, int, TResult&gt; selector);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54102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Метод расширения Select доступен в любом перечисляемом классе коллекции, реализующем обобщенные интерфейсы IQueryable&lt;T&gt; или IEnumerable&lt;T&gt;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2438400" y="2743200"/>
            <a:ext cx="51054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 (string name in customerLastNames)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Console.WriteLine(name);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231421" y="2375121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2200" y="11430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Запросы к данным и построение набора результатов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838200" y="1905000"/>
            <a:ext cx="8077200" cy="1828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customerNames = _customers.Select(cust =&gt;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new { FirsName = cust.FirstName, LastName = cust.LastName });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 (var customer in customerNames)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Console.WriteLine("{0} {1}", customer.FirsName, customer.LastName);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838200"/>
            <a:ext cx="50292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 создания экземпляра анонимного типа необходимо использовать ключевое слово new </a:t>
            </a:r>
          </a:p>
        </p:txBody>
      </p:sp>
      <p:pic>
        <p:nvPicPr>
          <p:cNvPr id="6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587018">
            <a:off x="432652" y="1684584"/>
            <a:ext cx="1467601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5486400" y="914400"/>
            <a:ext cx="35052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Определяются имена полей и значения, которые будет содержать тип</a:t>
            </a:r>
          </a:p>
        </p:txBody>
      </p:sp>
      <p:pic>
        <p:nvPicPr>
          <p:cNvPr id="8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25884">
            <a:off x="6071453" y="1722128"/>
            <a:ext cx="1467601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381000" y="3962400"/>
            <a:ext cx="41910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Переменные customerNamesAnonim и customer определены как var.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3810000"/>
            <a:ext cx="3276600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Типы полей компилятор выводит из значений, предоставленых для них.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Фильтрация данных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LINQ позволяет фильтровать данные с помощью метода расширения Where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828800"/>
            <a:ext cx="86106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static IEnumerable&lt;TSource&gt; Where&lt;TSource&gt;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(this IEnumerable&lt;TSource&gt; source,Func&lt;TSource, bool&gt; predicate);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static IEnumerable&lt;TSource&gt; Where&lt;TSource&gt;(this IEnumerable&lt;TSource&gt; source,Func&lt;TSource, int, bool&gt; predicate);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3657600"/>
            <a:ext cx="8610600" cy="990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customerLastNames = _customers.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(cust =&gt; cust.Age &gt; 25).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   Select(cust =&gt; cust.LastName);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0" y="4953000"/>
            <a:ext cx="73914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Важно располагать вызовы методов расширения правильно, в противном случае, можно выполнить не компилируемый или возвращающий неожиданные результаты запрос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spcAft>
            <a:spcPts val="1000"/>
          </a:spcAft>
          <a:defRPr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6370</TotalTime>
  <Words>1904</Words>
  <Application>Microsoft Office PowerPoint</Application>
  <PresentationFormat>On-screen Show (4:3)</PresentationFormat>
  <Paragraphs>384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Presentation_Template_Aug_2008_blue_line_automated</vt:lpstr>
      <vt:lpstr>NET.C#.12 Введение в LINQ</vt:lpstr>
      <vt:lpstr>Slide 2</vt:lpstr>
      <vt:lpstr>Использование методов расширения и выражений запросов LINQ</vt:lpstr>
      <vt:lpstr>Введение в запросы LINQ</vt:lpstr>
      <vt:lpstr>Введение в запросы LINQ</vt:lpstr>
      <vt:lpstr>Запросы к данным и построение набора результатов</vt:lpstr>
      <vt:lpstr>Запросы к данным и построение набора результатов</vt:lpstr>
      <vt:lpstr>Запросы к данным и построение набора результатов</vt:lpstr>
      <vt:lpstr>Фильтрация данных</vt:lpstr>
      <vt:lpstr>Упорядочивание данных</vt:lpstr>
      <vt:lpstr>Упорядочивание данных</vt:lpstr>
      <vt:lpstr>Группировка данных и выполнение совокупных вычислений</vt:lpstr>
      <vt:lpstr>Группировка данных и выполнение совокупных вычислений</vt:lpstr>
      <vt:lpstr>Объединение данных из различных наборов</vt:lpstr>
      <vt:lpstr>Выражения запросов C#</vt:lpstr>
      <vt:lpstr>Выражения запросов C#</vt:lpstr>
      <vt:lpstr>Выражения запросов C#</vt:lpstr>
      <vt:lpstr>Выражения запросов C#</vt:lpstr>
      <vt:lpstr>Отложенное и раннее вычисление запросов</vt:lpstr>
      <vt:lpstr>Отложенное и раннее вычисление запросов</vt:lpstr>
      <vt:lpstr>Демонстрация: Методы расширения и выражения запросов LINQ   </vt:lpstr>
      <vt:lpstr>Построение динамических запросов и выражений LINQ</vt:lpstr>
      <vt:lpstr>Динамический запрос LINQ</vt:lpstr>
      <vt:lpstr>Дерево выражений</vt:lpstr>
      <vt:lpstr>Типы выражений</vt:lpstr>
      <vt:lpstr>Типы выражений</vt:lpstr>
      <vt:lpstr>Типы выражений</vt:lpstr>
      <vt:lpstr>Получение сведений о типах во время выполнения</vt:lpstr>
      <vt:lpstr>Компиляция и выполнение динамических запросов LINQ</vt:lpstr>
      <vt:lpstr>Демонстрация: Построение динамических запросов и выражений LINQ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NET.C#.12 Введение в LINQ</dc:title>
  <dc:creator>Anzhelika Kravchuk</dc:creator>
  <cp:lastModifiedBy>anzhelika</cp:lastModifiedBy>
  <cp:revision>686</cp:revision>
  <dcterms:created xsi:type="dcterms:W3CDTF">2008-09-08T12:48:20Z</dcterms:created>
  <dcterms:modified xsi:type="dcterms:W3CDTF">2011-08-18T14:16:52Z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