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67" r:id="rId4"/>
    <p:sldId id="264" r:id="rId5"/>
    <p:sldId id="259" r:id="rId6"/>
    <p:sldId id="260" r:id="rId7"/>
    <p:sldId id="268" r:id="rId8"/>
    <p:sldId id="269" r:id="rId9"/>
    <p:sldId id="261" r:id="rId10"/>
    <p:sldId id="257" r:id="rId11"/>
    <p:sldId id="25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an Mihajlovic" initials="SM" lastIdx="1" clrIdx="0">
    <p:extLst>
      <p:ext uri="{19B8F6BF-5375-455C-9EA6-DF929625EA0E}">
        <p15:presenceInfo xmlns:p15="http://schemas.microsoft.com/office/powerpoint/2012/main" userId="Stevan Mihajlov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3" d="100"/>
          <a:sy n="113" d="100"/>
        </p:scale>
        <p:origin x="56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CADD-C535-4065-A7ED-CE1324B9B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77E06A-2125-4DE9-97A5-397E473E7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811306-959B-4950-BA7E-621A7EFC5DC1}"/>
              </a:ext>
            </a:extLst>
          </p:cNvPr>
          <p:cNvSpPr>
            <a:spLocks noGrp="1"/>
          </p:cNvSpPr>
          <p:nvPr>
            <p:ph type="dt" sz="half" idx="10"/>
          </p:nvPr>
        </p:nvSpPr>
        <p:spPr/>
        <p:txBody>
          <a:bodyPr/>
          <a:lstStyle/>
          <a:p>
            <a:fld id="{D55ECC76-8EB5-4363-A59F-0D38F5FF4683}" type="datetimeFigureOut">
              <a:rPr lang="en-US" smtClean="0"/>
              <a:t>2/24/21</a:t>
            </a:fld>
            <a:endParaRPr lang="en-US"/>
          </a:p>
        </p:txBody>
      </p:sp>
      <p:sp>
        <p:nvSpPr>
          <p:cNvPr id="5" name="Footer Placeholder 4">
            <a:extLst>
              <a:ext uri="{FF2B5EF4-FFF2-40B4-BE49-F238E27FC236}">
                <a16:creationId xmlns:a16="http://schemas.microsoft.com/office/drawing/2014/main" id="{8ACCC559-217F-4EEA-BA32-CBD9245F0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441E5-240A-4511-9192-7B25CF1C9276}"/>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67633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5775-D0ED-455C-B31F-EE00C20B8A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71A318-1FAE-4D33-9677-F9B083D1D2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826D5-AB1D-4700-80DF-C821B96A0503}"/>
              </a:ext>
            </a:extLst>
          </p:cNvPr>
          <p:cNvSpPr>
            <a:spLocks noGrp="1"/>
          </p:cNvSpPr>
          <p:nvPr>
            <p:ph type="dt" sz="half" idx="10"/>
          </p:nvPr>
        </p:nvSpPr>
        <p:spPr/>
        <p:txBody>
          <a:bodyPr/>
          <a:lstStyle/>
          <a:p>
            <a:fld id="{D55ECC76-8EB5-4363-A59F-0D38F5FF4683}" type="datetimeFigureOut">
              <a:rPr lang="en-US" smtClean="0"/>
              <a:t>2/24/21</a:t>
            </a:fld>
            <a:endParaRPr lang="en-US"/>
          </a:p>
        </p:txBody>
      </p:sp>
      <p:sp>
        <p:nvSpPr>
          <p:cNvPr id="5" name="Footer Placeholder 4">
            <a:extLst>
              <a:ext uri="{FF2B5EF4-FFF2-40B4-BE49-F238E27FC236}">
                <a16:creationId xmlns:a16="http://schemas.microsoft.com/office/drawing/2014/main" id="{509AD69F-35B8-4E9C-9B91-7094DB87D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1184C-EC7D-414C-9DBB-4293997DBC7B}"/>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61476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AD23F-E954-4551-B3AD-EDD4BF2B8B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EADE8-3F2F-4A97-9A66-F68849ED38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BBA68-A66A-4806-85DB-4A9423939863}"/>
              </a:ext>
            </a:extLst>
          </p:cNvPr>
          <p:cNvSpPr>
            <a:spLocks noGrp="1"/>
          </p:cNvSpPr>
          <p:nvPr>
            <p:ph type="dt" sz="half" idx="10"/>
          </p:nvPr>
        </p:nvSpPr>
        <p:spPr/>
        <p:txBody>
          <a:bodyPr/>
          <a:lstStyle/>
          <a:p>
            <a:fld id="{D55ECC76-8EB5-4363-A59F-0D38F5FF4683}" type="datetimeFigureOut">
              <a:rPr lang="en-US" smtClean="0"/>
              <a:t>2/24/21</a:t>
            </a:fld>
            <a:endParaRPr lang="en-US"/>
          </a:p>
        </p:txBody>
      </p:sp>
      <p:sp>
        <p:nvSpPr>
          <p:cNvPr id="5" name="Footer Placeholder 4">
            <a:extLst>
              <a:ext uri="{FF2B5EF4-FFF2-40B4-BE49-F238E27FC236}">
                <a16:creationId xmlns:a16="http://schemas.microsoft.com/office/drawing/2014/main" id="{8C0B71E9-013B-4AD6-B365-F5740F52D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5B78A-DEC0-458E-AFAC-46654C21A949}"/>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602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1899-5332-4A3F-9D7E-A270D215B9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8BA708-48AE-44CE-93BE-05DA73D11B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1A145-1315-4652-B307-6AD52015735D}"/>
              </a:ext>
            </a:extLst>
          </p:cNvPr>
          <p:cNvSpPr>
            <a:spLocks noGrp="1"/>
          </p:cNvSpPr>
          <p:nvPr>
            <p:ph type="dt" sz="half" idx="10"/>
          </p:nvPr>
        </p:nvSpPr>
        <p:spPr/>
        <p:txBody>
          <a:bodyPr/>
          <a:lstStyle/>
          <a:p>
            <a:fld id="{D55ECC76-8EB5-4363-A59F-0D38F5FF4683}" type="datetimeFigureOut">
              <a:rPr lang="en-US" smtClean="0"/>
              <a:t>2/24/21</a:t>
            </a:fld>
            <a:endParaRPr lang="en-US"/>
          </a:p>
        </p:txBody>
      </p:sp>
      <p:sp>
        <p:nvSpPr>
          <p:cNvPr id="5" name="Footer Placeholder 4">
            <a:extLst>
              <a:ext uri="{FF2B5EF4-FFF2-40B4-BE49-F238E27FC236}">
                <a16:creationId xmlns:a16="http://schemas.microsoft.com/office/drawing/2014/main" id="{AEC8C19C-9E45-4C20-8A5E-F5E5D0124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76405-6EE1-4016-8E58-63EA62860C06}"/>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62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1EE9-C810-47B5-BC61-340C7E8FBF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A4E745-712C-435E-B890-88AFC9CB1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62A34-BEC1-4635-9392-DD774F718DCC}"/>
              </a:ext>
            </a:extLst>
          </p:cNvPr>
          <p:cNvSpPr>
            <a:spLocks noGrp="1"/>
          </p:cNvSpPr>
          <p:nvPr>
            <p:ph type="dt" sz="half" idx="10"/>
          </p:nvPr>
        </p:nvSpPr>
        <p:spPr/>
        <p:txBody>
          <a:bodyPr/>
          <a:lstStyle/>
          <a:p>
            <a:fld id="{D55ECC76-8EB5-4363-A59F-0D38F5FF4683}" type="datetimeFigureOut">
              <a:rPr lang="en-US" smtClean="0"/>
              <a:t>2/24/21</a:t>
            </a:fld>
            <a:endParaRPr lang="en-US"/>
          </a:p>
        </p:txBody>
      </p:sp>
      <p:sp>
        <p:nvSpPr>
          <p:cNvPr id="5" name="Footer Placeholder 4">
            <a:extLst>
              <a:ext uri="{FF2B5EF4-FFF2-40B4-BE49-F238E27FC236}">
                <a16:creationId xmlns:a16="http://schemas.microsoft.com/office/drawing/2014/main" id="{31B1B3EC-32C8-421F-8E3F-509D84D00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A99E0-6731-4FA0-84F3-B10A99AEF48B}"/>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326434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1C90-E65B-453A-BF48-CB5CAF951D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FC3CA-F028-4FEF-929D-544A82CF0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1A5AC-807D-4CA3-B72E-489A6E554C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00150B-854A-4002-830A-B26714612F1F}"/>
              </a:ext>
            </a:extLst>
          </p:cNvPr>
          <p:cNvSpPr>
            <a:spLocks noGrp="1"/>
          </p:cNvSpPr>
          <p:nvPr>
            <p:ph type="dt" sz="half" idx="10"/>
          </p:nvPr>
        </p:nvSpPr>
        <p:spPr/>
        <p:txBody>
          <a:bodyPr/>
          <a:lstStyle/>
          <a:p>
            <a:fld id="{D55ECC76-8EB5-4363-A59F-0D38F5FF4683}" type="datetimeFigureOut">
              <a:rPr lang="en-US" smtClean="0"/>
              <a:t>2/24/21</a:t>
            </a:fld>
            <a:endParaRPr lang="en-US"/>
          </a:p>
        </p:txBody>
      </p:sp>
      <p:sp>
        <p:nvSpPr>
          <p:cNvPr id="6" name="Footer Placeholder 5">
            <a:extLst>
              <a:ext uri="{FF2B5EF4-FFF2-40B4-BE49-F238E27FC236}">
                <a16:creationId xmlns:a16="http://schemas.microsoft.com/office/drawing/2014/main" id="{A31AEFF2-90BC-4CEF-A56C-8D2A84C975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E9A83-4FF3-474F-A0CE-A84FAC0ABF85}"/>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180743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EB86-2BA8-4E64-8F71-79B5768589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69656-D45A-4429-B461-4038BD6FF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C10DD3-D843-42B2-B951-38848E8AF5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D78AF0-66E1-471F-91AB-F1223A464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B64EF2-183D-4D27-AD7E-5D7E9302A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E9FEA-4175-4105-984E-BE922E8AB27F}"/>
              </a:ext>
            </a:extLst>
          </p:cNvPr>
          <p:cNvSpPr>
            <a:spLocks noGrp="1"/>
          </p:cNvSpPr>
          <p:nvPr>
            <p:ph type="dt" sz="half" idx="10"/>
          </p:nvPr>
        </p:nvSpPr>
        <p:spPr/>
        <p:txBody>
          <a:bodyPr/>
          <a:lstStyle/>
          <a:p>
            <a:fld id="{D55ECC76-8EB5-4363-A59F-0D38F5FF4683}" type="datetimeFigureOut">
              <a:rPr lang="en-US" smtClean="0"/>
              <a:t>2/24/21</a:t>
            </a:fld>
            <a:endParaRPr lang="en-US"/>
          </a:p>
        </p:txBody>
      </p:sp>
      <p:sp>
        <p:nvSpPr>
          <p:cNvPr id="8" name="Footer Placeholder 7">
            <a:extLst>
              <a:ext uri="{FF2B5EF4-FFF2-40B4-BE49-F238E27FC236}">
                <a16:creationId xmlns:a16="http://schemas.microsoft.com/office/drawing/2014/main" id="{25E01C6A-2BBF-4A61-A591-48D74B591F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9745FD-5A64-4B64-B212-409207924553}"/>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492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EB74-7E20-4820-919E-F4DA13B541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8285A-4014-41F0-80E0-B249883A3759}"/>
              </a:ext>
            </a:extLst>
          </p:cNvPr>
          <p:cNvSpPr>
            <a:spLocks noGrp="1"/>
          </p:cNvSpPr>
          <p:nvPr>
            <p:ph type="dt" sz="half" idx="10"/>
          </p:nvPr>
        </p:nvSpPr>
        <p:spPr/>
        <p:txBody>
          <a:bodyPr/>
          <a:lstStyle/>
          <a:p>
            <a:fld id="{D55ECC76-8EB5-4363-A59F-0D38F5FF4683}" type="datetimeFigureOut">
              <a:rPr lang="en-US" smtClean="0"/>
              <a:t>2/24/21</a:t>
            </a:fld>
            <a:endParaRPr lang="en-US"/>
          </a:p>
        </p:txBody>
      </p:sp>
      <p:sp>
        <p:nvSpPr>
          <p:cNvPr id="4" name="Footer Placeholder 3">
            <a:extLst>
              <a:ext uri="{FF2B5EF4-FFF2-40B4-BE49-F238E27FC236}">
                <a16:creationId xmlns:a16="http://schemas.microsoft.com/office/drawing/2014/main" id="{EA5C3E77-58A6-4967-97E2-58D6535A48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131EE6-6AF3-4353-A83F-1649C473954C}"/>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126904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351AE7-892B-4354-A587-B6E67AF94BF8}"/>
              </a:ext>
            </a:extLst>
          </p:cNvPr>
          <p:cNvSpPr>
            <a:spLocks noGrp="1"/>
          </p:cNvSpPr>
          <p:nvPr>
            <p:ph type="dt" sz="half" idx="10"/>
          </p:nvPr>
        </p:nvSpPr>
        <p:spPr/>
        <p:txBody>
          <a:bodyPr/>
          <a:lstStyle/>
          <a:p>
            <a:fld id="{D55ECC76-8EB5-4363-A59F-0D38F5FF4683}" type="datetimeFigureOut">
              <a:rPr lang="en-US" smtClean="0"/>
              <a:t>2/24/21</a:t>
            </a:fld>
            <a:endParaRPr lang="en-US"/>
          </a:p>
        </p:txBody>
      </p:sp>
      <p:sp>
        <p:nvSpPr>
          <p:cNvPr id="3" name="Footer Placeholder 2">
            <a:extLst>
              <a:ext uri="{FF2B5EF4-FFF2-40B4-BE49-F238E27FC236}">
                <a16:creationId xmlns:a16="http://schemas.microsoft.com/office/drawing/2014/main" id="{6F924C33-D4DE-4616-A7AC-215266D1E0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0F8F50-01AF-404E-ABC9-37F35E513BB5}"/>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05686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9298-B81D-427D-9AD8-5C8B9E615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387571-61D0-47D2-BADF-AF960DF3E5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310E07-826D-41AC-B807-F1694A12C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5825C-160B-455F-8EC0-06D124ADD54B}"/>
              </a:ext>
            </a:extLst>
          </p:cNvPr>
          <p:cNvSpPr>
            <a:spLocks noGrp="1"/>
          </p:cNvSpPr>
          <p:nvPr>
            <p:ph type="dt" sz="half" idx="10"/>
          </p:nvPr>
        </p:nvSpPr>
        <p:spPr/>
        <p:txBody>
          <a:bodyPr/>
          <a:lstStyle/>
          <a:p>
            <a:fld id="{D55ECC76-8EB5-4363-A59F-0D38F5FF4683}" type="datetimeFigureOut">
              <a:rPr lang="en-US" smtClean="0"/>
              <a:t>2/24/21</a:t>
            </a:fld>
            <a:endParaRPr lang="en-US"/>
          </a:p>
        </p:txBody>
      </p:sp>
      <p:sp>
        <p:nvSpPr>
          <p:cNvPr id="6" name="Footer Placeholder 5">
            <a:extLst>
              <a:ext uri="{FF2B5EF4-FFF2-40B4-BE49-F238E27FC236}">
                <a16:creationId xmlns:a16="http://schemas.microsoft.com/office/drawing/2014/main" id="{96CFAB35-DCEA-47B3-B86C-A43DC7A7F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95DCB-81C8-447F-8565-D0A3996A5E61}"/>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79644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832A-C7DC-4B93-97BF-11FA52F344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E3CAE5-5EFA-4C81-85C3-F7DC85B46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FB951C-2B76-4816-8506-DBD6F7545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7F4A7-A88F-4D3A-96ED-C95D9753363A}"/>
              </a:ext>
            </a:extLst>
          </p:cNvPr>
          <p:cNvSpPr>
            <a:spLocks noGrp="1"/>
          </p:cNvSpPr>
          <p:nvPr>
            <p:ph type="dt" sz="half" idx="10"/>
          </p:nvPr>
        </p:nvSpPr>
        <p:spPr/>
        <p:txBody>
          <a:bodyPr/>
          <a:lstStyle/>
          <a:p>
            <a:fld id="{D55ECC76-8EB5-4363-A59F-0D38F5FF4683}" type="datetimeFigureOut">
              <a:rPr lang="en-US" smtClean="0"/>
              <a:t>2/24/21</a:t>
            </a:fld>
            <a:endParaRPr lang="en-US"/>
          </a:p>
        </p:txBody>
      </p:sp>
      <p:sp>
        <p:nvSpPr>
          <p:cNvPr id="6" name="Footer Placeholder 5">
            <a:extLst>
              <a:ext uri="{FF2B5EF4-FFF2-40B4-BE49-F238E27FC236}">
                <a16:creationId xmlns:a16="http://schemas.microsoft.com/office/drawing/2014/main" id="{B70FE542-4E13-4E89-86AD-F6FA3769F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1CCA4-2290-449F-9460-95B83F4FA0B1}"/>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14121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845DCF-92B5-46A2-A92E-2D3F3B3054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CE108-FF81-4F11-94B5-AD4E9A743F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28A5F-825A-4C59-853B-0B6382A1B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ECC76-8EB5-4363-A59F-0D38F5FF4683}" type="datetimeFigureOut">
              <a:rPr lang="en-US" smtClean="0"/>
              <a:t>2/24/21</a:t>
            </a:fld>
            <a:endParaRPr lang="en-US"/>
          </a:p>
        </p:txBody>
      </p:sp>
      <p:sp>
        <p:nvSpPr>
          <p:cNvPr id="5" name="Footer Placeholder 4">
            <a:extLst>
              <a:ext uri="{FF2B5EF4-FFF2-40B4-BE49-F238E27FC236}">
                <a16:creationId xmlns:a16="http://schemas.microsoft.com/office/drawing/2014/main" id="{E124FF26-1674-414D-8578-550EFB419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A199D7-AFAD-4FA1-800B-F91DBC487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ADAF8-1C0F-4DF5-9615-B2A9BB2A4EEE}" type="slidenum">
              <a:rPr lang="en-US" smtClean="0"/>
              <a:t>‹#›</a:t>
            </a:fld>
            <a:endParaRPr lang="en-US"/>
          </a:p>
        </p:txBody>
      </p:sp>
    </p:spTree>
    <p:extLst>
      <p:ext uri="{BB962C8B-B14F-4D97-AF65-F5344CB8AC3E}">
        <p14:creationId xmlns:p14="http://schemas.microsoft.com/office/powerpoint/2010/main" val="155111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2927413"/>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HDFS</a:t>
            </a:r>
          </a:p>
        </p:txBody>
      </p:sp>
      <p:sp>
        <p:nvSpPr>
          <p:cNvPr id="5" name="Rectangle 4">
            <a:extLst>
              <a:ext uri="{FF2B5EF4-FFF2-40B4-BE49-F238E27FC236}">
                <a16:creationId xmlns:a16="http://schemas.microsoft.com/office/drawing/2014/main" id="{76188384-87BF-ED4B-820E-A58A549056C4}"/>
              </a:ext>
            </a:extLst>
          </p:cNvPr>
          <p:cNvSpPr/>
          <p:nvPr/>
        </p:nvSpPr>
        <p:spPr>
          <a:xfrm>
            <a:off x="493123" y="2927411"/>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JSONiq</a:t>
            </a:r>
            <a:r>
              <a:rPr lang="en-US" dirty="0">
                <a:solidFill>
                  <a:schemeClr val="tx1"/>
                </a:solidFill>
              </a:rPr>
              <a:t> Query</a:t>
            </a:r>
          </a:p>
        </p:txBody>
      </p:sp>
      <p:sp>
        <p:nvSpPr>
          <p:cNvPr id="7" name="Rectangle 6">
            <a:extLst>
              <a:ext uri="{FF2B5EF4-FFF2-40B4-BE49-F238E27FC236}">
                <a16:creationId xmlns:a16="http://schemas.microsoft.com/office/drawing/2014/main" id="{C6B8A271-4F99-FA4C-B24F-7922555BCB20}"/>
              </a:ext>
            </a:extLst>
          </p:cNvPr>
          <p:cNvSpPr/>
          <p:nvPr/>
        </p:nvSpPr>
        <p:spPr>
          <a:xfrm>
            <a:off x="7432997" y="2927411"/>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Spark</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flipV="1">
            <a:off x="9323941" y="3226298"/>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9A8B92-5297-AE40-B119-B3EBBC992D67}"/>
              </a:ext>
            </a:extLst>
          </p:cNvPr>
          <p:cNvCxnSpPr>
            <a:cxnSpLocks/>
          </p:cNvCxnSpPr>
          <p:nvPr/>
        </p:nvCxnSpPr>
        <p:spPr>
          <a:xfrm flipH="1">
            <a:off x="5905550" y="3182339"/>
            <a:ext cx="15274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B2FDB0-895E-554B-B5F9-0E83B4E490D7}"/>
              </a:ext>
            </a:extLst>
          </p:cNvPr>
          <p:cNvCxnSpPr>
            <a:cxnSpLocks/>
          </p:cNvCxnSpPr>
          <p:nvPr/>
        </p:nvCxnSpPr>
        <p:spPr>
          <a:xfrm>
            <a:off x="5905550" y="3669356"/>
            <a:ext cx="152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6168815" y="3226299"/>
            <a:ext cx="1019831" cy="369332"/>
          </a:xfrm>
          <a:prstGeom prst="rect">
            <a:avLst/>
          </a:prstGeom>
          <a:noFill/>
        </p:spPr>
        <p:txBody>
          <a:bodyPr wrap="none" rtlCol="0">
            <a:spAutoFit/>
          </a:bodyPr>
          <a:lstStyle/>
          <a:p>
            <a:r>
              <a:rPr lang="en-US" dirty="0"/>
              <a:t>Mapping</a:t>
            </a:r>
          </a:p>
        </p:txBody>
      </p:sp>
      <p:sp>
        <p:nvSpPr>
          <p:cNvPr id="14" name="Rectangle 13">
            <a:extLst>
              <a:ext uri="{FF2B5EF4-FFF2-40B4-BE49-F238E27FC236}">
                <a16:creationId xmlns:a16="http://schemas.microsoft.com/office/drawing/2014/main" id="{77AAC18E-4DA3-A241-9F94-ECF148DDA832}"/>
              </a:ext>
            </a:extLst>
          </p:cNvPr>
          <p:cNvSpPr/>
          <p:nvPr/>
        </p:nvSpPr>
        <p:spPr>
          <a:xfrm>
            <a:off x="4009444" y="2927411"/>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cxnSp>
        <p:nvCxnSpPr>
          <p:cNvPr id="15" name="Straight Arrow Connector 14">
            <a:extLst>
              <a:ext uri="{FF2B5EF4-FFF2-40B4-BE49-F238E27FC236}">
                <a16:creationId xmlns:a16="http://schemas.microsoft.com/office/drawing/2014/main" id="{0C4A8B10-325A-1143-80E2-1B6C0F51BEE1}"/>
              </a:ext>
            </a:extLst>
          </p:cNvPr>
          <p:cNvCxnSpPr>
            <a:cxnSpLocks/>
          </p:cNvCxnSpPr>
          <p:nvPr/>
        </p:nvCxnSpPr>
        <p:spPr>
          <a:xfrm flipH="1">
            <a:off x="2364093" y="3186689"/>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6633C3-6E12-D94C-967F-B997C0FA03BD}"/>
              </a:ext>
            </a:extLst>
          </p:cNvPr>
          <p:cNvCxnSpPr>
            <a:cxnSpLocks/>
          </p:cNvCxnSpPr>
          <p:nvPr/>
        </p:nvCxnSpPr>
        <p:spPr>
          <a:xfrm>
            <a:off x="2364093" y="3673706"/>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8B864C-9B9C-8F4A-A992-68868BA23497}"/>
              </a:ext>
            </a:extLst>
          </p:cNvPr>
          <p:cNvSpPr txBox="1"/>
          <p:nvPr/>
        </p:nvSpPr>
        <p:spPr>
          <a:xfrm>
            <a:off x="2358585" y="3231193"/>
            <a:ext cx="1685077" cy="369332"/>
          </a:xfrm>
          <a:prstGeom prst="rect">
            <a:avLst/>
          </a:prstGeom>
          <a:noFill/>
        </p:spPr>
        <p:txBody>
          <a:bodyPr wrap="none" rtlCol="0">
            <a:spAutoFit/>
          </a:bodyPr>
          <a:lstStyle/>
          <a:p>
            <a:r>
              <a:rPr lang="en-US" dirty="0"/>
              <a:t>Rumble API / CL</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9312650" y="3669356"/>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46540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5A308-E166-457C-A2BA-E646555DF839}"/>
              </a:ext>
            </a:extLst>
          </p:cNvPr>
          <p:cNvSpPr txBox="1"/>
          <p:nvPr/>
        </p:nvSpPr>
        <p:spPr>
          <a:xfrm>
            <a:off x="9078154" y="2253677"/>
            <a:ext cx="3113845" cy="1569660"/>
          </a:xfrm>
          <a:prstGeom prst="rect">
            <a:avLst/>
          </a:prstGeom>
          <a:noFill/>
          <a:ln>
            <a:solidFill>
              <a:schemeClr val="tx1"/>
            </a:solidFill>
            <a:prstDash val="lgDash"/>
          </a:ln>
        </p:spPr>
        <p:txBody>
          <a:bodyPr wrap="square" rtlCol="0">
            <a:spAutoFit/>
          </a:bodyPr>
          <a:lstStyle/>
          <a:p>
            <a:r>
              <a:rPr lang="en-US" sz="1200" dirty="0"/>
              <a:t>Part 2: The outputs of previous Test Reports Handling Logic should be taken into account to  fix the implementation of Test Case Handling Logic. In essence, small convertor can be applied that could translate </a:t>
            </a:r>
            <a:r>
              <a:rPr lang="en-US" sz="1200" dirty="0" err="1"/>
              <a:t>xs:int</a:t>
            </a:r>
            <a:r>
              <a:rPr lang="en-US" sz="1200" dirty="0"/>
              <a:t> or </a:t>
            </a:r>
            <a:r>
              <a:rPr lang="en-US" sz="1200" dirty="0" err="1"/>
              <a:t>xs:integer</a:t>
            </a:r>
            <a:r>
              <a:rPr lang="en-US" sz="1200" dirty="0"/>
              <a:t> into integer within the test-case. Or other differences between XQuery and </a:t>
            </a:r>
            <a:r>
              <a:rPr lang="en-US" sz="1200" dirty="0" err="1"/>
              <a:t>JSONiq</a:t>
            </a:r>
            <a:r>
              <a:rPr lang="en-US" sz="1200" dirty="0"/>
              <a:t> and also log the conversion that was performed</a:t>
            </a:r>
          </a:p>
        </p:txBody>
      </p:sp>
      <p:sp>
        <p:nvSpPr>
          <p:cNvPr id="5" name="Rectangle 4">
            <a:extLst>
              <a:ext uri="{FF2B5EF4-FFF2-40B4-BE49-F238E27FC236}">
                <a16:creationId xmlns:a16="http://schemas.microsoft.com/office/drawing/2014/main" id="{378A7FC1-4EC5-4D80-981B-BE76701C64D5}"/>
              </a:ext>
            </a:extLst>
          </p:cNvPr>
          <p:cNvSpPr/>
          <p:nvPr/>
        </p:nvSpPr>
        <p:spPr>
          <a:xfrm>
            <a:off x="3657600" y="457198"/>
            <a:ext cx="4465468" cy="61300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9557" y="3931320"/>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9557" y="5584046"/>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51095" y="495225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4931" y="493449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E8EC3D-C1FF-4F91-8A2C-B621CC074066}"/>
              </a:ext>
            </a:extLst>
          </p:cNvPr>
          <p:cNvSpPr txBox="1"/>
          <p:nvPr/>
        </p:nvSpPr>
        <p:spPr>
          <a:xfrm>
            <a:off x="739827" y="2999906"/>
            <a:ext cx="2144881" cy="830997"/>
          </a:xfrm>
          <a:prstGeom prst="rect">
            <a:avLst/>
          </a:prstGeom>
          <a:noFill/>
          <a:ln>
            <a:solidFill>
              <a:schemeClr val="tx1"/>
            </a:solidFill>
            <a:prstDash val="lgDash"/>
          </a:ln>
        </p:spPr>
        <p:txBody>
          <a:bodyPr wrap="square" rtlCol="0">
            <a:spAutoFit/>
          </a:bodyPr>
          <a:lstStyle/>
          <a:p>
            <a:r>
              <a:rPr lang="en-US" sz="1200" dirty="0"/>
              <a:t>Rumble we view as a </a:t>
            </a:r>
            <a:r>
              <a:rPr lang="en-US" sz="1200" dirty="0" err="1"/>
              <a:t>blackbox</a:t>
            </a:r>
            <a:r>
              <a:rPr lang="en-US" sz="1200" dirty="0"/>
              <a:t>. It is not in our interest what it does with Spark. We just need to get the query results from it!</a:t>
            </a:r>
          </a:p>
        </p:txBody>
      </p:sp>
      <p:sp>
        <p:nvSpPr>
          <p:cNvPr id="18" name="TextBox 17">
            <a:extLst>
              <a:ext uri="{FF2B5EF4-FFF2-40B4-BE49-F238E27FC236}">
                <a16:creationId xmlns:a16="http://schemas.microsoft.com/office/drawing/2014/main" id="{E67BD72C-01B8-478F-BC2F-1DA0248D19EE}"/>
              </a:ext>
            </a:extLst>
          </p:cNvPr>
          <p:cNvSpPr txBox="1"/>
          <p:nvPr/>
        </p:nvSpPr>
        <p:spPr>
          <a:xfrm>
            <a:off x="745540" y="438510"/>
            <a:ext cx="2144881" cy="1569660"/>
          </a:xfrm>
          <a:prstGeom prst="rect">
            <a:avLst/>
          </a:prstGeom>
          <a:noFill/>
          <a:ln>
            <a:solidFill>
              <a:schemeClr val="tx1"/>
            </a:solidFill>
            <a:prstDash val="lgDash"/>
          </a:ln>
        </p:spPr>
        <p:txBody>
          <a:bodyPr wrap="square" rtlCol="0">
            <a:spAutoFit/>
          </a:bodyPr>
          <a:lstStyle/>
          <a:p>
            <a:r>
              <a:rPr lang="en-US" sz="1200" dirty="0"/>
              <a:t>XML Parser. We can use some of already existing API's for XML parsing and processing. JAXP is one of them but I am not sure whether 1.6v is good for XQuery 3.1. Proposition is to use Saxon classes for this. Basically any external library</a:t>
            </a:r>
          </a:p>
        </p:txBody>
      </p:sp>
      <p:sp>
        <p:nvSpPr>
          <p:cNvPr id="19" name="Rectangle 18">
            <a:extLst>
              <a:ext uri="{FF2B5EF4-FFF2-40B4-BE49-F238E27FC236}">
                <a16:creationId xmlns:a16="http://schemas.microsoft.com/office/drawing/2014/main" id="{D4893B53-3DD0-43A2-8A86-3EA2DE32C5A3}"/>
              </a:ext>
            </a:extLst>
          </p:cNvPr>
          <p:cNvSpPr/>
          <p:nvPr/>
        </p:nvSpPr>
        <p:spPr>
          <a:xfrm>
            <a:off x="9485789" y="1072718"/>
            <a:ext cx="1890944" cy="1003177"/>
          </a:xfrm>
          <a:prstGeom prst="rect">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87953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1" name="Rectangle 20">
            <a:extLst>
              <a:ext uri="{FF2B5EF4-FFF2-40B4-BE49-F238E27FC236}">
                <a16:creationId xmlns:a16="http://schemas.microsoft.com/office/drawing/2014/main" id="{E4EDF9E3-396E-42EE-B4EA-512947F1B243}"/>
              </a:ext>
            </a:extLst>
          </p:cNvPr>
          <p:cNvSpPr/>
          <p:nvPr/>
        </p:nvSpPr>
        <p:spPr>
          <a:xfrm>
            <a:off x="4119239" y="5433542"/>
            <a:ext cx="3542190" cy="1003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Report</a:t>
            </a:r>
          </a:p>
        </p:txBody>
      </p:sp>
      <p:cxnSp>
        <p:nvCxnSpPr>
          <p:cNvPr id="22" name="Straight Arrow Connector 21">
            <a:extLst>
              <a:ext uri="{FF2B5EF4-FFF2-40B4-BE49-F238E27FC236}">
                <a16:creationId xmlns:a16="http://schemas.microsoft.com/office/drawing/2014/main" id="{E99BB4C7-61B0-4C23-B3B9-7A5B5698634B}"/>
              </a:ext>
            </a:extLst>
          </p:cNvPr>
          <p:cNvCxnSpPr>
            <a:cxnSpLocks/>
          </p:cNvCxnSpPr>
          <p:nvPr/>
        </p:nvCxnSpPr>
        <p:spPr>
          <a:xfrm>
            <a:off x="5890333" y="4952252"/>
            <a:ext cx="0" cy="481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5738B42-8D5C-4EE5-8FBB-2AA5C8F1B02A}"/>
              </a:ext>
            </a:extLst>
          </p:cNvPr>
          <p:cNvSpPr/>
          <p:nvPr/>
        </p:nvSpPr>
        <p:spPr>
          <a:xfrm>
            <a:off x="4327140" y="1574306"/>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XML Parser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Convertor</a:t>
            </a:r>
          </a:p>
        </p:txBody>
      </p:sp>
      <p:cxnSp>
        <p:nvCxnSpPr>
          <p:cNvPr id="26" name="Straight Arrow Connector 25">
            <a:extLst>
              <a:ext uri="{FF2B5EF4-FFF2-40B4-BE49-F238E27FC236}">
                <a16:creationId xmlns:a16="http://schemas.microsoft.com/office/drawing/2014/main" id="{7691F00C-B17D-4087-AD52-89529A6F793B}"/>
              </a:ext>
            </a:extLst>
          </p:cNvPr>
          <p:cNvCxnSpPr>
            <a:cxnSpLocks/>
            <a:stCxn id="19" idx="1"/>
          </p:cNvCxnSpPr>
          <p:nvPr/>
        </p:nvCxnSpPr>
        <p:spPr>
          <a:xfrm flipH="1">
            <a:off x="7661428" y="1574307"/>
            <a:ext cx="18243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700501" y="416561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700501" y="465263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1D5EE6-8DC9-41B1-B0DA-61A2A517EE02}"/>
              </a:ext>
            </a:extLst>
          </p:cNvPr>
          <p:cNvCxnSpPr>
            <a:cxnSpLocks/>
            <a:endCxn id="25" idx="0"/>
          </p:cNvCxnSpPr>
          <p:nvPr/>
        </p:nvCxnSpPr>
        <p:spPr>
          <a:xfrm>
            <a:off x="5890333" y="245850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0211B0-DAF0-4200-BC8B-950BD331EC40}"/>
              </a:ext>
            </a:extLst>
          </p:cNvPr>
          <p:cNvSpPr txBox="1"/>
          <p:nvPr/>
        </p:nvSpPr>
        <p:spPr>
          <a:xfrm>
            <a:off x="2833532" y="4248241"/>
            <a:ext cx="1268296" cy="369332"/>
          </a:xfrm>
          <a:prstGeom prst="rect">
            <a:avLst/>
          </a:prstGeom>
          <a:noFill/>
        </p:spPr>
        <p:txBody>
          <a:bodyPr wrap="none" rtlCol="0">
            <a:spAutoFit/>
          </a:bodyPr>
          <a:lstStyle/>
          <a:p>
            <a:r>
              <a:rPr lang="en-US" dirty="0"/>
              <a:t>Rumble API</a:t>
            </a:r>
          </a:p>
        </p:txBody>
      </p:sp>
      <p:sp>
        <p:nvSpPr>
          <p:cNvPr id="4" name="TextBox 3">
            <a:extLst>
              <a:ext uri="{FF2B5EF4-FFF2-40B4-BE49-F238E27FC236}">
                <a16:creationId xmlns:a16="http://schemas.microsoft.com/office/drawing/2014/main" id="{1D4D868F-F5F9-4A64-B319-E9613214C92E}"/>
              </a:ext>
            </a:extLst>
          </p:cNvPr>
          <p:cNvSpPr txBox="1"/>
          <p:nvPr/>
        </p:nvSpPr>
        <p:spPr>
          <a:xfrm>
            <a:off x="9081856" y="247965"/>
            <a:ext cx="3110144" cy="646331"/>
          </a:xfrm>
          <a:prstGeom prst="rect">
            <a:avLst/>
          </a:prstGeom>
          <a:noFill/>
          <a:ln>
            <a:solidFill>
              <a:schemeClr val="tx1"/>
            </a:solidFill>
            <a:prstDash val="lgDash"/>
          </a:ln>
        </p:spPr>
        <p:txBody>
          <a:bodyPr wrap="square" rtlCol="0">
            <a:spAutoFit/>
          </a:bodyPr>
          <a:lstStyle/>
          <a:p>
            <a:r>
              <a:rPr lang="en-US" sz="1200" dirty="0"/>
              <a:t>QT3 Test Suite should be analyzed and decided how to handle different versions of XQuery, XPath and XSLT test-cases </a:t>
            </a:r>
          </a:p>
        </p:txBody>
      </p:sp>
      <p:sp>
        <p:nvSpPr>
          <p:cNvPr id="9" name="TextBox 8">
            <a:extLst>
              <a:ext uri="{FF2B5EF4-FFF2-40B4-BE49-F238E27FC236}">
                <a16:creationId xmlns:a16="http://schemas.microsoft.com/office/drawing/2014/main" id="{5D8D5A12-B369-4D1A-8B9D-E96F26D139DD}"/>
              </a:ext>
            </a:extLst>
          </p:cNvPr>
          <p:cNvSpPr txBox="1"/>
          <p:nvPr/>
        </p:nvSpPr>
        <p:spPr>
          <a:xfrm>
            <a:off x="9078153" y="5625107"/>
            <a:ext cx="3113845" cy="830997"/>
          </a:xfrm>
          <a:prstGeom prst="rect">
            <a:avLst/>
          </a:prstGeom>
          <a:noFill/>
          <a:ln>
            <a:solidFill>
              <a:schemeClr val="tx1"/>
            </a:solidFill>
            <a:prstDash val="lgDash"/>
          </a:ln>
        </p:spPr>
        <p:txBody>
          <a:bodyPr wrap="square" rtlCol="0">
            <a:spAutoFit/>
          </a:bodyPr>
          <a:lstStyle/>
          <a:p>
            <a:r>
              <a:rPr lang="en-US" sz="1200" dirty="0"/>
              <a:t>Part 2: Test Report class is supposed to replace the Test Report Handling Logic. Now it should show statistics of passed/failed tests. This will now aggregate the data display a webpage</a:t>
            </a:r>
          </a:p>
        </p:txBody>
      </p:sp>
      <p:sp>
        <p:nvSpPr>
          <p:cNvPr id="30" name="Rectangle 29">
            <a:extLst>
              <a:ext uri="{FF2B5EF4-FFF2-40B4-BE49-F238E27FC236}">
                <a16:creationId xmlns:a16="http://schemas.microsoft.com/office/drawing/2014/main" id="{E57C572A-8605-4180-883F-9AFA944558DB}"/>
              </a:ext>
            </a:extLst>
          </p:cNvPr>
          <p:cNvSpPr/>
          <p:nvPr/>
        </p:nvSpPr>
        <p:spPr>
          <a:xfrm>
            <a:off x="4327140" y="3981522"/>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31" name="Straight Arrow Connector 30">
            <a:extLst>
              <a:ext uri="{FF2B5EF4-FFF2-40B4-BE49-F238E27FC236}">
                <a16:creationId xmlns:a16="http://schemas.microsoft.com/office/drawing/2014/main" id="{4A232024-275E-44D0-A36A-59FA95008466}"/>
              </a:ext>
            </a:extLst>
          </p:cNvPr>
          <p:cNvCxnSpPr>
            <a:cxnSpLocks/>
          </p:cNvCxnSpPr>
          <p:nvPr/>
        </p:nvCxnSpPr>
        <p:spPr>
          <a:xfrm>
            <a:off x="5872923" y="366562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297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5A308-E166-457C-A2BA-E646555DF839}"/>
              </a:ext>
            </a:extLst>
          </p:cNvPr>
          <p:cNvSpPr txBox="1"/>
          <p:nvPr/>
        </p:nvSpPr>
        <p:spPr>
          <a:xfrm>
            <a:off x="9078154" y="2253677"/>
            <a:ext cx="3113845" cy="2308324"/>
          </a:xfrm>
          <a:prstGeom prst="rect">
            <a:avLst/>
          </a:prstGeom>
          <a:noFill/>
          <a:ln>
            <a:solidFill>
              <a:schemeClr val="tx1"/>
            </a:solidFill>
            <a:prstDash val="lgDash"/>
          </a:ln>
        </p:spPr>
        <p:txBody>
          <a:bodyPr wrap="square" rtlCol="0">
            <a:spAutoFit/>
          </a:bodyPr>
          <a:lstStyle/>
          <a:p>
            <a:r>
              <a:rPr lang="en-US" sz="1200" dirty="0"/>
              <a:t>Part 3: Consider further refactoring of the code with possible usage of good Software Engineering practices and patterns. </a:t>
            </a:r>
          </a:p>
          <a:p>
            <a:endParaRPr lang="en-US" sz="1200" dirty="0"/>
          </a:p>
          <a:p>
            <a:r>
              <a:rPr lang="en-US" sz="1200" dirty="0"/>
              <a:t>Maybe extend convertor so that it is capable of in advance detecting the tests that cannot be run on Rumble based on previous Test Reports</a:t>
            </a:r>
          </a:p>
          <a:p>
            <a:endParaRPr lang="en-US" sz="1200" dirty="0"/>
          </a:p>
          <a:p>
            <a:r>
              <a:rPr lang="en-US" sz="1200" dirty="0"/>
              <a:t>Possible hidden issues: Test is run, it succeeds but produces different output not because of bug in Rumble but because of some other syntax issue</a:t>
            </a:r>
          </a:p>
        </p:txBody>
      </p:sp>
      <p:sp>
        <p:nvSpPr>
          <p:cNvPr id="5" name="Rectangle 4">
            <a:extLst>
              <a:ext uri="{FF2B5EF4-FFF2-40B4-BE49-F238E27FC236}">
                <a16:creationId xmlns:a16="http://schemas.microsoft.com/office/drawing/2014/main" id="{378A7FC1-4EC5-4D80-981B-BE76701C64D5}"/>
              </a:ext>
            </a:extLst>
          </p:cNvPr>
          <p:cNvSpPr/>
          <p:nvPr/>
        </p:nvSpPr>
        <p:spPr>
          <a:xfrm>
            <a:off x="3657600" y="457198"/>
            <a:ext cx="4465468" cy="61300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9557" y="3931320"/>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9557" y="5584046"/>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51095" y="495225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4931" y="493449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E8EC3D-C1FF-4F91-8A2C-B621CC074066}"/>
              </a:ext>
            </a:extLst>
          </p:cNvPr>
          <p:cNvSpPr txBox="1"/>
          <p:nvPr/>
        </p:nvSpPr>
        <p:spPr>
          <a:xfrm>
            <a:off x="739827" y="2999906"/>
            <a:ext cx="2144881" cy="830997"/>
          </a:xfrm>
          <a:prstGeom prst="rect">
            <a:avLst/>
          </a:prstGeom>
          <a:noFill/>
          <a:ln>
            <a:solidFill>
              <a:schemeClr val="tx1"/>
            </a:solidFill>
            <a:prstDash val="lgDash"/>
          </a:ln>
        </p:spPr>
        <p:txBody>
          <a:bodyPr wrap="square" rtlCol="0">
            <a:spAutoFit/>
          </a:bodyPr>
          <a:lstStyle/>
          <a:p>
            <a:r>
              <a:rPr lang="en-US" sz="1200" dirty="0"/>
              <a:t>Rumble we view as a </a:t>
            </a:r>
            <a:r>
              <a:rPr lang="en-US" sz="1200" dirty="0" err="1"/>
              <a:t>blackbox</a:t>
            </a:r>
            <a:r>
              <a:rPr lang="en-US" sz="1200" dirty="0"/>
              <a:t>. It is not in our interest what it does with Spark. We just need to get the query results from it!</a:t>
            </a:r>
          </a:p>
        </p:txBody>
      </p:sp>
      <p:sp>
        <p:nvSpPr>
          <p:cNvPr id="18" name="TextBox 17">
            <a:extLst>
              <a:ext uri="{FF2B5EF4-FFF2-40B4-BE49-F238E27FC236}">
                <a16:creationId xmlns:a16="http://schemas.microsoft.com/office/drawing/2014/main" id="{E67BD72C-01B8-478F-BC2F-1DA0248D19EE}"/>
              </a:ext>
            </a:extLst>
          </p:cNvPr>
          <p:cNvSpPr txBox="1"/>
          <p:nvPr/>
        </p:nvSpPr>
        <p:spPr>
          <a:xfrm>
            <a:off x="745540" y="438510"/>
            <a:ext cx="2144881" cy="1569660"/>
          </a:xfrm>
          <a:prstGeom prst="rect">
            <a:avLst/>
          </a:prstGeom>
          <a:noFill/>
          <a:ln>
            <a:solidFill>
              <a:schemeClr val="tx1"/>
            </a:solidFill>
            <a:prstDash val="lgDash"/>
          </a:ln>
        </p:spPr>
        <p:txBody>
          <a:bodyPr wrap="square" rtlCol="0">
            <a:spAutoFit/>
          </a:bodyPr>
          <a:lstStyle/>
          <a:p>
            <a:r>
              <a:rPr lang="en-US" sz="1200" dirty="0"/>
              <a:t>XML Parser. We can use some of already existing API's for XML parsing and processing. JAXP is one of them but I am not sure whether 1.6v is good for XQuery 3.1. Proposition is to use Saxon classes for this. Basically any external library</a:t>
            </a:r>
          </a:p>
        </p:txBody>
      </p:sp>
      <p:sp>
        <p:nvSpPr>
          <p:cNvPr id="19" name="Rectangle 18">
            <a:extLst>
              <a:ext uri="{FF2B5EF4-FFF2-40B4-BE49-F238E27FC236}">
                <a16:creationId xmlns:a16="http://schemas.microsoft.com/office/drawing/2014/main" id="{D4893B53-3DD0-43A2-8A86-3EA2DE32C5A3}"/>
              </a:ext>
            </a:extLst>
          </p:cNvPr>
          <p:cNvSpPr/>
          <p:nvPr/>
        </p:nvSpPr>
        <p:spPr>
          <a:xfrm>
            <a:off x="9485789" y="1072718"/>
            <a:ext cx="1890944" cy="1003177"/>
          </a:xfrm>
          <a:prstGeom prst="rect">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87953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1" name="Rectangle 20">
            <a:extLst>
              <a:ext uri="{FF2B5EF4-FFF2-40B4-BE49-F238E27FC236}">
                <a16:creationId xmlns:a16="http://schemas.microsoft.com/office/drawing/2014/main" id="{E4EDF9E3-396E-42EE-B4EA-512947F1B243}"/>
              </a:ext>
            </a:extLst>
          </p:cNvPr>
          <p:cNvSpPr/>
          <p:nvPr/>
        </p:nvSpPr>
        <p:spPr>
          <a:xfrm>
            <a:off x="4119239" y="5433542"/>
            <a:ext cx="3542190" cy="1003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Report</a:t>
            </a:r>
          </a:p>
        </p:txBody>
      </p:sp>
      <p:cxnSp>
        <p:nvCxnSpPr>
          <p:cNvPr id="22" name="Straight Arrow Connector 21">
            <a:extLst>
              <a:ext uri="{FF2B5EF4-FFF2-40B4-BE49-F238E27FC236}">
                <a16:creationId xmlns:a16="http://schemas.microsoft.com/office/drawing/2014/main" id="{E99BB4C7-61B0-4C23-B3B9-7A5B5698634B}"/>
              </a:ext>
            </a:extLst>
          </p:cNvPr>
          <p:cNvCxnSpPr>
            <a:cxnSpLocks/>
          </p:cNvCxnSpPr>
          <p:nvPr/>
        </p:nvCxnSpPr>
        <p:spPr>
          <a:xfrm>
            <a:off x="5890333" y="4952252"/>
            <a:ext cx="0" cy="481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5738B42-8D5C-4EE5-8FBB-2AA5C8F1B02A}"/>
              </a:ext>
            </a:extLst>
          </p:cNvPr>
          <p:cNvSpPr/>
          <p:nvPr/>
        </p:nvSpPr>
        <p:spPr>
          <a:xfrm>
            <a:off x="4327140" y="1574306"/>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XML Parser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Convertor</a:t>
            </a:r>
          </a:p>
        </p:txBody>
      </p:sp>
      <p:cxnSp>
        <p:nvCxnSpPr>
          <p:cNvPr id="26" name="Straight Arrow Connector 25">
            <a:extLst>
              <a:ext uri="{FF2B5EF4-FFF2-40B4-BE49-F238E27FC236}">
                <a16:creationId xmlns:a16="http://schemas.microsoft.com/office/drawing/2014/main" id="{7691F00C-B17D-4087-AD52-89529A6F793B}"/>
              </a:ext>
            </a:extLst>
          </p:cNvPr>
          <p:cNvCxnSpPr>
            <a:cxnSpLocks/>
            <a:stCxn id="19" idx="1"/>
          </p:cNvCxnSpPr>
          <p:nvPr/>
        </p:nvCxnSpPr>
        <p:spPr>
          <a:xfrm flipH="1">
            <a:off x="7661428" y="1574307"/>
            <a:ext cx="18243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700501" y="416561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700501" y="465263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1D5EE6-8DC9-41B1-B0DA-61A2A517EE02}"/>
              </a:ext>
            </a:extLst>
          </p:cNvPr>
          <p:cNvCxnSpPr>
            <a:cxnSpLocks/>
            <a:endCxn id="25" idx="0"/>
          </p:cNvCxnSpPr>
          <p:nvPr/>
        </p:nvCxnSpPr>
        <p:spPr>
          <a:xfrm>
            <a:off x="5890333" y="245850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0211B0-DAF0-4200-BC8B-950BD331EC40}"/>
              </a:ext>
            </a:extLst>
          </p:cNvPr>
          <p:cNvSpPr txBox="1"/>
          <p:nvPr/>
        </p:nvSpPr>
        <p:spPr>
          <a:xfrm>
            <a:off x="2833532" y="4248241"/>
            <a:ext cx="1268296" cy="369332"/>
          </a:xfrm>
          <a:prstGeom prst="rect">
            <a:avLst/>
          </a:prstGeom>
          <a:noFill/>
        </p:spPr>
        <p:txBody>
          <a:bodyPr wrap="none" rtlCol="0">
            <a:spAutoFit/>
          </a:bodyPr>
          <a:lstStyle/>
          <a:p>
            <a:r>
              <a:rPr lang="en-US" dirty="0"/>
              <a:t>Rumble API</a:t>
            </a:r>
          </a:p>
        </p:txBody>
      </p:sp>
      <p:sp>
        <p:nvSpPr>
          <p:cNvPr id="4" name="TextBox 3">
            <a:extLst>
              <a:ext uri="{FF2B5EF4-FFF2-40B4-BE49-F238E27FC236}">
                <a16:creationId xmlns:a16="http://schemas.microsoft.com/office/drawing/2014/main" id="{1D4D868F-F5F9-4A64-B319-E9613214C92E}"/>
              </a:ext>
            </a:extLst>
          </p:cNvPr>
          <p:cNvSpPr txBox="1"/>
          <p:nvPr/>
        </p:nvSpPr>
        <p:spPr>
          <a:xfrm>
            <a:off x="9081856" y="247965"/>
            <a:ext cx="3110144" cy="646331"/>
          </a:xfrm>
          <a:prstGeom prst="rect">
            <a:avLst/>
          </a:prstGeom>
          <a:noFill/>
          <a:ln>
            <a:solidFill>
              <a:schemeClr val="tx1"/>
            </a:solidFill>
            <a:prstDash val="lgDash"/>
          </a:ln>
        </p:spPr>
        <p:txBody>
          <a:bodyPr wrap="square" rtlCol="0">
            <a:spAutoFit/>
          </a:bodyPr>
          <a:lstStyle/>
          <a:p>
            <a:r>
              <a:rPr lang="en-US" sz="1200" dirty="0"/>
              <a:t>QT3 Test Suite should be analyzed and decided how to handle different versions of XQuery, XPath and XSLT test-cases </a:t>
            </a:r>
          </a:p>
        </p:txBody>
      </p:sp>
      <p:sp>
        <p:nvSpPr>
          <p:cNvPr id="9" name="TextBox 8">
            <a:extLst>
              <a:ext uri="{FF2B5EF4-FFF2-40B4-BE49-F238E27FC236}">
                <a16:creationId xmlns:a16="http://schemas.microsoft.com/office/drawing/2014/main" id="{5D8D5A12-B369-4D1A-8B9D-E96F26D139DD}"/>
              </a:ext>
            </a:extLst>
          </p:cNvPr>
          <p:cNvSpPr txBox="1"/>
          <p:nvPr/>
        </p:nvSpPr>
        <p:spPr>
          <a:xfrm>
            <a:off x="9078153" y="5625107"/>
            <a:ext cx="3113845" cy="1015663"/>
          </a:xfrm>
          <a:prstGeom prst="rect">
            <a:avLst/>
          </a:prstGeom>
          <a:noFill/>
          <a:ln>
            <a:solidFill>
              <a:schemeClr val="tx1"/>
            </a:solidFill>
            <a:prstDash val="lgDash"/>
          </a:ln>
        </p:spPr>
        <p:txBody>
          <a:bodyPr wrap="square" rtlCol="0">
            <a:spAutoFit/>
          </a:bodyPr>
          <a:lstStyle/>
          <a:p>
            <a:r>
              <a:rPr lang="en-US" sz="1200" dirty="0"/>
              <a:t>Part 3: Consider maybe automatically opening and closing issues on git based on the statistics of the Test Report class. Maybe MVC pattern can be used here</a:t>
            </a:r>
          </a:p>
          <a:p>
            <a:endParaRPr lang="en-US" sz="1200" dirty="0"/>
          </a:p>
        </p:txBody>
      </p:sp>
      <p:sp>
        <p:nvSpPr>
          <p:cNvPr id="30" name="Rectangle 29">
            <a:extLst>
              <a:ext uri="{FF2B5EF4-FFF2-40B4-BE49-F238E27FC236}">
                <a16:creationId xmlns:a16="http://schemas.microsoft.com/office/drawing/2014/main" id="{E57C572A-8605-4180-883F-9AFA944558DB}"/>
              </a:ext>
            </a:extLst>
          </p:cNvPr>
          <p:cNvSpPr/>
          <p:nvPr/>
        </p:nvSpPr>
        <p:spPr>
          <a:xfrm>
            <a:off x="4327140" y="3981522"/>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31" name="Straight Arrow Connector 30">
            <a:extLst>
              <a:ext uri="{FF2B5EF4-FFF2-40B4-BE49-F238E27FC236}">
                <a16:creationId xmlns:a16="http://schemas.microsoft.com/office/drawing/2014/main" id="{4A232024-275E-44D0-A36A-59FA95008466}"/>
              </a:ext>
            </a:extLst>
          </p:cNvPr>
          <p:cNvCxnSpPr>
            <a:cxnSpLocks/>
          </p:cNvCxnSpPr>
          <p:nvPr/>
        </p:nvCxnSpPr>
        <p:spPr>
          <a:xfrm>
            <a:off x="5872923" y="366562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797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2927413"/>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Runtime Iterator Tree</a:t>
            </a:r>
          </a:p>
        </p:txBody>
      </p:sp>
      <p:sp>
        <p:nvSpPr>
          <p:cNvPr id="5" name="Rectangle 4">
            <a:extLst>
              <a:ext uri="{FF2B5EF4-FFF2-40B4-BE49-F238E27FC236}">
                <a16:creationId xmlns:a16="http://schemas.microsoft.com/office/drawing/2014/main" id="{76188384-87BF-ED4B-820E-A58A549056C4}"/>
              </a:ext>
            </a:extLst>
          </p:cNvPr>
          <p:cNvSpPr/>
          <p:nvPr/>
        </p:nvSpPr>
        <p:spPr>
          <a:xfrm>
            <a:off x="493123" y="2927411"/>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JSONiq</a:t>
            </a:r>
            <a:r>
              <a:rPr lang="en-US" dirty="0">
                <a:solidFill>
                  <a:schemeClr val="tx1"/>
                </a:solidFill>
              </a:rPr>
              <a:t> Query</a:t>
            </a:r>
          </a:p>
        </p:txBody>
      </p:sp>
      <p:sp>
        <p:nvSpPr>
          <p:cNvPr id="7" name="Rectangle 6">
            <a:extLst>
              <a:ext uri="{FF2B5EF4-FFF2-40B4-BE49-F238E27FC236}">
                <a16:creationId xmlns:a16="http://schemas.microsoft.com/office/drawing/2014/main" id="{C6B8A271-4F99-FA4C-B24F-7922555BCB20}"/>
              </a:ext>
            </a:extLst>
          </p:cNvPr>
          <p:cNvSpPr/>
          <p:nvPr/>
        </p:nvSpPr>
        <p:spPr>
          <a:xfrm>
            <a:off x="6823395" y="2927411"/>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Expression Tree</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a:off x="8735066" y="3226298"/>
            <a:ext cx="11257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A9A8B92-5297-AE40-B119-B3EBBC992D67}"/>
              </a:ext>
            </a:extLst>
          </p:cNvPr>
          <p:cNvCxnSpPr>
            <a:cxnSpLocks/>
          </p:cNvCxnSpPr>
          <p:nvPr/>
        </p:nvCxnSpPr>
        <p:spPr>
          <a:xfrm flipH="1">
            <a:off x="5705970" y="3182339"/>
            <a:ext cx="111742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AB2FDB0-895E-554B-B5F9-0E83B4E490D7}"/>
              </a:ext>
            </a:extLst>
          </p:cNvPr>
          <p:cNvCxnSpPr>
            <a:cxnSpLocks/>
          </p:cNvCxnSpPr>
          <p:nvPr/>
        </p:nvCxnSpPr>
        <p:spPr>
          <a:xfrm>
            <a:off x="5705970" y="3669356"/>
            <a:ext cx="1117425"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5705970" y="3226299"/>
            <a:ext cx="1118255" cy="369332"/>
          </a:xfrm>
          <a:prstGeom prst="rect">
            <a:avLst/>
          </a:prstGeom>
          <a:noFill/>
        </p:spPr>
        <p:txBody>
          <a:bodyPr wrap="none" rtlCol="0">
            <a:spAutoFit/>
          </a:bodyPr>
          <a:lstStyle/>
          <a:p>
            <a:r>
              <a:rPr lang="en-US" dirty="0"/>
              <a:t>Translator</a:t>
            </a:r>
          </a:p>
        </p:txBody>
      </p:sp>
      <p:sp>
        <p:nvSpPr>
          <p:cNvPr id="14" name="Rectangle 13">
            <a:extLst>
              <a:ext uri="{FF2B5EF4-FFF2-40B4-BE49-F238E27FC236}">
                <a16:creationId xmlns:a16="http://schemas.microsoft.com/office/drawing/2014/main" id="{77AAC18E-4DA3-A241-9F94-ECF148DDA832}"/>
              </a:ext>
            </a:extLst>
          </p:cNvPr>
          <p:cNvSpPr/>
          <p:nvPr/>
        </p:nvSpPr>
        <p:spPr>
          <a:xfrm>
            <a:off x="3805354" y="2927411"/>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AST</a:t>
            </a:r>
          </a:p>
        </p:txBody>
      </p:sp>
      <p:cxnSp>
        <p:nvCxnSpPr>
          <p:cNvPr id="15" name="Straight Arrow Connector 14">
            <a:extLst>
              <a:ext uri="{FF2B5EF4-FFF2-40B4-BE49-F238E27FC236}">
                <a16:creationId xmlns:a16="http://schemas.microsoft.com/office/drawing/2014/main" id="{0C4A8B10-325A-1143-80E2-1B6C0F51BEE1}"/>
              </a:ext>
            </a:extLst>
          </p:cNvPr>
          <p:cNvCxnSpPr>
            <a:cxnSpLocks/>
          </p:cNvCxnSpPr>
          <p:nvPr/>
        </p:nvCxnSpPr>
        <p:spPr>
          <a:xfrm flipH="1">
            <a:off x="2364094" y="3186689"/>
            <a:ext cx="142053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06633C3-6E12-D94C-967F-B997C0FA03BD}"/>
              </a:ext>
            </a:extLst>
          </p:cNvPr>
          <p:cNvCxnSpPr>
            <a:cxnSpLocks/>
          </p:cNvCxnSpPr>
          <p:nvPr/>
        </p:nvCxnSpPr>
        <p:spPr>
          <a:xfrm>
            <a:off x="2364093" y="3673706"/>
            <a:ext cx="14412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8B864C-9B9C-8F4A-A992-68868BA23497}"/>
              </a:ext>
            </a:extLst>
          </p:cNvPr>
          <p:cNvSpPr txBox="1"/>
          <p:nvPr/>
        </p:nvSpPr>
        <p:spPr>
          <a:xfrm>
            <a:off x="2359782" y="3231919"/>
            <a:ext cx="1479059" cy="369332"/>
          </a:xfrm>
          <a:prstGeom prst="rect">
            <a:avLst/>
          </a:prstGeom>
          <a:noFill/>
        </p:spPr>
        <p:txBody>
          <a:bodyPr wrap="none" rtlCol="0">
            <a:spAutoFit/>
          </a:bodyPr>
          <a:lstStyle/>
          <a:p>
            <a:r>
              <a:rPr lang="en-US" dirty="0" err="1"/>
              <a:t>Lexer</a:t>
            </a:r>
            <a:r>
              <a:rPr lang="en-US" dirty="0"/>
              <a:t> &amp;Parser</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8707580" y="3669356"/>
            <a:ext cx="1141924"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9FA525-6846-904C-8DEC-C7A5B2217573}"/>
              </a:ext>
            </a:extLst>
          </p:cNvPr>
          <p:cNvSpPr txBox="1"/>
          <p:nvPr/>
        </p:nvSpPr>
        <p:spPr>
          <a:xfrm>
            <a:off x="8707580" y="3229966"/>
            <a:ext cx="1143775" cy="369332"/>
          </a:xfrm>
          <a:prstGeom prst="rect">
            <a:avLst/>
          </a:prstGeom>
          <a:noFill/>
        </p:spPr>
        <p:txBody>
          <a:bodyPr wrap="none" rtlCol="0">
            <a:spAutoFit/>
          </a:bodyPr>
          <a:lstStyle/>
          <a:p>
            <a:r>
              <a:rPr lang="en-US" dirty="0"/>
              <a:t>Generator</a:t>
            </a:r>
          </a:p>
        </p:txBody>
      </p:sp>
    </p:spTree>
    <p:extLst>
      <p:ext uri="{BB962C8B-B14F-4D97-AF65-F5344CB8AC3E}">
        <p14:creationId xmlns:p14="http://schemas.microsoft.com/office/powerpoint/2010/main" val="2381599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271C967-15A9-044F-8085-C83DFE996217}"/>
              </a:ext>
            </a:extLst>
          </p:cNvPr>
          <p:cNvSpPr/>
          <p:nvPr/>
        </p:nvSpPr>
        <p:spPr>
          <a:xfrm>
            <a:off x="9872082" y="3108037"/>
            <a:ext cx="1890944" cy="1003177"/>
          </a:xfrm>
          <a:prstGeom prst="rect">
            <a:avLst/>
          </a:prstGeom>
          <a:solidFill>
            <a:schemeClr val="accent4">
              <a:lumMod val="20000"/>
              <a:lumOff val="80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Runtime Iterator Tree</a:t>
            </a:r>
          </a:p>
        </p:txBody>
      </p:sp>
      <p:sp>
        <p:nvSpPr>
          <p:cNvPr id="5" name="Rectangle 4">
            <a:extLst>
              <a:ext uri="{FF2B5EF4-FFF2-40B4-BE49-F238E27FC236}">
                <a16:creationId xmlns:a16="http://schemas.microsoft.com/office/drawing/2014/main" id="{76188384-87BF-ED4B-820E-A58A549056C4}"/>
              </a:ext>
            </a:extLst>
          </p:cNvPr>
          <p:cNvSpPr/>
          <p:nvPr/>
        </p:nvSpPr>
        <p:spPr>
          <a:xfrm>
            <a:off x="502795" y="2029718"/>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solidFill>
                  <a:schemeClr val="tx1"/>
                </a:solidFill>
              </a:rPr>
              <a:t>JSONiq</a:t>
            </a:r>
            <a:r>
              <a:rPr lang="en-US" dirty="0">
                <a:solidFill>
                  <a:schemeClr val="tx1"/>
                </a:solidFill>
              </a:rPr>
              <a:t> Query</a:t>
            </a:r>
          </a:p>
        </p:txBody>
      </p:sp>
      <p:sp>
        <p:nvSpPr>
          <p:cNvPr id="7" name="Rectangle 6">
            <a:extLst>
              <a:ext uri="{FF2B5EF4-FFF2-40B4-BE49-F238E27FC236}">
                <a16:creationId xmlns:a16="http://schemas.microsoft.com/office/drawing/2014/main" id="{C6B8A271-4F99-FA4C-B24F-7922555BCB20}"/>
              </a:ext>
            </a:extLst>
          </p:cNvPr>
          <p:cNvSpPr/>
          <p:nvPr/>
        </p:nvSpPr>
        <p:spPr>
          <a:xfrm>
            <a:off x="6823395" y="3108035"/>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Expression Tree</a:t>
            </a:r>
          </a:p>
        </p:txBody>
      </p:sp>
      <p:cxnSp>
        <p:nvCxnSpPr>
          <p:cNvPr id="9" name="Straight Arrow Connector 8">
            <a:extLst>
              <a:ext uri="{FF2B5EF4-FFF2-40B4-BE49-F238E27FC236}">
                <a16:creationId xmlns:a16="http://schemas.microsoft.com/office/drawing/2014/main" id="{20592FBC-BC7B-384E-B91C-6D1F754146D6}"/>
              </a:ext>
            </a:extLst>
          </p:cNvPr>
          <p:cNvCxnSpPr>
            <a:cxnSpLocks/>
          </p:cNvCxnSpPr>
          <p:nvPr/>
        </p:nvCxnSpPr>
        <p:spPr>
          <a:xfrm>
            <a:off x="8735066" y="3406922"/>
            <a:ext cx="1125729"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16A94DA-26D8-EA43-8BB0-14C31D761EED}"/>
              </a:ext>
            </a:extLst>
          </p:cNvPr>
          <p:cNvSpPr txBox="1"/>
          <p:nvPr/>
        </p:nvSpPr>
        <p:spPr>
          <a:xfrm>
            <a:off x="5850477" y="2130681"/>
            <a:ext cx="1773884" cy="369332"/>
          </a:xfrm>
          <a:prstGeom prst="rect">
            <a:avLst/>
          </a:prstGeom>
          <a:noFill/>
        </p:spPr>
        <p:txBody>
          <a:bodyPr wrap="none" rtlCol="0">
            <a:spAutoFit/>
          </a:bodyPr>
          <a:lstStyle/>
          <a:p>
            <a:r>
              <a:rPr lang="en-US" dirty="0" err="1"/>
              <a:t>JSONiq</a:t>
            </a:r>
            <a:r>
              <a:rPr lang="en-US" dirty="0"/>
              <a:t> Translator</a:t>
            </a:r>
          </a:p>
        </p:txBody>
      </p:sp>
      <p:sp>
        <p:nvSpPr>
          <p:cNvPr id="14" name="Rectangle 13">
            <a:extLst>
              <a:ext uri="{FF2B5EF4-FFF2-40B4-BE49-F238E27FC236}">
                <a16:creationId xmlns:a16="http://schemas.microsoft.com/office/drawing/2014/main" id="{77AAC18E-4DA3-A241-9F94-ECF148DDA832}"/>
              </a:ext>
            </a:extLst>
          </p:cNvPr>
          <p:cNvSpPr/>
          <p:nvPr/>
        </p:nvSpPr>
        <p:spPr>
          <a:xfrm>
            <a:off x="3815026" y="2029718"/>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AST</a:t>
            </a:r>
          </a:p>
        </p:txBody>
      </p:sp>
      <p:sp>
        <p:nvSpPr>
          <p:cNvPr id="17" name="TextBox 16">
            <a:extLst>
              <a:ext uri="{FF2B5EF4-FFF2-40B4-BE49-F238E27FC236}">
                <a16:creationId xmlns:a16="http://schemas.microsoft.com/office/drawing/2014/main" id="{A18B864C-9B9C-8F4A-A992-68868BA23497}"/>
              </a:ext>
            </a:extLst>
          </p:cNvPr>
          <p:cNvSpPr txBox="1"/>
          <p:nvPr/>
        </p:nvSpPr>
        <p:spPr>
          <a:xfrm>
            <a:off x="2369454" y="2061574"/>
            <a:ext cx="1479059" cy="646331"/>
          </a:xfrm>
          <a:prstGeom prst="rect">
            <a:avLst/>
          </a:prstGeom>
          <a:noFill/>
        </p:spPr>
        <p:txBody>
          <a:bodyPr wrap="none" rtlCol="0">
            <a:spAutoFit/>
          </a:bodyPr>
          <a:lstStyle/>
          <a:p>
            <a:pPr algn="ctr"/>
            <a:r>
              <a:rPr lang="en-US" dirty="0" err="1"/>
              <a:t>JSONiq</a:t>
            </a:r>
            <a:endParaRPr lang="en-US" dirty="0"/>
          </a:p>
          <a:p>
            <a:r>
              <a:rPr lang="en-US" dirty="0" err="1"/>
              <a:t>Lexer</a:t>
            </a:r>
            <a:r>
              <a:rPr lang="en-US" dirty="0"/>
              <a:t> &amp;Parser</a:t>
            </a:r>
          </a:p>
        </p:txBody>
      </p:sp>
      <p:cxnSp>
        <p:nvCxnSpPr>
          <p:cNvPr id="18" name="Straight Arrow Connector 17">
            <a:extLst>
              <a:ext uri="{FF2B5EF4-FFF2-40B4-BE49-F238E27FC236}">
                <a16:creationId xmlns:a16="http://schemas.microsoft.com/office/drawing/2014/main" id="{30FDCD5C-6C93-CC4A-B992-AAA2967D88E4}"/>
              </a:ext>
            </a:extLst>
          </p:cNvPr>
          <p:cNvCxnSpPr>
            <a:cxnSpLocks/>
          </p:cNvCxnSpPr>
          <p:nvPr/>
        </p:nvCxnSpPr>
        <p:spPr>
          <a:xfrm flipH="1" flipV="1">
            <a:off x="8707580" y="3849980"/>
            <a:ext cx="1141924" cy="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49FA525-6846-904C-8DEC-C7A5B2217573}"/>
              </a:ext>
            </a:extLst>
          </p:cNvPr>
          <p:cNvSpPr txBox="1"/>
          <p:nvPr/>
        </p:nvSpPr>
        <p:spPr>
          <a:xfrm>
            <a:off x="8707580" y="3410590"/>
            <a:ext cx="1143775" cy="369332"/>
          </a:xfrm>
          <a:prstGeom prst="rect">
            <a:avLst/>
          </a:prstGeom>
          <a:noFill/>
        </p:spPr>
        <p:txBody>
          <a:bodyPr wrap="none" rtlCol="0">
            <a:spAutoFit/>
          </a:bodyPr>
          <a:lstStyle/>
          <a:p>
            <a:r>
              <a:rPr lang="en-US" dirty="0"/>
              <a:t>Generator</a:t>
            </a:r>
          </a:p>
        </p:txBody>
      </p:sp>
      <p:sp>
        <p:nvSpPr>
          <p:cNvPr id="20" name="Rectangle 19">
            <a:extLst>
              <a:ext uri="{FF2B5EF4-FFF2-40B4-BE49-F238E27FC236}">
                <a16:creationId xmlns:a16="http://schemas.microsoft.com/office/drawing/2014/main" id="{5D501968-278E-3A48-9B47-E24EBCCACBD2}"/>
              </a:ext>
            </a:extLst>
          </p:cNvPr>
          <p:cNvSpPr/>
          <p:nvPr/>
        </p:nvSpPr>
        <p:spPr>
          <a:xfrm>
            <a:off x="502795" y="416896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XQuery Query</a:t>
            </a:r>
          </a:p>
        </p:txBody>
      </p:sp>
      <p:sp>
        <p:nvSpPr>
          <p:cNvPr id="21" name="Rectangle 20">
            <a:extLst>
              <a:ext uri="{FF2B5EF4-FFF2-40B4-BE49-F238E27FC236}">
                <a16:creationId xmlns:a16="http://schemas.microsoft.com/office/drawing/2014/main" id="{670FE153-5348-C246-82FF-7AD7C056F625}"/>
              </a:ext>
            </a:extLst>
          </p:cNvPr>
          <p:cNvSpPr/>
          <p:nvPr/>
        </p:nvSpPr>
        <p:spPr>
          <a:xfrm>
            <a:off x="3815026" y="4168963"/>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AST</a:t>
            </a:r>
          </a:p>
        </p:txBody>
      </p:sp>
      <p:sp>
        <p:nvSpPr>
          <p:cNvPr id="24" name="TextBox 23">
            <a:extLst>
              <a:ext uri="{FF2B5EF4-FFF2-40B4-BE49-F238E27FC236}">
                <a16:creationId xmlns:a16="http://schemas.microsoft.com/office/drawing/2014/main" id="{0F738161-1E6D-D149-9003-DAFC3E559A90}"/>
              </a:ext>
            </a:extLst>
          </p:cNvPr>
          <p:cNvSpPr txBox="1"/>
          <p:nvPr/>
        </p:nvSpPr>
        <p:spPr>
          <a:xfrm>
            <a:off x="2369454" y="4213824"/>
            <a:ext cx="1479059" cy="646331"/>
          </a:xfrm>
          <a:prstGeom prst="rect">
            <a:avLst/>
          </a:prstGeom>
          <a:noFill/>
        </p:spPr>
        <p:txBody>
          <a:bodyPr wrap="none" rtlCol="0">
            <a:spAutoFit/>
          </a:bodyPr>
          <a:lstStyle/>
          <a:p>
            <a:pPr algn="ctr"/>
            <a:r>
              <a:rPr lang="en-US" dirty="0"/>
              <a:t>XQuery</a:t>
            </a:r>
          </a:p>
          <a:p>
            <a:r>
              <a:rPr lang="en-US" dirty="0" err="1"/>
              <a:t>Lexer</a:t>
            </a:r>
            <a:r>
              <a:rPr lang="en-US" dirty="0"/>
              <a:t> &amp;Parser</a:t>
            </a:r>
          </a:p>
        </p:txBody>
      </p:sp>
      <p:sp>
        <p:nvSpPr>
          <p:cNvPr id="27" name="TextBox 26">
            <a:extLst>
              <a:ext uri="{FF2B5EF4-FFF2-40B4-BE49-F238E27FC236}">
                <a16:creationId xmlns:a16="http://schemas.microsoft.com/office/drawing/2014/main" id="{F9E05E20-D21D-7442-AB25-FA27C4A7908B}"/>
              </a:ext>
            </a:extLst>
          </p:cNvPr>
          <p:cNvSpPr txBox="1"/>
          <p:nvPr/>
        </p:nvSpPr>
        <p:spPr>
          <a:xfrm>
            <a:off x="5860685" y="4288308"/>
            <a:ext cx="1863202" cy="369332"/>
          </a:xfrm>
          <a:prstGeom prst="rect">
            <a:avLst/>
          </a:prstGeom>
          <a:noFill/>
        </p:spPr>
        <p:txBody>
          <a:bodyPr wrap="none" rtlCol="0">
            <a:spAutoFit/>
          </a:bodyPr>
          <a:lstStyle/>
          <a:p>
            <a:r>
              <a:rPr lang="en-US" dirty="0"/>
              <a:t>XQuery Translator</a:t>
            </a:r>
          </a:p>
        </p:txBody>
      </p:sp>
      <p:cxnSp>
        <p:nvCxnSpPr>
          <p:cNvPr id="29" name="Elbow Connector 28">
            <a:extLst>
              <a:ext uri="{FF2B5EF4-FFF2-40B4-BE49-F238E27FC236}">
                <a16:creationId xmlns:a16="http://schemas.microsoft.com/office/drawing/2014/main" id="{E3E91F97-0435-4F46-96C9-AA60A9F1394E}"/>
              </a:ext>
            </a:extLst>
          </p:cNvPr>
          <p:cNvCxnSpPr>
            <a:stCxn id="7" idx="0"/>
            <a:endCxn id="14" idx="3"/>
          </p:cNvCxnSpPr>
          <p:nvPr/>
        </p:nvCxnSpPr>
        <p:spPr>
          <a:xfrm rot="16200000" flipV="1">
            <a:off x="6449055" y="1788222"/>
            <a:ext cx="576728" cy="2062897"/>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Elbow Connector 30">
            <a:extLst>
              <a:ext uri="{FF2B5EF4-FFF2-40B4-BE49-F238E27FC236}">
                <a16:creationId xmlns:a16="http://schemas.microsoft.com/office/drawing/2014/main" id="{8413AAA9-AA2B-4A41-9F37-52037E62A172}"/>
              </a:ext>
            </a:extLst>
          </p:cNvPr>
          <p:cNvCxnSpPr>
            <a:stCxn id="7" idx="2"/>
            <a:endCxn id="21" idx="3"/>
          </p:cNvCxnSpPr>
          <p:nvPr/>
        </p:nvCxnSpPr>
        <p:spPr>
          <a:xfrm rot="5400000">
            <a:off x="6457749" y="3359434"/>
            <a:ext cx="559340" cy="2062897"/>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C35D99B-3AF9-C341-A2D3-05EDAF2B3021}"/>
              </a:ext>
            </a:extLst>
          </p:cNvPr>
          <p:cNvCxnSpPr/>
          <p:nvPr/>
        </p:nvCxnSpPr>
        <p:spPr>
          <a:xfrm>
            <a:off x="2393739" y="2751936"/>
            <a:ext cx="142128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81016D-97E2-CF4C-BA10-67A1DDA6FB2A}"/>
              </a:ext>
            </a:extLst>
          </p:cNvPr>
          <p:cNvCxnSpPr/>
          <p:nvPr/>
        </p:nvCxnSpPr>
        <p:spPr>
          <a:xfrm>
            <a:off x="2393739" y="4881590"/>
            <a:ext cx="1421287"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C6F61C13-B791-0D4B-B9F6-0FFCB95BDF28}"/>
              </a:ext>
            </a:extLst>
          </p:cNvPr>
          <p:cNvCxnSpPr>
            <a:stCxn id="7" idx="1"/>
            <a:endCxn id="5" idx="2"/>
          </p:cNvCxnSpPr>
          <p:nvPr/>
        </p:nvCxnSpPr>
        <p:spPr>
          <a:xfrm rot="10800000">
            <a:off x="1448267" y="3032896"/>
            <a:ext cx="5375128" cy="576729"/>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BF190F3E-E829-904D-BD04-DE4E5E78BF18}"/>
              </a:ext>
            </a:extLst>
          </p:cNvPr>
          <p:cNvSpPr txBox="1"/>
          <p:nvPr/>
        </p:nvSpPr>
        <p:spPr>
          <a:xfrm>
            <a:off x="3239304" y="3221164"/>
            <a:ext cx="1793055" cy="369332"/>
          </a:xfrm>
          <a:prstGeom prst="rect">
            <a:avLst/>
          </a:prstGeom>
          <a:noFill/>
        </p:spPr>
        <p:txBody>
          <a:bodyPr wrap="none" rtlCol="0">
            <a:spAutoFit/>
          </a:bodyPr>
          <a:lstStyle/>
          <a:p>
            <a:r>
              <a:rPr lang="en-US" dirty="0"/>
              <a:t>Serialize to </a:t>
            </a:r>
            <a:r>
              <a:rPr lang="en-US" dirty="0" err="1"/>
              <a:t>JSONiq</a:t>
            </a:r>
            <a:endParaRPr lang="en-US" dirty="0"/>
          </a:p>
        </p:txBody>
      </p:sp>
    </p:spTree>
    <p:extLst>
      <p:ext uri="{BB962C8B-B14F-4D97-AF65-F5344CB8AC3E}">
        <p14:creationId xmlns:p14="http://schemas.microsoft.com/office/powerpoint/2010/main" val="372603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1069480"/>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2713326"/>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32271" y="2072657"/>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406107" y="2054902"/>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2985943"/>
            <a:ext cx="1098058" cy="369332"/>
          </a:xfrm>
          <a:prstGeom prst="rect">
            <a:avLst/>
          </a:prstGeom>
          <a:noFill/>
        </p:spPr>
        <p:txBody>
          <a:bodyPr wrap="none" rtlCol="0">
            <a:spAutoFit/>
          </a:bodyPr>
          <a:lstStyle/>
          <a:p>
            <a:r>
              <a:rPr lang="en-US" dirty="0"/>
              <a:t>Saxon API</a:t>
            </a:r>
          </a:p>
        </p:txBody>
      </p:sp>
    </p:spTree>
    <p:extLst>
      <p:ext uri="{BB962C8B-B14F-4D97-AF65-F5344CB8AC3E}">
        <p14:creationId xmlns:p14="http://schemas.microsoft.com/office/powerpoint/2010/main" val="1747458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3231522"/>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20982" y="2590850"/>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394818" y="2573095"/>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Converter</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27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2680137"/>
            <a:ext cx="4465468" cy="33876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3411880"/>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5064606"/>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443281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441505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1069480"/>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JSONiq</a:t>
            </a:r>
            <a:r>
              <a:rPr lang="en-US" dirty="0"/>
              <a:t>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3037488"/>
            <a:ext cx="3542190" cy="279575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34785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364617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413319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4674530"/>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435966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3703817"/>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3417517"/>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a:cxnSpLocks/>
          </p:cNvCxnSpPr>
          <p:nvPr/>
        </p:nvCxnSpPr>
        <p:spPr>
          <a:xfrm>
            <a:off x="9632271" y="2072657"/>
            <a:ext cx="0" cy="1335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406107" y="2072657"/>
            <a:ext cx="0" cy="13359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364617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413319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3690134"/>
            <a:ext cx="1098058" cy="369332"/>
          </a:xfrm>
          <a:prstGeom prst="rect">
            <a:avLst/>
          </a:prstGeom>
          <a:noFill/>
        </p:spPr>
        <p:txBody>
          <a:bodyPr wrap="none" rtlCol="0">
            <a:spAutoFit/>
          </a:bodyPr>
          <a:lstStyle/>
          <a:p>
            <a:r>
              <a:rPr lang="en-US" dirty="0"/>
              <a:t>Saxon API</a:t>
            </a:r>
          </a:p>
        </p:txBody>
      </p:sp>
      <p:sp>
        <p:nvSpPr>
          <p:cNvPr id="23" name="Rectangle 22">
            <a:extLst>
              <a:ext uri="{FF2B5EF4-FFF2-40B4-BE49-F238E27FC236}">
                <a16:creationId xmlns:a16="http://schemas.microsoft.com/office/drawing/2014/main" id="{940013A0-D87E-6347-BEC4-BCE27B43382B}"/>
              </a:ext>
            </a:extLst>
          </p:cNvPr>
          <p:cNvSpPr/>
          <p:nvPr/>
        </p:nvSpPr>
        <p:spPr>
          <a:xfrm>
            <a:off x="807868" y="1069479"/>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6" name="Rectangle 25">
            <a:extLst>
              <a:ext uri="{FF2B5EF4-FFF2-40B4-BE49-F238E27FC236}">
                <a16:creationId xmlns:a16="http://schemas.microsoft.com/office/drawing/2014/main" id="{C0CF7EA1-FF45-EF4F-84A1-DCF431634A39}"/>
              </a:ext>
            </a:extLst>
          </p:cNvPr>
          <p:cNvSpPr/>
          <p:nvPr/>
        </p:nvSpPr>
        <p:spPr>
          <a:xfrm>
            <a:off x="3235666" y="1069478"/>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sp>
        <p:nvSpPr>
          <p:cNvPr id="37" name="Rectangle 36">
            <a:extLst>
              <a:ext uri="{FF2B5EF4-FFF2-40B4-BE49-F238E27FC236}">
                <a16:creationId xmlns:a16="http://schemas.microsoft.com/office/drawing/2014/main" id="{73E915CE-A222-424C-8DCA-DF751DA88A9C}"/>
              </a:ext>
            </a:extLst>
          </p:cNvPr>
          <p:cNvSpPr/>
          <p:nvPr/>
        </p:nvSpPr>
        <p:spPr>
          <a:xfrm>
            <a:off x="6654057" y="1069478"/>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Test Converter</a:t>
            </a:r>
          </a:p>
        </p:txBody>
      </p:sp>
      <p:cxnSp>
        <p:nvCxnSpPr>
          <p:cNvPr id="38" name="Straight Arrow Connector 37">
            <a:extLst>
              <a:ext uri="{FF2B5EF4-FFF2-40B4-BE49-F238E27FC236}">
                <a16:creationId xmlns:a16="http://schemas.microsoft.com/office/drawing/2014/main" id="{E12D3F2A-7F69-8946-8B15-4B1E788EA8F5}"/>
              </a:ext>
            </a:extLst>
          </p:cNvPr>
          <p:cNvCxnSpPr>
            <a:cxnSpLocks/>
            <a:stCxn id="23" idx="3"/>
            <a:endCxn id="26" idx="1"/>
          </p:cNvCxnSpPr>
          <p:nvPr/>
        </p:nvCxnSpPr>
        <p:spPr>
          <a:xfrm flipV="1">
            <a:off x="2698812" y="1571067"/>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9BE4A52-7848-434A-BD5C-579808142E8D}"/>
              </a:ext>
            </a:extLst>
          </p:cNvPr>
          <p:cNvCxnSpPr>
            <a:cxnSpLocks/>
          </p:cNvCxnSpPr>
          <p:nvPr/>
        </p:nvCxnSpPr>
        <p:spPr>
          <a:xfrm flipV="1">
            <a:off x="8545001" y="1571065"/>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EFE7A0C-95BF-534A-A470-CEB1CCDA2112}"/>
              </a:ext>
            </a:extLst>
          </p:cNvPr>
          <p:cNvCxnSpPr>
            <a:cxnSpLocks/>
          </p:cNvCxnSpPr>
          <p:nvPr/>
        </p:nvCxnSpPr>
        <p:spPr>
          <a:xfrm flipH="1">
            <a:off x="5126610" y="1324406"/>
            <a:ext cx="15274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6AFCB43-CDF6-2341-A3E2-6CB25304DCA2}"/>
              </a:ext>
            </a:extLst>
          </p:cNvPr>
          <p:cNvCxnSpPr>
            <a:cxnSpLocks/>
          </p:cNvCxnSpPr>
          <p:nvPr/>
        </p:nvCxnSpPr>
        <p:spPr>
          <a:xfrm>
            <a:off x="5126610" y="1811423"/>
            <a:ext cx="152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7792C75-D1EF-E84E-9E93-F076A43FACD5}"/>
              </a:ext>
            </a:extLst>
          </p:cNvPr>
          <p:cNvSpPr txBox="1"/>
          <p:nvPr/>
        </p:nvSpPr>
        <p:spPr>
          <a:xfrm>
            <a:off x="5389875" y="1368366"/>
            <a:ext cx="1098058" cy="369332"/>
          </a:xfrm>
          <a:prstGeom prst="rect">
            <a:avLst/>
          </a:prstGeom>
          <a:noFill/>
        </p:spPr>
        <p:txBody>
          <a:bodyPr wrap="none" rtlCol="0">
            <a:spAutoFit/>
          </a:bodyPr>
          <a:lstStyle/>
          <a:p>
            <a:r>
              <a:rPr lang="en-US" dirty="0"/>
              <a:t>Saxon API</a:t>
            </a:r>
          </a:p>
        </p:txBody>
      </p:sp>
    </p:spTree>
    <p:extLst>
      <p:ext uri="{BB962C8B-B14F-4D97-AF65-F5344CB8AC3E}">
        <p14:creationId xmlns:p14="http://schemas.microsoft.com/office/powerpoint/2010/main" val="16520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3866441"/>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19" name="Rectangle 18">
            <a:extLst>
              <a:ext uri="{FF2B5EF4-FFF2-40B4-BE49-F238E27FC236}">
                <a16:creationId xmlns:a16="http://schemas.microsoft.com/office/drawing/2014/main" id="{D4893B53-3DD0-43A2-8A86-3EA2DE32C5A3}"/>
              </a:ext>
            </a:extLst>
          </p:cNvPr>
          <p:cNvSpPr/>
          <p:nvPr/>
        </p:nvSpPr>
        <p:spPr>
          <a:xfrm>
            <a:off x="9081855" y="3231522"/>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013860"/>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Converter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Converter</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770061F-2C72-4E6B-BC9E-DDA6A48D168E}"/>
              </a:ext>
            </a:extLst>
          </p:cNvPr>
          <p:cNvCxnSpPr>
            <a:cxnSpLocks/>
            <a:endCxn id="24" idx="0"/>
          </p:cNvCxnSpPr>
          <p:nvPr/>
        </p:nvCxnSpPr>
        <p:spPr>
          <a:xfrm>
            <a:off x="5890332" y="3655475"/>
            <a:ext cx="0" cy="7982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20982" y="2590850"/>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394818" y="2573095"/>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Skip Item 1 Test Logic</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ECF698E-CEFA-2D42-BF6C-8484C3C4CB05}"/>
              </a:ext>
            </a:extLst>
          </p:cNvPr>
          <p:cNvSpPr/>
          <p:nvPr/>
        </p:nvSpPr>
        <p:spPr>
          <a:xfrm>
            <a:off x="4944860" y="445370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JSONiq</a:t>
            </a:r>
            <a:r>
              <a:rPr lang="en-US" dirty="0"/>
              <a:t> Test Suite</a:t>
            </a:r>
          </a:p>
        </p:txBody>
      </p:sp>
    </p:spTree>
    <p:extLst>
      <p:ext uri="{BB962C8B-B14F-4D97-AF65-F5344CB8AC3E}">
        <p14:creationId xmlns:p14="http://schemas.microsoft.com/office/powerpoint/2010/main" val="76998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JSONiq</a:t>
            </a:r>
            <a:r>
              <a:rPr lang="en-US" dirty="0"/>
              <a:t> Test Suite</a:t>
            </a:r>
          </a:p>
        </p:txBody>
      </p: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Skip Item 2 Test Logic</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003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A62-7775-9C44-9C94-7F2F9F418606}"/>
              </a:ext>
            </a:extLst>
          </p:cNvPr>
          <p:cNvSpPr>
            <a:spLocks noGrp="1"/>
          </p:cNvSpPr>
          <p:nvPr>
            <p:ph type="title"/>
          </p:nvPr>
        </p:nvSpPr>
        <p:spPr/>
        <p:txBody>
          <a:bodyPr/>
          <a:lstStyle/>
          <a:p>
            <a:r>
              <a:rPr lang="en-US"/>
              <a:t>HERE SHOULD BE PLUGIN ARCHITECTURE</a:t>
            </a:r>
          </a:p>
        </p:txBody>
      </p:sp>
      <p:sp>
        <p:nvSpPr>
          <p:cNvPr id="3" name="Content Placeholder 2">
            <a:extLst>
              <a:ext uri="{FF2B5EF4-FFF2-40B4-BE49-F238E27FC236}">
                <a16:creationId xmlns:a16="http://schemas.microsoft.com/office/drawing/2014/main" id="{3E4DBA6A-4B96-F14E-A341-BFB4E09ED6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97876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36709</TotalTime>
  <Words>626</Words>
  <Application>Microsoft Macintosh PowerPoint</Application>
  <PresentationFormat>Widescreen</PresentationFormat>
  <Paragraphs>122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HERE SHOULD BE PLUGIN ARCHITECTURE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Stevan Mihajlovic</dc:creator>
  <cp:lastModifiedBy>Stevan Mihajlovic</cp:lastModifiedBy>
  <cp:revision>34</cp:revision>
  <dcterms:created xsi:type="dcterms:W3CDTF">2020-10-21T11:31:32Z</dcterms:created>
  <dcterms:modified xsi:type="dcterms:W3CDTF">2021-03-10T20:43:34Z</dcterms:modified>
</cp:coreProperties>
</file>