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7" r:id="rId4"/>
    <p:sldId id="264" r:id="rId5"/>
    <p:sldId id="259" r:id="rId6"/>
    <p:sldId id="260" r:id="rId7"/>
    <p:sldId id="268" r:id="rId8"/>
    <p:sldId id="269" r:id="rId9"/>
    <p:sldId id="261" r:id="rId10"/>
    <p:sldId id="25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an Mihajlovic" initials="SM" lastIdx="1" clrIdx="0">
    <p:extLst>
      <p:ext uri="{19B8F6BF-5375-455C-9EA6-DF929625EA0E}">
        <p15:presenceInfo xmlns:p15="http://schemas.microsoft.com/office/powerpoint/2012/main" userId="Stevan Mihajl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CADD-C535-4065-A7ED-CE1324B9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7E06A-2125-4DE9-97A5-397E473E7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11306-959B-4950-BA7E-621A7EFC5DC1}"/>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5" name="Footer Placeholder 4">
            <a:extLst>
              <a:ext uri="{FF2B5EF4-FFF2-40B4-BE49-F238E27FC236}">
                <a16:creationId xmlns:a16="http://schemas.microsoft.com/office/drawing/2014/main" id="{8ACCC559-217F-4EEA-BA32-CBD9245F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441E5-240A-4511-9192-7B25CF1C927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763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775-D0ED-455C-B31F-EE00C20B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1A318-1FAE-4D33-9677-F9B083D1D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26D5-AB1D-4700-80DF-C821B96A0503}"/>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5" name="Footer Placeholder 4">
            <a:extLst>
              <a:ext uri="{FF2B5EF4-FFF2-40B4-BE49-F238E27FC236}">
                <a16:creationId xmlns:a16="http://schemas.microsoft.com/office/drawing/2014/main" id="{509AD69F-35B8-4E9C-9B91-7094DB87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1184C-EC7D-414C-9DBB-4293997DBC7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147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D23F-E954-4551-B3AD-EDD4BF2B8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EADE8-3F2F-4A97-9A66-F68849ED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BA68-A66A-4806-85DB-4A9423939863}"/>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5" name="Footer Placeholder 4">
            <a:extLst>
              <a:ext uri="{FF2B5EF4-FFF2-40B4-BE49-F238E27FC236}">
                <a16:creationId xmlns:a16="http://schemas.microsoft.com/office/drawing/2014/main" id="{8C0B71E9-013B-4AD6-B365-F5740F52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78A-DEC0-458E-AFAC-46654C21A949}"/>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0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1899-5332-4A3F-9D7E-A270D215B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A708-48AE-44CE-93BE-05DA73D1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A145-1315-4652-B307-6AD52015735D}"/>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5" name="Footer Placeholder 4">
            <a:extLst>
              <a:ext uri="{FF2B5EF4-FFF2-40B4-BE49-F238E27FC236}">
                <a16:creationId xmlns:a16="http://schemas.microsoft.com/office/drawing/2014/main" id="{AEC8C19C-9E45-4C20-8A5E-F5E5D012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6405-6EE1-4016-8E58-63EA62860C0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2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1EE9-C810-47B5-BC61-340C7E8FB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4E745-712C-435E-B890-88AFC9CB1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2A34-BEC1-4635-9392-DD774F718DCC}"/>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5" name="Footer Placeholder 4">
            <a:extLst>
              <a:ext uri="{FF2B5EF4-FFF2-40B4-BE49-F238E27FC236}">
                <a16:creationId xmlns:a16="http://schemas.microsoft.com/office/drawing/2014/main" id="{31B1B3EC-32C8-421F-8E3F-509D84D0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A99E0-6731-4FA0-84F3-B10A99AEF48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32643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1C90-E65B-453A-BF48-CB5CAF951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C3CA-F028-4FEF-929D-544A82CF0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1A5AC-807D-4CA3-B72E-489A6E554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150B-854A-4002-830A-B26714612F1F}"/>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6" name="Footer Placeholder 5">
            <a:extLst>
              <a:ext uri="{FF2B5EF4-FFF2-40B4-BE49-F238E27FC236}">
                <a16:creationId xmlns:a16="http://schemas.microsoft.com/office/drawing/2014/main" id="{A31AEFF2-90BC-4CEF-A56C-8D2A84C97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9A83-4FF3-474F-A0CE-A84FAC0ABF8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807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86-2BA8-4E64-8F71-79B576858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69656-D45A-4429-B461-4038BD6FF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0DD3-D843-42B2-B951-38848E8AF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78AF0-66E1-471F-91AB-F1223A464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4EF2-183D-4D27-AD7E-5D7E9302A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E9FEA-4175-4105-984E-BE922E8AB27F}"/>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8" name="Footer Placeholder 7">
            <a:extLst>
              <a:ext uri="{FF2B5EF4-FFF2-40B4-BE49-F238E27FC236}">
                <a16:creationId xmlns:a16="http://schemas.microsoft.com/office/drawing/2014/main" id="{25E01C6A-2BBF-4A61-A591-48D74B591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745FD-5A64-4B64-B212-409207924553}"/>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492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B74-7E20-4820-919E-F4DA13B54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8285A-4014-41F0-80E0-B249883A3759}"/>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4" name="Footer Placeholder 3">
            <a:extLst>
              <a:ext uri="{FF2B5EF4-FFF2-40B4-BE49-F238E27FC236}">
                <a16:creationId xmlns:a16="http://schemas.microsoft.com/office/drawing/2014/main" id="{EA5C3E77-58A6-4967-97E2-58D6535A4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31EE6-6AF3-4353-A83F-1649C473954C}"/>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26904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51AE7-892B-4354-A587-B6E67AF94BF8}"/>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3" name="Footer Placeholder 2">
            <a:extLst>
              <a:ext uri="{FF2B5EF4-FFF2-40B4-BE49-F238E27FC236}">
                <a16:creationId xmlns:a16="http://schemas.microsoft.com/office/drawing/2014/main" id="{6F924C33-D4DE-4616-A7AC-215266D1E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8F50-01AF-404E-ABC9-37F35E513BB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05686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298-B81D-427D-9AD8-5C8B9E61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87571-61D0-47D2-BADF-AF960DF3E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10E07-826D-41AC-B807-F1694A12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825C-160B-455F-8EC0-06D124ADD54B}"/>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6" name="Footer Placeholder 5">
            <a:extLst>
              <a:ext uri="{FF2B5EF4-FFF2-40B4-BE49-F238E27FC236}">
                <a16:creationId xmlns:a16="http://schemas.microsoft.com/office/drawing/2014/main" id="{96CFAB35-DCEA-47B3-B86C-A43DC7A7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95DCB-81C8-447F-8565-D0A3996A5E6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79644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32A-C7DC-4B93-97BF-11FA52F34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3CAE5-5EFA-4C81-85C3-F7DC85B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B951C-2B76-4816-8506-DBD6F75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7F4A7-A88F-4D3A-96ED-C95D9753363A}"/>
              </a:ext>
            </a:extLst>
          </p:cNvPr>
          <p:cNvSpPr>
            <a:spLocks noGrp="1"/>
          </p:cNvSpPr>
          <p:nvPr>
            <p:ph type="dt" sz="half" idx="10"/>
          </p:nvPr>
        </p:nvSpPr>
        <p:spPr/>
        <p:txBody>
          <a:bodyPr/>
          <a:lstStyle/>
          <a:p>
            <a:fld id="{D55ECC76-8EB5-4363-A59F-0D38F5FF4683}" type="datetimeFigureOut">
              <a:rPr lang="en-US" smtClean="0"/>
              <a:t>2/21/21</a:t>
            </a:fld>
            <a:endParaRPr lang="en-US"/>
          </a:p>
        </p:txBody>
      </p:sp>
      <p:sp>
        <p:nvSpPr>
          <p:cNvPr id="6" name="Footer Placeholder 5">
            <a:extLst>
              <a:ext uri="{FF2B5EF4-FFF2-40B4-BE49-F238E27FC236}">
                <a16:creationId xmlns:a16="http://schemas.microsoft.com/office/drawing/2014/main" id="{B70FE542-4E13-4E89-86AD-F6FA3769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1CCA4-2290-449F-9460-95B83F4FA0B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1412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45DCF-92B5-46A2-A92E-2D3F3B305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CE108-FF81-4F11-94B5-AD4E9A743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28A5F-825A-4C59-853B-0B6382A1B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CC76-8EB5-4363-A59F-0D38F5FF4683}" type="datetimeFigureOut">
              <a:rPr lang="en-US" smtClean="0"/>
              <a:t>2/21/21</a:t>
            </a:fld>
            <a:endParaRPr lang="en-US"/>
          </a:p>
        </p:txBody>
      </p:sp>
      <p:sp>
        <p:nvSpPr>
          <p:cNvPr id="5" name="Footer Placeholder 4">
            <a:extLst>
              <a:ext uri="{FF2B5EF4-FFF2-40B4-BE49-F238E27FC236}">
                <a16:creationId xmlns:a16="http://schemas.microsoft.com/office/drawing/2014/main" id="{E124FF26-1674-414D-8578-550EFB419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99D7-AFAD-4FA1-800B-F91DBC48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DAF8-1C0F-4DF5-9615-B2A9BB2A4EEE}" type="slidenum">
              <a:rPr lang="en-US" smtClean="0"/>
              <a:t>‹#›</a:t>
            </a:fld>
            <a:endParaRPr lang="en-US"/>
          </a:p>
        </p:txBody>
      </p:sp>
    </p:spTree>
    <p:extLst>
      <p:ext uri="{BB962C8B-B14F-4D97-AF65-F5344CB8AC3E}">
        <p14:creationId xmlns:p14="http://schemas.microsoft.com/office/powerpoint/2010/main" val="15511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HDFS</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7432997"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Spark</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flipV="1">
            <a:off x="9323941" y="3226298"/>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905550" y="3182339"/>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905550" y="3669356"/>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6168815" y="3226299"/>
            <a:ext cx="1019831" cy="369332"/>
          </a:xfrm>
          <a:prstGeom prst="rect">
            <a:avLst/>
          </a:prstGeom>
          <a:noFill/>
        </p:spPr>
        <p:txBody>
          <a:bodyPr wrap="none" rtlCol="0">
            <a:spAutoFit/>
          </a:bodyPr>
          <a:lstStyle/>
          <a:p>
            <a:r>
              <a:rPr lang="en-US" dirty="0"/>
              <a:t>Mapping</a:t>
            </a:r>
          </a:p>
        </p:txBody>
      </p:sp>
      <p:sp>
        <p:nvSpPr>
          <p:cNvPr id="14" name="Rectangle 13">
            <a:extLst>
              <a:ext uri="{FF2B5EF4-FFF2-40B4-BE49-F238E27FC236}">
                <a16:creationId xmlns:a16="http://schemas.microsoft.com/office/drawing/2014/main" id="{77AAC18E-4DA3-A241-9F94-ECF148DDA832}"/>
              </a:ext>
            </a:extLst>
          </p:cNvPr>
          <p:cNvSpPr/>
          <p:nvPr/>
        </p:nvSpPr>
        <p:spPr>
          <a:xfrm>
            <a:off x="400944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3" y="3186689"/>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8585" y="3231193"/>
            <a:ext cx="1685077" cy="369332"/>
          </a:xfrm>
          <a:prstGeom prst="rect">
            <a:avLst/>
          </a:prstGeom>
          <a:noFill/>
        </p:spPr>
        <p:txBody>
          <a:bodyPr wrap="none" rtlCol="0">
            <a:spAutoFit/>
          </a:bodyPr>
          <a:lstStyle/>
          <a:p>
            <a:r>
              <a:rPr lang="en-US" dirty="0"/>
              <a:t>Rumble API / CL</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9312650" y="3669356"/>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65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1569660"/>
          </a:xfrm>
          <a:prstGeom prst="rect">
            <a:avLst/>
          </a:prstGeom>
          <a:noFill/>
          <a:ln>
            <a:solidFill>
              <a:schemeClr val="tx1"/>
            </a:solidFill>
            <a:prstDash val="lgDash"/>
          </a:ln>
        </p:spPr>
        <p:txBody>
          <a:bodyPr wrap="square" rtlCol="0">
            <a:spAutoFit/>
          </a:bodyPr>
          <a:lstStyle/>
          <a:p>
            <a:r>
              <a:rPr lang="en-US" sz="1200" dirty="0"/>
              <a:t>Part 2: The outputs of previous Test Reports Handling Logic should be taken into account to  fix the implementation of Test Case Handling Logic. In essence, small convertor can be applied that could translate </a:t>
            </a:r>
            <a:r>
              <a:rPr lang="en-US" sz="1200" dirty="0" err="1"/>
              <a:t>xs:int</a:t>
            </a:r>
            <a:r>
              <a:rPr lang="en-US" sz="1200" dirty="0"/>
              <a:t> or </a:t>
            </a:r>
            <a:r>
              <a:rPr lang="en-US" sz="1200" dirty="0" err="1"/>
              <a:t>xs:integer</a:t>
            </a:r>
            <a:r>
              <a:rPr lang="en-US" sz="1200" dirty="0"/>
              <a:t> into integer within the test-case. Or other differences between XQuery and </a:t>
            </a:r>
            <a:r>
              <a:rPr lang="en-US" sz="1200" dirty="0" err="1"/>
              <a:t>JSONiq</a:t>
            </a:r>
            <a:r>
              <a:rPr lang="en-US" sz="1200" dirty="0"/>
              <a:t> and also log the conversion that was performed</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830997"/>
          </a:xfrm>
          <a:prstGeom prst="rect">
            <a:avLst/>
          </a:prstGeom>
          <a:noFill/>
          <a:ln>
            <a:solidFill>
              <a:schemeClr val="tx1"/>
            </a:solidFill>
            <a:prstDash val="lgDash"/>
          </a:ln>
        </p:spPr>
        <p:txBody>
          <a:bodyPr wrap="square" rtlCol="0">
            <a:spAutoFit/>
          </a:bodyPr>
          <a:lstStyle/>
          <a:p>
            <a:r>
              <a:rPr lang="en-US" sz="1200" dirty="0"/>
              <a:t>Part 2: Test Report class is supposed to replace the Test Report Handling Logic. Now it should show statistics of passed/failed tests. This will now aggregate the data display a webpage</a:t>
            </a:r>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2308324"/>
          </a:xfrm>
          <a:prstGeom prst="rect">
            <a:avLst/>
          </a:prstGeom>
          <a:noFill/>
          <a:ln>
            <a:solidFill>
              <a:schemeClr val="tx1"/>
            </a:solidFill>
            <a:prstDash val="lgDash"/>
          </a:ln>
        </p:spPr>
        <p:txBody>
          <a:bodyPr wrap="square" rtlCol="0">
            <a:spAutoFit/>
          </a:bodyPr>
          <a:lstStyle/>
          <a:p>
            <a:r>
              <a:rPr lang="en-US" sz="1200" dirty="0"/>
              <a:t>Part 3: Consider further refactoring of the code with possible usage of good Software Engineering practices and patterns. </a:t>
            </a:r>
          </a:p>
          <a:p>
            <a:endParaRPr lang="en-US" sz="1200" dirty="0"/>
          </a:p>
          <a:p>
            <a:r>
              <a:rPr lang="en-US" sz="1200" dirty="0"/>
              <a:t>Maybe extend convertor so that it is capable of in advance detecting the tests that cannot be run on Rumble based on previous Test Reports</a:t>
            </a:r>
          </a:p>
          <a:p>
            <a:endParaRPr lang="en-US" sz="1200" dirty="0"/>
          </a:p>
          <a:p>
            <a:r>
              <a:rPr lang="en-US" sz="1200" dirty="0"/>
              <a:t>Possible hidden issues: Test is run, it succeeds but produces different output not because of bug in Rumble but because of some other syntax issue</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1015663"/>
          </a:xfrm>
          <a:prstGeom prst="rect">
            <a:avLst/>
          </a:prstGeom>
          <a:noFill/>
          <a:ln>
            <a:solidFill>
              <a:schemeClr val="tx1"/>
            </a:solidFill>
            <a:prstDash val="lgDash"/>
          </a:ln>
        </p:spPr>
        <p:txBody>
          <a:bodyPr wrap="square" rtlCol="0">
            <a:spAutoFit/>
          </a:bodyPr>
          <a:lstStyle/>
          <a:p>
            <a:r>
              <a:rPr lang="en-US" sz="1200" dirty="0"/>
              <a:t>Part 3: Consider maybe automatically opening and closing issues on git based on the statistics of the Test Report class. Maybe MVC pattern can be used here</a:t>
            </a:r>
          </a:p>
          <a:p>
            <a:endParaRPr lang="en-US" sz="1200" dirty="0"/>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9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226298"/>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705970" y="3182339"/>
            <a:ext cx="11174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705970" y="3669356"/>
            <a:ext cx="11174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705970" y="3226299"/>
            <a:ext cx="1118255" cy="369332"/>
          </a:xfrm>
          <a:prstGeom prst="rect">
            <a:avLst/>
          </a:prstGeom>
          <a:noFill/>
        </p:spPr>
        <p:txBody>
          <a:bodyPr wrap="none" rtlCol="0">
            <a:spAutoFit/>
          </a:bodyPr>
          <a:lstStyle/>
          <a:p>
            <a:r>
              <a:rPr lang="en-US" dirty="0"/>
              <a:t>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0535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4" y="3186689"/>
            <a:ext cx="14205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4412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9782" y="3231919"/>
            <a:ext cx="1479059" cy="369332"/>
          </a:xfrm>
          <a:prstGeom prst="rect">
            <a:avLst/>
          </a:prstGeom>
          <a:noFill/>
        </p:spPr>
        <p:txBody>
          <a:bodyPr wrap="none" rtlCol="0">
            <a:spAutoFit/>
          </a:bodyPr>
          <a:lstStyle/>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669356"/>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229966"/>
            <a:ext cx="1143775" cy="369332"/>
          </a:xfrm>
          <a:prstGeom prst="rect">
            <a:avLst/>
          </a:prstGeom>
          <a:noFill/>
        </p:spPr>
        <p:txBody>
          <a:bodyPr wrap="none" rtlCol="0">
            <a:spAutoFit/>
          </a:bodyPr>
          <a:lstStyle/>
          <a:p>
            <a:r>
              <a:rPr lang="en-US" dirty="0"/>
              <a:t>Generator</a:t>
            </a:r>
          </a:p>
        </p:txBody>
      </p:sp>
    </p:spTree>
    <p:extLst>
      <p:ext uri="{BB962C8B-B14F-4D97-AF65-F5344CB8AC3E}">
        <p14:creationId xmlns:p14="http://schemas.microsoft.com/office/powerpoint/2010/main" val="23815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3108037"/>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502795" y="2029718"/>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3108035"/>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406922"/>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850477" y="2130681"/>
            <a:ext cx="1773884" cy="369332"/>
          </a:xfrm>
          <a:prstGeom prst="rect">
            <a:avLst/>
          </a:prstGeom>
          <a:noFill/>
        </p:spPr>
        <p:txBody>
          <a:bodyPr wrap="none" rtlCol="0">
            <a:spAutoFit/>
          </a:bodyPr>
          <a:lstStyle/>
          <a:p>
            <a:r>
              <a:rPr lang="en-US" dirty="0" err="1"/>
              <a:t>JSONiq</a:t>
            </a:r>
            <a:r>
              <a:rPr lang="en-US" dirty="0"/>
              <a:t> 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15026" y="2029718"/>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17" name="TextBox 16">
            <a:extLst>
              <a:ext uri="{FF2B5EF4-FFF2-40B4-BE49-F238E27FC236}">
                <a16:creationId xmlns:a16="http://schemas.microsoft.com/office/drawing/2014/main" id="{A18B864C-9B9C-8F4A-A992-68868BA23497}"/>
              </a:ext>
            </a:extLst>
          </p:cNvPr>
          <p:cNvSpPr txBox="1"/>
          <p:nvPr/>
        </p:nvSpPr>
        <p:spPr>
          <a:xfrm>
            <a:off x="2369454" y="2061574"/>
            <a:ext cx="1479059" cy="646331"/>
          </a:xfrm>
          <a:prstGeom prst="rect">
            <a:avLst/>
          </a:prstGeom>
          <a:noFill/>
        </p:spPr>
        <p:txBody>
          <a:bodyPr wrap="none" rtlCol="0">
            <a:spAutoFit/>
          </a:bodyPr>
          <a:lstStyle/>
          <a:p>
            <a:pPr algn="ctr"/>
            <a:r>
              <a:rPr lang="en-US" dirty="0" err="1"/>
              <a:t>JSONiq</a:t>
            </a:r>
            <a:endParaRPr lang="en-US" dirty="0"/>
          </a:p>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849980"/>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410590"/>
            <a:ext cx="1143775" cy="369332"/>
          </a:xfrm>
          <a:prstGeom prst="rect">
            <a:avLst/>
          </a:prstGeom>
          <a:noFill/>
        </p:spPr>
        <p:txBody>
          <a:bodyPr wrap="none" rtlCol="0">
            <a:spAutoFit/>
          </a:bodyPr>
          <a:lstStyle/>
          <a:p>
            <a:r>
              <a:rPr lang="en-US" dirty="0"/>
              <a:t>Generator</a:t>
            </a:r>
          </a:p>
        </p:txBody>
      </p:sp>
      <p:sp>
        <p:nvSpPr>
          <p:cNvPr id="20" name="Rectangle 19">
            <a:extLst>
              <a:ext uri="{FF2B5EF4-FFF2-40B4-BE49-F238E27FC236}">
                <a16:creationId xmlns:a16="http://schemas.microsoft.com/office/drawing/2014/main" id="{5D501968-278E-3A48-9B47-E24EBCCACBD2}"/>
              </a:ext>
            </a:extLst>
          </p:cNvPr>
          <p:cNvSpPr/>
          <p:nvPr/>
        </p:nvSpPr>
        <p:spPr>
          <a:xfrm>
            <a:off x="502795" y="416896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XQuery Query</a:t>
            </a:r>
          </a:p>
        </p:txBody>
      </p:sp>
      <p:sp>
        <p:nvSpPr>
          <p:cNvPr id="21" name="Rectangle 20">
            <a:extLst>
              <a:ext uri="{FF2B5EF4-FFF2-40B4-BE49-F238E27FC236}">
                <a16:creationId xmlns:a16="http://schemas.microsoft.com/office/drawing/2014/main" id="{670FE153-5348-C246-82FF-7AD7C056F625}"/>
              </a:ext>
            </a:extLst>
          </p:cNvPr>
          <p:cNvSpPr/>
          <p:nvPr/>
        </p:nvSpPr>
        <p:spPr>
          <a:xfrm>
            <a:off x="3815026" y="4168963"/>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24" name="TextBox 23">
            <a:extLst>
              <a:ext uri="{FF2B5EF4-FFF2-40B4-BE49-F238E27FC236}">
                <a16:creationId xmlns:a16="http://schemas.microsoft.com/office/drawing/2014/main" id="{0F738161-1E6D-D149-9003-DAFC3E559A90}"/>
              </a:ext>
            </a:extLst>
          </p:cNvPr>
          <p:cNvSpPr txBox="1"/>
          <p:nvPr/>
        </p:nvSpPr>
        <p:spPr>
          <a:xfrm>
            <a:off x="2369454" y="4213824"/>
            <a:ext cx="1479059" cy="646331"/>
          </a:xfrm>
          <a:prstGeom prst="rect">
            <a:avLst/>
          </a:prstGeom>
          <a:noFill/>
        </p:spPr>
        <p:txBody>
          <a:bodyPr wrap="none" rtlCol="0">
            <a:spAutoFit/>
          </a:bodyPr>
          <a:lstStyle/>
          <a:p>
            <a:pPr algn="ctr"/>
            <a:r>
              <a:rPr lang="en-US" dirty="0"/>
              <a:t>XQuery</a:t>
            </a:r>
          </a:p>
          <a:p>
            <a:r>
              <a:rPr lang="en-US" dirty="0" err="1"/>
              <a:t>Lexer</a:t>
            </a:r>
            <a:r>
              <a:rPr lang="en-US" dirty="0"/>
              <a:t> &amp;Parser</a:t>
            </a:r>
          </a:p>
        </p:txBody>
      </p:sp>
      <p:sp>
        <p:nvSpPr>
          <p:cNvPr id="27" name="TextBox 26">
            <a:extLst>
              <a:ext uri="{FF2B5EF4-FFF2-40B4-BE49-F238E27FC236}">
                <a16:creationId xmlns:a16="http://schemas.microsoft.com/office/drawing/2014/main" id="{F9E05E20-D21D-7442-AB25-FA27C4A7908B}"/>
              </a:ext>
            </a:extLst>
          </p:cNvPr>
          <p:cNvSpPr txBox="1"/>
          <p:nvPr/>
        </p:nvSpPr>
        <p:spPr>
          <a:xfrm>
            <a:off x="5860685" y="4288308"/>
            <a:ext cx="1863202" cy="369332"/>
          </a:xfrm>
          <a:prstGeom prst="rect">
            <a:avLst/>
          </a:prstGeom>
          <a:noFill/>
        </p:spPr>
        <p:txBody>
          <a:bodyPr wrap="none" rtlCol="0">
            <a:spAutoFit/>
          </a:bodyPr>
          <a:lstStyle/>
          <a:p>
            <a:r>
              <a:rPr lang="en-US" dirty="0"/>
              <a:t>XQuery Translator</a:t>
            </a:r>
          </a:p>
        </p:txBody>
      </p:sp>
      <p:cxnSp>
        <p:nvCxnSpPr>
          <p:cNvPr id="29" name="Elbow Connector 28">
            <a:extLst>
              <a:ext uri="{FF2B5EF4-FFF2-40B4-BE49-F238E27FC236}">
                <a16:creationId xmlns:a16="http://schemas.microsoft.com/office/drawing/2014/main" id="{E3E91F97-0435-4F46-96C9-AA60A9F1394E}"/>
              </a:ext>
            </a:extLst>
          </p:cNvPr>
          <p:cNvCxnSpPr>
            <a:stCxn id="7" idx="0"/>
            <a:endCxn id="14" idx="3"/>
          </p:cNvCxnSpPr>
          <p:nvPr/>
        </p:nvCxnSpPr>
        <p:spPr>
          <a:xfrm rot="16200000" flipV="1">
            <a:off x="6449055" y="1788222"/>
            <a:ext cx="576728"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413AAA9-AA2B-4A41-9F37-52037E62A172}"/>
              </a:ext>
            </a:extLst>
          </p:cNvPr>
          <p:cNvCxnSpPr>
            <a:stCxn id="7" idx="2"/>
            <a:endCxn id="21" idx="3"/>
          </p:cNvCxnSpPr>
          <p:nvPr/>
        </p:nvCxnSpPr>
        <p:spPr>
          <a:xfrm rot="5400000">
            <a:off x="6457749" y="3359434"/>
            <a:ext cx="559340"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35D99B-3AF9-C341-A2D3-05EDAF2B3021}"/>
              </a:ext>
            </a:extLst>
          </p:cNvPr>
          <p:cNvCxnSpPr/>
          <p:nvPr/>
        </p:nvCxnSpPr>
        <p:spPr>
          <a:xfrm>
            <a:off x="2393739" y="2751936"/>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81016D-97E2-CF4C-BA10-67A1DDA6FB2A}"/>
              </a:ext>
            </a:extLst>
          </p:cNvPr>
          <p:cNvCxnSpPr/>
          <p:nvPr/>
        </p:nvCxnSpPr>
        <p:spPr>
          <a:xfrm>
            <a:off x="2393739" y="4881590"/>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6F61C13-B791-0D4B-B9F6-0FFCB95BDF28}"/>
              </a:ext>
            </a:extLst>
          </p:cNvPr>
          <p:cNvCxnSpPr>
            <a:stCxn id="7" idx="1"/>
            <a:endCxn id="5" idx="2"/>
          </p:cNvCxnSpPr>
          <p:nvPr/>
        </p:nvCxnSpPr>
        <p:spPr>
          <a:xfrm rot="10800000">
            <a:off x="1448267" y="3032896"/>
            <a:ext cx="5375128" cy="57672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190F3E-E829-904D-BD04-DE4E5E78BF18}"/>
              </a:ext>
            </a:extLst>
          </p:cNvPr>
          <p:cNvSpPr txBox="1"/>
          <p:nvPr/>
        </p:nvSpPr>
        <p:spPr>
          <a:xfrm>
            <a:off x="3239304" y="3221164"/>
            <a:ext cx="1793055" cy="369332"/>
          </a:xfrm>
          <a:prstGeom prst="rect">
            <a:avLst/>
          </a:prstGeom>
          <a:noFill/>
        </p:spPr>
        <p:txBody>
          <a:bodyPr wrap="none" rtlCol="0">
            <a:spAutoFit/>
          </a:bodyPr>
          <a:lstStyle/>
          <a:p>
            <a:r>
              <a:rPr lang="en-US" dirty="0"/>
              <a:t>Serialize to </a:t>
            </a:r>
            <a:r>
              <a:rPr lang="en-US" dirty="0" err="1"/>
              <a:t>JSONiq</a:t>
            </a:r>
            <a:endParaRPr lang="en-US" dirty="0"/>
          </a:p>
        </p:txBody>
      </p:sp>
    </p:spTree>
    <p:extLst>
      <p:ext uri="{BB962C8B-B14F-4D97-AF65-F5344CB8AC3E}">
        <p14:creationId xmlns:p14="http://schemas.microsoft.com/office/powerpoint/2010/main" val="37260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2713326"/>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32271" y="2072657"/>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54902"/>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2985943"/>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747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7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2680137"/>
            <a:ext cx="4465468" cy="3387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3411880"/>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5064606"/>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443281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441505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3037488"/>
            <a:ext cx="3542190" cy="279575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34785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4674530"/>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435966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3703817"/>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3417517"/>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a:cxnSpLocks/>
          </p:cNvCxnSpPr>
          <p:nvPr/>
        </p:nvCxnSpPr>
        <p:spPr>
          <a:xfrm>
            <a:off x="9632271" y="2072657"/>
            <a:ext cx="0" cy="1335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72657"/>
            <a:ext cx="0" cy="133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3690134"/>
            <a:ext cx="1098058" cy="369332"/>
          </a:xfrm>
          <a:prstGeom prst="rect">
            <a:avLst/>
          </a:prstGeom>
          <a:noFill/>
        </p:spPr>
        <p:txBody>
          <a:bodyPr wrap="none" rtlCol="0">
            <a:spAutoFit/>
          </a:bodyPr>
          <a:lstStyle/>
          <a:p>
            <a:r>
              <a:rPr lang="en-US" dirty="0"/>
              <a:t>Saxon API</a:t>
            </a:r>
          </a:p>
        </p:txBody>
      </p:sp>
      <p:sp>
        <p:nvSpPr>
          <p:cNvPr id="23" name="Rectangle 22">
            <a:extLst>
              <a:ext uri="{FF2B5EF4-FFF2-40B4-BE49-F238E27FC236}">
                <a16:creationId xmlns:a16="http://schemas.microsoft.com/office/drawing/2014/main" id="{940013A0-D87E-6347-BEC4-BCE27B43382B}"/>
              </a:ext>
            </a:extLst>
          </p:cNvPr>
          <p:cNvSpPr/>
          <p:nvPr/>
        </p:nvSpPr>
        <p:spPr>
          <a:xfrm>
            <a:off x="807868" y="1069479"/>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6" name="Rectangle 25">
            <a:extLst>
              <a:ext uri="{FF2B5EF4-FFF2-40B4-BE49-F238E27FC236}">
                <a16:creationId xmlns:a16="http://schemas.microsoft.com/office/drawing/2014/main" id="{C0CF7EA1-FF45-EF4F-84A1-DCF431634A39}"/>
              </a:ext>
            </a:extLst>
          </p:cNvPr>
          <p:cNvSpPr/>
          <p:nvPr/>
        </p:nvSpPr>
        <p:spPr>
          <a:xfrm>
            <a:off x="3235666"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sp>
        <p:nvSpPr>
          <p:cNvPr id="37" name="Rectangle 36">
            <a:extLst>
              <a:ext uri="{FF2B5EF4-FFF2-40B4-BE49-F238E27FC236}">
                <a16:creationId xmlns:a16="http://schemas.microsoft.com/office/drawing/2014/main" id="{73E915CE-A222-424C-8DCA-DF751DA88A9C}"/>
              </a:ext>
            </a:extLst>
          </p:cNvPr>
          <p:cNvSpPr/>
          <p:nvPr/>
        </p:nvSpPr>
        <p:spPr>
          <a:xfrm>
            <a:off x="6654057"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Converter</a:t>
            </a:r>
          </a:p>
        </p:txBody>
      </p:sp>
      <p:cxnSp>
        <p:nvCxnSpPr>
          <p:cNvPr id="38" name="Straight Arrow Connector 37">
            <a:extLst>
              <a:ext uri="{FF2B5EF4-FFF2-40B4-BE49-F238E27FC236}">
                <a16:creationId xmlns:a16="http://schemas.microsoft.com/office/drawing/2014/main" id="{E12D3F2A-7F69-8946-8B15-4B1E788EA8F5}"/>
              </a:ext>
            </a:extLst>
          </p:cNvPr>
          <p:cNvCxnSpPr>
            <a:cxnSpLocks/>
            <a:stCxn id="23" idx="3"/>
            <a:endCxn id="26" idx="1"/>
          </p:cNvCxnSpPr>
          <p:nvPr/>
        </p:nvCxnSpPr>
        <p:spPr>
          <a:xfrm flipV="1">
            <a:off x="2698812" y="1571067"/>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9BE4A52-7848-434A-BD5C-579808142E8D}"/>
              </a:ext>
            </a:extLst>
          </p:cNvPr>
          <p:cNvCxnSpPr>
            <a:cxnSpLocks/>
          </p:cNvCxnSpPr>
          <p:nvPr/>
        </p:nvCxnSpPr>
        <p:spPr>
          <a:xfrm flipV="1">
            <a:off x="8545001" y="1571065"/>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FE7A0C-95BF-534A-A470-CEB1CCDA2112}"/>
              </a:ext>
            </a:extLst>
          </p:cNvPr>
          <p:cNvCxnSpPr>
            <a:cxnSpLocks/>
          </p:cNvCxnSpPr>
          <p:nvPr/>
        </p:nvCxnSpPr>
        <p:spPr>
          <a:xfrm flipH="1">
            <a:off x="5126610" y="1324406"/>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AFCB43-CDF6-2341-A3E2-6CB25304DCA2}"/>
              </a:ext>
            </a:extLst>
          </p:cNvPr>
          <p:cNvCxnSpPr>
            <a:cxnSpLocks/>
          </p:cNvCxnSpPr>
          <p:nvPr/>
        </p:nvCxnSpPr>
        <p:spPr>
          <a:xfrm>
            <a:off x="5126610" y="1811423"/>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7792C75-D1EF-E84E-9E93-F076A43FACD5}"/>
              </a:ext>
            </a:extLst>
          </p:cNvPr>
          <p:cNvSpPr txBox="1"/>
          <p:nvPr/>
        </p:nvSpPr>
        <p:spPr>
          <a:xfrm>
            <a:off x="5389875" y="1368366"/>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6520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386644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01386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Converter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770061F-2C72-4E6B-BC9E-DDA6A48D168E}"/>
              </a:ext>
            </a:extLst>
          </p:cNvPr>
          <p:cNvCxnSpPr>
            <a:cxnSpLocks/>
            <a:endCxn id="24" idx="0"/>
          </p:cNvCxnSpPr>
          <p:nvPr/>
        </p:nvCxnSpPr>
        <p:spPr>
          <a:xfrm>
            <a:off x="5890332" y="3655475"/>
            <a:ext cx="0" cy="7982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1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ECF698E-CEFA-2D42-BF6C-8484C3C4CB05}"/>
              </a:ext>
            </a:extLst>
          </p:cNvPr>
          <p:cNvSpPr/>
          <p:nvPr/>
        </p:nvSpPr>
        <p:spPr>
          <a:xfrm>
            <a:off x="4944860" y="445370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Tree>
    <p:extLst>
      <p:ext uri="{BB962C8B-B14F-4D97-AF65-F5344CB8AC3E}">
        <p14:creationId xmlns:p14="http://schemas.microsoft.com/office/powerpoint/2010/main" val="76998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2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A62-7775-9C44-9C94-7F2F9F418606}"/>
              </a:ext>
            </a:extLst>
          </p:cNvPr>
          <p:cNvSpPr>
            <a:spLocks noGrp="1"/>
          </p:cNvSpPr>
          <p:nvPr>
            <p:ph type="title"/>
          </p:nvPr>
        </p:nvSpPr>
        <p:spPr/>
        <p:txBody>
          <a:bodyPr/>
          <a:lstStyle/>
          <a:p>
            <a:r>
              <a:rPr lang="en-US"/>
              <a:t>HERE SHOULD BE PLUGIN ARCHITECTURE</a:t>
            </a:r>
          </a:p>
        </p:txBody>
      </p:sp>
      <p:sp>
        <p:nvSpPr>
          <p:cNvPr id="3" name="Content Placeholder 2">
            <a:extLst>
              <a:ext uri="{FF2B5EF4-FFF2-40B4-BE49-F238E27FC236}">
                <a16:creationId xmlns:a16="http://schemas.microsoft.com/office/drawing/2014/main" id="{3E4DBA6A-4B96-F14E-A341-BFB4E09ED6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787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16569</TotalTime>
  <Words>626</Words>
  <Application>Microsoft Macintosh PowerPoint</Application>
  <PresentationFormat>Widescreen</PresentationFormat>
  <Paragraphs>122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SHOULD BE PLUGIN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Stevan Mihajlovic</dc:creator>
  <cp:lastModifiedBy>Stevan Mihajlovic</cp:lastModifiedBy>
  <cp:revision>34</cp:revision>
  <dcterms:created xsi:type="dcterms:W3CDTF">2020-10-21T11:31:32Z</dcterms:created>
  <dcterms:modified xsi:type="dcterms:W3CDTF">2021-02-21T23:22:52Z</dcterms:modified>
</cp:coreProperties>
</file>