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an Mihajlovic" initials="SM" lastIdx="1" clrIdx="0">
    <p:extLst>
      <p:ext uri="{19B8F6BF-5375-455C-9EA6-DF929625EA0E}">
        <p15:presenceInfo xmlns:p15="http://schemas.microsoft.com/office/powerpoint/2012/main" userId="Stevan Mihajlovic"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snapToGrid="0">
      <p:cViewPr varScale="1">
        <p:scale>
          <a:sx n="112" d="100"/>
          <a:sy n="112" d="100"/>
        </p:scale>
        <p:origin x="6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8CADD-C535-4065-A7ED-CE1324B9B5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77E06A-2125-4DE9-97A5-397E473E74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811306-959B-4950-BA7E-621A7EFC5DC1}"/>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8ACCC559-217F-4EEA-BA32-CBD9245F0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0441E5-240A-4511-9192-7B25CF1C927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76337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5775-D0ED-455C-B31F-EE00C20B8AD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071A318-1FAE-4D33-9677-F9B083D1D2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826D5-AB1D-4700-80DF-C821B96A0503}"/>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509AD69F-35B8-4E9C-9B91-7094DB87D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1184C-EC7D-414C-9DBB-4293997DBC7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614764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5AD23F-E954-4551-B3AD-EDD4BF2B8B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1EADE8-3F2F-4A97-9A66-F68849ED38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3BBA68-A66A-4806-85DB-4A9423939863}"/>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8C0B71E9-013B-4AD6-B365-F5740F52D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C5B78A-DEC0-458E-AFAC-46654C21A949}"/>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02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1899-5332-4A3F-9D7E-A270D215B9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8BA708-48AE-44CE-93BE-05DA73D11B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81A145-1315-4652-B307-6AD52015735D}"/>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AEC8C19C-9E45-4C20-8A5E-F5E5D01248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76405-6EE1-4016-8E58-63EA62860C06}"/>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6296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01EE9-C810-47B5-BC61-340C7E8FBF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A4E745-712C-435E-B890-88AFC9CB13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762A34-BEC1-4635-9392-DD774F718DCC}"/>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31B1B3EC-32C8-421F-8E3F-509D84D00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A99E0-6731-4FA0-84F3-B10A99AEF48B}"/>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3264344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91C90-E65B-453A-BF48-CB5CAF951D0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CFC3CA-F028-4FEF-929D-544A82CF05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21A5AC-807D-4CA3-B72E-489A6E554C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00150B-854A-4002-830A-B26714612F1F}"/>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6" name="Footer Placeholder 5">
            <a:extLst>
              <a:ext uri="{FF2B5EF4-FFF2-40B4-BE49-F238E27FC236}">
                <a16:creationId xmlns:a16="http://schemas.microsoft.com/office/drawing/2014/main" id="{A31AEFF2-90BC-4CEF-A56C-8D2A84C97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CE9A83-4FF3-474F-A0CE-A84FAC0ABF8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807432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DEB86-2BA8-4E64-8F71-79B5768589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69656-D45A-4429-B461-4038BD6FF2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10DD3-D843-42B2-B951-38848E8AF5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D78AF0-66E1-471F-91AB-F1223A464F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B64EF2-183D-4D27-AD7E-5D7E9302A0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5E9FEA-4175-4105-984E-BE922E8AB27F}"/>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8" name="Footer Placeholder 7">
            <a:extLst>
              <a:ext uri="{FF2B5EF4-FFF2-40B4-BE49-F238E27FC236}">
                <a16:creationId xmlns:a16="http://schemas.microsoft.com/office/drawing/2014/main" id="{25E01C6A-2BBF-4A61-A591-48D74B591F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99745FD-5A64-4B64-B212-409207924553}"/>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402492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EB74-7E20-4820-919E-F4DA13B541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E8285A-4014-41F0-80E0-B249883A3759}"/>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4" name="Footer Placeholder 3">
            <a:extLst>
              <a:ext uri="{FF2B5EF4-FFF2-40B4-BE49-F238E27FC236}">
                <a16:creationId xmlns:a16="http://schemas.microsoft.com/office/drawing/2014/main" id="{EA5C3E77-58A6-4967-97E2-58D6535A48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131EE6-6AF3-4353-A83F-1649C473954C}"/>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1269042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351AE7-892B-4354-A587-B6E67AF94BF8}"/>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3" name="Footer Placeholder 2">
            <a:extLst>
              <a:ext uri="{FF2B5EF4-FFF2-40B4-BE49-F238E27FC236}">
                <a16:creationId xmlns:a16="http://schemas.microsoft.com/office/drawing/2014/main" id="{6F924C33-D4DE-4616-A7AC-215266D1E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0F8F50-01AF-404E-ABC9-37F35E513BB5}"/>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056868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59298-B81D-427D-9AD8-5C8B9E6151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387571-61D0-47D2-BADF-AF960DF3E5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310E07-826D-41AC-B807-F1694A12C3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25825C-160B-455F-8EC0-06D124ADD54B}"/>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6" name="Footer Placeholder 5">
            <a:extLst>
              <a:ext uri="{FF2B5EF4-FFF2-40B4-BE49-F238E27FC236}">
                <a16:creationId xmlns:a16="http://schemas.microsoft.com/office/drawing/2014/main" id="{96CFAB35-DCEA-47B3-B86C-A43DC7A7F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95DCB-81C8-447F-8565-D0A3996A5E6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796449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7832A-C7DC-4B93-97BF-11FA52F344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BE3CAE5-5EFA-4C81-85C3-F7DC85B460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FB951C-2B76-4816-8506-DBD6F75454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E7F4A7-A88F-4D3A-96ED-C95D9753363A}"/>
              </a:ext>
            </a:extLst>
          </p:cNvPr>
          <p:cNvSpPr>
            <a:spLocks noGrp="1"/>
          </p:cNvSpPr>
          <p:nvPr>
            <p:ph type="dt" sz="half" idx="10"/>
          </p:nvPr>
        </p:nvSpPr>
        <p:spPr/>
        <p:txBody>
          <a:bodyPr/>
          <a:lstStyle/>
          <a:p>
            <a:fld id="{D55ECC76-8EB5-4363-A59F-0D38F5FF4683}" type="datetimeFigureOut">
              <a:rPr lang="en-US" smtClean="0"/>
              <a:t>12/27/20</a:t>
            </a:fld>
            <a:endParaRPr lang="en-US"/>
          </a:p>
        </p:txBody>
      </p:sp>
      <p:sp>
        <p:nvSpPr>
          <p:cNvPr id="6" name="Footer Placeholder 5">
            <a:extLst>
              <a:ext uri="{FF2B5EF4-FFF2-40B4-BE49-F238E27FC236}">
                <a16:creationId xmlns:a16="http://schemas.microsoft.com/office/drawing/2014/main" id="{B70FE542-4E13-4E89-86AD-F6FA3769F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F1CCA4-2290-449F-9460-95B83F4FA0B1}"/>
              </a:ext>
            </a:extLst>
          </p:cNvPr>
          <p:cNvSpPr>
            <a:spLocks noGrp="1"/>
          </p:cNvSpPr>
          <p:nvPr>
            <p:ph type="sldNum" sz="quarter" idx="12"/>
          </p:nvPr>
        </p:nvSpPr>
        <p:spPr/>
        <p:txBody>
          <a:bodyPr/>
          <a:lstStyle/>
          <a:p>
            <a:fld id="{E0EADAF8-1C0F-4DF5-9615-B2A9BB2A4EEE}" type="slidenum">
              <a:rPr lang="en-US" smtClean="0"/>
              <a:t>‹#›</a:t>
            </a:fld>
            <a:endParaRPr lang="en-US"/>
          </a:p>
        </p:txBody>
      </p:sp>
    </p:spTree>
    <p:extLst>
      <p:ext uri="{BB962C8B-B14F-4D97-AF65-F5344CB8AC3E}">
        <p14:creationId xmlns:p14="http://schemas.microsoft.com/office/powerpoint/2010/main" val="214121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845DCF-92B5-46A2-A92E-2D3F3B3054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0CE108-FF81-4F11-94B5-AD4E9A743F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228A5F-825A-4C59-853B-0B6382A1B3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5ECC76-8EB5-4363-A59F-0D38F5FF4683}" type="datetimeFigureOut">
              <a:rPr lang="en-US" smtClean="0"/>
              <a:t>12/27/20</a:t>
            </a:fld>
            <a:endParaRPr lang="en-US"/>
          </a:p>
        </p:txBody>
      </p:sp>
      <p:sp>
        <p:nvSpPr>
          <p:cNvPr id="5" name="Footer Placeholder 4">
            <a:extLst>
              <a:ext uri="{FF2B5EF4-FFF2-40B4-BE49-F238E27FC236}">
                <a16:creationId xmlns:a16="http://schemas.microsoft.com/office/drawing/2014/main" id="{E124FF26-1674-414D-8578-550EFB4195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A199D7-AFAD-4FA1-800B-F91DBC487B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EADAF8-1C0F-4DF5-9615-B2A9BB2A4EEE}" type="slidenum">
              <a:rPr lang="en-US" smtClean="0"/>
              <a:t>‹#›</a:t>
            </a:fld>
            <a:endParaRPr lang="en-US"/>
          </a:p>
        </p:txBody>
      </p:sp>
    </p:spTree>
    <p:extLst>
      <p:ext uri="{BB962C8B-B14F-4D97-AF65-F5344CB8AC3E}">
        <p14:creationId xmlns:p14="http://schemas.microsoft.com/office/powerpoint/2010/main" val="1551118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2713326"/>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32271" y="2072657"/>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54902"/>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2985943"/>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345599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457199"/>
            <a:ext cx="4465468" cy="550415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2707689"/>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4360415"/>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3728621"/>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3710866"/>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3231522"/>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7"/>
            <a:ext cx="3542190" cy="4290873"/>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2941983"/>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3429000"/>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3970339"/>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365547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2999626"/>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1584433"/>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p:nvPr/>
        </p:nvCxnSpPr>
        <p:spPr>
          <a:xfrm>
            <a:off x="9620982" y="2590850"/>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394818" y="2573095"/>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1813090"/>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2300107"/>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1857050"/>
            <a:ext cx="1098058" cy="369332"/>
          </a:xfrm>
          <a:prstGeom prst="rect">
            <a:avLst/>
          </a:prstGeom>
          <a:noFill/>
        </p:spPr>
        <p:txBody>
          <a:bodyPr wrap="none" rtlCol="0">
            <a:spAutoFit/>
          </a:bodyPr>
          <a:lstStyle/>
          <a:p>
            <a:r>
              <a:rPr lang="en-US" dirty="0"/>
              <a:t>Saxon API</a:t>
            </a:r>
          </a:p>
        </p:txBody>
      </p:sp>
      <p:sp>
        <p:nvSpPr>
          <p:cNvPr id="21" name="Rectangle 20">
            <a:extLst>
              <a:ext uri="{FF2B5EF4-FFF2-40B4-BE49-F238E27FC236}">
                <a16:creationId xmlns:a16="http://schemas.microsoft.com/office/drawing/2014/main" id="{BB777F34-3FAE-6D4D-A441-CE41FCBF1A77}"/>
              </a:ext>
            </a:extLst>
          </p:cNvPr>
          <p:cNvSpPr/>
          <p:nvPr/>
        </p:nvSpPr>
        <p:spPr>
          <a:xfrm>
            <a:off x="4327140" y="16140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Converter</a:t>
            </a:r>
          </a:p>
        </p:txBody>
      </p:sp>
      <p:cxnSp>
        <p:nvCxnSpPr>
          <p:cNvPr id="23" name="Straight Arrow Connector 22">
            <a:extLst>
              <a:ext uri="{FF2B5EF4-FFF2-40B4-BE49-F238E27FC236}">
                <a16:creationId xmlns:a16="http://schemas.microsoft.com/office/drawing/2014/main" id="{ADC77477-CC8C-0746-80D6-28798D7E1E70}"/>
              </a:ext>
            </a:extLst>
          </p:cNvPr>
          <p:cNvCxnSpPr>
            <a:cxnSpLocks/>
          </p:cNvCxnSpPr>
          <p:nvPr/>
        </p:nvCxnSpPr>
        <p:spPr>
          <a:xfrm>
            <a:off x="5890332" y="2482808"/>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2272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78A7FC1-4EC5-4D80-981B-BE76701C64D5}"/>
              </a:ext>
            </a:extLst>
          </p:cNvPr>
          <p:cNvSpPr/>
          <p:nvPr/>
        </p:nvSpPr>
        <p:spPr>
          <a:xfrm>
            <a:off x="3657600" y="2680137"/>
            <a:ext cx="4465468" cy="338764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7868" y="3411880"/>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7868" y="5064606"/>
            <a:ext cx="1890944" cy="1003177"/>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49406" y="443281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3242" y="441505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4893B53-3DD0-43A2-8A86-3EA2DE32C5A3}"/>
              </a:ext>
            </a:extLst>
          </p:cNvPr>
          <p:cNvSpPr/>
          <p:nvPr/>
        </p:nvSpPr>
        <p:spPr>
          <a:xfrm>
            <a:off x="9081855" y="1069480"/>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JSONiq</a:t>
            </a:r>
            <a:r>
              <a:rPr lang="en-US" dirty="0"/>
              <a:t>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3037488"/>
            <a:ext cx="3542190" cy="2795751"/>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3478594"/>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698812"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698812"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56829F72-B783-4B55-AEAE-CCB679A4DD4F}"/>
              </a:ext>
            </a:extLst>
          </p:cNvPr>
          <p:cNvSpPr/>
          <p:nvPr/>
        </p:nvSpPr>
        <p:spPr>
          <a:xfrm>
            <a:off x="4327140" y="4674530"/>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Result Handling Logic</a:t>
            </a:r>
          </a:p>
        </p:txBody>
      </p:sp>
      <p:cxnSp>
        <p:nvCxnSpPr>
          <p:cNvPr id="41" name="Straight Arrow Connector 40">
            <a:extLst>
              <a:ext uri="{FF2B5EF4-FFF2-40B4-BE49-F238E27FC236}">
                <a16:creationId xmlns:a16="http://schemas.microsoft.com/office/drawing/2014/main" id="{6770061F-2C72-4E6B-BC9E-DDA6A48D168E}"/>
              </a:ext>
            </a:extLst>
          </p:cNvPr>
          <p:cNvCxnSpPr>
            <a:cxnSpLocks/>
          </p:cNvCxnSpPr>
          <p:nvPr/>
        </p:nvCxnSpPr>
        <p:spPr>
          <a:xfrm>
            <a:off x="5890332" y="435966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892EFC1-A1C8-4B99-B45B-B2707A5608ED}"/>
              </a:ext>
            </a:extLst>
          </p:cNvPr>
          <p:cNvSpPr txBox="1"/>
          <p:nvPr/>
        </p:nvSpPr>
        <p:spPr>
          <a:xfrm>
            <a:off x="2850942" y="3703817"/>
            <a:ext cx="1268296" cy="369332"/>
          </a:xfrm>
          <a:prstGeom prst="rect">
            <a:avLst/>
          </a:prstGeom>
          <a:noFill/>
        </p:spPr>
        <p:txBody>
          <a:bodyPr wrap="none" rtlCol="0">
            <a:spAutoFit/>
          </a:bodyPr>
          <a:lstStyle/>
          <a:p>
            <a:r>
              <a:rPr lang="en-US" dirty="0"/>
              <a:t>Rumble API</a:t>
            </a:r>
          </a:p>
        </p:txBody>
      </p:sp>
      <p:sp>
        <p:nvSpPr>
          <p:cNvPr id="22" name="Rectangle 21">
            <a:extLst>
              <a:ext uri="{FF2B5EF4-FFF2-40B4-BE49-F238E27FC236}">
                <a16:creationId xmlns:a16="http://schemas.microsoft.com/office/drawing/2014/main" id="{B041507E-625F-8640-A09A-C733074E728D}"/>
              </a:ext>
            </a:extLst>
          </p:cNvPr>
          <p:cNvSpPr/>
          <p:nvPr/>
        </p:nvSpPr>
        <p:spPr>
          <a:xfrm>
            <a:off x="9081855" y="3417517"/>
            <a:ext cx="1890944" cy="1003177"/>
          </a:xfrm>
          <a:prstGeom prst="rect">
            <a:avLst/>
          </a:prstGeom>
          <a:solidFill>
            <a:srgbClr val="92D05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cxnSp>
        <p:nvCxnSpPr>
          <p:cNvPr id="27" name="Straight Arrow Connector 26">
            <a:extLst>
              <a:ext uri="{FF2B5EF4-FFF2-40B4-BE49-F238E27FC236}">
                <a16:creationId xmlns:a16="http://schemas.microsoft.com/office/drawing/2014/main" id="{05300F2B-CCFE-3C45-ACCF-1E8B98B29B44}"/>
              </a:ext>
            </a:extLst>
          </p:cNvPr>
          <p:cNvCxnSpPr>
            <a:cxnSpLocks/>
          </p:cNvCxnSpPr>
          <p:nvPr/>
        </p:nvCxnSpPr>
        <p:spPr>
          <a:xfrm>
            <a:off x="9632271" y="2072657"/>
            <a:ext cx="0" cy="133598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07912C-1EA9-C843-8884-1B3360268107}"/>
              </a:ext>
            </a:extLst>
          </p:cNvPr>
          <p:cNvCxnSpPr>
            <a:cxnSpLocks/>
          </p:cNvCxnSpPr>
          <p:nvPr/>
        </p:nvCxnSpPr>
        <p:spPr>
          <a:xfrm flipV="1">
            <a:off x="10406107" y="2072657"/>
            <a:ext cx="0" cy="133598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5A353DE-76B5-944B-BC56-77E7F77BE34B}"/>
              </a:ext>
            </a:extLst>
          </p:cNvPr>
          <p:cNvCxnSpPr>
            <a:cxnSpLocks/>
          </p:cNvCxnSpPr>
          <p:nvPr/>
        </p:nvCxnSpPr>
        <p:spPr>
          <a:xfrm flipH="1">
            <a:off x="7453527" y="364617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2A905DA-90BD-A749-8747-AF03008759BF}"/>
              </a:ext>
            </a:extLst>
          </p:cNvPr>
          <p:cNvCxnSpPr>
            <a:cxnSpLocks/>
          </p:cNvCxnSpPr>
          <p:nvPr/>
        </p:nvCxnSpPr>
        <p:spPr>
          <a:xfrm>
            <a:off x="7453527" y="413319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F006DC89-50EE-5149-9E66-0E9B5DF1B40F}"/>
              </a:ext>
            </a:extLst>
          </p:cNvPr>
          <p:cNvSpPr txBox="1"/>
          <p:nvPr/>
        </p:nvSpPr>
        <p:spPr>
          <a:xfrm>
            <a:off x="7767234" y="3690134"/>
            <a:ext cx="1098058" cy="369332"/>
          </a:xfrm>
          <a:prstGeom prst="rect">
            <a:avLst/>
          </a:prstGeom>
          <a:noFill/>
        </p:spPr>
        <p:txBody>
          <a:bodyPr wrap="none" rtlCol="0">
            <a:spAutoFit/>
          </a:bodyPr>
          <a:lstStyle/>
          <a:p>
            <a:r>
              <a:rPr lang="en-US" dirty="0"/>
              <a:t>Saxon API</a:t>
            </a:r>
          </a:p>
        </p:txBody>
      </p:sp>
      <p:sp>
        <p:nvSpPr>
          <p:cNvPr id="23" name="Rectangle 22">
            <a:extLst>
              <a:ext uri="{FF2B5EF4-FFF2-40B4-BE49-F238E27FC236}">
                <a16:creationId xmlns:a16="http://schemas.microsoft.com/office/drawing/2014/main" id="{940013A0-D87E-6347-BEC4-BCE27B43382B}"/>
              </a:ext>
            </a:extLst>
          </p:cNvPr>
          <p:cNvSpPr/>
          <p:nvPr/>
        </p:nvSpPr>
        <p:spPr>
          <a:xfrm>
            <a:off x="807868" y="1069479"/>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6" name="Rectangle 25">
            <a:extLst>
              <a:ext uri="{FF2B5EF4-FFF2-40B4-BE49-F238E27FC236}">
                <a16:creationId xmlns:a16="http://schemas.microsoft.com/office/drawing/2014/main" id="{C0CF7EA1-FF45-EF4F-84A1-DCF431634A39}"/>
              </a:ext>
            </a:extLst>
          </p:cNvPr>
          <p:cNvSpPr/>
          <p:nvPr/>
        </p:nvSpPr>
        <p:spPr>
          <a:xfrm>
            <a:off x="3235666"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XML Parser</a:t>
            </a:r>
          </a:p>
          <a:p>
            <a:pPr algn="ctr"/>
            <a:r>
              <a:rPr lang="en-US" dirty="0"/>
              <a:t>Saxon</a:t>
            </a:r>
          </a:p>
        </p:txBody>
      </p:sp>
      <p:sp>
        <p:nvSpPr>
          <p:cNvPr id="37" name="Rectangle 36">
            <a:extLst>
              <a:ext uri="{FF2B5EF4-FFF2-40B4-BE49-F238E27FC236}">
                <a16:creationId xmlns:a16="http://schemas.microsoft.com/office/drawing/2014/main" id="{73E915CE-A222-424C-8DCA-DF751DA88A9C}"/>
              </a:ext>
            </a:extLst>
          </p:cNvPr>
          <p:cNvSpPr/>
          <p:nvPr/>
        </p:nvSpPr>
        <p:spPr>
          <a:xfrm>
            <a:off x="6654057" y="1069478"/>
            <a:ext cx="1890944" cy="1003177"/>
          </a:xfrm>
          <a:prstGeom prst="rect">
            <a:avLst/>
          </a:prstGeom>
          <a:solidFill>
            <a:schemeClr val="accent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Test Converter</a:t>
            </a:r>
          </a:p>
        </p:txBody>
      </p:sp>
      <p:cxnSp>
        <p:nvCxnSpPr>
          <p:cNvPr id="38" name="Straight Arrow Connector 37">
            <a:extLst>
              <a:ext uri="{FF2B5EF4-FFF2-40B4-BE49-F238E27FC236}">
                <a16:creationId xmlns:a16="http://schemas.microsoft.com/office/drawing/2014/main" id="{E12D3F2A-7F69-8946-8B15-4B1E788EA8F5}"/>
              </a:ext>
            </a:extLst>
          </p:cNvPr>
          <p:cNvCxnSpPr>
            <a:cxnSpLocks/>
            <a:stCxn id="23" idx="3"/>
            <a:endCxn id="26" idx="1"/>
          </p:cNvCxnSpPr>
          <p:nvPr/>
        </p:nvCxnSpPr>
        <p:spPr>
          <a:xfrm flipV="1">
            <a:off x="2698812" y="1571067"/>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9BE4A52-7848-434A-BD5C-579808142E8D}"/>
              </a:ext>
            </a:extLst>
          </p:cNvPr>
          <p:cNvCxnSpPr>
            <a:cxnSpLocks/>
          </p:cNvCxnSpPr>
          <p:nvPr/>
        </p:nvCxnSpPr>
        <p:spPr>
          <a:xfrm flipV="1">
            <a:off x="8545001" y="1571065"/>
            <a:ext cx="536854"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EFE7A0C-95BF-534A-A470-CEB1CCDA2112}"/>
              </a:ext>
            </a:extLst>
          </p:cNvPr>
          <p:cNvCxnSpPr>
            <a:cxnSpLocks/>
          </p:cNvCxnSpPr>
          <p:nvPr/>
        </p:nvCxnSpPr>
        <p:spPr>
          <a:xfrm flipH="1">
            <a:off x="5126610" y="1324406"/>
            <a:ext cx="15274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56AFCB43-CDF6-2341-A3E2-6CB25304DCA2}"/>
              </a:ext>
            </a:extLst>
          </p:cNvPr>
          <p:cNvCxnSpPr>
            <a:cxnSpLocks/>
          </p:cNvCxnSpPr>
          <p:nvPr/>
        </p:nvCxnSpPr>
        <p:spPr>
          <a:xfrm>
            <a:off x="5126610" y="1811423"/>
            <a:ext cx="152744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C7792C75-D1EF-E84E-9E93-F076A43FACD5}"/>
              </a:ext>
            </a:extLst>
          </p:cNvPr>
          <p:cNvSpPr txBox="1"/>
          <p:nvPr/>
        </p:nvSpPr>
        <p:spPr>
          <a:xfrm>
            <a:off x="5389875" y="1368366"/>
            <a:ext cx="1098058" cy="369332"/>
          </a:xfrm>
          <a:prstGeom prst="rect">
            <a:avLst/>
          </a:prstGeom>
          <a:noFill/>
        </p:spPr>
        <p:txBody>
          <a:bodyPr wrap="none" rtlCol="0">
            <a:spAutoFit/>
          </a:bodyPr>
          <a:lstStyle/>
          <a:p>
            <a:r>
              <a:rPr lang="en-US" dirty="0"/>
              <a:t>Saxon API</a:t>
            </a:r>
          </a:p>
        </p:txBody>
      </p:sp>
    </p:spTree>
    <p:extLst>
      <p:ext uri="{BB962C8B-B14F-4D97-AF65-F5344CB8AC3E}">
        <p14:creationId xmlns:p14="http://schemas.microsoft.com/office/powerpoint/2010/main" val="16520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8CA62-7775-9C44-9C94-7F2F9F418606}"/>
              </a:ext>
            </a:extLst>
          </p:cNvPr>
          <p:cNvSpPr>
            <a:spLocks noGrp="1"/>
          </p:cNvSpPr>
          <p:nvPr>
            <p:ph type="title"/>
          </p:nvPr>
        </p:nvSpPr>
        <p:spPr/>
        <p:txBody>
          <a:bodyPr/>
          <a:lstStyle/>
          <a:p>
            <a:r>
              <a:rPr lang="en-US"/>
              <a:t>HERE SHOULD BE PLUGIN ARCHITECTURE</a:t>
            </a:r>
          </a:p>
        </p:txBody>
      </p:sp>
      <p:sp>
        <p:nvSpPr>
          <p:cNvPr id="3" name="Content Placeholder 2">
            <a:extLst>
              <a:ext uri="{FF2B5EF4-FFF2-40B4-BE49-F238E27FC236}">
                <a16:creationId xmlns:a16="http://schemas.microsoft.com/office/drawing/2014/main" id="{3E4DBA6A-4B96-F14E-A341-BFB4E09ED6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787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1569660"/>
          </a:xfrm>
          <a:prstGeom prst="rect">
            <a:avLst/>
          </a:prstGeom>
          <a:noFill/>
          <a:ln>
            <a:solidFill>
              <a:schemeClr val="tx1"/>
            </a:solidFill>
            <a:prstDash val="lgDash"/>
          </a:ln>
        </p:spPr>
        <p:txBody>
          <a:bodyPr wrap="square" rtlCol="0">
            <a:spAutoFit/>
          </a:bodyPr>
          <a:lstStyle/>
          <a:p>
            <a:r>
              <a:rPr lang="en-US" sz="1200" dirty="0"/>
              <a:t>Part 2: The outputs of previous Test Reports Handling Logic should be taken into account to  fix the implementation of Test Case Handling Logic. In essence, small convertor can be applied that could translate </a:t>
            </a:r>
            <a:r>
              <a:rPr lang="en-US" sz="1200" dirty="0" err="1"/>
              <a:t>xs:int</a:t>
            </a:r>
            <a:r>
              <a:rPr lang="en-US" sz="1200" dirty="0"/>
              <a:t> or </a:t>
            </a:r>
            <a:r>
              <a:rPr lang="en-US" sz="1200" dirty="0" err="1"/>
              <a:t>xs:integer</a:t>
            </a:r>
            <a:r>
              <a:rPr lang="en-US" sz="1200" dirty="0"/>
              <a:t> into integer within the test-case. Or other differences between XQuery and </a:t>
            </a:r>
            <a:r>
              <a:rPr lang="en-US" sz="1200" dirty="0" err="1"/>
              <a:t>JSONiq</a:t>
            </a:r>
            <a:r>
              <a:rPr lang="en-US" sz="1200" dirty="0"/>
              <a:t> and also log the conversion that was performed</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830997"/>
          </a:xfrm>
          <a:prstGeom prst="rect">
            <a:avLst/>
          </a:prstGeom>
          <a:noFill/>
          <a:ln>
            <a:solidFill>
              <a:schemeClr val="tx1"/>
            </a:solidFill>
            <a:prstDash val="lgDash"/>
          </a:ln>
        </p:spPr>
        <p:txBody>
          <a:bodyPr wrap="square" rtlCol="0">
            <a:spAutoFit/>
          </a:bodyPr>
          <a:lstStyle/>
          <a:p>
            <a:r>
              <a:rPr lang="en-US" sz="1200" dirty="0"/>
              <a:t>Part 2: Test Report class is supposed to replace the Test Report Handling Logic. Now it should show statistics of passed/failed tests. This will now aggregate the data display a webpage</a:t>
            </a:r>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297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75A308-E166-457C-A2BA-E646555DF839}"/>
              </a:ext>
            </a:extLst>
          </p:cNvPr>
          <p:cNvSpPr txBox="1"/>
          <p:nvPr/>
        </p:nvSpPr>
        <p:spPr>
          <a:xfrm>
            <a:off x="9078154" y="2253677"/>
            <a:ext cx="3113845" cy="2308324"/>
          </a:xfrm>
          <a:prstGeom prst="rect">
            <a:avLst/>
          </a:prstGeom>
          <a:noFill/>
          <a:ln>
            <a:solidFill>
              <a:schemeClr val="tx1"/>
            </a:solidFill>
            <a:prstDash val="lgDash"/>
          </a:ln>
        </p:spPr>
        <p:txBody>
          <a:bodyPr wrap="square" rtlCol="0">
            <a:spAutoFit/>
          </a:bodyPr>
          <a:lstStyle/>
          <a:p>
            <a:r>
              <a:rPr lang="en-US" sz="1200" dirty="0"/>
              <a:t>Part 3: Consider further refactoring of the code with possible usage of good Software Engineering practices and patterns. </a:t>
            </a:r>
          </a:p>
          <a:p>
            <a:endParaRPr lang="en-US" sz="1200" dirty="0"/>
          </a:p>
          <a:p>
            <a:r>
              <a:rPr lang="en-US" sz="1200" dirty="0"/>
              <a:t>Maybe extend convertor so that it is capable of in advance detecting the tests that cannot be run on Rumble based on previous Test Reports</a:t>
            </a:r>
          </a:p>
          <a:p>
            <a:endParaRPr lang="en-US" sz="1200" dirty="0"/>
          </a:p>
          <a:p>
            <a:r>
              <a:rPr lang="en-US" sz="1200" dirty="0"/>
              <a:t>Possible hidden issues: Test is run, it succeeds but produces different output not because of bug in Rumble but because of some other syntax issue</a:t>
            </a:r>
          </a:p>
        </p:txBody>
      </p:sp>
      <p:sp>
        <p:nvSpPr>
          <p:cNvPr id="5" name="Rectangle 4">
            <a:extLst>
              <a:ext uri="{FF2B5EF4-FFF2-40B4-BE49-F238E27FC236}">
                <a16:creationId xmlns:a16="http://schemas.microsoft.com/office/drawing/2014/main" id="{378A7FC1-4EC5-4D80-981B-BE76701C64D5}"/>
              </a:ext>
            </a:extLst>
          </p:cNvPr>
          <p:cNvSpPr/>
          <p:nvPr/>
        </p:nvSpPr>
        <p:spPr>
          <a:xfrm>
            <a:off x="3657600" y="457198"/>
            <a:ext cx="4465468" cy="6130025"/>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JAVA APPLICATION</a:t>
            </a:r>
          </a:p>
        </p:txBody>
      </p:sp>
      <p:sp>
        <p:nvSpPr>
          <p:cNvPr id="7" name="Rectangle 6">
            <a:extLst>
              <a:ext uri="{FF2B5EF4-FFF2-40B4-BE49-F238E27FC236}">
                <a16:creationId xmlns:a16="http://schemas.microsoft.com/office/drawing/2014/main" id="{1D9A284B-8A5C-42EB-AD39-A739557867FC}"/>
              </a:ext>
            </a:extLst>
          </p:cNvPr>
          <p:cNvSpPr/>
          <p:nvPr/>
        </p:nvSpPr>
        <p:spPr>
          <a:xfrm>
            <a:off x="809557" y="3931320"/>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RUMBLE</a:t>
            </a:r>
          </a:p>
        </p:txBody>
      </p:sp>
      <p:sp>
        <p:nvSpPr>
          <p:cNvPr id="8" name="Rectangle 7">
            <a:extLst>
              <a:ext uri="{FF2B5EF4-FFF2-40B4-BE49-F238E27FC236}">
                <a16:creationId xmlns:a16="http://schemas.microsoft.com/office/drawing/2014/main" id="{A60B3A32-B413-47A3-BFB9-39910D6805CB}"/>
              </a:ext>
            </a:extLst>
          </p:cNvPr>
          <p:cNvSpPr/>
          <p:nvPr/>
        </p:nvSpPr>
        <p:spPr>
          <a:xfrm>
            <a:off x="809557" y="5584046"/>
            <a:ext cx="1890944" cy="10031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SPARK</a:t>
            </a:r>
          </a:p>
        </p:txBody>
      </p:sp>
      <p:cxnSp>
        <p:nvCxnSpPr>
          <p:cNvPr id="10" name="Straight Arrow Connector 9">
            <a:extLst>
              <a:ext uri="{FF2B5EF4-FFF2-40B4-BE49-F238E27FC236}">
                <a16:creationId xmlns:a16="http://schemas.microsoft.com/office/drawing/2014/main" id="{BB0AAEB6-0F4B-441B-8D85-640CFA52D4FE}"/>
              </a:ext>
            </a:extLst>
          </p:cNvPr>
          <p:cNvCxnSpPr/>
          <p:nvPr/>
        </p:nvCxnSpPr>
        <p:spPr>
          <a:xfrm>
            <a:off x="1351095" y="4952252"/>
            <a:ext cx="0" cy="6317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D0B535D-01A9-4B4C-A56E-E5D5657AC1DD}"/>
              </a:ext>
            </a:extLst>
          </p:cNvPr>
          <p:cNvCxnSpPr>
            <a:cxnSpLocks/>
          </p:cNvCxnSpPr>
          <p:nvPr/>
        </p:nvCxnSpPr>
        <p:spPr>
          <a:xfrm flipV="1">
            <a:off x="2124931" y="4934497"/>
            <a:ext cx="0" cy="6495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EE8EC3D-C1FF-4F91-8A2C-B621CC074066}"/>
              </a:ext>
            </a:extLst>
          </p:cNvPr>
          <p:cNvSpPr txBox="1"/>
          <p:nvPr/>
        </p:nvSpPr>
        <p:spPr>
          <a:xfrm>
            <a:off x="739827" y="2999906"/>
            <a:ext cx="2144881" cy="830997"/>
          </a:xfrm>
          <a:prstGeom prst="rect">
            <a:avLst/>
          </a:prstGeom>
          <a:noFill/>
          <a:ln>
            <a:solidFill>
              <a:schemeClr val="tx1"/>
            </a:solidFill>
            <a:prstDash val="lgDash"/>
          </a:ln>
        </p:spPr>
        <p:txBody>
          <a:bodyPr wrap="square" rtlCol="0">
            <a:spAutoFit/>
          </a:bodyPr>
          <a:lstStyle/>
          <a:p>
            <a:r>
              <a:rPr lang="en-US" sz="1200" dirty="0"/>
              <a:t>Rumble we view as a </a:t>
            </a:r>
            <a:r>
              <a:rPr lang="en-US" sz="1200" dirty="0" err="1"/>
              <a:t>blackbox</a:t>
            </a:r>
            <a:r>
              <a:rPr lang="en-US" sz="1200" dirty="0"/>
              <a:t>. It is not in our interest what it does with Spark. We just need to get the query results from it!</a:t>
            </a:r>
          </a:p>
        </p:txBody>
      </p:sp>
      <p:sp>
        <p:nvSpPr>
          <p:cNvPr id="18" name="TextBox 17">
            <a:extLst>
              <a:ext uri="{FF2B5EF4-FFF2-40B4-BE49-F238E27FC236}">
                <a16:creationId xmlns:a16="http://schemas.microsoft.com/office/drawing/2014/main" id="{E67BD72C-01B8-478F-BC2F-1DA0248D19EE}"/>
              </a:ext>
            </a:extLst>
          </p:cNvPr>
          <p:cNvSpPr txBox="1"/>
          <p:nvPr/>
        </p:nvSpPr>
        <p:spPr>
          <a:xfrm>
            <a:off x="745540" y="438510"/>
            <a:ext cx="2144881" cy="1569660"/>
          </a:xfrm>
          <a:prstGeom prst="rect">
            <a:avLst/>
          </a:prstGeom>
          <a:noFill/>
          <a:ln>
            <a:solidFill>
              <a:schemeClr val="tx1"/>
            </a:solidFill>
            <a:prstDash val="lgDash"/>
          </a:ln>
        </p:spPr>
        <p:txBody>
          <a:bodyPr wrap="square" rtlCol="0">
            <a:spAutoFit/>
          </a:bodyPr>
          <a:lstStyle/>
          <a:p>
            <a:r>
              <a:rPr lang="en-US" sz="1200" dirty="0"/>
              <a:t>XML Parser. We can use some of already existing API's for XML parsing and processing. JAXP is one of them but I am not sure whether 1.6v is good for XQuery 3.1. Proposition is to use Saxon classes for this. Basically any external library</a:t>
            </a:r>
          </a:p>
        </p:txBody>
      </p:sp>
      <p:sp>
        <p:nvSpPr>
          <p:cNvPr id="19" name="Rectangle 18">
            <a:extLst>
              <a:ext uri="{FF2B5EF4-FFF2-40B4-BE49-F238E27FC236}">
                <a16:creationId xmlns:a16="http://schemas.microsoft.com/office/drawing/2014/main" id="{D4893B53-3DD0-43A2-8A86-3EA2DE32C5A3}"/>
              </a:ext>
            </a:extLst>
          </p:cNvPr>
          <p:cNvSpPr/>
          <p:nvPr/>
        </p:nvSpPr>
        <p:spPr>
          <a:xfrm>
            <a:off x="9485789" y="1072718"/>
            <a:ext cx="1890944" cy="1003177"/>
          </a:xfrm>
          <a:prstGeom prst="rect">
            <a:avLst/>
          </a:prstGeom>
          <a:solidFill>
            <a:srgbClr val="92D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QT3 Test Suite</a:t>
            </a:r>
          </a:p>
        </p:txBody>
      </p:sp>
      <p:sp>
        <p:nvSpPr>
          <p:cNvPr id="20" name="Rectangle 19">
            <a:extLst>
              <a:ext uri="{FF2B5EF4-FFF2-40B4-BE49-F238E27FC236}">
                <a16:creationId xmlns:a16="http://schemas.microsoft.com/office/drawing/2014/main" id="{5B5D5F0E-627F-43B7-BD5E-4F8A8E434731}"/>
              </a:ext>
            </a:extLst>
          </p:cNvPr>
          <p:cNvSpPr/>
          <p:nvPr/>
        </p:nvSpPr>
        <p:spPr>
          <a:xfrm>
            <a:off x="4119239" y="1072718"/>
            <a:ext cx="3542190" cy="3879534"/>
          </a:xfrm>
          <a:prstGeom prst="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Test Driver</a:t>
            </a:r>
          </a:p>
        </p:txBody>
      </p:sp>
      <p:sp>
        <p:nvSpPr>
          <p:cNvPr id="21" name="Rectangle 20">
            <a:extLst>
              <a:ext uri="{FF2B5EF4-FFF2-40B4-BE49-F238E27FC236}">
                <a16:creationId xmlns:a16="http://schemas.microsoft.com/office/drawing/2014/main" id="{E4EDF9E3-396E-42EE-B4EA-512947F1B243}"/>
              </a:ext>
            </a:extLst>
          </p:cNvPr>
          <p:cNvSpPr/>
          <p:nvPr/>
        </p:nvSpPr>
        <p:spPr>
          <a:xfrm>
            <a:off x="4119239" y="5433542"/>
            <a:ext cx="3542190" cy="100317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Report</a:t>
            </a:r>
          </a:p>
        </p:txBody>
      </p:sp>
      <p:cxnSp>
        <p:nvCxnSpPr>
          <p:cNvPr id="22" name="Straight Arrow Connector 21">
            <a:extLst>
              <a:ext uri="{FF2B5EF4-FFF2-40B4-BE49-F238E27FC236}">
                <a16:creationId xmlns:a16="http://schemas.microsoft.com/office/drawing/2014/main" id="{E99BB4C7-61B0-4C23-B3B9-7A5B5698634B}"/>
              </a:ext>
            </a:extLst>
          </p:cNvPr>
          <p:cNvCxnSpPr>
            <a:cxnSpLocks/>
          </p:cNvCxnSpPr>
          <p:nvPr/>
        </p:nvCxnSpPr>
        <p:spPr>
          <a:xfrm>
            <a:off x="5890333" y="4952252"/>
            <a:ext cx="0" cy="4812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75738B42-8D5C-4EE5-8FBB-2AA5C8F1B02A}"/>
              </a:ext>
            </a:extLst>
          </p:cNvPr>
          <p:cNvSpPr/>
          <p:nvPr/>
        </p:nvSpPr>
        <p:spPr>
          <a:xfrm>
            <a:off x="4327140" y="1574306"/>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XML Parser</a:t>
            </a:r>
          </a:p>
        </p:txBody>
      </p:sp>
      <p:sp>
        <p:nvSpPr>
          <p:cNvPr id="25" name="Rectangle 24">
            <a:extLst>
              <a:ext uri="{FF2B5EF4-FFF2-40B4-BE49-F238E27FC236}">
                <a16:creationId xmlns:a16="http://schemas.microsoft.com/office/drawing/2014/main" id="{E8CC4A4D-C085-48F9-A50A-FE763AB34C70}"/>
              </a:ext>
            </a:extLst>
          </p:cNvPr>
          <p:cNvSpPr/>
          <p:nvPr/>
        </p:nvSpPr>
        <p:spPr>
          <a:xfrm>
            <a:off x="4327140" y="2774403"/>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Convertor</a:t>
            </a:r>
          </a:p>
        </p:txBody>
      </p:sp>
      <p:cxnSp>
        <p:nvCxnSpPr>
          <p:cNvPr id="26" name="Straight Arrow Connector 25">
            <a:extLst>
              <a:ext uri="{FF2B5EF4-FFF2-40B4-BE49-F238E27FC236}">
                <a16:creationId xmlns:a16="http://schemas.microsoft.com/office/drawing/2014/main" id="{7691F00C-B17D-4087-AD52-89529A6F793B}"/>
              </a:ext>
            </a:extLst>
          </p:cNvPr>
          <p:cNvCxnSpPr>
            <a:cxnSpLocks/>
            <a:stCxn id="19" idx="1"/>
          </p:cNvCxnSpPr>
          <p:nvPr/>
        </p:nvCxnSpPr>
        <p:spPr>
          <a:xfrm flipH="1">
            <a:off x="7661428" y="1574307"/>
            <a:ext cx="18243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ED9F672-8BFD-454A-85F6-0A26AAA3CE6A}"/>
              </a:ext>
            </a:extLst>
          </p:cNvPr>
          <p:cNvCxnSpPr>
            <a:cxnSpLocks/>
          </p:cNvCxnSpPr>
          <p:nvPr/>
        </p:nvCxnSpPr>
        <p:spPr>
          <a:xfrm flipH="1">
            <a:off x="2700501" y="4165614"/>
            <a:ext cx="162833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C33C8F52-24DB-4452-952C-66B7CD00C034}"/>
              </a:ext>
            </a:extLst>
          </p:cNvPr>
          <p:cNvCxnSpPr>
            <a:cxnSpLocks/>
          </p:cNvCxnSpPr>
          <p:nvPr/>
        </p:nvCxnSpPr>
        <p:spPr>
          <a:xfrm>
            <a:off x="2700501" y="4652631"/>
            <a:ext cx="16283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71D5EE6-8DC9-41B1-B0DA-61A2A517EE02}"/>
              </a:ext>
            </a:extLst>
          </p:cNvPr>
          <p:cNvCxnSpPr>
            <a:cxnSpLocks/>
            <a:endCxn id="25" idx="0"/>
          </p:cNvCxnSpPr>
          <p:nvPr/>
        </p:nvCxnSpPr>
        <p:spPr>
          <a:xfrm>
            <a:off x="5890333" y="2458506"/>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A70211B0-DAF0-4200-BC8B-950BD331EC40}"/>
              </a:ext>
            </a:extLst>
          </p:cNvPr>
          <p:cNvSpPr txBox="1"/>
          <p:nvPr/>
        </p:nvSpPr>
        <p:spPr>
          <a:xfrm>
            <a:off x="2833532" y="4248241"/>
            <a:ext cx="1268296" cy="369332"/>
          </a:xfrm>
          <a:prstGeom prst="rect">
            <a:avLst/>
          </a:prstGeom>
          <a:noFill/>
        </p:spPr>
        <p:txBody>
          <a:bodyPr wrap="none" rtlCol="0">
            <a:spAutoFit/>
          </a:bodyPr>
          <a:lstStyle/>
          <a:p>
            <a:r>
              <a:rPr lang="en-US" dirty="0"/>
              <a:t>Rumble API</a:t>
            </a:r>
          </a:p>
        </p:txBody>
      </p:sp>
      <p:sp>
        <p:nvSpPr>
          <p:cNvPr id="4" name="TextBox 3">
            <a:extLst>
              <a:ext uri="{FF2B5EF4-FFF2-40B4-BE49-F238E27FC236}">
                <a16:creationId xmlns:a16="http://schemas.microsoft.com/office/drawing/2014/main" id="{1D4D868F-F5F9-4A64-B319-E9613214C92E}"/>
              </a:ext>
            </a:extLst>
          </p:cNvPr>
          <p:cNvSpPr txBox="1"/>
          <p:nvPr/>
        </p:nvSpPr>
        <p:spPr>
          <a:xfrm>
            <a:off x="9081856" y="247965"/>
            <a:ext cx="3110144" cy="646331"/>
          </a:xfrm>
          <a:prstGeom prst="rect">
            <a:avLst/>
          </a:prstGeom>
          <a:noFill/>
          <a:ln>
            <a:solidFill>
              <a:schemeClr val="tx1"/>
            </a:solidFill>
            <a:prstDash val="lgDash"/>
          </a:ln>
        </p:spPr>
        <p:txBody>
          <a:bodyPr wrap="square" rtlCol="0">
            <a:spAutoFit/>
          </a:bodyPr>
          <a:lstStyle/>
          <a:p>
            <a:r>
              <a:rPr lang="en-US" sz="1200" dirty="0"/>
              <a:t>QT3 Test Suite should be analyzed and decided how to handle different versions of XQuery, XPath and XSLT test-cases </a:t>
            </a:r>
          </a:p>
        </p:txBody>
      </p:sp>
      <p:sp>
        <p:nvSpPr>
          <p:cNvPr id="9" name="TextBox 8">
            <a:extLst>
              <a:ext uri="{FF2B5EF4-FFF2-40B4-BE49-F238E27FC236}">
                <a16:creationId xmlns:a16="http://schemas.microsoft.com/office/drawing/2014/main" id="{5D8D5A12-B369-4D1A-8B9D-E96F26D139DD}"/>
              </a:ext>
            </a:extLst>
          </p:cNvPr>
          <p:cNvSpPr txBox="1"/>
          <p:nvPr/>
        </p:nvSpPr>
        <p:spPr>
          <a:xfrm>
            <a:off x="9078153" y="5625107"/>
            <a:ext cx="3113845" cy="1015663"/>
          </a:xfrm>
          <a:prstGeom prst="rect">
            <a:avLst/>
          </a:prstGeom>
          <a:noFill/>
          <a:ln>
            <a:solidFill>
              <a:schemeClr val="tx1"/>
            </a:solidFill>
            <a:prstDash val="lgDash"/>
          </a:ln>
        </p:spPr>
        <p:txBody>
          <a:bodyPr wrap="square" rtlCol="0">
            <a:spAutoFit/>
          </a:bodyPr>
          <a:lstStyle/>
          <a:p>
            <a:r>
              <a:rPr lang="en-US" sz="1200" dirty="0"/>
              <a:t>Part 3: Consider maybe automatically opening and closing issues on git based on the statistics of the Test Report class. Maybe MVC pattern can be used here</a:t>
            </a:r>
          </a:p>
          <a:p>
            <a:endParaRPr lang="en-US" sz="1200" dirty="0"/>
          </a:p>
        </p:txBody>
      </p:sp>
      <p:sp>
        <p:nvSpPr>
          <p:cNvPr id="30" name="Rectangle 29">
            <a:extLst>
              <a:ext uri="{FF2B5EF4-FFF2-40B4-BE49-F238E27FC236}">
                <a16:creationId xmlns:a16="http://schemas.microsoft.com/office/drawing/2014/main" id="{E57C572A-8605-4180-883F-9AFA944558DB}"/>
              </a:ext>
            </a:extLst>
          </p:cNvPr>
          <p:cNvSpPr/>
          <p:nvPr/>
        </p:nvSpPr>
        <p:spPr>
          <a:xfrm>
            <a:off x="4327140" y="3981522"/>
            <a:ext cx="3126387" cy="869747"/>
          </a:xfrm>
          <a:prstGeom prst="rect">
            <a:avLst/>
          </a:prstGeom>
          <a:solidFill>
            <a:schemeClr val="accent4">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Test Case Handling Logic</a:t>
            </a:r>
          </a:p>
        </p:txBody>
      </p:sp>
      <p:cxnSp>
        <p:nvCxnSpPr>
          <p:cNvPr id="31" name="Straight Arrow Connector 30">
            <a:extLst>
              <a:ext uri="{FF2B5EF4-FFF2-40B4-BE49-F238E27FC236}">
                <a16:creationId xmlns:a16="http://schemas.microsoft.com/office/drawing/2014/main" id="{4A232024-275E-44D0-A36A-59FA95008466}"/>
              </a:ext>
            </a:extLst>
          </p:cNvPr>
          <p:cNvCxnSpPr>
            <a:cxnSpLocks/>
          </p:cNvCxnSpPr>
          <p:nvPr/>
        </p:nvCxnSpPr>
        <p:spPr>
          <a:xfrm>
            <a:off x="5872923" y="3665625"/>
            <a:ext cx="1" cy="3158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7970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11713</TotalTime>
  <Words>526</Words>
  <Application>Microsoft Macintosh PowerPoint</Application>
  <PresentationFormat>Widescreen</PresentationFormat>
  <Paragraphs>74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HERE SHOULD BE PLUGIN ARCHITECTURE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Stevan Mihajlovic</dc:creator>
  <cp:lastModifiedBy>Stevan Mihajlovic</cp:lastModifiedBy>
  <cp:revision>23</cp:revision>
  <dcterms:created xsi:type="dcterms:W3CDTF">2020-10-21T11:31:32Z</dcterms:created>
  <dcterms:modified xsi:type="dcterms:W3CDTF">2020-12-29T17:27:18Z</dcterms:modified>
</cp:coreProperties>
</file>