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1709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545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515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278947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25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05852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0797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43161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378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1/19/2017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129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5233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1/19/2017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8255489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C" dirty="0"/>
              <a:t>ESCUELA POLITÉCNICA NACIONAL</a:t>
            </a:r>
            <a:br>
              <a:rPr lang="es-EC" dirty="0"/>
            </a:br>
            <a:r>
              <a:rPr lang="es-EC" dirty="0"/>
              <a:t>ESCUELA DE FORMACIÓN DE TECNÓLOGOS</a:t>
            </a:r>
            <a:br>
              <a:rPr lang="es-EC" dirty="0"/>
            </a:br>
            <a:r>
              <a:rPr lang="es-EC" dirty="0"/>
              <a:t>COMERCIO ELECTRÓNICO</a:t>
            </a:r>
          </a:p>
        </p:txBody>
      </p:sp>
      <p:sp>
        <p:nvSpPr>
          <p:cNvPr id="3" name="Subtítulo 2"/>
          <p:cNvSpPr>
            <a:spLocks noGrp="1"/>
          </p:cNvSpPr>
          <p:nvPr>
            <p:ph type="subTitle" idx="1"/>
          </p:nvPr>
        </p:nvSpPr>
        <p:spPr>
          <a:xfrm>
            <a:off x="4130352" y="3125232"/>
            <a:ext cx="3843255" cy="590321"/>
          </a:xfrm>
        </p:spPr>
        <p:txBody>
          <a:bodyPr>
            <a:noAutofit/>
          </a:bodyPr>
          <a:lstStyle/>
          <a:p>
            <a:pPr algn="r"/>
            <a:r>
              <a:rPr lang="es-EC" sz="3200" dirty="0" smtClean="0"/>
              <a:t>Formas </a:t>
            </a:r>
            <a:r>
              <a:rPr lang="es-EC" sz="3200" dirty="0"/>
              <a:t>de Pago</a:t>
            </a:r>
            <a:endParaRPr lang="es-ES" sz="3200" dirty="0"/>
          </a:p>
        </p:txBody>
      </p:sp>
      <p:pic>
        <p:nvPicPr>
          <p:cNvPr id="1026" name="Picture 2" descr="Resultado de imagen para ep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0" y="894806"/>
            <a:ext cx="1473203" cy="147320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9391651" y="4927705"/>
            <a:ext cx="2400300" cy="1485795"/>
          </a:xfrm>
          <a:prstGeom prst="rect">
            <a:avLst/>
          </a:prstGeom>
          <a:noFill/>
        </p:spPr>
        <p:txBody>
          <a:bodyPr wrap="square" rtlCol="0">
            <a:spAutoFit/>
          </a:bodyPr>
          <a:lstStyle/>
          <a:p>
            <a:r>
              <a:rPr lang="es-EC" b="1" i="1" dirty="0" smtClean="0">
                <a:solidFill>
                  <a:schemeClr val="bg1"/>
                </a:solidFill>
              </a:rPr>
              <a:t>Integrantes:</a:t>
            </a:r>
          </a:p>
          <a:p>
            <a:pPr marL="285750" indent="-285750">
              <a:buFont typeface="Arial" panose="020B0604020202020204" pitchFamily="34" charset="0"/>
              <a:buChar char="•"/>
            </a:pPr>
            <a:r>
              <a:rPr lang="es-EC" i="1" dirty="0" smtClean="0">
                <a:solidFill>
                  <a:schemeClr val="bg1"/>
                </a:solidFill>
              </a:rPr>
              <a:t>Maldonado Luis</a:t>
            </a:r>
          </a:p>
          <a:p>
            <a:pPr marL="285750" indent="-285750">
              <a:buFont typeface="Arial" panose="020B0604020202020204" pitchFamily="34" charset="0"/>
              <a:buChar char="•"/>
            </a:pPr>
            <a:r>
              <a:rPr lang="es-EC" i="1" dirty="0" smtClean="0">
                <a:solidFill>
                  <a:schemeClr val="bg1"/>
                </a:solidFill>
              </a:rPr>
              <a:t>Peñafiel Lourdes</a:t>
            </a:r>
          </a:p>
          <a:p>
            <a:pPr marL="285750" indent="-285750">
              <a:buFont typeface="Arial" panose="020B0604020202020204" pitchFamily="34" charset="0"/>
              <a:buChar char="•"/>
            </a:pPr>
            <a:r>
              <a:rPr lang="es-EC" i="1" dirty="0" smtClean="0">
                <a:solidFill>
                  <a:schemeClr val="bg1"/>
                </a:solidFill>
              </a:rPr>
              <a:t>Rodríguez Mauricio</a:t>
            </a:r>
          </a:p>
          <a:p>
            <a:pPr marL="285750" indent="-285750">
              <a:buFont typeface="Arial" panose="020B0604020202020204" pitchFamily="34" charset="0"/>
              <a:buChar char="•"/>
            </a:pPr>
            <a:r>
              <a:rPr lang="es-EC" i="1" dirty="0" smtClean="0">
                <a:solidFill>
                  <a:schemeClr val="bg1"/>
                </a:solidFill>
              </a:rPr>
              <a:t>Sánchez Fredy</a:t>
            </a:r>
            <a:endParaRPr lang="es-ES" i="1" dirty="0">
              <a:solidFill>
                <a:schemeClr val="bg1"/>
              </a:solidFill>
            </a:endParaRPr>
          </a:p>
        </p:txBody>
      </p:sp>
      <p:pic>
        <p:nvPicPr>
          <p:cNvPr id="1034" name="Picture 10" descr="Resultado de imagen para formas de pago o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020" y="3715553"/>
            <a:ext cx="4477920" cy="269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5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smtClean="0"/>
              <a:t>Formas de Pago Online</a:t>
            </a:r>
            <a:endParaRPr lang="es-ES"/>
          </a:p>
        </p:txBody>
      </p:sp>
      <p:sp>
        <p:nvSpPr>
          <p:cNvPr id="3" name="Subtítulo 2"/>
          <p:cNvSpPr>
            <a:spLocks noGrp="1"/>
          </p:cNvSpPr>
          <p:nvPr>
            <p:ph type="subTitle" idx="1"/>
          </p:nvPr>
        </p:nvSpPr>
        <p:spPr>
          <a:xfrm>
            <a:off x="3517898" y="3098796"/>
            <a:ext cx="6815669" cy="3200404"/>
          </a:xfrm>
        </p:spPr>
        <p:txBody>
          <a:bodyPr>
            <a:noAutofit/>
          </a:bodyPr>
          <a:lstStyle/>
          <a:p>
            <a:pPr marL="342900" indent="-342900">
              <a:buFont typeface="Wingdings" panose="05000000000000000000" pitchFamily="2" charset="2"/>
              <a:buChar char="q"/>
            </a:pPr>
            <a:r>
              <a:rPr lang="es-EC" sz="2200" dirty="0" smtClean="0">
                <a:solidFill>
                  <a:schemeClr val="bg1"/>
                </a:solidFill>
              </a:rPr>
              <a:t>Tarjetas de Crédito</a:t>
            </a:r>
          </a:p>
          <a:p>
            <a:pPr marL="342900" indent="-342900">
              <a:buFont typeface="Wingdings" panose="05000000000000000000" pitchFamily="2" charset="2"/>
              <a:buChar char="q"/>
            </a:pPr>
            <a:r>
              <a:rPr lang="es-EC" sz="2200" dirty="0" smtClean="0">
                <a:solidFill>
                  <a:schemeClr val="bg1"/>
                </a:solidFill>
              </a:rPr>
              <a:t>PayPal</a:t>
            </a:r>
          </a:p>
          <a:p>
            <a:pPr marL="342900" indent="-342900">
              <a:buFont typeface="Wingdings" panose="05000000000000000000" pitchFamily="2" charset="2"/>
              <a:buChar char="q"/>
            </a:pPr>
            <a:r>
              <a:rPr lang="es-EC" sz="2200" dirty="0" smtClean="0">
                <a:solidFill>
                  <a:schemeClr val="bg1"/>
                </a:solidFill>
              </a:rPr>
              <a:t>Skrill</a:t>
            </a:r>
          </a:p>
          <a:p>
            <a:pPr marL="342900" indent="-342900">
              <a:buFont typeface="Wingdings" panose="05000000000000000000" pitchFamily="2" charset="2"/>
              <a:buChar char="q"/>
            </a:pPr>
            <a:r>
              <a:rPr lang="es-EC" sz="2200" dirty="0" smtClean="0">
                <a:solidFill>
                  <a:schemeClr val="bg1"/>
                </a:solidFill>
              </a:rPr>
              <a:t>2Checkout</a:t>
            </a:r>
          </a:p>
          <a:p>
            <a:pPr marL="342900" indent="-342900">
              <a:buFont typeface="Wingdings" panose="05000000000000000000" pitchFamily="2" charset="2"/>
              <a:buChar char="q"/>
            </a:pPr>
            <a:r>
              <a:rPr lang="es-EC" sz="2200" dirty="0" smtClean="0">
                <a:solidFill>
                  <a:schemeClr val="bg1"/>
                </a:solidFill>
              </a:rPr>
              <a:t>Pagos Manuales</a:t>
            </a:r>
          </a:p>
          <a:p>
            <a:pPr marL="342900" indent="-342900">
              <a:buFont typeface="Wingdings" panose="05000000000000000000" pitchFamily="2" charset="2"/>
              <a:buChar char="q"/>
            </a:pPr>
            <a:r>
              <a:rPr lang="es-EC" sz="2200" dirty="0" smtClean="0">
                <a:solidFill>
                  <a:schemeClr val="bg1"/>
                </a:solidFill>
              </a:rPr>
              <a:t>Dinero Electrónico</a:t>
            </a:r>
          </a:p>
          <a:p>
            <a:pPr marL="342900" indent="-342900">
              <a:buFont typeface="Wingdings" panose="05000000000000000000" pitchFamily="2" charset="2"/>
              <a:buChar char="q"/>
            </a:pPr>
            <a:r>
              <a:rPr lang="es-EC" sz="2200" dirty="0" smtClean="0">
                <a:solidFill>
                  <a:schemeClr val="bg1"/>
                </a:solidFill>
              </a:rPr>
              <a:t>Transferencias y Depósitos Online</a:t>
            </a:r>
          </a:p>
          <a:p>
            <a:endParaRPr lang="es-EC" sz="2200" dirty="0" smtClean="0">
              <a:solidFill>
                <a:schemeClr val="bg1"/>
              </a:solidFill>
            </a:endParaRPr>
          </a:p>
          <a:p>
            <a:endParaRPr lang="es-ES" sz="2200" dirty="0">
              <a:solidFill>
                <a:schemeClr val="bg1"/>
              </a:solidFill>
            </a:endParaRPr>
          </a:p>
        </p:txBody>
      </p:sp>
    </p:spTree>
    <p:extLst>
      <p:ext uri="{BB962C8B-B14F-4D97-AF65-F5344CB8AC3E}">
        <p14:creationId xmlns:p14="http://schemas.microsoft.com/office/powerpoint/2010/main" val="276435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1.1.1	TARJETAS DE CRÉDITO</a:t>
            </a:r>
          </a:p>
        </p:txBody>
      </p:sp>
      <p:sp>
        <p:nvSpPr>
          <p:cNvPr id="3" name="Marcador de contenido 2"/>
          <p:cNvSpPr>
            <a:spLocks noGrp="1"/>
          </p:cNvSpPr>
          <p:nvPr>
            <p:ph idx="1"/>
          </p:nvPr>
        </p:nvSpPr>
        <p:spPr>
          <a:xfrm>
            <a:off x="581192" y="2180496"/>
            <a:ext cx="11029615" cy="4677504"/>
          </a:xfrm>
        </p:spPr>
        <p:txBody>
          <a:bodyPr>
            <a:normAutofit/>
          </a:bodyPr>
          <a:lstStyle/>
          <a:p>
            <a:r>
              <a:rPr lang="es-ES" dirty="0"/>
              <a:t>O</a:t>
            </a:r>
            <a:r>
              <a:rPr lang="es-ES" dirty="0" smtClean="0"/>
              <a:t>frecen </a:t>
            </a:r>
            <a:r>
              <a:rPr lang="es-ES" dirty="0"/>
              <a:t>formas de pagos electrónicas a través de tarjetas de crédito/débito.  </a:t>
            </a:r>
            <a:endParaRPr lang="es-ES" dirty="0" smtClean="0"/>
          </a:p>
          <a:p>
            <a:r>
              <a:rPr lang="es-ES" dirty="0" smtClean="0"/>
              <a:t>Se </a:t>
            </a:r>
            <a:r>
              <a:rPr lang="es-ES" dirty="0"/>
              <a:t>puede conectar una tienda en línea con estas plataformas de pago. </a:t>
            </a:r>
            <a:endParaRPr lang="es-ES" dirty="0" smtClean="0"/>
          </a:p>
          <a:p>
            <a:r>
              <a:rPr lang="es-ES" dirty="0"/>
              <a:t>S</a:t>
            </a:r>
            <a:r>
              <a:rPr lang="es-ES" dirty="0" smtClean="0"/>
              <a:t>e </a:t>
            </a:r>
            <a:r>
              <a:rPr lang="es-ES" dirty="0"/>
              <a:t>necesita normalmente la conexión con dos plataformas distintas:</a:t>
            </a:r>
          </a:p>
          <a:p>
            <a:pPr lvl="1"/>
            <a:r>
              <a:rPr lang="es-ES" dirty="0"/>
              <a:t>Una conexión para Visa/</a:t>
            </a:r>
            <a:r>
              <a:rPr lang="es-ES" dirty="0" err="1"/>
              <a:t>Mastercard</a:t>
            </a:r>
            <a:r>
              <a:rPr lang="es-ES" dirty="0"/>
              <a:t>.</a:t>
            </a:r>
          </a:p>
          <a:p>
            <a:pPr lvl="1"/>
            <a:r>
              <a:rPr lang="es-ES" dirty="0"/>
              <a:t>Una conexión para </a:t>
            </a:r>
            <a:r>
              <a:rPr lang="es-ES" dirty="0" err="1"/>
              <a:t>Diners</a:t>
            </a:r>
            <a:r>
              <a:rPr lang="es-ES" dirty="0"/>
              <a:t> (</a:t>
            </a:r>
            <a:r>
              <a:rPr lang="es-ES" dirty="0" err="1"/>
              <a:t>Payclub</a:t>
            </a:r>
            <a:r>
              <a:rPr lang="es-ES" dirty="0" smtClean="0"/>
              <a:t>).</a:t>
            </a:r>
          </a:p>
          <a:p>
            <a:r>
              <a:rPr lang="es-EC" dirty="0" smtClean="0"/>
              <a:t>Existen Quejas en el Ecuador:</a:t>
            </a:r>
          </a:p>
          <a:p>
            <a:pPr lvl="1"/>
            <a:r>
              <a:rPr lang="es-ES" dirty="0"/>
              <a:t>La integración no es fácil. </a:t>
            </a:r>
            <a:endParaRPr lang="es-ES" dirty="0" smtClean="0"/>
          </a:p>
          <a:p>
            <a:pPr lvl="1"/>
            <a:r>
              <a:rPr lang="es-ES" dirty="0" smtClean="0"/>
              <a:t>Solo </a:t>
            </a:r>
            <a:r>
              <a:rPr lang="es-ES" dirty="0"/>
              <a:t>ofrecen botones de pago para </a:t>
            </a:r>
            <a:r>
              <a:rPr lang="es-ES" dirty="0" err="1"/>
              <a:t>Mastercard</a:t>
            </a:r>
            <a:r>
              <a:rPr lang="es-ES" dirty="0"/>
              <a:t> y Visa que se pueden integrar a una tienda online. </a:t>
            </a:r>
          </a:p>
          <a:p>
            <a:pPr lvl="1"/>
            <a:r>
              <a:rPr lang="es-ES" dirty="0"/>
              <a:t>Durante </a:t>
            </a:r>
            <a:r>
              <a:rPr lang="es-ES" dirty="0" smtClean="0"/>
              <a:t>el </a:t>
            </a:r>
            <a:r>
              <a:rPr lang="es-ES" dirty="0" err="1"/>
              <a:t>eCommerce</a:t>
            </a:r>
            <a:r>
              <a:rPr lang="es-ES" dirty="0"/>
              <a:t> Day 2016 en Quito se criticó que los bancos en el Ecuador cobran más intereses para pagos a través de tarjetas de crédito que en Perú y </a:t>
            </a:r>
            <a:r>
              <a:rPr lang="es-ES" dirty="0" smtClean="0"/>
              <a:t>Colombia.</a:t>
            </a:r>
            <a:endParaRPr lang="es-ES" dirty="0"/>
          </a:p>
          <a:p>
            <a:pPr marL="0" indent="0">
              <a:buNone/>
            </a:pPr>
            <a:endParaRPr lang="es-ES" dirty="0"/>
          </a:p>
          <a:p>
            <a:endParaRPr lang="es-ES" dirty="0"/>
          </a:p>
        </p:txBody>
      </p:sp>
    </p:spTree>
    <p:extLst>
      <p:ext uri="{BB962C8B-B14F-4D97-AF65-F5344CB8AC3E}">
        <p14:creationId xmlns:p14="http://schemas.microsoft.com/office/powerpoint/2010/main" val="162312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1.1.2	PAYPAL</a:t>
            </a:r>
          </a:p>
        </p:txBody>
      </p:sp>
      <p:sp>
        <p:nvSpPr>
          <p:cNvPr id="3" name="Marcador de contenido 2"/>
          <p:cNvSpPr>
            <a:spLocks noGrp="1"/>
          </p:cNvSpPr>
          <p:nvPr>
            <p:ph idx="1"/>
          </p:nvPr>
        </p:nvSpPr>
        <p:spPr>
          <a:xfrm>
            <a:off x="581192" y="1816100"/>
            <a:ext cx="11029615" cy="5041900"/>
          </a:xfrm>
        </p:spPr>
        <p:txBody>
          <a:bodyPr/>
          <a:lstStyle/>
          <a:p>
            <a:r>
              <a:rPr lang="es-EC" dirty="0" smtClean="0"/>
              <a:t>Sistema </a:t>
            </a:r>
            <a:r>
              <a:rPr lang="es-EC" dirty="0"/>
              <a:t>de pago electrónico seguro con él se ahorra en comisiones, respecto a cheques o transferencias. </a:t>
            </a:r>
            <a:endParaRPr lang="es-EC" dirty="0" smtClean="0"/>
          </a:p>
          <a:p>
            <a:r>
              <a:rPr lang="es-EC" dirty="0"/>
              <a:t>PayPal es una billetera virtual que podrás utilizar para realizar tus pagos a través de Internet sin necesidad de introducir tus datos bancarios en cada plataforma.</a:t>
            </a:r>
            <a:endParaRPr lang="es-EC" dirty="0" smtClean="0"/>
          </a:p>
          <a:p>
            <a:r>
              <a:rPr lang="es-EC" dirty="0" err="1" smtClean="0"/>
              <a:t>Paypal</a:t>
            </a:r>
            <a:r>
              <a:rPr lang="es-EC" dirty="0" smtClean="0"/>
              <a:t> </a:t>
            </a:r>
            <a:r>
              <a:rPr lang="es-EC" dirty="0"/>
              <a:t>no está regulada por lo que no forma parte del sistema bancario ni está sujeto a un órgano controlador</a:t>
            </a:r>
            <a:r>
              <a:rPr lang="es-EC" dirty="0" smtClean="0"/>
              <a:t>.</a:t>
            </a:r>
          </a:p>
          <a:p>
            <a:r>
              <a:rPr lang="es-EC"/>
              <a:t>Está disponible en más de 50 países incluyendo </a:t>
            </a:r>
            <a:r>
              <a:rPr lang="es-EC"/>
              <a:t>a </a:t>
            </a:r>
            <a:r>
              <a:rPr lang="es-EC" smtClean="0"/>
              <a:t>Ecuador.</a:t>
            </a:r>
          </a:p>
          <a:p>
            <a:r>
              <a:rPr lang="es-EC" dirty="0"/>
              <a:t>Para utilizar </a:t>
            </a:r>
            <a:r>
              <a:rPr lang="es-EC" dirty="0" err="1"/>
              <a:t>Paypal</a:t>
            </a:r>
            <a:r>
              <a:rPr lang="es-EC" dirty="0"/>
              <a:t> como método de pago basta con abrirse una cuenta en la página de la empresa. </a:t>
            </a:r>
            <a:endParaRPr lang="es-EC" dirty="0" smtClean="0"/>
          </a:p>
          <a:p>
            <a:r>
              <a:rPr lang="es-EC" dirty="0" smtClean="0"/>
              <a:t>Es </a:t>
            </a:r>
            <a:r>
              <a:rPr lang="es-EC" dirty="0"/>
              <a:t>gratis y no lleva más de unos minutos. </a:t>
            </a:r>
            <a:endParaRPr lang="es-EC" dirty="0" smtClean="0"/>
          </a:p>
          <a:p>
            <a:r>
              <a:rPr lang="es-EC" dirty="0" smtClean="0"/>
              <a:t>Al </a:t>
            </a:r>
            <a:r>
              <a:rPr lang="es-EC" dirty="0"/>
              <a:t>registrarte, </a:t>
            </a:r>
            <a:r>
              <a:rPr lang="es-EC" dirty="0" err="1"/>
              <a:t>Paypal</a:t>
            </a:r>
            <a:r>
              <a:rPr lang="es-EC" dirty="0"/>
              <a:t> te pedirá que elijas una forma de pago, cuenta bancaria o tarjeta. </a:t>
            </a:r>
            <a:endParaRPr lang="es-EC" dirty="0" smtClean="0"/>
          </a:p>
          <a:p>
            <a:r>
              <a:rPr lang="es-EC" dirty="0" smtClean="0"/>
              <a:t>Deberás </a:t>
            </a:r>
            <a:r>
              <a:rPr lang="es-EC" dirty="0"/>
              <a:t>introducir los datos de una u otra antes de empezar a mover el dinero online. </a:t>
            </a:r>
            <a:endParaRPr lang="es-EC" dirty="0" smtClean="0"/>
          </a:p>
          <a:p>
            <a:r>
              <a:rPr lang="es-EC" dirty="0" err="1" smtClean="0"/>
              <a:t>Paypal</a:t>
            </a:r>
            <a:r>
              <a:rPr lang="es-EC" dirty="0" smtClean="0"/>
              <a:t> </a:t>
            </a:r>
            <a:r>
              <a:rPr lang="es-EC" dirty="0"/>
              <a:t>cuenta con un sistema de encriptación automático que asegura la información confidencial.</a:t>
            </a:r>
          </a:p>
          <a:p>
            <a:endParaRPr lang="es-EC" dirty="0"/>
          </a:p>
          <a:p>
            <a:endParaRPr lang="es-ES"/>
          </a:p>
        </p:txBody>
      </p:sp>
    </p:spTree>
    <p:extLst>
      <p:ext uri="{BB962C8B-B14F-4D97-AF65-F5344CB8AC3E}">
        <p14:creationId xmlns:p14="http://schemas.microsoft.com/office/powerpoint/2010/main" val="374332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1.1.3	SKRILL </a:t>
            </a:r>
          </a:p>
        </p:txBody>
      </p:sp>
      <p:sp>
        <p:nvSpPr>
          <p:cNvPr id="3" name="Marcador de contenido 2"/>
          <p:cNvSpPr>
            <a:spLocks noGrp="1"/>
          </p:cNvSpPr>
          <p:nvPr>
            <p:ph idx="1"/>
          </p:nvPr>
        </p:nvSpPr>
        <p:spPr/>
        <p:txBody>
          <a:bodyPr/>
          <a:lstStyle/>
          <a:p>
            <a:r>
              <a:rPr lang="es-EC" dirty="0" smtClean="0"/>
              <a:t>Antes </a:t>
            </a:r>
            <a:r>
              <a:rPr lang="es-EC" dirty="0"/>
              <a:t>conocida como </a:t>
            </a:r>
            <a:r>
              <a:rPr lang="es-EC" dirty="0" err="1" smtClean="0"/>
              <a:t>Moneybookers</a:t>
            </a:r>
            <a:r>
              <a:rPr lang="es-EC" dirty="0" smtClean="0"/>
              <a:t> </a:t>
            </a:r>
          </a:p>
          <a:p>
            <a:r>
              <a:rPr lang="es-EC" dirty="0"/>
              <a:t>E</a:t>
            </a:r>
            <a:r>
              <a:rPr lang="es-EC" dirty="0" smtClean="0"/>
              <a:t>s </a:t>
            </a:r>
            <a:r>
              <a:rPr lang="es-EC" dirty="0"/>
              <a:t>un sistema de pago electrónico con sede en Londres (Reino Unido) que permite realizar pagos y transferencias a través de internet y que está enfocada a usuarios que llevan a cabo transferencias de efectivo de carácter internacional y de bajo costo</a:t>
            </a:r>
            <a:r>
              <a:rPr lang="es-EC" dirty="0" smtClean="0"/>
              <a:t>.</a:t>
            </a:r>
          </a:p>
          <a:p>
            <a:r>
              <a:rPr lang="es-EC" dirty="0"/>
              <a:t>Tu dinero vale más con Skrill</a:t>
            </a:r>
          </a:p>
          <a:p>
            <a:pPr lvl="1"/>
            <a:r>
              <a:rPr lang="es-EC" dirty="0"/>
              <a:t>Un método ideal para usuarios que llevan a cabo pagos o transferencias de dinero de bajo importe sobre todo en el caso de las casas de apuestas, ya que muchos de estos portales premian la fidelidad de sus clientes regalándoles un pequeño porcentaje de dinero extra en base a los ingresos realizados con Skrill.</a:t>
            </a:r>
          </a:p>
        </p:txBody>
      </p:sp>
    </p:spTree>
    <p:extLst>
      <p:ext uri="{BB962C8B-B14F-4D97-AF65-F5344CB8AC3E}">
        <p14:creationId xmlns:p14="http://schemas.microsoft.com/office/powerpoint/2010/main" val="119751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1.1.4	2CHECKOUT</a:t>
            </a:r>
          </a:p>
        </p:txBody>
      </p:sp>
      <p:sp>
        <p:nvSpPr>
          <p:cNvPr id="3" name="Marcador de contenido 2"/>
          <p:cNvSpPr>
            <a:spLocks noGrp="1"/>
          </p:cNvSpPr>
          <p:nvPr>
            <p:ph idx="1"/>
          </p:nvPr>
        </p:nvSpPr>
        <p:spPr/>
        <p:txBody>
          <a:bodyPr/>
          <a:lstStyle/>
          <a:p>
            <a:r>
              <a:rPr lang="es-EC" dirty="0" smtClean="0"/>
              <a:t>En </a:t>
            </a:r>
            <a:r>
              <a:rPr lang="es-EC" dirty="0"/>
              <a:t>Ecuador trabaja como una pasarela de pagos, permite realizar ventas por Internet y aceptar tarjetas de crédito Visa, MasterCard, AMEX, </a:t>
            </a:r>
            <a:r>
              <a:rPr lang="es-EC" dirty="0" err="1"/>
              <a:t>Discover</a:t>
            </a:r>
            <a:r>
              <a:rPr lang="es-EC" dirty="0"/>
              <a:t>, PayPal, </a:t>
            </a:r>
            <a:r>
              <a:rPr lang="es-EC" dirty="0" err="1"/>
              <a:t>Diner’s</a:t>
            </a:r>
            <a:r>
              <a:rPr lang="es-EC" dirty="0"/>
              <a:t> Club, JCB y tarjetas de Débito (en los E.U</a:t>
            </a:r>
            <a:r>
              <a:rPr lang="es-EC" dirty="0" smtClean="0"/>
              <a:t>.) en Ecuador.</a:t>
            </a:r>
          </a:p>
          <a:p>
            <a:r>
              <a:rPr lang="es-EC" smtClean="0"/>
              <a:t>2CO </a:t>
            </a:r>
            <a:r>
              <a:rPr lang="es-EC"/>
              <a:t>le brinda una interfaz de transacciones adaptable, interacción de atención al cliente de niveles múltiples y un sistema de sondeo de satisfacción que es </a:t>
            </a:r>
            <a:r>
              <a:rPr lang="es-EC"/>
              <a:t>completamente </a:t>
            </a:r>
            <a:r>
              <a:rPr lang="es-EC" smtClean="0"/>
              <a:t>voluntario.</a:t>
            </a:r>
          </a:p>
          <a:p>
            <a:r>
              <a:rPr lang="es-EC" dirty="0"/>
              <a:t>Sólo tiene que ingresar sus productos o servicios a una base de datos y agregar los botones o vínculos que se creen automáticamente para su sitio. </a:t>
            </a:r>
            <a:endParaRPr lang="es-EC" dirty="0" smtClean="0"/>
          </a:p>
          <a:p>
            <a:r>
              <a:rPr lang="es-EC" dirty="0" smtClean="0"/>
              <a:t>Cuando </a:t>
            </a:r>
            <a:r>
              <a:rPr lang="es-EC" dirty="0"/>
              <a:t>los compradores hacen clic en los vínculos para pagar, </a:t>
            </a:r>
            <a:r>
              <a:rPr lang="es-EC" b="1" dirty="0"/>
              <a:t>2CO</a:t>
            </a:r>
            <a:r>
              <a:rPr lang="es-EC" dirty="0"/>
              <a:t> gestiona la venta en un entorno seguro, lo contrata como proveedor para concretar la venta y deposita el pago de la venta en su cuenta. ¡Es así de fácil!</a:t>
            </a:r>
            <a:endParaRPr lang="es-ES"/>
          </a:p>
        </p:txBody>
      </p:sp>
    </p:spTree>
    <p:extLst>
      <p:ext uri="{BB962C8B-B14F-4D97-AF65-F5344CB8AC3E}">
        <p14:creationId xmlns:p14="http://schemas.microsoft.com/office/powerpoint/2010/main" val="250434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1.1.5	PAGOS MANUALES</a:t>
            </a:r>
          </a:p>
        </p:txBody>
      </p:sp>
      <p:sp>
        <p:nvSpPr>
          <p:cNvPr id="3" name="Marcador de contenido 2"/>
          <p:cNvSpPr>
            <a:spLocks noGrp="1"/>
          </p:cNvSpPr>
          <p:nvPr>
            <p:ph idx="1"/>
          </p:nvPr>
        </p:nvSpPr>
        <p:spPr/>
        <p:txBody>
          <a:bodyPr/>
          <a:lstStyle/>
          <a:p>
            <a:r>
              <a:rPr lang="es-ES" dirty="0"/>
              <a:t>Se puede hacer un formulario en el sitio de comercio electrónico donde los clientes al final de proceso de 2Checkout pueden enviar sus datos personales y su número de tarjeta de crédito a través de este formulario podremos enviar la confirmación de compra.</a:t>
            </a:r>
          </a:p>
          <a:p>
            <a:pPr lvl="0"/>
            <a:r>
              <a:rPr lang="es-ES" dirty="0"/>
              <a:t>Es un correo electrónico que se manda. La tienda online tiene que pedir el dinero de la emisora de la tarjeta de crédito. </a:t>
            </a:r>
          </a:p>
          <a:p>
            <a:pPr lvl="0"/>
            <a:r>
              <a:rPr lang="es-ES" dirty="0"/>
              <a:t>No es muy segura y un tanto no muy confiable por el hecho de que son pasos muy sencillo y solicita datos personales.</a:t>
            </a:r>
          </a:p>
          <a:p>
            <a:endParaRPr lang="es-ES" dirty="0"/>
          </a:p>
        </p:txBody>
      </p:sp>
    </p:spTree>
    <p:extLst>
      <p:ext uri="{BB962C8B-B14F-4D97-AF65-F5344CB8AC3E}">
        <p14:creationId xmlns:p14="http://schemas.microsoft.com/office/powerpoint/2010/main" val="221405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1.1.6	DINERO ELECTRONICO</a:t>
            </a:r>
          </a:p>
        </p:txBody>
      </p:sp>
      <p:sp>
        <p:nvSpPr>
          <p:cNvPr id="3" name="Marcador de contenido 2"/>
          <p:cNvSpPr>
            <a:spLocks noGrp="1"/>
          </p:cNvSpPr>
          <p:nvPr>
            <p:ph idx="1"/>
          </p:nvPr>
        </p:nvSpPr>
        <p:spPr/>
        <p:txBody>
          <a:bodyPr>
            <a:normAutofit/>
          </a:bodyPr>
          <a:lstStyle/>
          <a:p>
            <a:r>
              <a:rPr lang="es-EC"/>
              <a:t>Es un medio de pago electrónico, implementado por el Banco Central del Ecuador, cuyo respaldo es el dinero físico</a:t>
            </a:r>
            <a:r>
              <a:rPr lang="es-EC"/>
              <a:t>. </a:t>
            </a:r>
            <a:endParaRPr lang="es-EC" smtClean="0"/>
          </a:p>
          <a:p>
            <a:r>
              <a:rPr lang="es-EC" dirty="0" smtClean="0"/>
              <a:t>Quien </a:t>
            </a:r>
            <a:r>
              <a:rPr lang="es-EC" dirty="0"/>
              <a:t>desee acceder a este sistema debe abrir una cuenta de efectivo desde mi celular (dinero electrónico), a través de su teléfono móvil</a:t>
            </a:r>
            <a:r>
              <a:rPr lang="es-EC" dirty="0" smtClean="0"/>
              <a:t>.</a:t>
            </a:r>
          </a:p>
          <a:p>
            <a:r>
              <a:rPr lang="es-EC" dirty="0"/>
              <a:t>Ventajas del Efectivo desde mi celular (dinero electrónico).</a:t>
            </a:r>
          </a:p>
          <a:p>
            <a:pPr lvl="1"/>
            <a:r>
              <a:rPr lang="es-EC" dirty="0" smtClean="0"/>
              <a:t>Es </a:t>
            </a:r>
            <a:r>
              <a:rPr lang="es-EC" dirty="0"/>
              <a:t>un sistema rápido y seguro.</a:t>
            </a:r>
          </a:p>
          <a:p>
            <a:pPr lvl="1"/>
            <a:r>
              <a:rPr lang="es-EC" dirty="0" smtClean="0"/>
              <a:t>Las </a:t>
            </a:r>
            <a:r>
              <a:rPr lang="es-EC" dirty="0"/>
              <a:t>transacciones están protegidas por claves personales.</a:t>
            </a:r>
          </a:p>
          <a:p>
            <a:pPr lvl="1"/>
            <a:r>
              <a:rPr lang="es-EC" dirty="0" smtClean="0"/>
              <a:t>Se </a:t>
            </a:r>
            <a:r>
              <a:rPr lang="es-EC" dirty="0"/>
              <a:t>conoce con claridad el origen y el destino de los recursos.</a:t>
            </a:r>
          </a:p>
          <a:p>
            <a:pPr lvl="1"/>
            <a:r>
              <a:rPr lang="es-EC" dirty="0" smtClean="0"/>
              <a:t>La </a:t>
            </a:r>
            <a:r>
              <a:rPr lang="es-EC" dirty="0"/>
              <a:t>transacción no consume el saldo de llamadas ni mensajes SMS de su celular.</a:t>
            </a:r>
          </a:p>
          <a:p>
            <a:pPr lvl="1"/>
            <a:r>
              <a:rPr lang="es-EC" dirty="0" smtClean="0"/>
              <a:t>No </a:t>
            </a:r>
            <a:r>
              <a:rPr lang="es-EC" dirty="0"/>
              <a:t>es necesario tener un teléfono inteligente.</a:t>
            </a:r>
          </a:p>
          <a:p>
            <a:endParaRPr lang="es-ES"/>
          </a:p>
        </p:txBody>
      </p:sp>
    </p:spTree>
    <p:extLst>
      <p:ext uri="{BB962C8B-B14F-4D97-AF65-F5344CB8AC3E}">
        <p14:creationId xmlns:p14="http://schemas.microsoft.com/office/powerpoint/2010/main" val="122980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a:t>1.1.7	TRANSFERENCIAS Y DEPOSITOS ONLINE</a:t>
            </a:r>
            <a:endParaRPr lang="es-ES"/>
          </a:p>
        </p:txBody>
      </p:sp>
      <p:sp>
        <p:nvSpPr>
          <p:cNvPr id="3" name="Marcador de contenido 2"/>
          <p:cNvSpPr>
            <a:spLocks noGrp="1"/>
          </p:cNvSpPr>
          <p:nvPr>
            <p:ph idx="1"/>
          </p:nvPr>
        </p:nvSpPr>
        <p:spPr>
          <a:xfrm>
            <a:off x="581192" y="1816100"/>
            <a:ext cx="11029615" cy="4953000"/>
          </a:xfrm>
        </p:spPr>
        <p:txBody>
          <a:bodyPr>
            <a:normAutofit lnSpcReduction="10000"/>
          </a:bodyPr>
          <a:lstStyle/>
          <a:p>
            <a:r>
              <a:rPr lang="es-ES" dirty="0"/>
              <a:t>Esta manera de pago es uno de los mas sencillos de realizarlos si desde la comodidad de tu hogar hablamos puesto que tan solo en el portal del banco al cual estas afiliado te despliega de manera rápida datos como</a:t>
            </a:r>
            <a:r>
              <a:rPr lang="es-ES" dirty="0" smtClean="0"/>
              <a:t>:</a:t>
            </a:r>
          </a:p>
          <a:p>
            <a:endParaRPr lang="es-EC" dirty="0"/>
          </a:p>
          <a:p>
            <a:endParaRPr lang="es-EC" dirty="0" smtClean="0"/>
          </a:p>
          <a:p>
            <a:endParaRPr lang="es-ES" dirty="0" smtClean="0"/>
          </a:p>
          <a:p>
            <a:endParaRPr lang="es-EC" dirty="0"/>
          </a:p>
          <a:p>
            <a:endParaRPr lang="es-EC" dirty="0" smtClean="0"/>
          </a:p>
          <a:p>
            <a:endParaRPr lang="es-EC" dirty="0"/>
          </a:p>
          <a:p>
            <a:endParaRPr lang="es-EC" dirty="0" smtClean="0"/>
          </a:p>
          <a:p>
            <a:r>
              <a:rPr lang="es-ES" b="1" dirty="0"/>
              <a:t>Desventajas:</a:t>
            </a:r>
            <a:endParaRPr lang="es-ES" dirty="0"/>
          </a:p>
          <a:p>
            <a:pPr lvl="1"/>
            <a:r>
              <a:rPr lang="es-ES" dirty="0"/>
              <a:t>En lo que respecta a envíos a domicilio la demora es de 24 a 48 horas por este medio.</a:t>
            </a:r>
          </a:p>
          <a:p>
            <a:pPr lvl="1"/>
            <a:r>
              <a:rPr lang="es-ES" dirty="0"/>
              <a:t>En casos no existe el producto comprado y el envió se retrasa unas 24 a 48horas.</a:t>
            </a:r>
          </a:p>
          <a:p>
            <a:pPr lvl="1"/>
            <a:r>
              <a:rPr lang="es-ES" dirty="0"/>
              <a:t>No siempre sabemos la veracidad de la persona a quien depositamos</a:t>
            </a:r>
            <a:r>
              <a:rPr lang="es-ES" dirty="0" smtClean="0"/>
              <a:t>.</a:t>
            </a:r>
            <a:endParaRPr lang="es-ES" dirty="0"/>
          </a:p>
        </p:txBody>
      </p:sp>
      <p:pic>
        <p:nvPicPr>
          <p:cNvPr id="4" name="Imagen 3"/>
          <p:cNvPicPr/>
          <p:nvPr/>
        </p:nvPicPr>
        <p:blipFill>
          <a:blip r:embed="rId2"/>
          <a:srcRect l="13329" t="20000" r="3331" b="24514"/>
          <a:stretch>
            <a:fillRect/>
          </a:stretch>
        </p:blipFill>
        <p:spPr bwMode="auto">
          <a:xfrm>
            <a:off x="3350576" y="2643187"/>
            <a:ext cx="6517324" cy="2665413"/>
          </a:xfrm>
          <a:prstGeom prst="rect">
            <a:avLst/>
          </a:prstGeom>
          <a:noFill/>
          <a:ln w="9525">
            <a:noFill/>
            <a:miter lim="800000"/>
            <a:headEnd/>
            <a:tailEnd/>
          </a:ln>
        </p:spPr>
      </p:pic>
    </p:spTree>
    <p:extLst>
      <p:ext uri="{BB962C8B-B14F-4D97-AF65-F5344CB8AC3E}">
        <p14:creationId xmlns:p14="http://schemas.microsoft.com/office/powerpoint/2010/main" val="3862447792"/>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40</TotalTime>
  <Words>755</Words>
  <Application>Microsoft Office PowerPoint</Application>
  <PresentationFormat>Panorámica</PresentationFormat>
  <Paragraphs>71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Gill Sans MT</vt:lpstr>
      <vt:lpstr>Wingdings</vt:lpstr>
      <vt:lpstr>Wingdings 2</vt:lpstr>
      <vt:lpstr>Dividendo</vt:lpstr>
      <vt:lpstr>ESCUELA POLITÉCNICA NACIONAL ESCUELA DE FORMACIÓN DE TECNÓLOGOS COMERCIO ELECTRÓNICO</vt:lpstr>
      <vt:lpstr>Formas de Pago Online</vt:lpstr>
      <vt:lpstr>1.1.1 TARJETAS DE CRÉDITO</vt:lpstr>
      <vt:lpstr>1.1.2 PAYPAL</vt:lpstr>
      <vt:lpstr>1.1.3 SKRILL </vt:lpstr>
      <vt:lpstr>1.1.4 2CHECKOUT</vt:lpstr>
      <vt:lpstr>1.1.5 PAGOS MANUALES</vt:lpstr>
      <vt:lpstr>1.1.6 DINERO ELECTRONICO</vt:lpstr>
      <vt:lpstr>1.1.7 TRANSFERENCIAS Y DEPOSITOS ONLINE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Formas de Pago</dc:title>
  <dc:creator>lourdes peñafiel</dc:creator>
  <cp:lastModifiedBy>lourdes peñafiel</cp:lastModifiedBy>
  <cp:revision>5</cp:revision>
  <dcterms:created xsi:type="dcterms:W3CDTF">2017-01-19T15:36:54Z</dcterms:created>
  <dcterms:modified xsi:type="dcterms:W3CDTF">2017-01-19T16:17:52Z</dcterms:modified>
</cp:coreProperties>
</file>