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6569" y="1747452"/>
            <a:ext cx="11178862" cy="2421464"/>
          </a:xfrm>
        </p:spPr>
        <p:txBody>
          <a:bodyPr/>
          <a:lstStyle/>
          <a:p>
            <a:pPr algn="ctr"/>
            <a:r>
              <a:rPr lang="es-ES" dirty="0" smtClean="0"/>
              <a:t>ESCUELA Politécnica NACIONAL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ESCUELA DE Formación DE Tecnólogos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385732"/>
            <a:ext cx="12192000" cy="1405467"/>
          </a:xfrm>
        </p:spPr>
        <p:txBody>
          <a:bodyPr>
            <a:normAutofit fontScale="92500" lnSpcReduction="20000"/>
          </a:bodyPr>
          <a:lstStyle/>
          <a:p>
            <a:endParaRPr lang="es-ES" sz="2800" dirty="0" smtClean="0"/>
          </a:p>
          <a:p>
            <a:r>
              <a:rPr lang="es-ES" sz="2800" dirty="0" smtClean="0"/>
              <a:t>LEY </a:t>
            </a:r>
            <a:r>
              <a:rPr lang="es-ES" sz="2800" dirty="0"/>
              <a:t>DE COMERCIO ELECTRÓNICO, FIRMAS ELECTRÓNICAS Y MENSAJES DE </a:t>
            </a:r>
            <a:r>
              <a:rPr lang="es-ES" sz="2800" dirty="0" smtClean="0"/>
              <a:t>DATOS</a:t>
            </a:r>
          </a:p>
          <a:p>
            <a:r>
              <a:rPr lang="es-ES" sz="2800" dirty="0"/>
              <a:t>(Ley No. 2002-67) 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267" y="0"/>
            <a:ext cx="2439944" cy="19833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93" y="19559"/>
            <a:ext cx="2071778" cy="2221365"/>
          </a:xfrm>
          <a:prstGeom prst="rect">
            <a:avLst/>
          </a:prstGeom>
        </p:spPr>
      </p:pic>
      <p:pic>
        <p:nvPicPr>
          <p:cNvPr id="1026" name="Picture 2" descr="Resultado de imagen para comercio electronic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32" y="5217376"/>
            <a:ext cx="6361133" cy="158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26265"/>
            <a:ext cx="10131425" cy="1456267"/>
          </a:xfrm>
        </p:spPr>
        <p:txBody>
          <a:bodyPr/>
          <a:lstStyle/>
          <a:p>
            <a:r>
              <a:rPr lang="es-ES" dirty="0"/>
              <a:t>Título </a:t>
            </a:r>
            <a:r>
              <a:rPr lang="es-ES" dirty="0" smtClean="0"/>
              <a:t>Preliminar-objeto de la ley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7581" y="1599752"/>
            <a:ext cx="5083933" cy="512302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sz="3200" dirty="0"/>
              <a:t>Art. 1.- Objeto de la Ley.- Esta Ley regula los mensajes de datos, la firma electrónica, los servicios de certificación, la contratación electrónica y telemática, la prestación de servicios electrónicos, a través de redes de información, incluido el comercio electrónico y la protección a los usuarios de estos sistemas. </a:t>
            </a:r>
          </a:p>
        </p:txBody>
      </p:sp>
      <p:pic>
        <p:nvPicPr>
          <p:cNvPr id="2050" name="Picture 2" descr="Resultado de imagen para comercio electronic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00" y="1599752"/>
            <a:ext cx="4545213" cy="454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0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GENERALES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9280" y="1622739"/>
            <a:ext cx="6592956" cy="5235261"/>
          </a:xfrm>
        </p:spPr>
        <p:txBody>
          <a:bodyPr>
            <a:noAutofit/>
          </a:bodyPr>
          <a:lstStyle/>
          <a:p>
            <a:pPr algn="just"/>
            <a:r>
              <a:rPr lang="es-ES" sz="2000" dirty="0"/>
              <a:t>Art. 2.- Reconocimiento jurídico de los mensajes de </a:t>
            </a:r>
            <a:r>
              <a:rPr lang="es-ES" sz="2000" dirty="0" smtClean="0"/>
              <a:t>datos.</a:t>
            </a:r>
          </a:p>
          <a:p>
            <a:pPr algn="just"/>
            <a:r>
              <a:rPr lang="es-ES" sz="2000" dirty="0"/>
              <a:t>Art. 3.- Incorporación por </a:t>
            </a:r>
            <a:r>
              <a:rPr lang="es-ES" sz="2000" dirty="0" smtClean="0"/>
              <a:t>remisión.</a:t>
            </a:r>
          </a:p>
          <a:p>
            <a:pPr algn="just"/>
            <a:r>
              <a:rPr lang="es-ES" sz="2000" dirty="0"/>
              <a:t>Art. 4.- Propiedad </a:t>
            </a:r>
            <a:r>
              <a:rPr lang="es-ES" sz="2000" dirty="0" smtClean="0"/>
              <a:t>Intelectual.</a:t>
            </a:r>
          </a:p>
          <a:p>
            <a:pPr algn="just"/>
            <a:r>
              <a:rPr lang="es-ES" sz="2000" dirty="0"/>
              <a:t>Art. 5.- Confidencialidad y </a:t>
            </a:r>
            <a:r>
              <a:rPr lang="es-ES" sz="2000" dirty="0" smtClean="0"/>
              <a:t>reserva.</a:t>
            </a:r>
          </a:p>
          <a:p>
            <a:pPr algn="just"/>
            <a:r>
              <a:rPr lang="es-ES" sz="2000" dirty="0"/>
              <a:t>Art. 6.- Información </a:t>
            </a:r>
            <a:r>
              <a:rPr lang="es-ES" sz="2000" dirty="0" smtClean="0"/>
              <a:t>escrita.</a:t>
            </a:r>
          </a:p>
          <a:p>
            <a:pPr algn="just"/>
            <a:r>
              <a:rPr lang="es-ES" sz="2000" dirty="0"/>
              <a:t>Art. 7.- Información original</a:t>
            </a:r>
            <a:r>
              <a:rPr lang="es-ES" sz="2000" dirty="0" smtClean="0"/>
              <a:t>.</a:t>
            </a:r>
          </a:p>
          <a:p>
            <a:pPr algn="just"/>
            <a:r>
              <a:rPr lang="es-ES" sz="2000" dirty="0"/>
              <a:t>Art. 8.- Conservación de los mensajes de </a:t>
            </a:r>
            <a:r>
              <a:rPr lang="es-ES" sz="2000" dirty="0" smtClean="0"/>
              <a:t>datos.</a:t>
            </a:r>
          </a:p>
          <a:p>
            <a:pPr algn="just"/>
            <a:r>
              <a:rPr lang="es-ES" sz="2000" dirty="0"/>
              <a:t>Art. 9.- Protección de </a:t>
            </a:r>
            <a:r>
              <a:rPr lang="es-ES" sz="2000" dirty="0" smtClean="0"/>
              <a:t>datos.</a:t>
            </a:r>
          </a:p>
          <a:p>
            <a:pPr algn="just"/>
            <a:r>
              <a:rPr lang="es-ES" sz="2000" dirty="0"/>
              <a:t>Art. 10.- Procedencia e identidad de un mensaje de </a:t>
            </a:r>
            <a:r>
              <a:rPr lang="es-ES" sz="2000" dirty="0" smtClean="0"/>
              <a:t>datos.</a:t>
            </a:r>
          </a:p>
          <a:p>
            <a:pPr algn="just"/>
            <a:r>
              <a:rPr lang="es-ES" sz="2000" dirty="0"/>
              <a:t>Art. 11.- Envío y recepción de los mensajes de </a:t>
            </a:r>
            <a:r>
              <a:rPr lang="es-ES" sz="2000" dirty="0" smtClean="0"/>
              <a:t>datos.</a:t>
            </a:r>
          </a:p>
          <a:p>
            <a:pPr algn="just"/>
            <a:r>
              <a:rPr lang="es-ES" sz="2000" dirty="0"/>
              <a:t>Art. 12.- Duplicación del mensaje de </a:t>
            </a:r>
            <a:r>
              <a:rPr lang="es-ES" sz="2000" dirty="0" smtClean="0"/>
              <a:t>datos.</a:t>
            </a:r>
            <a:endParaRPr lang="es-ES" sz="2000" dirty="0"/>
          </a:p>
        </p:txBody>
      </p:sp>
      <p:pic>
        <p:nvPicPr>
          <p:cNvPr id="3074" name="Picture 2" descr="Resultado de imagen para comercio electronic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0" y="2065867"/>
            <a:ext cx="3516362" cy="35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93" y="0"/>
            <a:ext cx="10131425" cy="1456267"/>
          </a:xfrm>
        </p:spPr>
        <p:txBody>
          <a:bodyPr/>
          <a:lstStyle/>
          <a:p>
            <a:r>
              <a:rPr lang="es-ES" dirty="0"/>
              <a:t>DE LAS FIRMAS ELECTRÓNICAS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" y="953038"/>
            <a:ext cx="12192000" cy="5904962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Art. 13.- Firma </a:t>
            </a:r>
            <a:r>
              <a:rPr lang="es-ES" sz="2000" dirty="0" smtClean="0"/>
              <a:t>electrónica.</a:t>
            </a:r>
          </a:p>
          <a:p>
            <a:pPr marL="0" indent="0" algn="just">
              <a:buNone/>
            </a:pPr>
            <a:endParaRPr lang="es-ES" sz="2000" dirty="0" smtClean="0"/>
          </a:p>
          <a:p>
            <a:pPr algn="just"/>
            <a:r>
              <a:rPr lang="es-ES" sz="2000" dirty="0" smtClean="0"/>
              <a:t>Art</a:t>
            </a:r>
            <a:r>
              <a:rPr lang="es-ES" sz="2000" dirty="0"/>
              <a:t>. 14.- Efectos de la firma electrónica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 Art</a:t>
            </a:r>
            <a:r>
              <a:rPr lang="es-ES" sz="2000" dirty="0"/>
              <a:t>. 15.- Requisitos de la firma electrónica.- Para su validez, la firma electrónica reunirá los siguientes requisitos, sin perjuicio de los que puedan establecerse por acuerdo entre las partes: </a:t>
            </a:r>
            <a:endParaRPr lang="es-ES" sz="2000" dirty="0" smtClean="0"/>
          </a:p>
          <a:p>
            <a:pPr marL="457200" indent="-457200" algn="just">
              <a:buAutoNum type="alphaLcParenR"/>
            </a:pPr>
            <a:r>
              <a:rPr lang="es-ES" sz="2000" dirty="0" smtClean="0"/>
              <a:t>Ser </a:t>
            </a:r>
            <a:r>
              <a:rPr lang="es-ES" sz="2000" dirty="0"/>
              <a:t>individual y estar vinculada exclusivamente a su titular; </a:t>
            </a:r>
            <a:endParaRPr lang="es-ES" sz="2000" dirty="0" smtClean="0"/>
          </a:p>
          <a:p>
            <a:pPr marL="457200" indent="-457200" algn="just">
              <a:buAutoNum type="alphaLcParenR"/>
            </a:pPr>
            <a:r>
              <a:rPr lang="es-ES" sz="2000" dirty="0" smtClean="0"/>
              <a:t>Que </a:t>
            </a:r>
            <a:r>
              <a:rPr lang="es-ES" sz="2000" dirty="0"/>
              <a:t>permita verificar inequívocamente la autoría e identidad del signatario, mediante dispositivos técnicos de comprobación establecidos por esta Ley y sus reglamentos; </a:t>
            </a:r>
            <a:endParaRPr lang="es-ES" sz="2000" dirty="0" smtClean="0"/>
          </a:p>
          <a:p>
            <a:pPr marL="457200" indent="-457200" algn="just">
              <a:buAutoNum type="alphaLcParenR"/>
            </a:pPr>
            <a:r>
              <a:rPr lang="es-ES" sz="2000" dirty="0" smtClean="0"/>
              <a:t>Que </a:t>
            </a:r>
            <a:r>
              <a:rPr lang="es-ES" sz="2000" dirty="0"/>
              <a:t>su método de creación y verificación sea confiable, seguro e inalterable para el propósito para el cual el mensaje fue generado o comunicado. </a:t>
            </a:r>
            <a:endParaRPr lang="es-ES" sz="2000" dirty="0" smtClean="0"/>
          </a:p>
          <a:p>
            <a:pPr marL="457200" indent="-457200" algn="just">
              <a:buAutoNum type="alphaLcParenR"/>
            </a:pPr>
            <a:r>
              <a:rPr lang="es-ES" sz="2000" dirty="0" smtClean="0"/>
              <a:t>Que </a:t>
            </a:r>
            <a:r>
              <a:rPr lang="es-ES" sz="2000" dirty="0"/>
              <a:t>al momento de creación de la firma electrónica, los datos con los que se creare se hallen bajo control exclusivo del signatario; y, </a:t>
            </a:r>
            <a:endParaRPr lang="es-ES" sz="2000" dirty="0" smtClean="0"/>
          </a:p>
          <a:p>
            <a:pPr marL="457200" indent="-457200" algn="just">
              <a:buAutoNum type="alphaLcParenR"/>
            </a:pPr>
            <a:r>
              <a:rPr lang="es-ES" sz="2000" dirty="0" smtClean="0"/>
              <a:t> </a:t>
            </a:r>
            <a:r>
              <a:rPr lang="es-ES" sz="2000" dirty="0"/>
              <a:t>Que la firma sea controlada por la persona a quien pertenece. </a:t>
            </a:r>
          </a:p>
        </p:txBody>
      </p:sp>
      <p:pic>
        <p:nvPicPr>
          <p:cNvPr id="4098" name="Picture 2" descr="Resultado de imagen para comercio electronic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50" y="175046"/>
            <a:ext cx="5086126" cy="25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5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2314" y="210236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Art. 18.- Duración de la firma electrónica</a:t>
            </a:r>
            <a:r>
              <a:rPr lang="es-ES" sz="2000" dirty="0" smtClean="0"/>
              <a:t>.</a:t>
            </a:r>
          </a:p>
          <a:p>
            <a:pPr algn="just"/>
            <a:r>
              <a:rPr lang="es-ES" sz="2000" dirty="0" smtClean="0"/>
              <a:t> </a:t>
            </a:r>
            <a:r>
              <a:rPr lang="es-ES" sz="2000" dirty="0"/>
              <a:t>Art. 19.- Extinción de la firma electrónica.- La firma electrónica se extinguirá por: </a:t>
            </a:r>
            <a:endParaRPr lang="es-ES" sz="2000" dirty="0" smtClean="0"/>
          </a:p>
          <a:p>
            <a:pPr marL="0" indent="0" algn="just">
              <a:buNone/>
            </a:pPr>
            <a:r>
              <a:rPr lang="es-ES" sz="2000" dirty="0" smtClean="0"/>
              <a:t>a</a:t>
            </a:r>
            <a:r>
              <a:rPr lang="es-ES" sz="2000" dirty="0"/>
              <a:t>) Voluntad de su titular</a:t>
            </a:r>
            <a:r>
              <a:rPr lang="es-ES" sz="2000" dirty="0" smtClean="0"/>
              <a:t>;</a:t>
            </a:r>
          </a:p>
          <a:p>
            <a:pPr marL="0" indent="0" algn="just">
              <a:buNone/>
            </a:pPr>
            <a:r>
              <a:rPr lang="es-ES" sz="2000" dirty="0" smtClean="0"/>
              <a:t>b</a:t>
            </a:r>
            <a:r>
              <a:rPr lang="es-ES" sz="2000" dirty="0"/>
              <a:t>) Fallecimiento o incapacidad de su titular; </a:t>
            </a:r>
          </a:p>
          <a:p>
            <a:pPr marL="0" indent="0" algn="just">
              <a:buNone/>
            </a:pPr>
            <a:r>
              <a:rPr lang="es-ES" sz="2000" dirty="0" smtClean="0"/>
              <a:t>c</a:t>
            </a:r>
            <a:r>
              <a:rPr lang="es-ES" sz="2000" dirty="0"/>
              <a:t>) Disolución o liquidación de la persona jurídica, titular de la firma; y, </a:t>
            </a:r>
            <a:endParaRPr lang="es-ES" sz="2000" dirty="0" smtClean="0"/>
          </a:p>
          <a:p>
            <a:pPr marL="0" indent="0" algn="just">
              <a:buNone/>
            </a:pPr>
            <a:r>
              <a:rPr lang="es-ES" sz="2000" dirty="0" smtClean="0"/>
              <a:t>d</a:t>
            </a:r>
            <a:r>
              <a:rPr lang="es-ES" sz="2000" dirty="0"/>
              <a:t>) Por causa judicialmente declarada. </a:t>
            </a:r>
          </a:p>
        </p:txBody>
      </p:sp>
      <p:pic>
        <p:nvPicPr>
          <p:cNvPr id="5122" name="Picture 2" descr="Resultado de imagen para comercio electronic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27" y="3019911"/>
            <a:ext cx="5281773" cy="383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12313" y="32088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667" y="3434505"/>
            <a:ext cx="655397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DE LAS INFRACCIONES </a:t>
            </a:r>
            <a:r>
              <a:rPr lang="es-ES" sz="3200" dirty="0" smtClean="0"/>
              <a:t>INFORMÁTICAS</a:t>
            </a:r>
          </a:p>
          <a:p>
            <a:endParaRPr lang="es-E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Art. 57.- Infracciones informáticas.</a:t>
            </a:r>
          </a:p>
          <a:p>
            <a:r>
              <a:rPr lang="es-ES" sz="2000" dirty="0"/>
              <a:t>Reformas al Código Penal:</a:t>
            </a:r>
          </a:p>
          <a:p>
            <a:endParaRPr lang="es-ES" sz="2800" dirty="0" smtClean="0"/>
          </a:p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8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77</TotalTime>
  <Words>432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ESCUELA Politécnica NACIONAL  ESCUELA DE Formación DE Tecnólogos</vt:lpstr>
      <vt:lpstr>Título Preliminar-objeto de la ley </vt:lpstr>
      <vt:lpstr>PRINCIPIOS GENERALES </vt:lpstr>
      <vt:lpstr>DE LAS FIRMAS ELECTRÓNICAS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7</cp:revision>
  <dcterms:created xsi:type="dcterms:W3CDTF">2017-01-12T02:01:50Z</dcterms:created>
  <dcterms:modified xsi:type="dcterms:W3CDTF">2017-01-12T03:19:44Z</dcterms:modified>
</cp:coreProperties>
</file>