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4888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6261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93233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57032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90710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85581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59413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81346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4973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119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7037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3991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5806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3294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09872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0964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99617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1/19/2017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1414703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93540" y="325458"/>
            <a:ext cx="10256436" cy="1449157"/>
          </a:xfrm>
        </p:spPr>
        <p:txBody>
          <a:bodyPr/>
          <a:lstStyle/>
          <a:p>
            <a:pPr algn="ctr"/>
            <a:br>
              <a:rPr lang="es-ES" dirty="0"/>
            </a:br>
            <a:br>
              <a:rPr lang="es-ES" dirty="0"/>
            </a:br>
            <a:br>
              <a:rPr lang="es-ES" dirty="0"/>
            </a:br>
            <a:br>
              <a:rPr lang="es-ES" dirty="0"/>
            </a:br>
            <a:br>
              <a:rPr lang="es-ES" dirty="0"/>
            </a:br>
            <a:br>
              <a:rPr lang="es-ES" dirty="0"/>
            </a:br>
            <a:br>
              <a:rPr lang="es-ES" dirty="0"/>
            </a:br>
            <a:br>
              <a:rPr lang="es-ES" dirty="0"/>
            </a:br>
            <a:br>
              <a:rPr lang="es-ES" sz="4400" dirty="0"/>
            </a:br>
            <a:r>
              <a:rPr lang="es-ES" sz="2400" dirty="0"/>
              <a:t>ESCUELA POLITECNICA NACIONAL</a:t>
            </a:r>
            <a:br>
              <a:rPr lang="es-ES" sz="2400" dirty="0"/>
            </a:br>
            <a:br>
              <a:rPr lang="es-ES" sz="2400" dirty="0"/>
            </a:br>
            <a:r>
              <a:rPr lang="es-ES" sz="2400" dirty="0"/>
              <a:t>ESCUELA DE FORMACION DE TECNOLOGOS</a:t>
            </a:r>
            <a:endParaRPr lang="es-ES" sz="5400" dirty="0"/>
          </a:p>
        </p:txBody>
      </p:sp>
      <p:sp>
        <p:nvSpPr>
          <p:cNvPr id="3" name="Subtítulo 2"/>
          <p:cNvSpPr>
            <a:spLocks noGrp="1"/>
          </p:cNvSpPr>
          <p:nvPr>
            <p:ph type="subTitle" idx="1"/>
          </p:nvPr>
        </p:nvSpPr>
        <p:spPr>
          <a:xfrm>
            <a:off x="122396" y="2603777"/>
            <a:ext cx="12192000" cy="1405467"/>
          </a:xfrm>
        </p:spPr>
        <p:txBody>
          <a:bodyPr>
            <a:normAutofit/>
          </a:bodyPr>
          <a:lstStyle/>
          <a:p>
            <a:endParaRPr lang="es-ES" sz="2800" dirty="0"/>
          </a:p>
          <a:p>
            <a:pPr algn="ctr"/>
            <a:r>
              <a:rPr lang="es-ES" sz="3200" dirty="0"/>
              <a:t>OPCIONES DE PAGOS EN LINEA EN EL ECUADOR</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485" y="134505"/>
            <a:ext cx="2017690" cy="164011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08" y="119270"/>
            <a:ext cx="1868710" cy="2003635"/>
          </a:xfrm>
          <a:prstGeom prst="rect">
            <a:avLst/>
          </a:prstGeom>
        </p:spPr>
      </p:pic>
      <p:pic>
        <p:nvPicPr>
          <p:cNvPr id="1026" name="Picture 2" descr="Resultado de imagen para eccome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4843" y="4009244"/>
            <a:ext cx="2206861" cy="229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196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2" y="326265"/>
            <a:ext cx="10131425" cy="1489656"/>
          </a:xfrm>
        </p:spPr>
        <p:txBody>
          <a:bodyPr>
            <a:normAutofit/>
          </a:bodyPr>
          <a:lstStyle/>
          <a:p>
            <a:r>
              <a:rPr lang="es-ES" dirty="0"/>
              <a:t>PayPal</a:t>
            </a:r>
            <a:br>
              <a:rPr lang="es-ES" dirty="0"/>
            </a:br>
            <a:endParaRPr lang="es-ES" dirty="0"/>
          </a:p>
        </p:txBody>
      </p:sp>
      <p:sp>
        <p:nvSpPr>
          <p:cNvPr id="3" name="Marcador de contenido 2"/>
          <p:cNvSpPr>
            <a:spLocks noGrp="1"/>
          </p:cNvSpPr>
          <p:nvPr>
            <p:ph idx="1"/>
          </p:nvPr>
        </p:nvSpPr>
        <p:spPr>
          <a:xfrm>
            <a:off x="667581" y="1599752"/>
            <a:ext cx="5083933" cy="4414682"/>
          </a:xfrm>
        </p:spPr>
        <p:txBody>
          <a:bodyPr>
            <a:normAutofit fontScale="92500"/>
          </a:bodyPr>
          <a:lstStyle/>
          <a:p>
            <a:pPr marL="0" indent="0" algn="just">
              <a:buNone/>
            </a:pPr>
            <a:r>
              <a:rPr lang="es-ES" sz="3200" dirty="0"/>
              <a:t>A través de PayPal (pago con transferencia o con tarjeta de crédito, se necesita una cuenta) se puede realizar pagos online. Para esto necesitas una cuenta bancaria en otro país (PayPal no opera en el Ecuador).</a:t>
            </a:r>
          </a:p>
        </p:txBody>
      </p:sp>
      <p:pic>
        <p:nvPicPr>
          <p:cNvPr id="1026" name="Picture 2" descr="Resultado de imagen para paypal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166680">
            <a:off x="5307777" y="2406540"/>
            <a:ext cx="7556914" cy="2267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30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2Checkout</a:t>
            </a:r>
          </a:p>
        </p:txBody>
      </p:sp>
      <p:sp>
        <p:nvSpPr>
          <p:cNvPr id="3" name="Marcador de contenido 2"/>
          <p:cNvSpPr>
            <a:spLocks noGrp="1"/>
          </p:cNvSpPr>
          <p:nvPr>
            <p:ph idx="1"/>
          </p:nvPr>
        </p:nvSpPr>
        <p:spPr>
          <a:xfrm>
            <a:off x="5499280" y="1622739"/>
            <a:ext cx="6592956" cy="4501093"/>
          </a:xfrm>
        </p:spPr>
        <p:txBody>
          <a:bodyPr>
            <a:noAutofit/>
          </a:bodyPr>
          <a:lstStyle/>
          <a:p>
            <a:pPr algn="just"/>
            <a:r>
              <a:rPr lang="es-ES" sz="3200" dirty="0"/>
              <a:t>Un servicio parecido a PayPal es 2Checkout. También acepta pagos con distintas </a:t>
            </a:r>
            <a:r>
              <a:rPr lang="es-ES" sz="3600" dirty="0"/>
              <a:t>tarjetas</a:t>
            </a:r>
            <a:r>
              <a:rPr lang="es-ES" sz="3200" dirty="0"/>
              <a:t> de crédito.</a:t>
            </a:r>
          </a:p>
          <a:p>
            <a:pPr algn="just"/>
            <a:r>
              <a:rPr lang="es-ES" sz="3200" dirty="0"/>
              <a:t>La diferencia entre 2Checkout y PayPal es que para el uso de 2Checkout los clientes no necesitan crear una tienda.</a:t>
            </a:r>
          </a:p>
        </p:txBody>
      </p:sp>
      <p:pic>
        <p:nvPicPr>
          <p:cNvPr id="2050" name="Picture 2" descr="Resultado de imagen para 2checkout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94903">
            <a:off x="124994" y="2544682"/>
            <a:ext cx="5261741" cy="237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3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5193" y="180304"/>
            <a:ext cx="10131425" cy="1275963"/>
          </a:xfrm>
        </p:spPr>
        <p:txBody>
          <a:bodyPr/>
          <a:lstStyle/>
          <a:p>
            <a:r>
              <a:rPr lang="es-ES" sz="4000" dirty="0"/>
              <a:t>Tarjetas de crédito / tarjetas de débito</a:t>
            </a:r>
          </a:p>
        </p:txBody>
      </p:sp>
      <p:sp>
        <p:nvSpPr>
          <p:cNvPr id="3" name="Marcador de contenido 2"/>
          <p:cNvSpPr>
            <a:spLocks noGrp="1"/>
          </p:cNvSpPr>
          <p:nvPr>
            <p:ph idx="1"/>
          </p:nvPr>
        </p:nvSpPr>
        <p:spPr>
          <a:xfrm>
            <a:off x="205924" y="1921823"/>
            <a:ext cx="7672123" cy="4498717"/>
          </a:xfrm>
        </p:spPr>
        <p:txBody>
          <a:bodyPr>
            <a:normAutofit fontScale="92500" lnSpcReduction="10000"/>
          </a:bodyPr>
          <a:lstStyle/>
          <a:p>
            <a:pPr algn="just"/>
            <a:r>
              <a:rPr lang="es-ES" sz="2800" dirty="0"/>
              <a:t>Diferentes bancos y </a:t>
            </a:r>
            <a:r>
              <a:rPr lang="es-ES" sz="2800" dirty="0" err="1"/>
              <a:t>Diners</a:t>
            </a:r>
            <a:r>
              <a:rPr lang="es-ES" sz="2800" dirty="0"/>
              <a:t> Club  en el Ecuador ofrecen formas de pagos electrónicas a través de tarjetas de crédito/débito. Se puede conectar una tienda en línea con estas plataformas de pago. Para ofrecer pagos con Visa, </a:t>
            </a:r>
            <a:r>
              <a:rPr lang="es-ES" sz="2800" dirty="0" err="1"/>
              <a:t>Mastercard</a:t>
            </a:r>
            <a:r>
              <a:rPr lang="es-ES" sz="2800" dirty="0"/>
              <a:t> y </a:t>
            </a:r>
            <a:r>
              <a:rPr lang="es-ES" sz="2800" dirty="0" err="1"/>
              <a:t>Diners</a:t>
            </a:r>
            <a:r>
              <a:rPr lang="es-ES" sz="2800" dirty="0"/>
              <a:t> Club se necesita normalmente la conexión con dos plataformas distintas:</a:t>
            </a:r>
          </a:p>
          <a:p>
            <a:pPr lvl="0" algn="just"/>
            <a:r>
              <a:rPr lang="es-ES" sz="2800" dirty="0"/>
              <a:t>Una conexión para Visa/</a:t>
            </a:r>
            <a:r>
              <a:rPr lang="es-ES" sz="2800" dirty="0" err="1"/>
              <a:t>Mastercard</a:t>
            </a:r>
            <a:r>
              <a:rPr lang="es-ES" sz="2800" dirty="0"/>
              <a:t>.</a:t>
            </a:r>
          </a:p>
          <a:p>
            <a:pPr lvl="0" algn="just"/>
            <a:r>
              <a:rPr lang="es-ES" sz="2800" dirty="0"/>
              <a:t>Una conexión para </a:t>
            </a:r>
            <a:r>
              <a:rPr lang="es-ES" sz="2800" dirty="0" err="1"/>
              <a:t>Diners</a:t>
            </a:r>
            <a:r>
              <a:rPr lang="es-ES" sz="2800" dirty="0"/>
              <a:t> (</a:t>
            </a:r>
            <a:r>
              <a:rPr lang="es-ES" sz="2800" dirty="0" err="1"/>
              <a:t>Payclub</a:t>
            </a:r>
            <a:r>
              <a:rPr lang="es-ES" sz="2800" dirty="0"/>
              <a:t>).</a:t>
            </a:r>
          </a:p>
          <a:p>
            <a:pPr algn="just"/>
            <a:endParaRPr lang="es-ES" sz="2000" dirty="0"/>
          </a:p>
        </p:txBody>
      </p:sp>
      <p:pic>
        <p:nvPicPr>
          <p:cNvPr id="3074" name="Picture 2" descr="Resultado de imagen para tarjetas de credit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7316" y="1674790"/>
            <a:ext cx="3810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tarjetas de debit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7316" y="3579790"/>
            <a:ext cx="3810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txBox="1">
            <a:spLocks/>
          </p:cNvSpPr>
          <p:nvPr/>
        </p:nvSpPr>
        <p:spPr>
          <a:xfrm>
            <a:off x="497607" y="818285"/>
            <a:ext cx="5452619" cy="88501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Pagos automáticas</a:t>
            </a:r>
            <a:br>
              <a:rPr lang="es-ES" dirty="0"/>
            </a:br>
            <a:endParaRPr lang="es-ES" dirty="0"/>
          </a:p>
        </p:txBody>
      </p:sp>
    </p:spTree>
    <p:extLst>
      <p:ext uri="{BB962C8B-B14F-4D97-AF65-F5344CB8AC3E}">
        <p14:creationId xmlns:p14="http://schemas.microsoft.com/office/powerpoint/2010/main" val="229554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2" y="452718"/>
            <a:ext cx="4919802" cy="885015"/>
          </a:xfrm>
        </p:spPr>
        <p:txBody>
          <a:bodyPr/>
          <a:lstStyle/>
          <a:p>
            <a:r>
              <a:rPr lang="es-ES" dirty="0"/>
              <a:t>Pagos manuales</a:t>
            </a:r>
            <a:br>
              <a:rPr lang="es-ES" dirty="0"/>
            </a:br>
            <a:endParaRPr lang="es-ES" dirty="0"/>
          </a:p>
        </p:txBody>
      </p:sp>
      <p:sp>
        <p:nvSpPr>
          <p:cNvPr id="3" name="Marcador de contenido 2"/>
          <p:cNvSpPr>
            <a:spLocks noGrp="1"/>
          </p:cNvSpPr>
          <p:nvPr>
            <p:ph idx="1"/>
          </p:nvPr>
        </p:nvSpPr>
        <p:spPr>
          <a:xfrm>
            <a:off x="5751513" y="1337733"/>
            <a:ext cx="6104585" cy="5267459"/>
          </a:xfrm>
        </p:spPr>
        <p:txBody>
          <a:bodyPr>
            <a:noAutofit/>
          </a:bodyPr>
          <a:lstStyle/>
          <a:p>
            <a:pPr algn="just"/>
            <a:r>
              <a:rPr lang="es-ES" sz="2400" dirty="0"/>
              <a:t>se puede hacer un formulario en el sitio de comercio electrónico donde los clientes al final de proceso e </a:t>
            </a:r>
            <a:r>
              <a:rPr lang="es-ES" sz="2400" dirty="0" err="1"/>
              <a:t>Checkout</a:t>
            </a:r>
            <a:r>
              <a:rPr lang="es-ES" sz="2400" dirty="0"/>
              <a:t> pueden enviar sus datos personales y su número de tarjeta de crédito a través de este formulario a la persona que se encarga del comercio electrónico.</a:t>
            </a:r>
          </a:p>
          <a:p>
            <a:pPr algn="just"/>
            <a:r>
              <a:rPr lang="es-ES" sz="2400" dirty="0"/>
              <a:t>Principalmente es nada más que un correo electrónico que se manda. La tienda online tiene que pedir el dinero de la emisora de la tarjeta de crédito.</a:t>
            </a:r>
          </a:p>
        </p:txBody>
      </p:sp>
      <p:pic>
        <p:nvPicPr>
          <p:cNvPr id="4098"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2285889"/>
            <a:ext cx="4305300"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8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5649" y="333896"/>
            <a:ext cx="10131425" cy="1456267"/>
          </a:xfrm>
        </p:spPr>
        <p:txBody>
          <a:bodyPr/>
          <a:lstStyle/>
          <a:p>
            <a:r>
              <a:rPr lang="es-ES" dirty="0"/>
              <a:t>Transferencia BANCARIA</a:t>
            </a:r>
          </a:p>
        </p:txBody>
      </p:sp>
      <p:sp>
        <p:nvSpPr>
          <p:cNvPr id="3" name="Marcador de contenido 2"/>
          <p:cNvSpPr>
            <a:spLocks noGrp="1"/>
          </p:cNvSpPr>
          <p:nvPr>
            <p:ph idx="1"/>
          </p:nvPr>
        </p:nvSpPr>
        <p:spPr>
          <a:xfrm>
            <a:off x="218941" y="1326524"/>
            <a:ext cx="6259132" cy="5331853"/>
          </a:xfrm>
        </p:spPr>
        <p:txBody>
          <a:bodyPr>
            <a:noAutofit/>
          </a:bodyPr>
          <a:lstStyle/>
          <a:p>
            <a:pPr algn="just"/>
            <a:r>
              <a:rPr lang="es-ES" sz="2400" dirty="0"/>
              <a:t>El problema de estos tipos de pago es que se demoran algún tiempo (a veces algunas horas, a veces más de un día). Entonces el cliente debe esperar más tiempo hasta que le llegan los productos comprados online.</a:t>
            </a:r>
          </a:p>
          <a:p>
            <a:pPr algn="just"/>
            <a:r>
              <a:rPr lang="es-ES" sz="2400" dirty="0"/>
              <a:t>Además, para el cliente esta forma de pago no siempre es tan cómoda. Esto es porque -luego de terminar el proceso de </a:t>
            </a:r>
            <a:r>
              <a:rPr lang="es-ES" sz="2400" dirty="0" err="1"/>
              <a:t>checkout</a:t>
            </a:r>
            <a:r>
              <a:rPr lang="es-ES" sz="2400" dirty="0"/>
              <a:t> en una tienda virtual- el cliente debe ingresar a su cuenta bancaria y realizar el pago </a:t>
            </a:r>
          </a:p>
        </p:txBody>
      </p:sp>
      <p:pic>
        <p:nvPicPr>
          <p:cNvPr id="5122" name="Picture 2" descr="Resultado de imagen para transferencia bancaria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0962" y="1609859"/>
            <a:ext cx="4391696" cy="4391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527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Dinero electrónico</a:t>
            </a:r>
            <a:br>
              <a:rPr lang="es-ES" dirty="0"/>
            </a:br>
            <a:endParaRPr lang="es-ES" dirty="0"/>
          </a:p>
        </p:txBody>
      </p:sp>
      <p:sp>
        <p:nvSpPr>
          <p:cNvPr id="3" name="Marcador de contenido 2"/>
          <p:cNvSpPr>
            <a:spLocks noGrp="1"/>
          </p:cNvSpPr>
          <p:nvPr>
            <p:ph idx="1"/>
          </p:nvPr>
        </p:nvSpPr>
        <p:spPr>
          <a:xfrm>
            <a:off x="5409127" y="1249251"/>
            <a:ext cx="6555346" cy="5473521"/>
          </a:xfrm>
        </p:spPr>
        <p:txBody>
          <a:bodyPr>
            <a:noAutofit/>
          </a:bodyPr>
          <a:lstStyle/>
          <a:p>
            <a:pPr algn="just"/>
            <a:r>
              <a:rPr lang="es-ES" sz="2800" dirty="0"/>
              <a:t>Uno de los incentivos para el uso de dinero electrónico  es la devolución del 1% del  IVA  (que aumentó de un 12 a un 14 por ciento por un año) por las compras con tarjeta de crédito o débito y del 2% cuando el pago es con este nuevo sistema.</a:t>
            </a:r>
          </a:p>
          <a:p>
            <a:pPr algn="just"/>
            <a:r>
              <a:rPr lang="es-ES" sz="2800" dirty="0"/>
              <a:t>Para acceder a este beneficio necesitas abrir una cuenta de dinero electrónico de este sistema de pago en tu teléfono</a:t>
            </a:r>
          </a:p>
        </p:txBody>
      </p:sp>
      <p:pic>
        <p:nvPicPr>
          <p:cNvPr id="6146" name="Picture 2" descr="Resultado de imagen para dinero electronic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98" y="2065867"/>
            <a:ext cx="4086225" cy="420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80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Contra reembolso</a:t>
            </a:r>
            <a:br>
              <a:rPr lang="es-ES" b="1" dirty="0"/>
            </a:br>
            <a:br>
              <a:rPr lang="es-ES" dirty="0"/>
            </a:br>
            <a:endParaRPr lang="es-ES" dirty="0"/>
          </a:p>
        </p:txBody>
      </p:sp>
      <p:sp>
        <p:nvSpPr>
          <p:cNvPr id="3" name="Marcador de contenido 2"/>
          <p:cNvSpPr>
            <a:spLocks noGrp="1"/>
          </p:cNvSpPr>
          <p:nvPr>
            <p:ph idx="1"/>
          </p:nvPr>
        </p:nvSpPr>
        <p:spPr>
          <a:xfrm>
            <a:off x="5409127" y="1249251"/>
            <a:ext cx="6555346" cy="5473521"/>
          </a:xfrm>
        </p:spPr>
        <p:txBody>
          <a:bodyPr>
            <a:noAutofit/>
          </a:bodyPr>
          <a:lstStyle/>
          <a:p>
            <a:pPr algn="just"/>
            <a:r>
              <a:rPr lang="es-ES" sz="2800" dirty="0"/>
              <a:t>El pago contra reembolso permite el cobro de una venta online en el momento de su entrega. Esto hace que se perciba como un método seguro entre los consumidores que no confían plenamente en el </a:t>
            </a:r>
            <a:r>
              <a:rPr lang="es-ES" sz="2800" dirty="0" err="1"/>
              <a:t>eCommerce</a:t>
            </a:r>
            <a:r>
              <a:rPr lang="es-ES" sz="2800" dirty="0"/>
              <a:t>, ya que, además, puede comprobar la calidad del pedido antes de abonarlo.</a:t>
            </a:r>
          </a:p>
        </p:txBody>
      </p:sp>
      <p:pic>
        <p:nvPicPr>
          <p:cNvPr id="8" name="Imagen 7"/>
          <p:cNvPicPr>
            <a:picLocks noChangeAspect="1"/>
          </p:cNvPicPr>
          <p:nvPr/>
        </p:nvPicPr>
        <p:blipFill>
          <a:blip r:embed="rId2"/>
          <a:stretch>
            <a:fillRect/>
          </a:stretch>
        </p:blipFill>
        <p:spPr>
          <a:xfrm>
            <a:off x="1422744" y="1853248"/>
            <a:ext cx="3247046" cy="3016940"/>
          </a:xfrm>
          <a:prstGeom prst="rect">
            <a:avLst/>
          </a:prstGeom>
        </p:spPr>
      </p:pic>
    </p:spTree>
    <p:extLst>
      <p:ext uri="{BB962C8B-B14F-4D97-AF65-F5344CB8AC3E}">
        <p14:creationId xmlns:p14="http://schemas.microsoft.com/office/powerpoint/2010/main" val="152083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Moneda Virtual </a:t>
            </a:r>
            <a:br>
              <a:rPr lang="es-ES" b="1" dirty="0"/>
            </a:br>
            <a:br>
              <a:rPr lang="es-ES" dirty="0"/>
            </a:br>
            <a:endParaRPr lang="es-ES" dirty="0"/>
          </a:p>
        </p:txBody>
      </p:sp>
      <p:sp>
        <p:nvSpPr>
          <p:cNvPr id="3" name="Marcador de contenido 2"/>
          <p:cNvSpPr>
            <a:spLocks noGrp="1"/>
          </p:cNvSpPr>
          <p:nvPr>
            <p:ph idx="1"/>
          </p:nvPr>
        </p:nvSpPr>
        <p:spPr>
          <a:xfrm>
            <a:off x="4998309" y="1152983"/>
            <a:ext cx="6555346" cy="5473521"/>
          </a:xfrm>
        </p:spPr>
        <p:txBody>
          <a:bodyPr>
            <a:noAutofit/>
          </a:bodyPr>
          <a:lstStyle/>
          <a:p>
            <a:pPr algn="just"/>
            <a:r>
              <a:rPr lang="es-ES" sz="2800" dirty="0"/>
              <a:t>No se trata de un banco, ni de una empresa intermediaria, ni de un fondo de inversión. El </a:t>
            </a:r>
            <a:r>
              <a:rPr lang="es-ES" sz="2800" dirty="0" err="1"/>
              <a:t>bitcoin</a:t>
            </a:r>
            <a:r>
              <a:rPr lang="es-ES" sz="2800" dirty="0"/>
              <a:t> es un modelo de pagos online que está revolucionando Internet, puesto que su uso es exclusivamente online. Puede utilizarse para realizar cualquier tipo de transacción, ya sea para pagar un producto en una tienda online como para enviar dinero a un familiar al otro extremo del mundo.</a:t>
            </a:r>
          </a:p>
        </p:txBody>
      </p:sp>
      <p:pic>
        <p:nvPicPr>
          <p:cNvPr id="5" name="Imagen 4"/>
          <p:cNvPicPr>
            <a:picLocks noChangeAspect="1"/>
          </p:cNvPicPr>
          <p:nvPr/>
        </p:nvPicPr>
        <p:blipFill>
          <a:blip r:embed="rId2"/>
          <a:stretch>
            <a:fillRect/>
          </a:stretch>
        </p:blipFill>
        <p:spPr>
          <a:xfrm>
            <a:off x="646111" y="2417923"/>
            <a:ext cx="4208562" cy="2525137"/>
          </a:xfrm>
          <a:prstGeom prst="rect">
            <a:avLst/>
          </a:prstGeom>
        </p:spPr>
      </p:pic>
    </p:spTree>
    <p:extLst>
      <p:ext uri="{BB962C8B-B14F-4D97-AF65-F5344CB8AC3E}">
        <p14:creationId xmlns:p14="http://schemas.microsoft.com/office/powerpoint/2010/main" val="1898689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110</TotalTime>
  <Words>361</Words>
  <Application>Microsoft Office PowerPoint</Application>
  <PresentationFormat>Panorámica</PresentationFormat>
  <Paragraphs>26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Ion</vt:lpstr>
      <vt:lpstr>         ESCUELA POLITECNICA NACIONAL  ESCUELA DE FORMACION DE TECNOLOGOS</vt:lpstr>
      <vt:lpstr>PayPal </vt:lpstr>
      <vt:lpstr>2Checkout</vt:lpstr>
      <vt:lpstr>Tarjetas de crédito / tarjetas de débito</vt:lpstr>
      <vt:lpstr>Pagos manuales </vt:lpstr>
      <vt:lpstr>Transferencia BANCARIA</vt:lpstr>
      <vt:lpstr>Dinero electrónico </vt:lpstr>
      <vt:lpstr>Contra reembolso  </vt:lpstr>
      <vt:lpstr>Moneda Virtual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dc:creator>
  <cp:lastModifiedBy>Usuario</cp:lastModifiedBy>
  <cp:revision>11</cp:revision>
  <dcterms:created xsi:type="dcterms:W3CDTF">2017-01-12T02:01:50Z</dcterms:created>
  <dcterms:modified xsi:type="dcterms:W3CDTF">2017-01-19T16:38:50Z</dcterms:modified>
</cp:coreProperties>
</file>