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7"/>
  </p:notesMasterIdLst>
  <p:sldIdLst>
    <p:sldId id="256" r:id="rId2"/>
    <p:sldId id="257" r:id="rId3"/>
    <p:sldId id="258" r:id="rId4"/>
    <p:sldId id="259" r:id="rId5"/>
    <p:sldId id="260" r:id="rId6"/>
    <p:sldId id="263" r:id="rId7"/>
    <p:sldId id="261" r:id="rId8"/>
    <p:sldId id="267" r:id="rId9"/>
    <p:sldId id="262" r:id="rId10"/>
    <p:sldId id="264" r:id="rId11"/>
    <p:sldId id="265" r:id="rId12"/>
    <p:sldId id="268" r:id="rId13"/>
    <p:sldId id="266" r:id="rId14"/>
    <p:sldId id="270" r:id="rId15"/>
    <p:sldId id="271" r:id="rId16"/>
    <p:sldId id="272" r:id="rId17"/>
    <p:sldId id="273" r:id="rId18"/>
    <p:sldId id="274" r:id="rId19"/>
    <p:sldId id="275" r:id="rId20"/>
    <p:sldId id="269"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7"/>
    <p:restoredTop sz="94715"/>
  </p:normalViewPr>
  <p:slideViewPr>
    <p:cSldViewPr snapToGrid="0" snapToObjects="1">
      <p:cViewPr>
        <p:scale>
          <a:sx n="95" d="100"/>
          <a:sy n="95" d="100"/>
        </p:scale>
        <p:origin x="-104"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2A9EF-7D45-DC40-B7E2-998C28C5ADBB}" type="datetimeFigureOut">
              <a:rPr lang="es-ES_tradnl" smtClean="0"/>
              <a:t>12/5/17</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57A72-88A1-B34D-B39B-721C343A16DB}" type="slidenum">
              <a:rPr lang="es-ES_tradnl" smtClean="0"/>
              <a:t>‹#›</a:t>
            </a:fld>
            <a:endParaRPr lang="es-ES_tradnl"/>
          </a:p>
        </p:txBody>
      </p:sp>
    </p:spTree>
    <p:extLst>
      <p:ext uri="{BB962C8B-B14F-4D97-AF65-F5344CB8AC3E}">
        <p14:creationId xmlns:p14="http://schemas.microsoft.com/office/powerpoint/2010/main" val="4343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5/12/17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5/12/17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5/12/17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5/12/17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pi.jquery.com/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assroom.udacity.com/courses/ud8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quer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pi.jquery.com/category/selectors/" TargetMode="External"/><Relationship Id="rId3" Type="http://schemas.openxmlformats.org/officeDocument/2006/relationships/hyperlink" Target="https://oscarotero.com/jqu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JAVASCRIPT</a:t>
            </a:r>
            <a:endParaRPr lang="es-ES_tradnl" dirty="0"/>
          </a:p>
        </p:txBody>
      </p:sp>
      <p:sp>
        <p:nvSpPr>
          <p:cNvPr id="3" name="Subtitle 2"/>
          <p:cNvSpPr>
            <a:spLocks noGrp="1"/>
          </p:cNvSpPr>
          <p:nvPr>
            <p:ph type="subTitle" idx="1"/>
          </p:nvPr>
        </p:nvSpPr>
        <p:spPr/>
        <p:txBody>
          <a:bodyPr/>
          <a:lstStyle/>
          <a:p>
            <a:endParaRPr lang="es-ES_tradnl" dirty="0"/>
          </a:p>
        </p:txBody>
      </p:sp>
    </p:spTree>
    <p:extLst>
      <p:ext uri="{BB962C8B-B14F-4D97-AF65-F5344CB8AC3E}">
        <p14:creationId xmlns:p14="http://schemas.microsoft.com/office/powerpoint/2010/main" val="181750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Obtener contenido de un elemento</a:t>
            </a:r>
            <a:endParaRPr lang="es-ES_tradnl" dirty="0"/>
          </a:p>
        </p:txBody>
      </p:sp>
      <p:sp>
        <p:nvSpPr>
          <p:cNvPr id="3" name="Content Placeholder 2"/>
          <p:cNvSpPr>
            <a:spLocks noGrp="1"/>
          </p:cNvSpPr>
          <p:nvPr>
            <p:ph idx="1"/>
          </p:nvPr>
        </p:nvSpPr>
        <p:spPr/>
        <p:txBody>
          <a:bodyPr/>
          <a:lstStyle/>
          <a:p>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html</a:t>
            </a:r>
            <a:r>
              <a:rPr lang="en-US" dirty="0" smtClean="0">
                <a:latin typeface="Courier New" charset="0"/>
                <a:ea typeface="Courier New" charset="0"/>
                <a:cs typeface="Courier New" charset="0"/>
              </a:rPr>
              <a:t>();</a:t>
            </a:r>
          </a:p>
          <a:p>
            <a:r>
              <a:rPr lang="es-ES_tradnl" dirty="0" smtClean="0">
                <a:latin typeface="Courier New" charset="0"/>
                <a:ea typeface="Courier New" charset="0"/>
                <a:cs typeface="Courier New" charset="0"/>
              </a:rPr>
              <a:t>$(</a:t>
            </a:r>
            <a:r>
              <a:rPr lang="en-US" dirty="0">
                <a:latin typeface="Courier New" charset="0"/>
                <a:ea typeface="Courier New" charset="0"/>
                <a:cs typeface="Courier New" charset="0"/>
              </a:rPr>
              <a:t>""</a:t>
            </a:r>
            <a:r>
              <a:rPr lang="es-ES_tradnl" dirty="0" smtClean="0">
                <a:latin typeface="Courier New" charset="0"/>
                <a:ea typeface="Courier New" charset="0"/>
                <a:cs typeface="Courier New" charset="0"/>
              </a:rPr>
              <a:t>).</a:t>
            </a:r>
            <a:r>
              <a:rPr lang="es-ES_tradnl" dirty="0" err="1" smtClean="0">
                <a:latin typeface="Courier New" charset="0"/>
                <a:ea typeface="Courier New" charset="0"/>
                <a:cs typeface="Courier New" charset="0"/>
              </a:rPr>
              <a:t>text</a:t>
            </a:r>
            <a:r>
              <a:rPr lang="es-ES_tradnl" dirty="0" smtClean="0">
                <a:latin typeface="Courier New" charset="0"/>
                <a:ea typeface="Courier New" charset="0"/>
                <a:cs typeface="Courier New" charset="0"/>
              </a:rPr>
              <a:t>();</a:t>
            </a:r>
          </a:p>
          <a:p>
            <a:r>
              <a:rPr lang="mr-IN" dirty="0" smtClean="0">
                <a:latin typeface="Courier New" charset="0"/>
                <a:ea typeface="Courier New" charset="0"/>
                <a:cs typeface="Courier New" charset="0"/>
              </a:rPr>
              <a:t>$('').</a:t>
            </a:r>
            <a:r>
              <a:rPr lang="mr-IN" dirty="0" err="1">
                <a:latin typeface="Courier New" charset="0"/>
                <a:ea typeface="Courier New" charset="0"/>
                <a:cs typeface="Courier New" charset="0"/>
              </a:rPr>
              <a:t>val</a:t>
            </a:r>
            <a:r>
              <a:rPr lang="mr-IN" dirty="0" smtClean="0">
                <a:latin typeface="Courier New" charset="0"/>
                <a:ea typeface="Courier New" charset="0"/>
                <a:cs typeface="Courier New" charset="0"/>
              </a:rPr>
              <a:t>()</a:t>
            </a:r>
            <a:r>
              <a:rPr lang="en-US" dirty="0" smtClean="0">
                <a:latin typeface="Courier New" charset="0"/>
                <a:ea typeface="Courier New" charset="0"/>
                <a:cs typeface="Courier New" charset="0"/>
              </a:rPr>
              <a:t>;</a:t>
            </a:r>
          </a:p>
          <a:p>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attr</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atributo</a:t>
            </a:r>
            <a:r>
              <a:rPr lang="en-US" dirty="0" smtClean="0">
                <a:latin typeface="Courier New" charset="0"/>
                <a:ea typeface="Courier New" charset="0"/>
                <a:cs typeface="Courier New" charset="0"/>
              </a:rPr>
              <a:t>”);</a:t>
            </a:r>
          </a:p>
        </p:txBody>
      </p:sp>
    </p:spTree>
    <p:extLst>
      <p:ext uri="{BB962C8B-B14F-4D97-AF65-F5344CB8AC3E}">
        <p14:creationId xmlns:p14="http://schemas.microsoft.com/office/powerpoint/2010/main" val="179243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Seteando</a:t>
            </a:r>
            <a:r>
              <a:rPr lang="es-ES_tradnl" dirty="0" smtClean="0"/>
              <a:t> contenido a un elemento</a:t>
            </a:r>
            <a:endParaRPr lang="es-ES_tradnl" dirty="0"/>
          </a:p>
        </p:txBody>
      </p:sp>
      <p:sp>
        <p:nvSpPr>
          <p:cNvPr id="3" name="Content Placeholder 2"/>
          <p:cNvSpPr>
            <a:spLocks noGrp="1"/>
          </p:cNvSpPr>
          <p:nvPr>
            <p:ph idx="1"/>
          </p:nvPr>
        </p:nvSpPr>
        <p:spPr/>
        <p:txBody>
          <a:bodyPr/>
          <a:lstStyle/>
          <a:p>
            <a:r>
              <a:rPr lang="en-US" dirty="0">
                <a:latin typeface="Courier New" charset="0"/>
                <a:ea typeface="Courier New" charset="0"/>
                <a:cs typeface="Courier New" charset="0"/>
              </a:rPr>
              <a:t>$("").html</a:t>
            </a:r>
            <a:r>
              <a:rPr lang="en-US" dirty="0" smtClean="0">
                <a:latin typeface="Courier New" charset="0"/>
                <a:ea typeface="Courier New" charset="0"/>
                <a:cs typeface="Courier New" charset="0"/>
              </a:rPr>
              <a:t>(”&lt;div&gt;</a:t>
            </a:r>
            <a:r>
              <a:rPr lang="en-US" dirty="0" err="1" smtClean="0">
                <a:latin typeface="Courier New" charset="0"/>
                <a:ea typeface="Courier New" charset="0"/>
                <a:cs typeface="Courier New" charset="0"/>
              </a:rPr>
              <a:t>Hola</a:t>
            </a:r>
            <a:r>
              <a:rPr lang="en-US" dirty="0" smtClean="0">
                <a:latin typeface="Courier New" charset="0"/>
                <a:ea typeface="Courier New" charset="0"/>
                <a:cs typeface="Courier New" charset="0"/>
              </a:rPr>
              <a:t>&lt;/div&gt;”);</a:t>
            </a:r>
            <a:endParaRPr lang="en-US" dirty="0">
              <a:latin typeface="Courier New" charset="0"/>
              <a:ea typeface="Courier New" charset="0"/>
              <a:cs typeface="Courier New" charset="0"/>
            </a:endParaRPr>
          </a:p>
          <a:p>
            <a:r>
              <a:rPr lang="es-ES_tradnl" dirty="0">
                <a:latin typeface="Courier New" charset="0"/>
                <a:ea typeface="Courier New" charset="0"/>
                <a:cs typeface="Courier New" charset="0"/>
              </a:rPr>
              <a:t>$(</a:t>
            </a:r>
            <a:r>
              <a:rPr lang="en-US" dirty="0">
                <a:latin typeface="Courier New" charset="0"/>
                <a:ea typeface="Courier New" charset="0"/>
                <a:cs typeface="Courier New" charset="0"/>
              </a:rPr>
              <a:t>""</a:t>
            </a:r>
            <a:r>
              <a:rPr lang="es-ES_tradnl" dirty="0">
                <a:latin typeface="Courier New" charset="0"/>
                <a:ea typeface="Courier New" charset="0"/>
                <a:cs typeface="Courier New" charset="0"/>
              </a:rPr>
              <a:t>).</a:t>
            </a:r>
            <a:r>
              <a:rPr lang="es-ES_tradnl" dirty="0" err="1">
                <a:latin typeface="Courier New" charset="0"/>
                <a:ea typeface="Courier New" charset="0"/>
                <a:cs typeface="Courier New" charset="0"/>
              </a:rPr>
              <a:t>text</a:t>
            </a:r>
            <a:r>
              <a:rPr lang="es-ES_tradnl" dirty="0" smtClean="0">
                <a:latin typeface="Courier New" charset="0"/>
                <a:ea typeface="Courier New" charset="0"/>
                <a:cs typeface="Courier New" charset="0"/>
              </a:rPr>
              <a:t>(</a:t>
            </a:r>
            <a:r>
              <a:rPr lang="en-US" dirty="0" smtClean="0">
                <a:latin typeface="Courier New" charset="0"/>
                <a:ea typeface="Courier New" charset="0"/>
                <a:cs typeface="Courier New" charset="0"/>
              </a:rPr>
              <a:t>”&lt;</a:t>
            </a:r>
            <a:r>
              <a:rPr lang="en-US" dirty="0">
                <a:latin typeface="Courier New" charset="0"/>
                <a:ea typeface="Courier New" charset="0"/>
                <a:cs typeface="Courier New" charset="0"/>
              </a:rPr>
              <a:t>div&gt;</a:t>
            </a:r>
            <a:r>
              <a:rPr lang="en-US" dirty="0" err="1">
                <a:latin typeface="Courier New" charset="0"/>
                <a:ea typeface="Courier New" charset="0"/>
                <a:cs typeface="Courier New" charset="0"/>
              </a:rPr>
              <a:t>Hola</a:t>
            </a:r>
            <a:r>
              <a:rPr lang="en-US" dirty="0">
                <a:latin typeface="Courier New" charset="0"/>
                <a:ea typeface="Courier New" charset="0"/>
                <a:cs typeface="Courier New" charset="0"/>
              </a:rPr>
              <a:t>&lt;/div&gt;”</a:t>
            </a:r>
            <a:r>
              <a:rPr lang="es-ES_tradnl" dirty="0" smtClean="0">
                <a:latin typeface="Courier New" charset="0"/>
                <a:ea typeface="Courier New" charset="0"/>
                <a:cs typeface="Courier New" charset="0"/>
              </a:rPr>
              <a:t>);</a:t>
            </a:r>
            <a:endParaRPr lang="es-ES_tradnl" dirty="0">
              <a:latin typeface="Courier New" charset="0"/>
              <a:ea typeface="Courier New" charset="0"/>
              <a:cs typeface="Courier New" charset="0"/>
            </a:endParaRPr>
          </a:p>
          <a:p>
            <a:r>
              <a:rPr lang="mr-IN" dirty="0">
                <a:latin typeface="Courier New" charset="0"/>
                <a:ea typeface="Courier New" charset="0"/>
                <a:cs typeface="Courier New" charset="0"/>
              </a:rPr>
              <a:t>$('').</a:t>
            </a:r>
            <a:r>
              <a:rPr lang="mr-IN" dirty="0" err="1">
                <a:latin typeface="Courier New" charset="0"/>
                <a:ea typeface="Courier New" charset="0"/>
                <a:cs typeface="Courier New" charset="0"/>
              </a:rPr>
              <a:t>val</a:t>
            </a:r>
            <a:r>
              <a:rPr lang="mr-IN" dirty="0" smtClean="0">
                <a:latin typeface="Courier New" charset="0"/>
                <a:ea typeface="Courier New" charset="0"/>
                <a:cs typeface="Courier New" charset="0"/>
              </a:rPr>
              <a:t>(</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otro</a:t>
            </a:r>
            <a:r>
              <a:rPr lang="en-US" dirty="0" smtClean="0">
                <a:latin typeface="Courier New" charset="0"/>
                <a:ea typeface="Courier New" charset="0"/>
                <a:cs typeface="Courier New" charset="0"/>
              </a:rPr>
              <a:t> valor”</a:t>
            </a:r>
            <a:r>
              <a:rPr lang="mr-IN" dirty="0" smtClean="0">
                <a:latin typeface="Courier New" charset="0"/>
                <a:ea typeface="Courier New" charset="0"/>
                <a:cs typeface="Courier New" charset="0"/>
              </a:rPr>
              <a:t>)</a:t>
            </a:r>
            <a:r>
              <a:rPr lang="en-US" dirty="0" smtClean="0">
                <a:latin typeface="Courier New" charset="0"/>
                <a:ea typeface="Courier New" charset="0"/>
                <a:cs typeface="Courier New" charset="0"/>
              </a:rPr>
              <a:t>;</a:t>
            </a:r>
          </a:p>
          <a:p>
            <a:r>
              <a:rPr lang="en-US" dirty="0">
                <a:latin typeface="Courier New" charset="0"/>
                <a:ea typeface="Courier New" charset="0"/>
                <a:cs typeface="Courier New" charset="0"/>
              </a:rPr>
              <a:t>$(’’).</a:t>
            </a:r>
            <a:r>
              <a:rPr lang="en-US" dirty="0" err="1">
                <a:latin typeface="Courier New" charset="0"/>
                <a:ea typeface="Courier New" charset="0"/>
                <a:cs typeface="Courier New" charset="0"/>
              </a:rPr>
              <a:t>attr</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atributo</a:t>
            </a:r>
            <a:r>
              <a:rPr lang="en-US" dirty="0" smtClean="0">
                <a:latin typeface="Courier New" charset="0"/>
                <a:ea typeface="Courier New" charset="0"/>
                <a:cs typeface="Courier New" charset="0"/>
              </a:rPr>
              <a:t>”, ”valor”);</a:t>
            </a:r>
          </a:p>
          <a:p>
            <a:r>
              <a:rPr lang="en-US" dirty="0">
                <a:latin typeface="Courier New" charset="0"/>
                <a:ea typeface="Courier New" charset="0"/>
                <a:cs typeface="Courier New" charset="0"/>
              </a:rPr>
              <a:t>$(’’).</a:t>
            </a:r>
            <a:r>
              <a:rPr lang="en-US" dirty="0" err="1">
                <a:latin typeface="Courier New" charset="0"/>
                <a:ea typeface="Courier New" charset="0"/>
                <a:cs typeface="Courier New" charset="0"/>
              </a:rPr>
              <a:t>attr</a:t>
            </a:r>
            <a:r>
              <a:rPr lang="en-US" dirty="0" smtClean="0">
                <a:latin typeface="Courier New" charset="0"/>
                <a:ea typeface="Courier New" charset="0"/>
                <a:cs typeface="Courier New" charset="0"/>
              </a:rPr>
              <a:t>({”atributo1”: </a:t>
            </a:r>
            <a:r>
              <a:rPr lang="en-US" dirty="0">
                <a:latin typeface="Courier New" charset="0"/>
                <a:ea typeface="Courier New" charset="0"/>
                <a:cs typeface="Courier New" charset="0"/>
              </a:rPr>
              <a:t>”valor</a:t>
            </a:r>
            <a:r>
              <a:rPr lang="en-US" dirty="0" smtClean="0">
                <a:latin typeface="Courier New" charset="0"/>
                <a:ea typeface="Courier New" charset="0"/>
                <a:cs typeface="Courier New" charset="0"/>
              </a:rPr>
              <a:t>”, ”atributo2”: ”valor2”});</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20465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Modificando la apariencia</a:t>
            </a:r>
            <a:endParaRPr lang="es-ES_tradnl" dirty="0"/>
          </a:p>
        </p:txBody>
      </p:sp>
      <p:sp>
        <p:nvSpPr>
          <p:cNvPr id="3" name="Content Placeholder 2"/>
          <p:cNvSpPr>
            <a:spLocks noGrp="1"/>
          </p:cNvSpPr>
          <p:nvPr>
            <p:ph idx="1"/>
          </p:nvPr>
        </p:nvSpPr>
        <p:spPr/>
        <p:txBody>
          <a:bodyPr/>
          <a:lstStyle/>
          <a:p>
            <a:r>
              <a:rPr lang="en-US" dirty="0" smtClean="0">
                <a:latin typeface="Courier New" charset="0"/>
                <a:ea typeface="Courier New" charset="0"/>
                <a:cs typeface="Courier New" charset="0"/>
              </a:rPr>
              <a:t>$(”</a:t>
            </a:r>
            <a:r>
              <a:rPr lang="mr-IN" dirty="0" smtClean="0">
                <a:latin typeface="Courier New" charset="0"/>
                <a:ea typeface="Courier New" charset="0"/>
                <a:cs typeface="Courier New" charset="0"/>
              </a:rPr>
              <a:t>…</a:t>
            </a:r>
            <a:r>
              <a:rPr lang="en-US" dirty="0" smtClean="0">
                <a:latin typeface="Courier New" charset="0"/>
                <a:ea typeface="Courier New" charset="0"/>
                <a:cs typeface="Courier New" charset="0"/>
              </a:rPr>
              <a:t>”).</a:t>
            </a:r>
            <a:r>
              <a:rPr lang="en-US" dirty="0" err="1">
                <a:latin typeface="Courier New" charset="0"/>
                <a:ea typeface="Courier New" charset="0"/>
                <a:cs typeface="Courier New" charset="0"/>
              </a:rPr>
              <a:t>addClass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clase</a:t>
            </a:r>
            <a:r>
              <a:rPr lang="en-US" dirty="0" smtClean="0">
                <a:latin typeface="Courier New" charset="0"/>
                <a:ea typeface="Courier New" charset="0"/>
                <a:cs typeface="Courier New" charset="0"/>
              </a:rPr>
              <a:t>’);</a:t>
            </a:r>
          </a:p>
          <a:p>
            <a:r>
              <a:rPr lang="en-US" dirty="0" smtClean="0">
                <a:latin typeface="Courier New" charset="0"/>
                <a:ea typeface="Courier New" charset="0"/>
                <a:cs typeface="Courier New" charset="0"/>
              </a:rPr>
              <a:t>$(”</a:t>
            </a:r>
            <a:r>
              <a:rPr lang="mr-IN" dirty="0" smtClean="0">
                <a:latin typeface="Courier New" charset="0"/>
                <a:ea typeface="Courier New" charset="0"/>
                <a:cs typeface="Courier New" charset="0"/>
              </a:rPr>
              <a:t>…</a:t>
            </a:r>
            <a:r>
              <a:rPr lang="en-US" dirty="0" smtClean="0">
                <a:latin typeface="Courier New" charset="0"/>
                <a:ea typeface="Courier New" charset="0"/>
                <a:cs typeface="Courier New" charset="0"/>
              </a:rPr>
              <a:t>”).</a:t>
            </a:r>
            <a:r>
              <a:rPr lang="en-US" dirty="0" err="1">
                <a:latin typeface="Courier New" charset="0"/>
                <a:ea typeface="Courier New" charset="0"/>
                <a:cs typeface="Courier New" charset="0"/>
              </a:rPr>
              <a:t>removeClass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clase</a:t>
            </a:r>
            <a:r>
              <a:rPr lang="en-US" dirty="0" smtClean="0">
                <a:latin typeface="Courier New" charset="0"/>
                <a:ea typeface="Courier New" charset="0"/>
                <a:cs typeface="Courier New" charset="0"/>
              </a:rPr>
              <a:t>’);</a:t>
            </a:r>
          </a:p>
          <a:p>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Qué </a:t>
            </a:r>
            <a:r>
              <a:rPr lang="en-US" dirty="0" err="1">
                <a:latin typeface="Courier New" charset="0"/>
                <a:ea typeface="Courier New" charset="0"/>
                <a:cs typeface="Courier New" charset="0"/>
              </a:rPr>
              <a:t>hace</a:t>
            </a:r>
            <a:r>
              <a:rPr lang="en-US" dirty="0">
                <a:latin typeface="Courier New" charset="0"/>
                <a:ea typeface="Courier New" charset="0"/>
                <a:cs typeface="Courier New" charset="0"/>
              </a:rPr>
              <a:t> la </a:t>
            </a:r>
            <a:r>
              <a:rPr lang="en-US" dirty="0" err="1">
                <a:latin typeface="Courier New" charset="0"/>
                <a:ea typeface="Courier New" charset="0"/>
                <a:cs typeface="Courier New" charset="0"/>
              </a:rPr>
              <a:t>función</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mr-IN" dirty="0" smtClean="0">
                <a:latin typeface="Courier New" charset="0"/>
                <a:ea typeface="Courier New" charset="0"/>
                <a:cs typeface="Courier New" charset="0"/>
              </a:rPr>
              <a:t>…</a:t>
            </a:r>
            <a:r>
              <a:rPr lang="en-US" dirty="0" smtClean="0">
                <a:latin typeface="Courier New" charset="0"/>
                <a:ea typeface="Courier New" charset="0"/>
                <a:cs typeface="Courier New" charset="0"/>
              </a:rPr>
              <a:t>”).</a:t>
            </a:r>
            <a:r>
              <a:rPr lang="en-US" dirty="0" err="1">
                <a:latin typeface="Courier New" charset="0"/>
                <a:ea typeface="Courier New" charset="0"/>
                <a:cs typeface="Courier New" charset="0"/>
              </a:rPr>
              <a:t>toggleClass</a:t>
            </a:r>
            <a:r>
              <a:rPr lang="en-US" dirty="0">
                <a:latin typeface="Courier New" charset="0"/>
                <a:ea typeface="Courier New" charset="0"/>
                <a:cs typeface="Courier New" charset="0"/>
              </a:rPr>
              <a:t>(’hide</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53230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Añadiendo o quitando elementos</a:t>
            </a:r>
            <a:endParaRPr lang="es-ES_tradnl" dirty="0"/>
          </a:p>
        </p:txBody>
      </p:sp>
      <p:sp>
        <p:nvSpPr>
          <p:cNvPr id="3" name="Content Placeholder 2"/>
          <p:cNvSpPr>
            <a:spLocks noGrp="1"/>
          </p:cNvSpPr>
          <p:nvPr>
            <p:ph idx="1"/>
          </p:nvPr>
        </p:nvSpPr>
        <p:spPr/>
        <p:txBody>
          <a:bodyPr>
            <a:normAutofit/>
          </a:bodyPr>
          <a:lstStyle/>
          <a:p>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"body"</a:t>
            </a:r>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append</a:t>
            </a:r>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"&lt;div&gt;</a:t>
            </a:r>
            <a:r>
              <a:rPr lang="en-US" sz="1400" dirty="0" err="1">
                <a:latin typeface="Courier New" charset="0"/>
                <a:ea typeface="Courier New" charset="0"/>
                <a:cs typeface="Courier New" charset="0"/>
              </a:rPr>
              <a:t>Elemento</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nuevo</a:t>
            </a:r>
            <a:r>
              <a:rPr lang="en-US" sz="1400" dirty="0">
                <a:latin typeface="Courier New" charset="0"/>
                <a:ea typeface="Courier New" charset="0"/>
                <a:cs typeface="Courier New" charset="0"/>
              </a:rPr>
              <a:t>&lt;/div</a:t>
            </a:r>
            <a:r>
              <a:rPr lang="en-US" sz="1400" dirty="0" smtClean="0">
                <a:latin typeface="Courier New" charset="0"/>
                <a:ea typeface="Courier New" charset="0"/>
                <a:cs typeface="Courier New" charset="0"/>
              </a:rPr>
              <a:t>&gt;");</a:t>
            </a:r>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form"</a:t>
            </a:r>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append</a:t>
            </a:r>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"&lt;input type='password' name='password</a:t>
            </a:r>
            <a:r>
              <a:rPr lang="en-US" sz="1400" dirty="0" smtClean="0">
                <a:latin typeface="Courier New" charset="0"/>
                <a:ea typeface="Courier New" charset="0"/>
                <a:cs typeface="Courier New" charset="0"/>
              </a:rPr>
              <a:t>'&gt;");</a:t>
            </a:r>
          </a:p>
          <a:p>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"form"</a:t>
            </a:r>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append</a:t>
            </a:r>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"&lt;button&gt;</a:t>
            </a:r>
            <a:r>
              <a:rPr lang="en-US" sz="1400" dirty="0" err="1">
                <a:latin typeface="Courier New" charset="0"/>
                <a:ea typeface="Courier New" charset="0"/>
                <a:cs typeface="Courier New" charset="0"/>
              </a:rPr>
              <a:t>Enviar</a:t>
            </a:r>
            <a:r>
              <a:rPr lang="en-US" sz="1400" dirty="0">
                <a:latin typeface="Courier New" charset="0"/>
                <a:ea typeface="Courier New" charset="0"/>
                <a:cs typeface="Courier New" charset="0"/>
              </a:rPr>
              <a:t>&lt;/button</a:t>
            </a:r>
            <a:r>
              <a:rPr lang="en-US" sz="1400" dirty="0" smtClean="0">
                <a:latin typeface="Courier New" charset="0"/>
                <a:ea typeface="Courier New" charset="0"/>
                <a:cs typeface="Courier New" charset="0"/>
              </a:rPr>
              <a:t>&gt;");</a:t>
            </a:r>
          </a:p>
          <a:p>
            <a:r>
              <a:rPr lang="en-US" sz="1400" dirty="0">
                <a:latin typeface="Courier New" charset="0"/>
                <a:ea typeface="Courier New" charset="0"/>
                <a:cs typeface="Courier New" charset="0"/>
              </a:rPr>
              <a:t>$("form</a:t>
            </a:r>
            <a:r>
              <a:rPr lang="en-US" sz="1400" dirty="0" smtClean="0">
                <a:latin typeface="Courier New" charset="0"/>
                <a:ea typeface="Courier New" charset="0"/>
                <a:cs typeface="Courier New" charset="0"/>
              </a:rPr>
              <a:t>").prepend&lt;h1&gt;</a:t>
            </a:r>
            <a:r>
              <a:rPr lang="en-US" sz="1400" dirty="0" err="1" smtClean="0">
                <a:latin typeface="Courier New" charset="0"/>
                <a:ea typeface="Courier New" charset="0"/>
                <a:cs typeface="Courier New" charset="0"/>
              </a:rPr>
              <a:t>Titulo</a:t>
            </a:r>
            <a:r>
              <a:rPr lang="en-US" sz="1400" dirty="0" smtClean="0">
                <a:latin typeface="Courier New" charset="0"/>
                <a:ea typeface="Courier New" charset="0"/>
                <a:cs typeface="Courier New" charset="0"/>
              </a:rPr>
              <a:t>&lt;/h1&gt;");</a:t>
            </a:r>
            <a:endParaRPr lang="en-US" sz="1400" dirty="0">
              <a:latin typeface="Courier New" charset="0"/>
              <a:ea typeface="Courier New" charset="0"/>
              <a:cs typeface="Courier New" charset="0"/>
            </a:endParaRPr>
          </a:p>
          <a:p>
            <a:r>
              <a:rPr lang="en-US" sz="1400" dirty="0">
                <a:latin typeface="Courier New" charset="0"/>
                <a:ea typeface="Courier New" charset="0"/>
                <a:cs typeface="Courier New" charset="0"/>
              </a:rPr>
              <a:t>$(”div").before("&lt;div&gt;</a:t>
            </a:r>
            <a:r>
              <a:rPr lang="en-US" sz="1400" dirty="0" err="1">
                <a:latin typeface="Courier New" charset="0"/>
                <a:ea typeface="Courier New" charset="0"/>
                <a:cs typeface="Courier New" charset="0"/>
              </a:rPr>
              <a:t>Inicio</a:t>
            </a:r>
            <a:r>
              <a:rPr lang="en-US" sz="1400" dirty="0">
                <a:latin typeface="Courier New" charset="0"/>
                <a:ea typeface="Courier New" charset="0"/>
                <a:cs typeface="Courier New" charset="0"/>
              </a:rPr>
              <a:t>&lt;/div</a:t>
            </a:r>
            <a:r>
              <a:rPr lang="en-US" sz="1400" dirty="0" smtClean="0">
                <a:latin typeface="Courier New" charset="0"/>
                <a:ea typeface="Courier New" charset="0"/>
                <a:cs typeface="Courier New" charset="0"/>
              </a:rPr>
              <a:t>&gt;");</a:t>
            </a:r>
          </a:p>
          <a:p>
            <a:r>
              <a:rPr lang="en-US" sz="1400" dirty="0" smtClean="0">
                <a:latin typeface="Courier New" charset="0"/>
                <a:ea typeface="Courier New" charset="0"/>
                <a:cs typeface="Courier New" charset="0"/>
              </a:rPr>
              <a:t>$(”div").after("&lt;div&gt;Fin del form&lt;/div&gt;");</a:t>
            </a:r>
            <a:endParaRPr lang="en-US" sz="1400" dirty="0">
              <a:latin typeface="Courier New" charset="0"/>
              <a:ea typeface="Courier New" charset="0"/>
              <a:cs typeface="Courier New" charset="0"/>
            </a:endParaRPr>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form"</a:t>
            </a:r>
            <a:r>
              <a:rPr lang="en-US" sz="1400" dirty="0">
                <a:latin typeface="Courier New" charset="0"/>
                <a:ea typeface="Courier New" charset="0"/>
                <a:cs typeface="Courier New" charset="0"/>
              </a:rPr>
              <a:t>).</a:t>
            </a:r>
            <a:r>
              <a:rPr lang="en-US" sz="1400" dirty="0">
                <a:latin typeface="Courier New" charset="0"/>
                <a:ea typeface="Courier New" charset="0"/>
                <a:cs typeface="Courier New" charset="0"/>
              </a:rPr>
              <a:t>remove</a:t>
            </a:r>
            <a:r>
              <a:rPr lang="en-US" sz="1400" dirty="0" smtClean="0">
                <a:latin typeface="Courier New" charset="0"/>
                <a:ea typeface="Courier New" charset="0"/>
                <a:cs typeface="Courier New" charset="0"/>
              </a:rPr>
              <a:t>();</a:t>
            </a:r>
          </a:p>
          <a:p>
            <a:r>
              <a:rPr lang="en-US" sz="1400" dirty="0">
                <a:latin typeface="Courier New" charset="0"/>
                <a:ea typeface="Courier New" charset="0"/>
                <a:cs typeface="Courier New" charset="0"/>
              </a:rPr>
              <a:t>$("form</a:t>
            </a:r>
            <a:r>
              <a:rPr lang="en-US" sz="1400" dirty="0" smtClean="0">
                <a:latin typeface="Courier New" charset="0"/>
                <a:ea typeface="Courier New" charset="0"/>
                <a:cs typeface="Courier New" charset="0"/>
              </a:rPr>
              <a:t>").empty();</a:t>
            </a:r>
            <a:endParaRPr lang="en-US" sz="1400" dirty="0">
              <a:latin typeface="Courier New" charset="0"/>
              <a:ea typeface="Courier New" charset="0"/>
              <a:cs typeface="Courier New" charset="0"/>
            </a:endParaRPr>
          </a:p>
          <a:p>
            <a:endParaRPr lang="es-ES_tradnl" sz="1400" dirty="0">
              <a:latin typeface="Courier New" charset="0"/>
              <a:ea typeface="Courier New" charset="0"/>
              <a:cs typeface="Courier New" charset="0"/>
            </a:endParaRPr>
          </a:p>
        </p:txBody>
      </p:sp>
    </p:spTree>
    <p:extLst>
      <p:ext uri="{BB962C8B-B14F-4D97-AF65-F5344CB8AC3E}">
        <p14:creationId xmlns:p14="http://schemas.microsoft.com/office/powerpoint/2010/main" val="120802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Padres</a:t>
            </a:r>
            <a:endParaRPr lang="es-ES_tradnl" dirty="0"/>
          </a:p>
        </p:txBody>
      </p:sp>
      <p:sp>
        <p:nvSpPr>
          <p:cNvPr id="3" name="Content Placeholder 2"/>
          <p:cNvSpPr>
            <a:spLocks noGrp="1"/>
          </p:cNvSpPr>
          <p:nvPr>
            <p:ph idx="1"/>
          </p:nvPr>
        </p:nvSpPr>
        <p:spPr/>
        <p:txBody>
          <a:bodyPr>
            <a:normAutofit/>
          </a:bodyPr>
          <a:lstStyle/>
          <a:p>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Seleccionar</a:t>
            </a:r>
            <a:r>
              <a:rPr lang="en-US" sz="1600" dirty="0">
                <a:latin typeface="Courier New" charset="0"/>
                <a:ea typeface="Courier New" charset="0"/>
                <a:cs typeface="Courier New" charset="0"/>
              </a:rPr>
              <a:t> el padre </a:t>
            </a:r>
            <a:r>
              <a:rPr lang="en-US" sz="1600" dirty="0" err="1" smtClean="0">
                <a:latin typeface="Courier New" charset="0"/>
                <a:ea typeface="Courier New" charset="0"/>
                <a:cs typeface="Courier New" charset="0"/>
              </a:rPr>
              <a:t>directo</a:t>
            </a:r>
            <a:endParaRPr lang="en-US" sz="1600" dirty="0">
              <a:latin typeface="Courier New" charset="0"/>
              <a:ea typeface="Courier New" charset="0"/>
              <a:cs typeface="Courier New" charset="0"/>
            </a:endParaRPr>
          </a:p>
          <a:p>
            <a:pPr marL="228600" lvl="1" indent="0">
              <a:buNone/>
            </a:pPr>
            <a:r>
              <a:rPr lang="en-US" sz="1400" dirty="0" err="1" smtClean="0">
                <a:latin typeface="Courier New" charset="0"/>
                <a:ea typeface="Courier New" charset="0"/>
                <a:cs typeface="Courier New" charset="0"/>
              </a:rPr>
              <a:t>my_parent</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elem</a:t>
            </a:r>
            <a:r>
              <a:rPr lang="en-US" sz="1400" dirty="0">
                <a:latin typeface="Courier New" charset="0"/>
                <a:ea typeface="Courier New" charset="0"/>
                <a:cs typeface="Courier New" charset="0"/>
              </a:rPr>
              <a:t>’).parent</a:t>
            </a:r>
            <a:r>
              <a:rPr lang="en-US" sz="1400" dirty="0" smtClean="0">
                <a:latin typeface="Courier New" charset="0"/>
                <a:ea typeface="Courier New" charset="0"/>
                <a:cs typeface="Courier New" charset="0"/>
              </a:rPr>
              <a:t>()</a:t>
            </a:r>
          </a:p>
          <a:p>
            <a:pPr marL="228600" lvl="1" indent="0">
              <a:buNone/>
            </a:pPr>
            <a:r>
              <a:rPr lang="en-US" sz="1400" dirty="0" err="1" smtClean="0">
                <a:latin typeface="Courier New" charset="0"/>
                <a:ea typeface="Courier New" charset="0"/>
                <a:cs typeface="Courier New" charset="0"/>
              </a:rPr>
              <a:t>my_parent</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 $(’li’).parent</a:t>
            </a:r>
            <a:r>
              <a:rPr lang="en-US" sz="1400" dirty="0" smtClean="0">
                <a:latin typeface="Courier New" charset="0"/>
                <a:ea typeface="Courier New" charset="0"/>
                <a:cs typeface="Courier New" charset="0"/>
              </a:rPr>
              <a:t>()</a:t>
            </a:r>
          </a:p>
          <a:p>
            <a:pPr marL="228600" lvl="1" indent="0">
              <a:buNone/>
            </a:pPr>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’li’).parent() .</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(’font-weight’, ’bold</a:t>
            </a:r>
            <a:r>
              <a:rPr lang="en-US" sz="1400" dirty="0" smtClean="0">
                <a:latin typeface="Courier New" charset="0"/>
                <a:ea typeface="Courier New" charset="0"/>
                <a:cs typeface="Courier New" charset="0"/>
              </a:rPr>
              <a:t>’)</a:t>
            </a:r>
          </a:p>
          <a:p>
            <a:pPr marL="228600" lvl="1" indent="0">
              <a:buNone/>
            </a:pPr>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’li’).parent(’.memo’).</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(’list-style-type’, ’circle’) </a:t>
            </a:r>
            <a:endParaRPr lang="en-US" sz="1400" dirty="0">
              <a:latin typeface="Courier New" charset="0"/>
              <a:ea typeface="Courier New" charset="0"/>
              <a:cs typeface="Courier New" charset="0"/>
            </a:endParaRPr>
          </a:p>
          <a:p>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Seleccionar</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todos</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los</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ancestros</a:t>
            </a:r>
            <a:r>
              <a:rPr lang="en-US" sz="1600" dirty="0">
                <a:latin typeface="Courier New" charset="0"/>
                <a:ea typeface="Courier New" charset="0"/>
                <a:cs typeface="Courier New" charset="0"/>
              </a:rPr>
              <a:t> </a:t>
            </a:r>
            <a:r>
              <a:rPr lang="en-US" sz="1600" dirty="0" smtClean="0">
                <a:latin typeface="Courier New" charset="0"/>
                <a:ea typeface="Courier New" charset="0"/>
                <a:cs typeface="Courier New" charset="0"/>
              </a:rPr>
              <a:t>$(’#</a:t>
            </a:r>
            <a:r>
              <a:rPr lang="en-US" sz="1600" dirty="0" err="1">
                <a:latin typeface="Courier New" charset="0"/>
                <a:ea typeface="Courier New" charset="0"/>
                <a:cs typeface="Courier New" charset="0"/>
              </a:rPr>
              <a:t>elem</a:t>
            </a:r>
            <a:r>
              <a:rPr lang="en-US" sz="1600" dirty="0">
                <a:latin typeface="Courier New" charset="0"/>
                <a:ea typeface="Courier New" charset="0"/>
                <a:cs typeface="Courier New" charset="0"/>
              </a:rPr>
              <a:t>’).parents(’div’).</a:t>
            </a:r>
            <a:r>
              <a:rPr lang="en-US" sz="1600" dirty="0" err="1">
                <a:latin typeface="Courier New" charset="0"/>
                <a:ea typeface="Courier New" charset="0"/>
                <a:cs typeface="Courier New" charset="0"/>
              </a:rPr>
              <a:t>css</a:t>
            </a:r>
            <a:r>
              <a:rPr lang="en-US" sz="1600" dirty="0">
                <a:latin typeface="Courier New" charset="0"/>
                <a:ea typeface="Courier New" charset="0"/>
                <a:cs typeface="Courier New" charset="0"/>
              </a:rPr>
              <a:t>(’background’, ’yellow</a:t>
            </a:r>
            <a:r>
              <a:rPr lang="en-US" sz="1600" dirty="0" smtClean="0">
                <a:latin typeface="Courier New" charset="0"/>
                <a:ea typeface="Courier New" charset="0"/>
                <a:cs typeface="Courier New" charset="0"/>
              </a:rPr>
              <a:t>’)</a:t>
            </a:r>
          </a:p>
          <a:p>
            <a:r>
              <a:rPr lang="en-US" sz="1600" dirty="0" smtClean="0">
                <a:latin typeface="Courier New" charset="0"/>
                <a:ea typeface="Courier New" charset="0"/>
                <a:cs typeface="Courier New" charset="0"/>
              </a:rPr>
              <a:t>//</a:t>
            </a:r>
            <a:r>
              <a:rPr lang="en-US" sz="1600" dirty="0" err="1" smtClean="0">
                <a:latin typeface="Courier New" charset="0"/>
                <a:ea typeface="Courier New" charset="0"/>
                <a:cs typeface="Courier New" charset="0"/>
              </a:rPr>
              <a:t>Todos</a:t>
            </a:r>
            <a:r>
              <a:rPr lang="en-US" sz="1600" dirty="0" smtClean="0">
                <a:latin typeface="Courier New" charset="0"/>
                <a:ea typeface="Courier New" charset="0"/>
                <a:cs typeface="Courier New" charset="0"/>
              </a:rPr>
              <a:t> </a:t>
            </a:r>
            <a:r>
              <a:rPr lang="en-US" sz="1600" dirty="0" err="1">
                <a:latin typeface="Courier New" charset="0"/>
                <a:ea typeface="Courier New" charset="0"/>
                <a:cs typeface="Courier New" charset="0"/>
              </a:rPr>
              <a:t>los</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ancestros</a:t>
            </a:r>
            <a:r>
              <a:rPr lang="en-US" sz="1600" dirty="0">
                <a:latin typeface="Courier New" charset="0"/>
                <a:ea typeface="Courier New" charset="0"/>
                <a:cs typeface="Courier New" charset="0"/>
              </a:rPr>
              <a:t> hasta ? </a:t>
            </a:r>
            <a:r>
              <a:rPr lang="en-US" sz="1600" dirty="0" smtClean="0">
                <a:latin typeface="Courier New" charset="0"/>
                <a:ea typeface="Courier New" charset="0"/>
                <a:cs typeface="Courier New" charset="0"/>
              </a:rPr>
              <a:t>$(’#</a:t>
            </a:r>
            <a:r>
              <a:rPr lang="en-US" sz="1600" dirty="0" err="1">
                <a:latin typeface="Courier New" charset="0"/>
                <a:ea typeface="Courier New" charset="0"/>
                <a:cs typeface="Courier New" charset="0"/>
              </a:rPr>
              <a:t>elem</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parentsUntil</a:t>
            </a:r>
            <a:r>
              <a:rPr lang="en-US" sz="1600" dirty="0">
                <a:latin typeface="Courier New" charset="0"/>
                <a:ea typeface="Courier New" charset="0"/>
                <a:cs typeface="Courier New" charset="0"/>
              </a:rPr>
              <a:t>(’div’).</a:t>
            </a:r>
            <a:r>
              <a:rPr lang="en-US" sz="1600" dirty="0" err="1">
                <a:latin typeface="Courier New" charset="0"/>
                <a:ea typeface="Courier New" charset="0"/>
                <a:cs typeface="Courier New" charset="0"/>
              </a:rPr>
              <a:t>css</a:t>
            </a:r>
            <a:r>
              <a:rPr lang="en-US" sz="1600" dirty="0">
                <a:latin typeface="Courier New" charset="0"/>
                <a:ea typeface="Courier New" charset="0"/>
                <a:cs typeface="Courier New" charset="0"/>
              </a:rPr>
              <a:t>(’background’, ’yellow</a:t>
            </a:r>
            <a:r>
              <a:rPr lang="en-US" sz="1600" dirty="0" smtClean="0">
                <a:latin typeface="Courier New" charset="0"/>
                <a:ea typeface="Courier New" charset="0"/>
                <a:cs typeface="Courier New" charset="0"/>
              </a:rPr>
              <a:t>’)</a:t>
            </a:r>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12453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Hijos</a:t>
            </a:r>
            <a:endParaRPr lang="es-ES_tradnl" dirty="0"/>
          </a:p>
        </p:txBody>
      </p:sp>
      <p:sp>
        <p:nvSpPr>
          <p:cNvPr id="3" name="Content Placeholder 2"/>
          <p:cNvSpPr>
            <a:spLocks noGrp="1"/>
          </p:cNvSpPr>
          <p:nvPr>
            <p:ph idx="1"/>
          </p:nvPr>
        </p:nvSpPr>
        <p:spPr/>
        <p:txBody>
          <a:bodyPr>
            <a:normAutofit/>
          </a:bodyPr>
          <a:lstStyle/>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Obtener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hijos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directos</a:t>
            </a:r>
            <a:r>
              <a:rPr lang="en-US" dirty="0">
                <a:latin typeface="Courier New" charset="0"/>
                <a:ea typeface="Courier New" charset="0"/>
                <a:cs typeface="Courier New" charset="0"/>
              </a:rPr>
              <a:t> de un </a:t>
            </a:r>
            <a:r>
              <a:rPr lang="en-US" dirty="0" err="1">
                <a:latin typeface="Courier New" charset="0"/>
                <a:ea typeface="Courier New" charset="0"/>
                <a:cs typeface="Courier New" charset="0"/>
              </a:rPr>
              <a:t>elemento</a:t>
            </a:r>
            <a:r>
              <a:rPr lang="en-US" dirty="0">
                <a:latin typeface="Courier New" charset="0"/>
                <a:ea typeface="Courier New" charset="0"/>
                <a:cs typeface="Courier New" charset="0"/>
              </a:rPr>
              <a:t> (1 </a:t>
            </a:r>
            <a:r>
              <a:rPr lang="en-US" dirty="0" err="1" smtClean="0">
                <a:latin typeface="Courier New" charset="0"/>
                <a:ea typeface="Courier New" charset="0"/>
                <a:cs typeface="Courier New" charset="0"/>
              </a:rPr>
              <a:t>nivel</a:t>
            </a:r>
            <a:r>
              <a:rPr lang="en-US" dirty="0" smtClean="0">
                <a:latin typeface="Courier New" charset="0"/>
                <a:ea typeface="Courier New" charset="0"/>
                <a:cs typeface="Courier New" charset="0"/>
              </a:rPr>
              <a:t>)</a:t>
            </a:r>
          </a:p>
          <a:p>
            <a:pPr marL="0" indent="0">
              <a:buNone/>
            </a:pPr>
            <a:r>
              <a:rPr lang="en-US" dirty="0" err="1" smtClean="0">
                <a:latin typeface="Courier New" charset="0"/>
                <a:ea typeface="Courier New" charset="0"/>
                <a:cs typeface="Courier New" charset="0"/>
              </a:rPr>
              <a:t>my_children</a:t>
            </a:r>
            <a:r>
              <a:rPr lang="en-US" dirty="0" smtClean="0">
                <a:latin typeface="Courier New" charset="0"/>
                <a:ea typeface="Courier New" charset="0"/>
                <a:cs typeface="Courier New" charset="0"/>
              </a:rPr>
              <a:t> = $(’#</a:t>
            </a:r>
            <a:r>
              <a:rPr lang="en-US" dirty="0" err="1" smtClean="0">
                <a:latin typeface="Courier New" charset="0"/>
                <a:ea typeface="Courier New" charset="0"/>
                <a:cs typeface="Courier New" charset="0"/>
              </a:rPr>
              <a:t>elem</a:t>
            </a:r>
            <a:r>
              <a:rPr lang="en-US" dirty="0" smtClean="0">
                <a:latin typeface="Courier New" charset="0"/>
                <a:ea typeface="Courier New" charset="0"/>
                <a:cs typeface="Courier New" charset="0"/>
              </a:rPr>
              <a:t>’).children()</a:t>
            </a:r>
          </a:p>
          <a:p>
            <a:pPr marL="0" indent="0">
              <a:buNone/>
            </a:pPr>
            <a:r>
              <a:rPr lang="en-US" dirty="0" err="1" smtClean="0">
                <a:latin typeface="Courier New" charset="0"/>
                <a:ea typeface="Courier New" charset="0"/>
                <a:cs typeface="Courier New" charset="0"/>
              </a:rPr>
              <a:t>li_children</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elem</a:t>
            </a:r>
            <a:r>
              <a:rPr lang="en-US" dirty="0">
                <a:latin typeface="Courier New" charset="0"/>
                <a:ea typeface="Courier New" charset="0"/>
                <a:cs typeface="Courier New" charset="0"/>
              </a:rPr>
              <a:t>’).children(’li’) </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Buscar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hijos</a:t>
            </a: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en</a:t>
            </a:r>
            <a:r>
              <a:rPr lang="en-US" dirty="0" smtClean="0">
                <a:latin typeface="Courier New" charset="0"/>
                <a:ea typeface="Courier New" charset="0"/>
                <a:cs typeface="Courier New" charset="0"/>
              </a:rPr>
              <a:t> </a:t>
            </a:r>
            <a:r>
              <a:rPr lang="en-US" dirty="0" err="1">
                <a:latin typeface="Courier New" charset="0"/>
                <a:ea typeface="Courier New" charset="0"/>
                <a:cs typeface="Courier New" charset="0"/>
              </a:rPr>
              <a:t>todos</a:t>
            </a: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los</a:t>
            </a:r>
            <a:r>
              <a:rPr lang="en-US" dirty="0" smtClean="0">
                <a:latin typeface="Courier New" charset="0"/>
                <a:ea typeface="Courier New" charset="0"/>
                <a:cs typeface="Courier New" charset="0"/>
              </a:rPr>
              <a:t> </a:t>
            </a:r>
            <a:r>
              <a:rPr lang="en-US" dirty="0" err="1">
                <a:latin typeface="Courier New" charset="0"/>
                <a:ea typeface="Courier New" charset="0"/>
                <a:cs typeface="Courier New" charset="0"/>
              </a:rPr>
              <a:t>niveles</a:t>
            </a:r>
            <a:r>
              <a:rPr lang="en-US" dirty="0">
                <a:latin typeface="Courier New" charset="0"/>
                <a:ea typeface="Courier New" charset="0"/>
                <a:cs typeface="Courier New" charset="0"/>
              </a:rPr>
              <a:t/>
            </a:r>
            <a:br>
              <a:rPr lang="en-US" dirty="0">
                <a:latin typeface="Courier New" charset="0"/>
                <a:ea typeface="Courier New" charset="0"/>
                <a:cs typeface="Courier New" charset="0"/>
              </a:rPr>
            </a:br>
            <a:r>
              <a:rPr lang="en-US" dirty="0" err="1" smtClean="0">
                <a:latin typeface="Courier New" charset="0"/>
                <a:ea typeface="Courier New" charset="0"/>
                <a:cs typeface="Courier New" charset="0"/>
              </a:rPr>
              <a:t>li_descendants</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elem</a:t>
            </a:r>
            <a:r>
              <a:rPr lang="en-US" dirty="0">
                <a:latin typeface="Courier New" charset="0"/>
                <a:ea typeface="Courier New" charset="0"/>
                <a:cs typeface="Courier New" charset="0"/>
              </a:rPr>
              <a:t>’).find(’li’) </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 Para </a:t>
            </a:r>
            <a:r>
              <a:rPr lang="en-US" dirty="0" err="1">
                <a:latin typeface="Courier New" charset="0"/>
                <a:ea typeface="Courier New" charset="0"/>
                <a:cs typeface="Courier New" charset="0"/>
              </a:rPr>
              <a:t>seleccionar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todos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descendientes</a:t>
            </a: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all_descendants</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elem</a:t>
            </a:r>
            <a:r>
              <a:rPr lang="en-US" dirty="0">
                <a:latin typeface="Courier New" charset="0"/>
                <a:ea typeface="Courier New" charset="0"/>
                <a:cs typeface="Courier New" charset="0"/>
              </a:rPr>
              <a:t>’).find</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99527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HERMANOS</a:t>
            </a:r>
            <a:endParaRPr lang="es-ES_tradnl" dirty="0"/>
          </a:p>
        </p:txBody>
      </p:sp>
      <p:sp>
        <p:nvSpPr>
          <p:cNvPr id="3" name="Content Placeholder 2"/>
          <p:cNvSpPr>
            <a:spLocks noGrp="1"/>
          </p:cNvSpPr>
          <p:nvPr>
            <p:ph idx="1"/>
          </p:nvPr>
        </p:nvSpPr>
        <p:spPr/>
        <p:txBody>
          <a:bodyPr>
            <a:normAutofit fontScale="77500" lnSpcReduction="20000"/>
          </a:bodyPr>
          <a:lstStyle/>
          <a:p>
            <a:r>
              <a:rPr lang="en-US" dirty="0">
                <a:latin typeface="Courier New" charset="0"/>
                <a:ea typeface="Courier New" charset="0"/>
                <a:cs typeface="Courier New" charset="0"/>
              </a:rPr>
              <a:t>&lt;</a:t>
            </a:r>
            <a:r>
              <a:rPr lang="en-US" b="1" dirty="0" err="1">
                <a:latin typeface="Courier New" charset="0"/>
                <a:ea typeface="Courier New" charset="0"/>
                <a:cs typeface="Courier New" charset="0"/>
              </a:rPr>
              <a:t>ul</a:t>
            </a:r>
            <a:r>
              <a:rPr lang="en-US" dirty="0">
                <a:latin typeface="Courier New" charset="0"/>
                <a:ea typeface="Courier New" charset="0"/>
                <a:cs typeface="Courier New" charset="0"/>
              </a:rPr>
              <a:t>&gt;</a:t>
            </a:r>
            <a:br>
              <a:rPr lang="en-US" dirty="0">
                <a:latin typeface="Courier New" charset="0"/>
                <a:ea typeface="Courier New" charset="0"/>
                <a:cs typeface="Courier New" charset="0"/>
              </a:rPr>
            </a:br>
            <a:r>
              <a:rPr lang="en-US" dirty="0" smtClean="0">
                <a:latin typeface="Courier New" charset="0"/>
                <a:ea typeface="Courier New" charset="0"/>
                <a:cs typeface="Courier New" charset="0"/>
              </a:rPr>
              <a:t>  &lt;</a:t>
            </a:r>
            <a:r>
              <a:rPr lang="en-US" b="1" dirty="0">
                <a:latin typeface="Courier New" charset="0"/>
                <a:ea typeface="Courier New" charset="0"/>
                <a:cs typeface="Courier New" charset="0"/>
              </a:rPr>
              <a:t>li</a:t>
            </a:r>
            <a:r>
              <a:rPr lang="en-US" dirty="0">
                <a:latin typeface="Courier New" charset="0"/>
                <a:ea typeface="Courier New" charset="0"/>
                <a:cs typeface="Courier New" charset="0"/>
              </a:rPr>
              <a:t>&gt;Item 1&lt;/</a:t>
            </a:r>
            <a:r>
              <a:rPr lang="en-US" b="1" dirty="0">
                <a:latin typeface="Courier New" charset="0"/>
                <a:ea typeface="Courier New" charset="0"/>
                <a:cs typeface="Courier New" charset="0"/>
              </a:rPr>
              <a:t>li</a:t>
            </a:r>
            <a:r>
              <a:rPr lang="en-US" dirty="0">
                <a:latin typeface="Courier New" charset="0"/>
                <a:ea typeface="Courier New" charset="0"/>
                <a:cs typeface="Courier New" charset="0"/>
              </a:rPr>
              <a:t>&gt;</a:t>
            </a:r>
            <a:br>
              <a:rPr lang="en-US" dirty="0">
                <a:latin typeface="Courier New" charset="0"/>
                <a:ea typeface="Courier New" charset="0"/>
                <a:cs typeface="Courier New" charset="0"/>
              </a:rPr>
            </a:br>
            <a:r>
              <a:rPr lang="en-US" dirty="0" smtClean="0">
                <a:latin typeface="Courier New" charset="0"/>
                <a:ea typeface="Courier New" charset="0"/>
                <a:cs typeface="Courier New" charset="0"/>
              </a:rPr>
              <a:t>  &lt;</a:t>
            </a:r>
            <a:r>
              <a:rPr lang="en-US" b="1" dirty="0">
                <a:latin typeface="Courier New" charset="0"/>
                <a:ea typeface="Courier New" charset="0"/>
                <a:cs typeface="Courier New" charset="0"/>
              </a:rPr>
              <a:t>li id</a:t>
            </a:r>
            <a:r>
              <a:rPr lang="en-US" dirty="0">
                <a:latin typeface="Courier New" charset="0"/>
                <a:ea typeface="Courier New" charset="0"/>
                <a:cs typeface="Courier New" charset="0"/>
              </a:rPr>
              <a:t>=’two’&gt;Item 2&lt;/</a:t>
            </a:r>
            <a:r>
              <a:rPr lang="en-US" b="1" dirty="0">
                <a:latin typeface="Courier New" charset="0"/>
                <a:ea typeface="Courier New" charset="0"/>
                <a:cs typeface="Courier New" charset="0"/>
              </a:rPr>
              <a:t>li</a:t>
            </a:r>
            <a:r>
              <a:rPr lang="en-US" dirty="0">
                <a:latin typeface="Courier New" charset="0"/>
                <a:ea typeface="Courier New" charset="0"/>
                <a:cs typeface="Courier New" charset="0"/>
              </a:rPr>
              <a:t>&gt; &lt;</a:t>
            </a:r>
            <a:r>
              <a:rPr lang="en-US" b="1" dirty="0">
                <a:latin typeface="Courier New" charset="0"/>
                <a:ea typeface="Courier New" charset="0"/>
                <a:cs typeface="Courier New" charset="0"/>
              </a:rPr>
              <a:t>li</a:t>
            </a:r>
            <a:r>
              <a:rPr lang="en-US" dirty="0">
                <a:latin typeface="Courier New" charset="0"/>
                <a:ea typeface="Courier New" charset="0"/>
                <a:cs typeface="Courier New" charset="0"/>
              </a:rPr>
              <a:t>&gt;Item 3&lt;/</a:t>
            </a:r>
            <a:r>
              <a:rPr lang="en-US" b="1" dirty="0">
                <a:latin typeface="Courier New" charset="0"/>
                <a:ea typeface="Courier New" charset="0"/>
                <a:cs typeface="Courier New" charset="0"/>
              </a:rPr>
              <a:t>li</a:t>
            </a:r>
            <a:r>
              <a:rPr lang="en-US" dirty="0">
                <a:latin typeface="Courier New" charset="0"/>
                <a:ea typeface="Courier New" charset="0"/>
                <a:cs typeface="Courier New" charset="0"/>
              </a:rPr>
              <a:t>&gt; </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&lt;/</a:t>
            </a:r>
            <a:r>
              <a:rPr lang="en-US" b="1" dirty="0" err="1">
                <a:latin typeface="Courier New" charset="0"/>
                <a:ea typeface="Courier New" charset="0"/>
                <a:cs typeface="Courier New" charset="0"/>
              </a:rPr>
              <a:t>ul</a:t>
            </a:r>
            <a:r>
              <a:rPr lang="en-US" dirty="0" smtClean="0">
                <a:latin typeface="Courier New" charset="0"/>
                <a:ea typeface="Courier New" charset="0"/>
                <a:cs typeface="Courier New" charset="0"/>
              </a:rPr>
              <a:t>&gt;</a:t>
            </a:r>
          </a:p>
          <a:p>
            <a:r>
              <a:rPr lang="en-US" dirty="0" smtClean="0">
                <a:latin typeface="Courier New" charset="0"/>
                <a:ea typeface="Courier New" charset="0"/>
                <a:cs typeface="Courier New" charset="0"/>
              </a:rPr>
              <a:t>// </a:t>
            </a:r>
            <a:r>
              <a:rPr lang="en-US" dirty="0" err="1">
                <a:latin typeface="Courier New" charset="0"/>
                <a:ea typeface="Courier New" charset="0"/>
                <a:cs typeface="Courier New" charset="0"/>
              </a:rPr>
              <a:t>Todos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hermanos</a:t>
            </a:r>
            <a:r>
              <a:rPr lang="en-US" dirty="0">
                <a:latin typeface="Courier New" charset="0"/>
                <a:ea typeface="Courier New" charset="0"/>
                <a:cs typeface="Courier New" charset="0"/>
              </a:rPr>
              <a:t> del </a:t>
            </a:r>
            <a:r>
              <a:rPr lang="en-US" dirty="0" err="1">
                <a:latin typeface="Courier New" charset="0"/>
                <a:ea typeface="Courier New" charset="0"/>
                <a:cs typeface="Courier New" charset="0"/>
              </a:rPr>
              <a:t>li#two</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two’).siblings().</a:t>
            </a:r>
            <a:r>
              <a:rPr lang="en-US" dirty="0" err="1">
                <a:latin typeface="Courier New" charset="0"/>
                <a:ea typeface="Courier New" charset="0"/>
                <a:cs typeface="Courier New" charset="0"/>
              </a:rPr>
              <a:t>css</a:t>
            </a:r>
            <a:r>
              <a:rPr lang="en-US" dirty="0">
                <a:latin typeface="Courier New" charset="0"/>
                <a:ea typeface="Courier New" charset="0"/>
                <a:cs typeface="Courier New" charset="0"/>
              </a:rPr>
              <a:t>(’font-weight’, ’bold’)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Solo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que </a:t>
            </a:r>
            <a:r>
              <a:rPr lang="en-US" dirty="0" err="1">
                <a:latin typeface="Courier New" charset="0"/>
                <a:ea typeface="Courier New" charset="0"/>
                <a:cs typeface="Courier New" charset="0"/>
              </a:rPr>
              <a:t>tienen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clase</a:t>
            </a:r>
            <a:r>
              <a:rPr lang="en-US" dirty="0">
                <a:latin typeface="Courier New" charset="0"/>
                <a:ea typeface="Courier New" charset="0"/>
                <a:cs typeface="Courier New" charset="0"/>
              </a:rPr>
              <a:t> .new </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two’).siblings(’.new’).</a:t>
            </a:r>
            <a:r>
              <a:rPr lang="en-US" dirty="0" err="1">
                <a:latin typeface="Courier New" charset="0"/>
                <a:ea typeface="Courier New" charset="0"/>
                <a:cs typeface="Courier New" charset="0"/>
              </a:rPr>
              <a:t>css</a:t>
            </a:r>
            <a:r>
              <a:rPr lang="en-US" dirty="0">
                <a:latin typeface="Courier New" charset="0"/>
                <a:ea typeface="Courier New" charset="0"/>
                <a:cs typeface="Courier New" charset="0"/>
              </a:rPr>
              <a:t>(’font-weight’, ’bold’)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Tomar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todos</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los</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hijos</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two’).parent().children(’.new’).</a:t>
            </a:r>
            <a:r>
              <a:rPr lang="en-US" dirty="0" err="1">
                <a:latin typeface="Courier New" charset="0"/>
                <a:ea typeface="Courier New" charset="0"/>
                <a:cs typeface="Courier New" charset="0"/>
              </a:rPr>
              <a:t>css</a:t>
            </a:r>
            <a:r>
              <a:rPr lang="en-US" dirty="0">
                <a:latin typeface="Courier New" charset="0"/>
                <a:ea typeface="Courier New" charset="0"/>
                <a:cs typeface="Courier New" charset="0"/>
              </a:rPr>
              <a:t>(’font-weight’, ’bold ’) </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Incluir</a:t>
            </a:r>
            <a:r>
              <a:rPr lang="en-US" dirty="0" smtClean="0">
                <a:latin typeface="Courier New" charset="0"/>
                <a:ea typeface="Courier New" charset="0"/>
                <a:cs typeface="Courier New" charset="0"/>
              </a:rPr>
              <a:t> al </a:t>
            </a:r>
            <a:r>
              <a:rPr lang="en-US" dirty="0" err="1" smtClean="0">
                <a:latin typeface="Courier New" charset="0"/>
                <a:ea typeface="Courier New" charset="0"/>
                <a:cs typeface="Courier New" charset="0"/>
              </a:rPr>
              <a:t>elemento</a:t>
            </a:r>
            <a:r>
              <a:rPr lang="en-US" dirty="0" smtClean="0">
                <a:latin typeface="Courier New" charset="0"/>
                <a:ea typeface="Courier New" charset="0"/>
                <a:cs typeface="Courier New" charset="0"/>
              </a:rPr>
              <a:t> que llama $(’#</a:t>
            </a:r>
            <a:r>
              <a:rPr lang="en-US" dirty="0">
                <a:latin typeface="Courier New" charset="0"/>
                <a:ea typeface="Courier New" charset="0"/>
                <a:cs typeface="Courier New" charset="0"/>
              </a:rPr>
              <a:t>two’).siblings(’.new’).</a:t>
            </a:r>
            <a:r>
              <a:rPr lang="en-US" dirty="0" err="1">
                <a:latin typeface="Courier New" charset="0"/>
                <a:ea typeface="Courier New" charset="0"/>
                <a:cs typeface="Courier New" charset="0"/>
              </a:rPr>
              <a:t>andSelf</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css</a:t>
            </a:r>
            <a:r>
              <a:rPr lang="en-US" dirty="0">
                <a:latin typeface="Courier New" charset="0"/>
                <a:ea typeface="Courier New" charset="0"/>
                <a:cs typeface="Courier New" charset="0"/>
              </a:rPr>
              <a:t>(’font-weight’, ’ bold ’) </a:t>
            </a:r>
            <a:endParaRPr lang="en-US" dirty="0">
              <a:latin typeface="Courier New" charset="0"/>
              <a:ea typeface="Courier New" charset="0"/>
              <a:cs typeface="Courier New" charset="0"/>
            </a:endParaRPr>
          </a:p>
          <a:p>
            <a:endParaRPr lang="en-US" dirty="0">
              <a:latin typeface="Courier New" charset="0"/>
              <a:ea typeface="Courier New" charset="0"/>
              <a:cs typeface="Courier New" charset="0"/>
            </a:endParaRPr>
          </a:p>
          <a:p>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1735334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Mas formas de atravesar el DOM</a:t>
            </a:r>
            <a:endParaRPr lang="es-ES_tradnl" dirty="0"/>
          </a:p>
        </p:txBody>
      </p:sp>
      <p:sp>
        <p:nvSpPr>
          <p:cNvPr id="3" name="Content Placeholder 2"/>
          <p:cNvSpPr>
            <a:spLocks noGrp="1"/>
          </p:cNvSpPr>
          <p:nvPr>
            <p:ph idx="1"/>
          </p:nvPr>
        </p:nvSpPr>
        <p:spPr/>
        <p:txBody>
          <a:bodyPr>
            <a:normAutofit/>
          </a:bodyPr>
          <a:lstStyle/>
          <a:p>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ul</a:t>
            </a:r>
            <a:r>
              <a:rPr lang="en-US" sz="1400" dirty="0">
                <a:latin typeface="Courier New" charset="0"/>
                <a:ea typeface="Courier New" charset="0"/>
                <a:cs typeface="Courier New" charset="0"/>
              </a:rPr>
              <a:t>&gt;li’).first</a:t>
            </a:r>
            <a:r>
              <a:rPr lang="en-US" sz="1400" dirty="0" smtClean="0">
                <a:latin typeface="Courier New" charset="0"/>
                <a:ea typeface="Courier New" charset="0"/>
                <a:cs typeface="Courier New" charset="0"/>
              </a:rPr>
              <a:t>().</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(’text-decoration’, ’underline’) </a:t>
            </a:r>
            <a:endParaRPr lang="en-US" sz="1400" dirty="0" smtClean="0">
              <a:latin typeface="Courier New" charset="0"/>
              <a:ea typeface="Courier New" charset="0"/>
              <a:cs typeface="Courier New" charset="0"/>
            </a:endParaRPr>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ul</a:t>
            </a:r>
            <a:r>
              <a:rPr lang="en-US" sz="1400" dirty="0">
                <a:latin typeface="Courier New" charset="0"/>
                <a:ea typeface="Courier New" charset="0"/>
                <a:cs typeface="Courier New" charset="0"/>
              </a:rPr>
              <a:t>&gt;li’).last</a:t>
            </a:r>
            <a:r>
              <a:rPr lang="en-US" sz="1400" dirty="0" smtClean="0">
                <a:latin typeface="Courier New" charset="0"/>
                <a:ea typeface="Courier New" charset="0"/>
                <a:cs typeface="Courier New" charset="0"/>
              </a:rPr>
              <a:t>().</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(’font-style’, ’italic’) </a:t>
            </a:r>
            <a:endParaRPr lang="en-US" sz="1400" dirty="0" smtClean="0">
              <a:latin typeface="Courier New" charset="0"/>
              <a:ea typeface="Courier New" charset="0"/>
              <a:cs typeface="Courier New" charset="0"/>
            </a:endParaRPr>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ul</a:t>
            </a:r>
            <a:r>
              <a:rPr lang="en-US" sz="1400" dirty="0">
                <a:latin typeface="Courier New" charset="0"/>
                <a:ea typeface="Courier New" charset="0"/>
                <a:cs typeface="Courier New" charset="0"/>
              </a:rPr>
              <a:t>&gt;li’).</a:t>
            </a:r>
            <a:r>
              <a:rPr lang="en-US" sz="1400" dirty="0" err="1">
                <a:latin typeface="Courier New" charset="0"/>
                <a:ea typeface="Courier New" charset="0"/>
                <a:cs typeface="Courier New" charset="0"/>
              </a:rPr>
              <a:t>eq</a:t>
            </a:r>
            <a:r>
              <a:rPr lang="en-US" sz="1400" dirty="0">
                <a:latin typeface="Courier New" charset="0"/>
                <a:ea typeface="Courier New" charset="0"/>
                <a:cs typeface="Courier New" charset="0"/>
              </a:rPr>
              <a:t>(1</a:t>
            </a:r>
            <a:r>
              <a:rPr lang="en-US" sz="1400" dirty="0" smtClean="0">
                <a:latin typeface="Courier New" charset="0"/>
                <a:ea typeface="Courier New" charset="0"/>
                <a:cs typeface="Courier New" charset="0"/>
              </a:rPr>
              <a:t>).</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(’font-weight’, ’bold’) </a:t>
            </a:r>
            <a:endParaRPr lang="en-US" sz="1400" dirty="0" smtClean="0">
              <a:latin typeface="Courier New" charset="0"/>
              <a:ea typeface="Courier New" charset="0"/>
              <a:cs typeface="Courier New" charset="0"/>
            </a:endParaRPr>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ul</a:t>
            </a:r>
            <a:r>
              <a:rPr lang="en-US" sz="1400" dirty="0">
                <a:latin typeface="Courier New" charset="0"/>
                <a:ea typeface="Courier New" charset="0"/>
                <a:cs typeface="Courier New" charset="0"/>
              </a:rPr>
              <a:t>&gt;li’).filter(’:even’).</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(’background’, ’cyan</a:t>
            </a:r>
            <a:r>
              <a:rPr lang="en-US" sz="1400" dirty="0" smtClean="0">
                <a:latin typeface="Courier New" charset="0"/>
                <a:ea typeface="Courier New" charset="0"/>
                <a:cs typeface="Courier New" charset="0"/>
              </a:rPr>
              <a:t>’)</a:t>
            </a:r>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ul</a:t>
            </a:r>
            <a:r>
              <a:rPr lang="en-US" sz="1400" dirty="0">
                <a:latin typeface="Courier New" charset="0"/>
                <a:ea typeface="Courier New" charset="0"/>
                <a:cs typeface="Courier New" charset="0"/>
              </a:rPr>
              <a:t>&gt;li’).not(’#new’) .</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(’color’, ’blue’) </a:t>
            </a:r>
            <a:endParaRPr lang="en-US" sz="1400" dirty="0" smtClean="0">
              <a:latin typeface="Courier New" charset="0"/>
              <a:ea typeface="Courier New" charset="0"/>
              <a:cs typeface="Courier New" charset="0"/>
            </a:endParaRPr>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ul</a:t>
            </a:r>
            <a:r>
              <a:rPr lang="en-US" sz="1400" dirty="0">
                <a:latin typeface="Courier New" charset="0"/>
                <a:ea typeface="Courier New" charset="0"/>
                <a:cs typeface="Courier New" charset="0"/>
              </a:rPr>
              <a:t>&gt;li’).has(’</a:t>
            </a:r>
            <a:r>
              <a:rPr lang="en-US" sz="1400" dirty="0" err="1">
                <a:latin typeface="Courier New" charset="0"/>
                <a:ea typeface="Courier New" charset="0"/>
                <a:cs typeface="Courier New" charset="0"/>
              </a:rPr>
              <a:t>ol</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css</a:t>
            </a:r>
            <a:r>
              <a:rPr lang="en-US" sz="1400" dirty="0">
                <a:latin typeface="Courier New" charset="0"/>
                <a:ea typeface="Courier New" charset="0"/>
                <a:cs typeface="Courier New" charset="0"/>
              </a:rPr>
              <a:t>(’text-decoration’, ’line-through’) </a:t>
            </a:r>
            <a:endParaRPr lang="en-US" sz="1400" dirty="0">
              <a:latin typeface="Courier New" charset="0"/>
              <a:ea typeface="Courier New" charset="0"/>
              <a:cs typeface="Courier New" charset="0"/>
            </a:endParaRPr>
          </a:p>
        </p:txBody>
      </p:sp>
    </p:spTree>
    <p:extLst>
      <p:ext uri="{BB962C8B-B14F-4D97-AF65-F5344CB8AC3E}">
        <p14:creationId xmlns:p14="http://schemas.microsoft.com/office/powerpoint/2010/main" val="169311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t>
            </a:r>
            <a:r>
              <a:rPr lang="es-ES_tradnl" dirty="0" err="1" smtClean="0"/>
              <a:t>each</a:t>
            </a:r>
            <a:r>
              <a:rPr lang="es-ES_tradnl" dirty="0" smtClean="0"/>
              <a:t>()</a:t>
            </a:r>
            <a:endParaRPr lang="es-ES_tradnl" dirty="0"/>
          </a:p>
        </p:txBody>
      </p:sp>
      <p:sp>
        <p:nvSpPr>
          <p:cNvPr id="3" name="Content Placeholder 2"/>
          <p:cNvSpPr>
            <a:spLocks noGrp="1"/>
          </p:cNvSpPr>
          <p:nvPr>
            <p:ph idx="1"/>
          </p:nvPr>
        </p:nvSpPr>
        <p:spPr>
          <a:xfrm>
            <a:off x="1250038" y="2153412"/>
            <a:ext cx="9691923" cy="4529777"/>
          </a:xfrm>
        </p:spPr>
        <p:txBody>
          <a:bodyPr>
            <a:normAutofit fontScale="92500" lnSpcReduction="10000"/>
          </a:bodyPr>
          <a:lstStyle/>
          <a:p>
            <a:pPr marL="0" indent="0">
              <a:buNone/>
            </a:pPr>
            <a:r>
              <a:rPr lang="en-US" dirty="0">
                <a:latin typeface="Courier New" charset="0"/>
                <a:ea typeface="Courier New" charset="0"/>
                <a:cs typeface="Courier New" charset="0"/>
              </a:rPr>
              <a:t>pets = { </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Scratchy </a:t>
            </a:r>
            <a:r>
              <a:rPr lang="en-US" dirty="0">
                <a:latin typeface="Courier New" charset="0"/>
                <a:ea typeface="Courier New" charset="0"/>
                <a:cs typeface="Courier New" charset="0"/>
              </a:rPr>
              <a:t>: ’Guinea Pig’,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Squeeky</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’Guinea Pig’,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Fluffy </a:t>
            </a:r>
            <a:r>
              <a:rPr lang="en-US" dirty="0">
                <a:latin typeface="Courier New" charset="0"/>
                <a:ea typeface="Courier New" charset="0"/>
                <a:cs typeface="Courier New" charset="0"/>
              </a:rPr>
              <a:t>: ’Rabbit’,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Thumper </a:t>
            </a:r>
            <a:r>
              <a:rPr lang="en-US" dirty="0">
                <a:latin typeface="Courier New" charset="0"/>
                <a:ea typeface="Courier New" charset="0"/>
                <a:cs typeface="Courier New" charset="0"/>
              </a:rPr>
              <a:t>: ’Rabbit’, </a:t>
            </a:r>
            <a:r>
              <a:rPr lang="en-US" dirty="0" smtClean="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Snoopy </a:t>
            </a:r>
            <a:r>
              <a:rPr lang="en-US" dirty="0">
                <a:latin typeface="Courier New" charset="0"/>
                <a:ea typeface="Courier New" charset="0"/>
                <a:cs typeface="Courier New" charset="0"/>
              </a:rPr>
              <a:t>: ’Dog</a:t>
            </a: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Tiddles</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’Cat’ </a:t>
            </a:r>
            <a:endParaRPr lang="en-US" dirty="0" smtClean="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buNone/>
            </a:pPr>
            <a:r>
              <a:rPr lang="en-US" dirty="0" err="1">
                <a:latin typeface="Courier New" charset="0"/>
                <a:ea typeface="Courier New" charset="0"/>
                <a:cs typeface="Courier New" charset="0"/>
              </a:rPr>
              <a:t>guineapigs</a:t>
            </a:r>
            <a:r>
              <a:rPr lang="en-US" dirty="0">
                <a:latin typeface="Courier New" charset="0"/>
                <a:ea typeface="Courier New" charset="0"/>
                <a:cs typeface="Courier New" charset="0"/>
              </a:rPr>
              <a:t> = [] </a:t>
            </a: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$.each(pets, function(name, type){</a:t>
            </a:r>
            <a:br>
              <a:rPr lang="en-US" dirty="0">
                <a:latin typeface="Courier New" charset="0"/>
                <a:ea typeface="Courier New" charset="0"/>
                <a:cs typeface="Courier New" charset="0"/>
              </a:rPr>
            </a:br>
            <a:r>
              <a:rPr lang="en-US"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if </a:t>
            </a:r>
            <a:r>
              <a:rPr lang="en-US" dirty="0">
                <a:latin typeface="Courier New" charset="0"/>
                <a:ea typeface="Courier New" charset="0"/>
                <a:cs typeface="Courier New" charset="0"/>
              </a:rPr>
              <a:t>(type == ’Guinea Pig’) </a:t>
            </a:r>
            <a:r>
              <a:rPr lang="en-US" dirty="0" err="1">
                <a:latin typeface="Courier New" charset="0"/>
                <a:ea typeface="Courier New" charset="0"/>
                <a:cs typeface="Courier New" charset="0"/>
              </a:rPr>
              <a:t>guineapigs.push</a:t>
            </a:r>
            <a:r>
              <a:rPr lang="en-US" dirty="0">
                <a:latin typeface="Courier New" charset="0"/>
                <a:ea typeface="Courier New" charset="0"/>
                <a:cs typeface="Courier New" charset="0"/>
              </a:rPr>
              <a:t>(name) </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$(’#info’).html(’The guinea pig names are: ’ + </a:t>
            </a:r>
            <a:r>
              <a:rPr lang="en-US" dirty="0" err="1">
                <a:latin typeface="Courier New" charset="0"/>
                <a:ea typeface="Courier New" charset="0"/>
                <a:cs typeface="Courier New" charset="0"/>
              </a:rPr>
              <a:t>guineapigs</a:t>
            </a:r>
            <a:r>
              <a:rPr lang="en-US" dirty="0">
                <a:latin typeface="Courier New" charset="0"/>
                <a:ea typeface="Courier New" charset="0"/>
                <a:cs typeface="Courier New" charset="0"/>
              </a:rPr>
              <a:t>. join(’ &amp; ’)) </a:t>
            </a:r>
            <a:endParaRPr lang="en-US" dirty="0">
              <a:latin typeface="Courier New" charset="0"/>
              <a:ea typeface="Courier New" charset="0"/>
              <a:cs typeface="Courier New" charset="0"/>
            </a:endParaRPr>
          </a:p>
          <a:p>
            <a:pPr marL="0" indent="0">
              <a:buNone/>
            </a:pPr>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185720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t>
            </a:r>
            <a:r>
              <a:rPr lang="es-ES_tradnl" dirty="0" err="1" smtClean="0"/>
              <a:t>map</a:t>
            </a:r>
            <a:r>
              <a:rPr lang="es-ES_tradnl" dirty="0" smtClean="0"/>
              <a:t>()</a:t>
            </a:r>
            <a:endParaRPr lang="es-ES_tradnl" dirty="0"/>
          </a:p>
        </p:txBody>
      </p:sp>
      <p:sp>
        <p:nvSpPr>
          <p:cNvPr id="3" name="Content Placeholder 2"/>
          <p:cNvSpPr>
            <a:spLocks noGrp="1"/>
          </p:cNvSpPr>
          <p:nvPr>
            <p:ph idx="1"/>
          </p:nvPr>
        </p:nvSpPr>
        <p:spPr/>
        <p:txBody>
          <a:bodyPr/>
          <a:lstStyle/>
          <a:p>
            <a:pPr marL="0" indent="0">
              <a:buNone/>
            </a:pPr>
            <a:r>
              <a:rPr lang="en-US" dirty="0" err="1">
                <a:latin typeface="Courier New" charset="0"/>
                <a:ea typeface="Courier New" charset="0"/>
                <a:cs typeface="Courier New" charset="0"/>
              </a:rPr>
              <a:t>guineapigs</a:t>
            </a:r>
            <a:r>
              <a:rPr lang="en-US" dirty="0">
                <a:latin typeface="Courier New" charset="0"/>
                <a:ea typeface="Courier New" charset="0"/>
                <a:cs typeface="Courier New" charset="0"/>
              </a:rPr>
              <a:t> = $.map(pets, function(type, name) { </a:t>
            </a:r>
            <a:endParaRPr lang="en-US" dirty="0" smtClean="0">
              <a:latin typeface="Courier New" charset="0"/>
              <a:ea typeface="Courier New" charset="0"/>
              <a:cs typeface="Courier New" charset="0"/>
            </a:endParaRPr>
          </a:p>
          <a:p>
            <a:pPr marL="0" indent="0">
              <a:buNone/>
            </a:pPr>
            <a:r>
              <a:rPr lang="en-US" b="1" dirty="0" smtClean="0">
                <a:latin typeface="Courier New" charset="0"/>
                <a:ea typeface="Courier New" charset="0"/>
                <a:cs typeface="Courier New" charset="0"/>
              </a:rPr>
              <a:t>  if </a:t>
            </a:r>
            <a:r>
              <a:rPr lang="en-US" dirty="0">
                <a:latin typeface="Courier New" charset="0"/>
                <a:ea typeface="Courier New" charset="0"/>
                <a:cs typeface="Courier New" charset="0"/>
              </a:rPr>
              <a:t>(type == ’Guinea Pig’) </a:t>
            </a:r>
            <a:r>
              <a:rPr lang="en-US" b="1" dirty="0">
                <a:latin typeface="Courier New" charset="0"/>
                <a:ea typeface="Courier New" charset="0"/>
                <a:cs typeface="Courier New" charset="0"/>
              </a:rPr>
              <a:t>return </a:t>
            </a:r>
            <a:r>
              <a:rPr lang="en-US" dirty="0">
                <a:latin typeface="Courier New" charset="0"/>
                <a:ea typeface="Courier New" charset="0"/>
                <a:cs typeface="Courier New" charset="0"/>
              </a:rPr>
              <a:t>name </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66173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INTRO A JS</a:t>
            </a:r>
            <a:endParaRPr lang="es-ES_tradnl" dirty="0"/>
          </a:p>
        </p:txBody>
      </p:sp>
      <p:sp>
        <p:nvSpPr>
          <p:cNvPr id="3" name="Content Placeholder 2"/>
          <p:cNvSpPr>
            <a:spLocks noGrp="1"/>
          </p:cNvSpPr>
          <p:nvPr>
            <p:ph idx="1"/>
          </p:nvPr>
        </p:nvSpPr>
        <p:spPr/>
        <p:txBody>
          <a:bodyPr>
            <a:normAutofit/>
          </a:bodyPr>
          <a:lstStyle/>
          <a:p>
            <a:r>
              <a:rPr lang="es-ES_tradnl" dirty="0" smtClean="0"/>
              <a:t>JS es un lenguaje creado para añadir interacciones a la web.</a:t>
            </a:r>
          </a:p>
          <a:p>
            <a:r>
              <a:rPr lang="es-ES_tradnl" dirty="0" smtClean="0"/>
              <a:t>JS permite presentar efectos de acuerdo a las interacciones que realice el usuario en la página.</a:t>
            </a:r>
          </a:p>
          <a:p>
            <a:r>
              <a:rPr lang="es-ES_tradnl" dirty="0" smtClean="0"/>
              <a:t>Las interacciones y efectos de JS son más avanzadas que las que ofrece CSS.</a:t>
            </a:r>
          </a:p>
          <a:p>
            <a:r>
              <a:rPr lang="es-ES_tradnl" dirty="0" smtClean="0"/>
              <a:t>JS puede manipular completamente el DOM y añadir, quitar o modificar elementos e incluso sus estilos.</a:t>
            </a:r>
          </a:p>
        </p:txBody>
      </p:sp>
    </p:spTree>
    <p:extLst>
      <p:ext uri="{BB962C8B-B14F-4D97-AF65-F5344CB8AC3E}">
        <p14:creationId xmlns:p14="http://schemas.microsoft.com/office/powerpoint/2010/main" val="1648627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Eventos</a:t>
            </a:r>
            <a:endParaRPr lang="es-ES_tradnl" dirty="0"/>
          </a:p>
        </p:txBody>
      </p:sp>
      <p:sp>
        <p:nvSpPr>
          <p:cNvPr id="3" name="Content Placeholder 2"/>
          <p:cNvSpPr>
            <a:spLocks noGrp="1"/>
          </p:cNvSpPr>
          <p:nvPr>
            <p:ph idx="1"/>
          </p:nvPr>
        </p:nvSpPr>
        <p:spPr>
          <a:xfrm>
            <a:off x="1869141" y="2638044"/>
            <a:ext cx="8390965" cy="3101983"/>
          </a:xfrm>
        </p:spPr>
        <p:txBody>
          <a:bodyPr>
            <a:normAutofit fontScale="85000" lnSpcReduction="20000"/>
          </a:bodyPr>
          <a:lstStyle/>
          <a:p>
            <a:pPr marL="0" indent="0">
              <a:buNone/>
            </a:pP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helloBtn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on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click</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function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event</a:t>
            </a:r>
            <a:r>
              <a:rPr lang="mr-IN" dirty="0">
                <a:latin typeface="Courier New" charset="0"/>
                <a:ea typeface="Courier New" charset="0"/>
                <a:cs typeface="Courier New" charset="0"/>
              </a:rPr>
              <a:t> ) {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mr-IN" dirty="0" err="1" smtClean="0">
                <a:latin typeface="Courier New" charset="0"/>
                <a:ea typeface="Courier New" charset="0"/>
                <a:cs typeface="Courier New" charset="0"/>
              </a:rPr>
              <a:t>alert</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Hello</a:t>
            </a:r>
            <a:r>
              <a:rPr lang="mr-IN" dirty="0">
                <a:latin typeface="Courier New" charset="0"/>
                <a:ea typeface="Courier New" charset="0"/>
                <a:cs typeface="Courier New" charset="0"/>
              </a:rPr>
              <a:t>." ); </a:t>
            </a:r>
            <a:endParaRPr lang="mr-IN" dirty="0">
              <a:latin typeface="Courier New" charset="0"/>
              <a:ea typeface="Courier New" charset="0"/>
              <a:cs typeface="Courier New" charset="0"/>
            </a:endParaRPr>
          </a:p>
          <a:p>
            <a:pPr marL="0" indent="0">
              <a:buNone/>
            </a:pPr>
            <a:r>
              <a:rPr lang="mr-IN"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buNone/>
            </a:pPr>
            <a:endParaRPr lang="en-US" dirty="0">
              <a:latin typeface="Courier New" charset="0"/>
              <a:ea typeface="Courier New" charset="0"/>
              <a:cs typeface="Courier New" charset="0"/>
            </a:endParaRPr>
          </a:p>
          <a:p>
            <a:pPr marL="0" indent="0">
              <a:buNone/>
            </a:pP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helloBtn</a:t>
            </a:r>
            <a:r>
              <a:rPr lang="mr-IN" dirty="0">
                <a:latin typeface="Courier New" charset="0"/>
                <a:ea typeface="Courier New" charset="0"/>
                <a:cs typeface="Courier New" charset="0"/>
              </a:rPr>
              <a:t>" </a:t>
            </a:r>
            <a:r>
              <a:rPr lang="mr-IN" dirty="0" smtClean="0">
                <a:latin typeface="Courier New" charset="0"/>
                <a:ea typeface="Courier New" charset="0"/>
                <a:cs typeface="Courier New" charset="0"/>
              </a:rPr>
              <a:t>).</a:t>
            </a:r>
            <a:r>
              <a:rPr lang="en-US" dirty="0" smtClean="0">
                <a:latin typeface="Courier New" charset="0"/>
                <a:ea typeface="Courier New" charset="0"/>
                <a:cs typeface="Courier New" charset="0"/>
              </a:rPr>
              <a:t>off(”click”, function(){</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console.log</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Evento</a:t>
            </a:r>
            <a:r>
              <a:rPr lang="en-US" dirty="0" smtClean="0">
                <a:latin typeface="Courier New" charset="0"/>
                <a:ea typeface="Courier New" charset="0"/>
                <a:cs typeface="Courier New" charset="0"/>
              </a:rPr>
              <a:t> off”);</a:t>
            </a:r>
          </a:p>
          <a:p>
            <a:pPr marL="0" indent="0">
              <a:buNone/>
            </a:pPr>
            <a:r>
              <a:rPr lang="en-US" dirty="0" smtClean="0">
                <a:latin typeface="Courier New" charset="0"/>
                <a:ea typeface="Courier New" charset="0"/>
                <a:cs typeface="Courier New" charset="0"/>
              </a:rPr>
              <a:t>});</a:t>
            </a:r>
            <a:endParaRPr lang="mr-IN" dirty="0">
              <a:latin typeface="Courier New" charset="0"/>
              <a:ea typeface="Courier New" charset="0"/>
              <a:cs typeface="Courier New" charset="0"/>
            </a:endParaRPr>
          </a:p>
          <a:p>
            <a:pPr marL="0" indent="0">
              <a:buNone/>
            </a:pPr>
            <a:endParaRPr lang="es-ES_tradnl" dirty="0" smtClean="0">
              <a:latin typeface="Courier New" charset="0"/>
              <a:ea typeface="Courier New" charset="0"/>
              <a:cs typeface="Courier New" charset="0"/>
            </a:endParaRPr>
          </a:p>
          <a:p>
            <a:pPr marL="0" indent="0">
              <a:buNone/>
            </a:pPr>
            <a:endParaRPr lang="es-ES_tradnl" dirty="0">
              <a:latin typeface="Courier New" charset="0"/>
              <a:ea typeface="Courier New" charset="0"/>
              <a:cs typeface="Courier New" charset="0"/>
            </a:endParaRPr>
          </a:p>
          <a:p>
            <a:pPr marL="0" indent="0">
              <a:buNone/>
            </a:pPr>
            <a:r>
              <a:rPr lang="es-ES_tradnl" dirty="0">
                <a:latin typeface="Courier New" charset="0"/>
                <a:ea typeface="Courier New" charset="0"/>
                <a:cs typeface="Courier New" charset="0"/>
                <a:hlinkClick r:id="rId2"/>
              </a:rPr>
              <a:t>https://api.jquery.com/on</a:t>
            </a:r>
            <a:r>
              <a:rPr lang="es-ES_tradnl" dirty="0" smtClean="0">
                <a:latin typeface="Courier New" charset="0"/>
                <a:ea typeface="Courier New" charset="0"/>
                <a:cs typeface="Courier New" charset="0"/>
                <a:hlinkClick r:id="rId2"/>
              </a:rPr>
              <a:t>/</a:t>
            </a:r>
            <a:endParaRPr lang="es-ES_tradnl" dirty="0" smtClean="0">
              <a:latin typeface="Courier New" charset="0"/>
              <a:ea typeface="Courier New" charset="0"/>
              <a:cs typeface="Courier New" charset="0"/>
            </a:endParaRPr>
          </a:p>
          <a:p>
            <a:pPr marL="0" indent="0">
              <a:buNone/>
            </a:pPr>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118070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Efectos</a:t>
            </a:r>
            <a:endParaRPr lang="es-ES_tradnl" dirty="0"/>
          </a:p>
        </p:txBody>
      </p:sp>
      <p:sp>
        <p:nvSpPr>
          <p:cNvPr id="3" name="Content Placeholder 2"/>
          <p:cNvSpPr>
            <a:spLocks noGrp="1"/>
          </p:cNvSpPr>
          <p:nvPr>
            <p:ph idx="1"/>
          </p:nvPr>
        </p:nvSpPr>
        <p:spPr>
          <a:xfrm>
            <a:off x="1506071" y="2153412"/>
            <a:ext cx="9439835" cy="4207047"/>
          </a:xfrm>
        </p:spPr>
        <p:txBody>
          <a:bodyPr>
            <a:normAutofit/>
          </a:bodyPr>
          <a:lstStyle/>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Ocultar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todos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elementos</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p                                             $( </a:t>
            </a:r>
            <a:r>
              <a:rPr lang="en-US" dirty="0">
                <a:latin typeface="Courier New" charset="0"/>
                <a:ea typeface="Courier New" charset="0"/>
                <a:cs typeface="Courier New" charset="0"/>
              </a:rPr>
              <a:t>"p" ).hide(); </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Mostrar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todos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div con </a:t>
            </a:r>
            <a:r>
              <a:rPr lang="en-US" dirty="0" err="1">
                <a:latin typeface="Courier New" charset="0"/>
                <a:ea typeface="Courier New" charset="0"/>
                <a:cs typeface="Courier New" charset="0"/>
              </a:rPr>
              <a:t>clase</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hide                                      $( </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div.hidden</a:t>
            </a:r>
            <a:r>
              <a:rPr lang="en-US" dirty="0">
                <a:latin typeface="Courier New" charset="0"/>
                <a:ea typeface="Courier New" charset="0"/>
                <a:cs typeface="Courier New" charset="0"/>
              </a:rPr>
              <a:t>" ).show(); // ’fast’ , ’slow’, ’normal’, </a:t>
            </a:r>
            <a:r>
              <a:rPr lang="en-US" dirty="0" smtClean="0">
                <a:latin typeface="Courier New" charset="0"/>
                <a:ea typeface="Courier New" charset="0"/>
                <a:cs typeface="Courier New" charset="0"/>
              </a:rPr>
              <a:t>’1000 </a:t>
            </a:r>
            <a:r>
              <a:rPr lang="en-US" dirty="0">
                <a:latin typeface="Courier New" charset="0"/>
                <a:ea typeface="Courier New" charset="0"/>
                <a:cs typeface="Courier New" charset="0"/>
              </a:rPr>
              <a:t>’ </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ANIMACIONES</a:t>
            </a:r>
            <a:r>
              <a:rPr lang="en-US" dirty="0">
                <a:latin typeface="Courier New" charset="0"/>
                <a:ea typeface="Courier New" charset="0"/>
                <a:cs typeface="Courier New" charset="0"/>
              </a:rPr>
              <a:t/>
            </a:r>
            <a:br>
              <a:rPr lang="en-US" dirty="0">
                <a:latin typeface="Courier New" charset="0"/>
                <a:ea typeface="Courier New" charset="0"/>
                <a:cs typeface="Courier New" charset="0"/>
              </a:rPr>
            </a:b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Ocultar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todos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p con </a:t>
            </a:r>
            <a:r>
              <a:rPr lang="en-US" dirty="0" err="1">
                <a:latin typeface="Courier New" charset="0"/>
                <a:ea typeface="Courier New" charset="0"/>
                <a:cs typeface="Courier New" charset="0"/>
              </a:rPr>
              <a:t>una</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animacion</a:t>
            </a:r>
            <a:r>
              <a:rPr lang="en-US" dirty="0">
                <a:latin typeface="Courier New" charset="0"/>
                <a:ea typeface="Courier New" charset="0"/>
                <a:cs typeface="Courier New" charset="0"/>
              </a:rPr>
              <a:t> slide up con </a:t>
            </a:r>
            <a:r>
              <a:rPr lang="en-US" dirty="0" err="1" smtClean="0">
                <a:latin typeface="Courier New" charset="0"/>
                <a:ea typeface="Courier New" charset="0"/>
                <a:cs typeface="Courier New" charset="0"/>
              </a:rPr>
              <a:t>duración</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de 0.8 </a:t>
            </a:r>
            <a:r>
              <a:rPr lang="en-US" dirty="0" err="1">
                <a:latin typeface="Courier New" charset="0"/>
                <a:ea typeface="Courier New" charset="0"/>
                <a:cs typeface="Courier New" charset="0"/>
              </a:rPr>
              <a:t>segundos</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r>
              <a:rPr lang="en-US" dirty="0">
                <a:latin typeface="Courier New" charset="0"/>
                <a:ea typeface="Courier New" charset="0"/>
                <a:cs typeface="Courier New" charset="0"/>
              </a:rPr>
              <a:t>"p" ).</a:t>
            </a:r>
            <a:r>
              <a:rPr lang="en-US" dirty="0" err="1">
                <a:latin typeface="Courier New" charset="0"/>
                <a:ea typeface="Courier New" charset="0"/>
                <a:cs typeface="Courier New" charset="0"/>
              </a:rPr>
              <a:t>slideUp</a:t>
            </a:r>
            <a:r>
              <a:rPr lang="en-US" dirty="0">
                <a:latin typeface="Courier New" charset="0"/>
                <a:ea typeface="Courier New" charset="0"/>
                <a:cs typeface="Courier New" charset="0"/>
              </a:rPr>
              <a:t>( 800 ); </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 Mostar </a:t>
            </a:r>
            <a:r>
              <a:rPr lang="en-US" dirty="0" err="1">
                <a:latin typeface="Courier New" charset="0"/>
                <a:ea typeface="Courier New" charset="0"/>
                <a:cs typeface="Courier New" charset="0"/>
              </a:rPr>
              <a:t>todos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div.hidden</a:t>
            </a:r>
            <a:r>
              <a:rPr lang="en-US" dirty="0">
                <a:latin typeface="Courier New" charset="0"/>
                <a:ea typeface="Courier New" charset="0"/>
                <a:cs typeface="Courier New" charset="0"/>
              </a:rPr>
              <a:t> con </a:t>
            </a:r>
            <a:r>
              <a:rPr lang="en-US" dirty="0" err="1">
                <a:latin typeface="Courier New" charset="0"/>
                <a:ea typeface="Courier New" charset="0"/>
                <a:cs typeface="Courier New" charset="0"/>
              </a:rPr>
              <a:t>una</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animacion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slideDown</a:t>
            </a:r>
            <a:r>
              <a:rPr lang="en-US" dirty="0">
                <a:latin typeface="Courier New" charset="0"/>
                <a:ea typeface="Courier New" charset="0"/>
                <a:cs typeface="Courier New" charset="0"/>
              </a:rPr>
              <a:t> de 0.6 </a:t>
            </a:r>
            <a:r>
              <a:rPr lang="en-US" dirty="0" err="1">
                <a:latin typeface="Courier New" charset="0"/>
                <a:ea typeface="Courier New" charset="0"/>
                <a:cs typeface="Courier New" charset="0"/>
              </a:rPr>
              <a:t>segundos</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div.hidden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slideDown</a:t>
            </a:r>
            <a:r>
              <a:rPr lang="en-US" dirty="0">
                <a:latin typeface="Courier New" charset="0"/>
                <a:ea typeface="Courier New" charset="0"/>
                <a:cs typeface="Courier New" charset="0"/>
              </a:rPr>
              <a:t>( 600 ); </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Alternar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segun</a:t>
            </a:r>
            <a:r>
              <a:rPr lang="en-US" dirty="0">
                <a:latin typeface="Courier New" charset="0"/>
                <a:ea typeface="Courier New" charset="0"/>
                <a:cs typeface="Courier New" charset="0"/>
              </a:rPr>
              <a:t> el </a:t>
            </a:r>
            <a:r>
              <a:rPr lang="en-US" dirty="0" err="1">
                <a:latin typeface="Courier New" charset="0"/>
                <a:ea typeface="Courier New" charset="0"/>
                <a:cs typeface="Courier New" charset="0"/>
              </a:rPr>
              <a:t>estado</a:t>
            </a:r>
            <a:r>
              <a:rPr lang="en-US" dirty="0">
                <a:latin typeface="Courier New" charset="0"/>
                <a:ea typeface="Courier New" charset="0"/>
                <a:cs typeface="Courier New" charset="0"/>
              </a:rPr>
              <a:t> actual</a:t>
            </a:r>
            <a:br>
              <a:rPr lang="en-US" dirty="0">
                <a:latin typeface="Courier New" charset="0"/>
                <a:ea typeface="Courier New" charset="0"/>
                <a:cs typeface="Courier New" charset="0"/>
              </a:rPr>
            </a:br>
            <a:r>
              <a:rPr lang="en-US" dirty="0">
                <a:latin typeface="Courier New" charset="0"/>
                <a:ea typeface="Courier New" charset="0"/>
                <a:cs typeface="Courier New" charset="0"/>
              </a:rPr>
              <a:t>$( "p" ).toggle(); // ’slow’, ’1800’. .</a:t>
            </a:r>
            <a:r>
              <a:rPr lang="en-US" dirty="0" err="1">
                <a:latin typeface="Courier New" charset="0"/>
                <a:ea typeface="Courier New" charset="0"/>
                <a:cs typeface="Courier New" charset="0"/>
              </a:rPr>
              <a:t>slideToggle</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fadeToggle</a:t>
            </a:r>
            <a:r>
              <a:rPr lang="en-US" dirty="0">
                <a:latin typeface="Courier New" charset="0"/>
                <a:ea typeface="Courier New" charset="0"/>
                <a:cs typeface="Courier New" charset="0"/>
              </a:rPr>
              <a:t>() </a:t>
            </a:r>
            <a:endParaRPr lang="en-US" dirty="0">
              <a:latin typeface="Courier New" charset="0"/>
              <a:ea typeface="Courier New" charset="0"/>
              <a:cs typeface="Courier New" charset="0"/>
            </a:endParaRPr>
          </a:p>
          <a:p>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1736548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Funciones </a:t>
            </a:r>
            <a:r>
              <a:rPr lang="es-ES_tradnl" dirty="0" err="1" smtClean="0"/>
              <a:t>callback</a:t>
            </a:r>
            <a:endParaRPr lang="es-ES_tradnl" dirty="0"/>
          </a:p>
        </p:txBody>
      </p:sp>
      <p:sp>
        <p:nvSpPr>
          <p:cNvPr id="3" name="Content Placeholder 2"/>
          <p:cNvSpPr>
            <a:spLocks noGrp="1"/>
          </p:cNvSpPr>
          <p:nvPr>
            <p:ph idx="1"/>
          </p:nvPr>
        </p:nvSpPr>
        <p:spPr>
          <a:xfrm>
            <a:off x="430306" y="2153412"/>
            <a:ext cx="10919012" cy="4583564"/>
          </a:xfrm>
        </p:spPr>
        <p:txBody>
          <a:bodyPr>
            <a:normAutofit/>
          </a:bodyPr>
          <a:lstStyle/>
          <a:p>
            <a:pPr marL="0" indent="0">
              <a:buNone/>
            </a:pPr>
            <a:r>
              <a:rPr lang="en-US" dirty="0">
                <a:latin typeface="Courier New" charset="0"/>
                <a:ea typeface="Courier New" charset="0"/>
                <a:cs typeface="Courier New" charset="0"/>
              </a:rPr>
              <a:t>// La </a:t>
            </a:r>
            <a:r>
              <a:rPr lang="en-US" dirty="0" err="1">
                <a:latin typeface="Courier New" charset="0"/>
                <a:ea typeface="Courier New" charset="0"/>
                <a:cs typeface="Courier New" charset="0"/>
              </a:rPr>
              <a:t>siguiente</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funcion</a:t>
            </a:r>
            <a:r>
              <a:rPr lang="en-US" dirty="0">
                <a:latin typeface="Courier New" charset="0"/>
                <a:ea typeface="Courier New" charset="0"/>
                <a:cs typeface="Courier New" charset="0"/>
              </a:rPr>
              <a:t> de </a:t>
            </a:r>
            <a:r>
              <a:rPr lang="en-US" dirty="0" err="1">
                <a:latin typeface="Courier New" charset="0"/>
                <a:ea typeface="Courier New" charset="0"/>
                <a:cs typeface="Courier New" charset="0"/>
              </a:rPr>
              <a:t>cadena</a:t>
            </a:r>
            <a:r>
              <a:rPr lang="en-US" dirty="0">
                <a:latin typeface="Courier New" charset="0"/>
                <a:ea typeface="Courier New" charset="0"/>
                <a:cs typeface="Courier New" charset="0"/>
              </a:rPr>
              <a:t> no </a:t>
            </a:r>
            <a:r>
              <a:rPr lang="en-US" dirty="0" err="1">
                <a:latin typeface="Courier New" charset="0"/>
                <a:ea typeface="Courier New" charset="0"/>
                <a:cs typeface="Courier New" charset="0"/>
              </a:rPr>
              <a:t>espera</a:t>
            </a:r>
            <a:r>
              <a:rPr lang="en-US" dirty="0">
                <a:latin typeface="Courier New" charset="0"/>
                <a:ea typeface="Courier New" charset="0"/>
                <a:cs typeface="Courier New" charset="0"/>
              </a:rPr>
              <a:t> a que </a:t>
            </a:r>
            <a:r>
              <a:rPr lang="en-US" dirty="0" err="1">
                <a:latin typeface="Courier New" charset="0"/>
                <a:ea typeface="Courier New" charset="0"/>
                <a:cs typeface="Courier New" charset="0"/>
              </a:rPr>
              <a:t>finalice</a:t>
            </a:r>
            <a:r>
              <a:rPr lang="en-US" dirty="0">
                <a:latin typeface="Courier New" charset="0"/>
                <a:ea typeface="Courier New" charset="0"/>
                <a:cs typeface="Courier New" charset="0"/>
              </a:rPr>
              <a:t> la </a:t>
            </a:r>
            <a:r>
              <a:rPr lang="en-US" dirty="0" err="1">
                <a:latin typeface="Courier New" charset="0"/>
                <a:ea typeface="Courier New" charset="0"/>
                <a:cs typeface="Courier New" charset="0"/>
              </a:rPr>
              <a:t>animacion</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p.hidden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fadeIn</a:t>
            </a:r>
            <a:r>
              <a:rPr lang="en-US" dirty="0">
                <a:latin typeface="Courier New" charset="0"/>
                <a:ea typeface="Courier New" charset="0"/>
                <a:cs typeface="Courier New" charset="0"/>
              </a:rPr>
              <a:t>( 750 ).</a:t>
            </a:r>
            <a:r>
              <a:rPr lang="en-US" dirty="0" err="1">
                <a:latin typeface="Courier New" charset="0"/>
                <a:ea typeface="Courier New" charset="0"/>
                <a:cs typeface="Courier New" charset="0"/>
              </a:rPr>
              <a:t>addClass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lookAtMe</a:t>
            </a:r>
            <a:r>
              <a:rPr lang="en-US" dirty="0">
                <a:latin typeface="Courier New" charset="0"/>
                <a:ea typeface="Courier New" charset="0"/>
                <a:cs typeface="Courier New" charset="0"/>
              </a:rPr>
              <a:t>" ); </a:t>
            </a:r>
            <a:endParaRPr lang="en-US" dirty="0" smtClean="0">
              <a:latin typeface="Courier New" charset="0"/>
              <a:ea typeface="Courier New" charset="0"/>
              <a:cs typeface="Courier New" charset="0"/>
            </a:endParaRPr>
          </a:p>
          <a:p>
            <a:pPr marL="0" indent="0">
              <a:buNone/>
            </a:pPr>
            <a:endParaRPr lang="en-US" dirty="0">
              <a:latin typeface="Courier New" charset="0"/>
              <a:ea typeface="Courier New" charset="0"/>
              <a:cs typeface="Courier New" charset="0"/>
            </a:endParaRPr>
          </a:p>
          <a:p>
            <a:pPr marL="0" indent="0">
              <a:buNone/>
            </a:pPr>
            <a:endParaRPr lang="en-US" dirty="0" smtClean="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Se </a:t>
            </a:r>
            <a:r>
              <a:rPr lang="en-US" dirty="0" err="1">
                <a:latin typeface="Courier New" charset="0"/>
                <a:ea typeface="Courier New" charset="0"/>
                <a:cs typeface="Courier New" charset="0"/>
              </a:rPr>
              <a:t>debe</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utilizar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una</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funcion</a:t>
            </a:r>
            <a:r>
              <a:rPr lang="en-US" dirty="0">
                <a:latin typeface="Courier New" charset="0"/>
                <a:ea typeface="Courier New" charset="0"/>
                <a:cs typeface="Courier New" charset="0"/>
              </a:rPr>
              <a:t> callback </a:t>
            </a:r>
            <a:r>
              <a:rPr lang="en-US" dirty="0" smtClean="0">
                <a:latin typeface="Courier New" charset="0"/>
                <a:ea typeface="Courier New" charset="0"/>
                <a:cs typeface="Courier New" charset="0"/>
              </a:rPr>
              <a:t>           </a:t>
            </a:r>
          </a:p>
          <a:p>
            <a:pPr marL="0" indent="0">
              <a:buNone/>
            </a:pP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p.hidden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fadeIn</a:t>
            </a:r>
            <a:r>
              <a:rPr lang="en-US" dirty="0">
                <a:latin typeface="Courier New" charset="0"/>
                <a:ea typeface="Courier New" charset="0"/>
                <a:cs typeface="Courier New" charset="0"/>
              </a:rPr>
              <a:t>( 750, function() {</a:t>
            </a:r>
            <a:br>
              <a:rPr lang="en-US" dirty="0">
                <a:latin typeface="Courier New" charset="0"/>
                <a:ea typeface="Courier New" charset="0"/>
                <a:cs typeface="Courier New" charset="0"/>
              </a:rPr>
            </a:br>
            <a:r>
              <a:rPr lang="en-US" dirty="0" smtClean="0">
                <a:latin typeface="Courier New" charset="0"/>
                <a:ea typeface="Courier New" charset="0"/>
                <a:cs typeface="Courier New" charset="0"/>
              </a:rPr>
              <a:t>  // </a:t>
            </a:r>
            <a:r>
              <a:rPr lang="en-US" dirty="0">
                <a:latin typeface="Courier New" charset="0"/>
                <a:ea typeface="Courier New" charset="0"/>
                <a:cs typeface="Courier New" charset="0"/>
              </a:rPr>
              <a:t>this = </a:t>
            </a:r>
            <a:r>
              <a:rPr lang="en-US" dirty="0" err="1">
                <a:latin typeface="Courier New" charset="0"/>
                <a:ea typeface="Courier New" charset="0"/>
                <a:cs typeface="Courier New" charset="0"/>
              </a:rPr>
              <a:t>elemento</a:t>
            </a:r>
            <a:r>
              <a:rPr lang="en-US" dirty="0">
                <a:latin typeface="Courier New" charset="0"/>
                <a:ea typeface="Courier New" charset="0"/>
                <a:cs typeface="Courier New" charset="0"/>
              </a:rPr>
              <a:t> DOM </a:t>
            </a:r>
            <a:r>
              <a:rPr lang="en-US" dirty="0" err="1">
                <a:latin typeface="Courier New" charset="0"/>
                <a:ea typeface="Courier New" charset="0"/>
                <a:cs typeface="Courier New" charset="0"/>
              </a:rPr>
              <a:t>sobre</a:t>
            </a:r>
            <a:r>
              <a:rPr lang="en-US" dirty="0">
                <a:latin typeface="Courier New" charset="0"/>
                <a:ea typeface="Courier New" charset="0"/>
                <a:cs typeface="Courier New" charset="0"/>
              </a:rPr>
              <a:t> el </a:t>
            </a:r>
            <a:r>
              <a:rPr lang="en-US" dirty="0" err="1">
                <a:latin typeface="Courier New" charset="0"/>
                <a:ea typeface="Courier New" charset="0"/>
                <a:cs typeface="Courier New" charset="0"/>
              </a:rPr>
              <a:t>cual</a:t>
            </a:r>
            <a:r>
              <a:rPr lang="en-US" dirty="0">
                <a:latin typeface="Courier New" charset="0"/>
                <a:ea typeface="Courier New" charset="0"/>
                <a:cs typeface="Courier New" charset="0"/>
              </a:rPr>
              <a:t> se </a:t>
            </a:r>
            <a:r>
              <a:rPr lang="en-US" dirty="0" err="1">
                <a:latin typeface="Courier New" charset="0"/>
                <a:ea typeface="Courier New" charset="0"/>
                <a:cs typeface="Courier New" charset="0"/>
              </a:rPr>
              <a:t>acaba</a:t>
            </a:r>
            <a:r>
              <a:rPr lang="en-US" dirty="0">
                <a:latin typeface="Courier New" charset="0"/>
                <a:ea typeface="Courier New" charset="0"/>
                <a:cs typeface="Courier New" charset="0"/>
              </a:rPr>
              <a:t> de </a:t>
            </a:r>
            <a:r>
              <a:rPr lang="en-US" dirty="0" err="1">
                <a:latin typeface="Courier New" charset="0"/>
                <a:ea typeface="Courier New" charset="0"/>
                <a:cs typeface="Courier New" charset="0"/>
              </a:rPr>
              <a:t>aplicar</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la </a:t>
            </a:r>
            <a:r>
              <a:rPr lang="en-US" dirty="0" err="1" smtClean="0">
                <a:latin typeface="Courier New" charset="0"/>
                <a:ea typeface="Courier New" charset="0"/>
                <a:cs typeface="Courier New" charset="0"/>
              </a:rPr>
              <a:t>animacion</a:t>
            </a: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r>
              <a:rPr lang="en-US" b="1" dirty="0">
                <a:latin typeface="Courier New" charset="0"/>
                <a:ea typeface="Courier New" charset="0"/>
                <a:cs typeface="Courier New" charset="0"/>
              </a:rPr>
              <a:t>this </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addClass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lookAtMe</a:t>
            </a:r>
            <a:r>
              <a:rPr lang="en-US" dirty="0">
                <a:latin typeface="Courier New" charset="0"/>
                <a:ea typeface="Courier New" charset="0"/>
                <a:cs typeface="Courier New" charset="0"/>
              </a:rPr>
              <a:t>" ); </a:t>
            </a:r>
            <a:endParaRPr lang="en-US" dirty="0" smtClean="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782120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Ejercicios</a:t>
            </a:r>
            <a:endParaRPr lang="es-ES_tradnl" dirty="0"/>
          </a:p>
        </p:txBody>
      </p:sp>
      <p:sp>
        <p:nvSpPr>
          <p:cNvPr id="3" name="Content Placeholder 2"/>
          <p:cNvSpPr>
            <a:spLocks noGrp="1"/>
          </p:cNvSpPr>
          <p:nvPr>
            <p:ph idx="1"/>
          </p:nvPr>
        </p:nvSpPr>
        <p:spPr>
          <a:xfrm>
            <a:off x="1062318" y="2153412"/>
            <a:ext cx="9480176" cy="4704588"/>
          </a:xfrm>
        </p:spPr>
        <p:txBody>
          <a:bodyPr>
            <a:normAutofit fontScale="92500" lnSpcReduction="10000"/>
          </a:bodyPr>
          <a:lstStyle/>
          <a:p>
            <a:r>
              <a:rPr lang="en-US" dirty="0" err="1"/>
              <a:t>Crear</a:t>
            </a:r>
            <a:r>
              <a:rPr lang="en-US" dirty="0"/>
              <a:t> un </a:t>
            </a:r>
            <a:r>
              <a:rPr lang="en-US" dirty="0" err="1"/>
              <a:t>documento</a:t>
            </a:r>
            <a:r>
              <a:rPr lang="en-US" dirty="0"/>
              <a:t> HTML con un </a:t>
            </a:r>
            <a:r>
              <a:rPr lang="en-US" dirty="0" err="1"/>
              <a:t>encabezado</a:t>
            </a:r>
            <a:r>
              <a:rPr lang="en-US" dirty="0"/>
              <a:t>, dos </a:t>
            </a:r>
            <a:r>
              <a:rPr lang="en-US" dirty="0" err="1"/>
              <a:t>párrafos</a:t>
            </a:r>
            <a:r>
              <a:rPr lang="en-US" dirty="0"/>
              <a:t> y un </a:t>
            </a:r>
            <a:r>
              <a:rPr lang="en-US" dirty="0" err="1"/>
              <a:t>botón</a:t>
            </a:r>
            <a:r>
              <a:rPr lang="en-US" dirty="0"/>
              <a:t>. Al pulsar el </a:t>
            </a:r>
            <a:r>
              <a:rPr lang="en-US" dirty="0" err="1"/>
              <a:t>botón</a:t>
            </a:r>
            <a:r>
              <a:rPr lang="en-US" dirty="0"/>
              <a:t> se </a:t>
            </a:r>
            <a:r>
              <a:rPr lang="en-US" dirty="0" err="1"/>
              <a:t>debe</a:t>
            </a:r>
            <a:r>
              <a:rPr lang="en-US" dirty="0"/>
              <a:t> </a:t>
            </a:r>
            <a:r>
              <a:rPr lang="en-US" dirty="0" err="1"/>
              <a:t>ocultar</a:t>
            </a:r>
            <a:r>
              <a:rPr lang="en-US" dirty="0"/>
              <a:t> </a:t>
            </a:r>
            <a:r>
              <a:rPr lang="en-US" dirty="0" err="1"/>
              <a:t>todo</a:t>
            </a:r>
            <a:r>
              <a:rPr lang="en-US" dirty="0"/>
              <a:t> el HTML</a:t>
            </a:r>
            <a:r>
              <a:rPr lang="en-US" dirty="0" smtClean="0"/>
              <a:t>.</a:t>
            </a:r>
          </a:p>
          <a:p>
            <a:r>
              <a:rPr lang="en-US" dirty="0" err="1" smtClean="0"/>
              <a:t>Basado</a:t>
            </a:r>
            <a:r>
              <a:rPr lang="en-US" dirty="0" smtClean="0"/>
              <a:t> </a:t>
            </a:r>
            <a:r>
              <a:rPr lang="en-US" dirty="0" err="1"/>
              <a:t>en</a:t>
            </a:r>
            <a:r>
              <a:rPr lang="en-US" dirty="0"/>
              <a:t> el anterior. </a:t>
            </a:r>
            <a:r>
              <a:rPr lang="en-US" dirty="0" err="1"/>
              <a:t>Ahora</a:t>
            </a:r>
            <a:r>
              <a:rPr lang="en-US" dirty="0"/>
              <a:t> al pulsar el </a:t>
            </a:r>
            <a:r>
              <a:rPr lang="en-US" dirty="0" err="1"/>
              <a:t>botón</a:t>
            </a:r>
            <a:r>
              <a:rPr lang="en-US" dirty="0"/>
              <a:t> </a:t>
            </a:r>
            <a:r>
              <a:rPr lang="en-US" dirty="0" err="1"/>
              <a:t>debe</a:t>
            </a:r>
            <a:r>
              <a:rPr lang="en-US" dirty="0"/>
              <a:t> </a:t>
            </a:r>
            <a:r>
              <a:rPr lang="en-US" dirty="0" err="1"/>
              <a:t>ocultarse</a:t>
            </a:r>
            <a:r>
              <a:rPr lang="en-US" dirty="0"/>
              <a:t> </a:t>
            </a:r>
            <a:r>
              <a:rPr lang="en-US" dirty="0" err="1"/>
              <a:t>dicho</a:t>
            </a:r>
            <a:r>
              <a:rPr lang="en-US" dirty="0"/>
              <a:t> </a:t>
            </a:r>
            <a:r>
              <a:rPr lang="en-US" dirty="0" err="1"/>
              <a:t>botón</a:t>
            </a:r>
            <a:r>
              <a:rPr lang="en-US" dirty="0"/>
              <a:t>. </a:t>
            </a:r>
            <a:endParaRPr lang="en-US" dirty="0"/>
          </a:p>
          <a:p>
            <a:r>
              <a:rPr lang="en-US" dirty="0" err="1"/>
              <a:t>Basado</a:t>
            </a:r>
            <a:r>
              <a:rPr lang="en-US" dirty="0"/>
              <a:t> </a:t>
            </a:r>
            <a:r>
              <a:rPr lang="en-US" dirty="0" err="1"/>
              <a:t>en</a:t>
            </a:r>
            <a:r>
              <a:rPr lang="en-US" dirty="0"/>
              <a:t> el </a:t>
            </a:r>
            <a:r>
              <a:rPr lang="en-US" dirty="0" err="1"/>
              <a:t>ejercicio</a:t>
            </a:r>
            <a:r>
              <a:rPr lang="en-US" dirty="0"/>
              <a:t> anterior. </a:t>
            </a:r>
            <a:r>
              <a:rPr lang="en-US" dirty="0" err="1" smtClean="0"/>
              <a:t>Añadir</a:t>
            </a:r>
            <a:r>
              <a:rPr lang="en-US" dirty="0" smtClean="0"/>
              <a:t> la </a:t>
            </a:r>
            <a:r>
              <a:rPr lang="en-US" dirty="0" err="1" smtClean="0"/>
              <a:t>clase</a:t>
            </a:r>
            <a:r>
              <a:rPr lang="en-US" dirty="0" smtClean="0"/>
              <a:t> ”title” al </a:t>
            </a:r>
            <a:r>
              <a:rPr lang="en-US" dirty="0" err="1" smtClean="0"/>
              <a:t>elmento</a:t>
            </a:r>
            <a:r>
              <a:rPr lang="en-US" dirty="0" smtClean="0"/>
              <a:t> del </a:t>
            </a:r>
            <a:r>
              <a:rPr lang="en-US" dirty="0" err="1" smtClean="0"/>
              <a:t>titulo</a:t>
            </a:r>
            <a:r>
              <a:rPr lang="en-US" dirty="0" smtClean="0"/>
              <a:t> y </a:t>
            </a:r>
            <a:r>
              <a:rPr lang="en-US" dirty="0" err="1" smtClean="0"/>
              <a:t>hacer</a:t>
            </a:r>
            <a:r>
              <a:rPr lang="en-US" dirty="0" smtClean="0"/>
              <a:t> que se </a:t>
            </a:r>
            <a:r>
              <a:rPr lang="en-US" dirty="0" err="1" smtClean="0"/>
              <a:t>oculte</a:t>
            </a:r>
            <a:r>
              <a:rPr lang="en-US" dirty="0" smtClean="0"/>
              <a:t> </a:t>
            </a:r>
            <a:r>
              <a:rPr lang="en-US" dirty="0" err="1" smtClean="0"/>
              <a:t>este</a:t>
            </a:r>
            <a:r>
              <a:rPr lang="en-US" dirty="0" smtClean="0"/>
              <a:t> </a:t>
            </a:r>
            <a:r>
              <a:rPr lang="en-US" dirty="0" err="1" smtClean="0"/>
              <a:t>elemento</a:t>
            </a:r>
            <a:r>
              <a:rPr lang="en-US" dirty="0" smtClean="0"/>
              <a:t> al </a:t>
            </a:r>
            <a:r>
              <a:rPr lang="en-US" dirty="0" err="1" smtClean="0"/>
              <a:t>hacer</a:t>
            </a:r>
            <a:r>
              <a:rPr lang="en-US" dirty="0" smtClean="0"/>
              <a:t> </a:t>
            </a:r>
            <a:r>
              <a:rPr lang="en-US" dirty="0" err="1" smtClean="0"/>
              <a:t>clic</a:t>
            </a:r>
            <a:r>
              <a:rPr lang="en-US" dirty="0" smtClean="0"/>
              <a:t> </a:t>
            </a:r>
            <a:r>
              <a:rPr lang="en-US" dirty="0" err="1" smtClean="0"/>
              <a:t>en</a:t>
            </a:r>
            <a:r>
              <a:rPr lang="en-US" dirty="0" smtClean="0"/>
              <a:t> el </a:t>
            </a:r>
            <a:r>
              <a:rPr lang="en-US" dirty="0" err="1" smtClean="0"/>
              <a:t>botón</a:t>
            </a:r>
            <a:r>
              <a:rPr lang="en-US" dirty="0" smtClean="0"/>
              <a:t>.</a:t>
            </a:r>
          </a:p>
          <a:p>
            <a:r>
              <a:rPr lang="en-US" dirty="0" err="1" smtClean="0"/>
              <a:t>Seleccionar</a:t>
            </a:r>
            <a:r>
              <a:rPr lang="en-US" dirty="0" smtClean="0"/>
              <a:t> </a:t>
            </a:r>
            <a:r>
              <a:rPr lang="en-US" dirty="0"/>
              <a:t>el primer </a:t>
            </a:r>
            <a:r>
              <a:rPr lang="en-US" dirty="0" err="1"/>
              <a:t>elemento</a:t>
            </a:r>
            <a:r>
              <a:rPr lang="en-US" dirty="0"/>
              <a:t> de la </a:t>
            </a:r>
            <a:r>
              <a:rPr lang="en-US" dirty="0" err="1"/>
              <a:t>primera</a:t>
            </a:r>
            <a:r>
              <a:rPr lang="en-US" dirty="0"/>
              <a:t> </a:t>
            </a:r>
            <a:r>
              <a:rPr lang="en-US" dirty="0" err="1"/>
              <a:t>lista</a:t>
            </a:r>
            <a:r>
              <a:rPr lang="en-US" dirty="0"/>
              <a:t> y </a:t>
            </a:r>
            <a:r>
              <a:rPr lang="en-US" dirty="0" err="1"/>
              <a:t>ocultarlo</a:t>
            </a:r>
            <a:r>
              <a:rPr lang="en-US" dirty="0"/>
              <a:t> al </a:t>
            </a:r>
            <a:r>
              <a:rPr lang="en-US" dirty="0" err="1"/>
              <a:t>darle</a:t>
            </a:r>
            <a:r>
              <a:rPr lang="en-US" dirty="0"/>
              <a:t> </a:t>
            </a:r>
            <a:r>
              <a:rPr lang="en-US" dirty="0" err="1"/>
              <a:t>clic</a:t>
            </a:r>
            <a:r>
              <a:rPr lang="en-US" dirty="0"/>
              <a:t> a </a:t>
            </a:r>
            <a:r>
              <a:rPr lang="en-US" dirty="0" err="1"/>
              <a:t>este</a:t>
            </a:r>
            <a:r>
              <a:rPr lang="en-US" dirty="0"/>
              <a:t> </a:t>
            </a:r>
            <a:r>
              <a:rPr lang="en-US" dirty="0" err="1"/>
              <a:t>elemento</a:t>
            </a:r>
            <a:r>
              <a:rPr lang="en-US" dirty="0"/>
              <a:t>. </a:t>
            </a:r>
            <a:endParaRPr lang="en-US" dirty="0"/>
          </a:p>
          <a:p>
            <a:r>
              <a:rPr lang="en-US" dirty="0" err="1"/>
              <a:t>Lista</a:t>
            </a:r>
            <a:r>
              <a:rPr lang="en-US" dirty="0"/>
              <a:t> 1: </a:t>
            </a:r>
            <a:endParaRPr lang="en-US" dirty="0" smtClean="0"/>
          </a:p>
          <a:p>
            <a:pPr lvl="1"/>
            <a:r>
              <a:rPr lang="en-US" dirty="0" smtClean="0"/>
              <a:t>Tortilla </a:t>
            </a:r>
            <a:endParaRPr lang="en-US" dirty="0"/>
          </a:p>
          <a:p>
            <a:pPr lvl="1"/>
            <a:r>
              <a:rPr lang="en-US" dirty="0" err="1"/>
              <a:t>Jamón</a:t>
            </a:r>
            <a:r>
              <a:rPr lang="en-US" dirty="0"/>
              <a:t> </a:t>
            </a:r>
            <a:endParaRPr lang="en-US" dirty="0"/>
          </a:p>
          <a:p>
            <a:pPr lvl="1"/>
            <a:r>
              <a:rPr lang="en-US" dirty="0" err="1"/>
              <a:t>Queso</a:t>
            </a:r>
            <a:r>
              <a:rPr lang="en-US" dirty="0"/>
              <a:t> </a:t>
            </a:r>
            <a:endParaRPr lang="en-US" dirty="0" smtClean="0"/>
          </a:p>
          <a:p>
            <a:r>
              <a:rPr lang="en-US" dirty="0" err="1" smtClean="0"/>
              <a:t>Lista</a:t>
            </a:r>
            <a:r>
              <a:rPr lang="en-US" dirty="0" smtClean="0"/>
              <a:t> </a:t>
            </a:r>
            <a:r>
              <a:rPr lang="en-US" dirty="0"/>
              <a:t>2: </a:t>
            </a:r>
            <a:endParaRPr lang="en-US" dirty="0"/>
          </a:p>
          <a:p>
            <a:pPr lvl="1"/>
            <a:r>
              <a:rPr lang="en-US" dirty="0"/>
              <a:t>Coca Cola </a:t>
            </a:r>
            <a:endParaRPr lang="en-US" dirty="0" smtClean="0"/>
          </a:p>
          <a:p>
            <a:pPr lvl="1"/>
            <a:r>
              <a:rPr lang="en-US" dirty="0" err="1" smtClean="0"/>
              <a:t>Leche</a:t>
            </a:r>
            <a:endParaRPr lang="en-US" dirty="0" smtClean="0"/>
          </a:p>
          <a:p>
            <a:pPr lvl="1"/>
            <a:r>
              <a:rPr lang="en-US" dirty="0" err="1" smtClean="0"/>
              <a:t>Te</a:t>
            </a:r>
            <a:r>
              <a:rPr lang="en-US" dirty="0" smtClean="0"/>
              <a:t>́ </a:t>
            </a:r>
            <a:endParaRPr lang="en-US" dirty="0"/>
          </a:p>
          <a:p>
            <a:endParaRPr lang="es-ES_tradnl" dirty="0"/>
          </a:p>
        </p:txBody>
      </p:sp>
    </p:spTree>
    <p:extLst>
      <p:ext uri="{BB962C8B-B14F-4D97-AF65-F5344CB8AC3E}">
        <p14:creationId xmlns:p14="http://schemas.microsoft.com/office/powerpoint/2010/main" val="15408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Ejercicio</a:t>
            </a:r>
            <a:endParaRPr lang="es-ES_tradnl" dirty="0"/>
          </a:p>
        </p:txBody>
      </p:sp>
      <p:sp>
        <p:nvSpPr>
          <p:cNvPr id="3" name="Content Placeholder 2"/>
          <p:cNvSpPr>
            <a:spLocks noGrp="1"/>
          </p:cNvSpPr>
          <p:nvPr>
            <p:ph idx="1"/>
          </p:nvPr>
        </p:nvSpPr>
        <p:spPr>
          <a:xfrm>
            <a:off x="2231136" y="2638044"/>
            <a:ext cx="7729728" cy="3829991"/>
          </a:xfrm>
        </p:spPr>
        <p:txBody>
          <a:bodyPr>
            <a:normAutofit/>
          </a:bodyPr>
          <a:lstStyle/>
          <a:p>
            <a:r>
              <a:rPr lang="es-ES_tradnl" dirty="0" smtClean="0"/>
              <a:t>Escribir código JavaScript con </a:t>
            </a:r>
            <a:r>
              <a:rPr lang="es-ES_tradnl" dirty="0" err="1" smtClean="0"/>
              <a:t>jQuery</a:t>
            </a:r>
            <a:r>
              <a:rPr lang="es-ES_tradnl" dirty="0" smtClean="0"/>
              <a:t> que presente un formulario con los campos: nombre, apellido, intereses.</a:t>
            </a:r>
          </a:p>
          <a:p>
            <a:r>
              <a:rPr lang="es-ES_tradnl" dirty="0" smtClean="0"/>
              <a:t>El campo intereses será un campo </a:t>
            </a:r>
            <a:r>
              <a:rPr lang="es-ES_tradnl" dirty="0" err="1" smtClean="0"/>
              <a:t>qe</a:t>
            </a:r>
            <a:r>
              <a:rPr lang="es-ES_tradnl" dirty="0" smtClean="0"/>
              <a:t> estará compuesto por:</a:t>
            </a:r>
          </a:p>
          <a:p>
            <a:pPr lvl="1"/>
            <a:r>
              <a:rPr lang="es-ES_tradnl" dirty="0" smtClean="0"/>
              <a:t>Un campo de texto </a:t>
            </a:r>
          </a:p>
          <a:p>
            <a:pPr lvl="1"/>
            <a:r>
              <a:rPr lang="es-ES_tradnl" dirty="0" smtClean="0"/>
              <a:t>Un </a:t>
            </a:r>
            <a:r>
              <a:rPr lang="es-ES_tradnl" dirty="0" err="1" smtClean="0"/>
              <a:t>textarea</a:t>
            </a:r>
            <a:endParaRPr lang="es-ES_tradnl" dirty="0" smtClean="0"/>
          </a:p>
          <a:p>
            <a:pPr lvl="1"/>
            <a:r>
              <a:rPr lang="es-ES_tradnl" dirty="0" smtClean="0"/>
              <a:t>Un botón ”Añadir”</a:t>
            </a:r>
          </a:p>
          <a:p>
            <a:r>
              <a:rPr lang="es-ES_tradnl" dirty="0" smtClean="0"/>
              <a:t>Cuando hago clic en el botón añadir se debe tomar el valor del campo de texto y agregarlo al </a:t>
            </a:r>
            <a:r>
              <a:rPr lang="es-ES_tradnl" dirty="0" err="1" smtClean="0"/>
              <a:t>textarea</a:t>
            </a:r>
            <a:r>
              <a:rPr lang="es-ES_tradnl" dirty="0" smtClean="0"/>
              <a:t>. Cada vez que hago clic en añadir, se debe agregar un nuevo interés al </a:t>
            </a:r>
            <a:r>
              <a:rPr lang="es-ES_tradnl" dirty="0" err="1" smtClean="0"/>
              <a:t>textarea</a:t>
            </a:r>
            <a:r>
              <a:rPr lang="es-ES_tradnl" dirty="0" smtClean="0"/>
              <a:t>.</a:t>
            </a:r>
          </a:p>
          <a:p>
            <a:r>
              <a:rPr lang="es-ES_tradnl" dirty="0" smtClean="0"/>
              <a:t>Finalmente habrá un botón ”Enviar” que presentará los datos de todos los campos en un div con id ”información” que estará junto al formulario.</a:t>
            </a:r>
            <a:endParaRPr lang="es-ES_tradnl" dirty="0"/>
          </a:p>
        </p:txBody>
      </p:sp>
    </p:spTree>
    <p:extLst>
      <p:ext uri="{BB962C8B-B14F-4D97-AF65-F5344CB8AC3E}">
        <p14:creationId xmlns:p14="http://schemas.microsoft.com/office/powerpoint/2010/main" val="934383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Ejercicio</a:t>
            </a:r>
            <a:endParaRPr lang="es-ES_tradnl" dirty="0"/>
          </a:p>
        </p:txBody>
      </p:sp>
      <p:sp>
        <p:nvSpPr>
          <p:cNvPr id="3" name="Content Placeholder 2"/>
          <p:cNvSpPr>
            <a:spLocks noGrp="1"/>
          </p:cNvSpPr>
          <p:nvPr>
            <p:ph idx="1"/>
          </p:nvPr>
        </p:nvSpPr>
        <p:spPr>
          <a:xfrm>
            <a:off x="2231136" y="2638044"/>
            <a:ext cx="7729728" cy="3829991"/>
          </a:xfrm>
        </p:spPr>
        <p:txBody>
          <a:bodyPr>
            <a:normAutofit/>
          </a:bodyPr>
          <a:lstStyle/>
          <a:p>
            <a:r>
              <a:rPr lang="es-ES_tradnl" dirty="0" smtClean="0"/>
              <a:t>Modificar el formulario anterior para que en lugar de añadir los valores el </a:t>
            </a:r>
            <a:r>
              <a:rPr lang="es-ES_tradnl" dirty="0" err="1" smtClean="0"/>
              <a:t>textarea</a:t>
            </a:r>
            <a:r>
              <a:rPr lang="es-ES_tradnl" dirty="0" smtClean="0"/>
              <a:t>, el botón añadir agregará un nuevo campo de texto en el formulario.</a:t>
            </a:r>
          </a:p>
          <a:p>
            <a:r>
              <a:rPr lang="es-ES_tradnl" dirty="0" smtClean="0"/>
              <a:t>El usuario podrá añadir máximo 5 campos de texto, si ya existen los 5 campos de texto se debe ocultar el botón.</a:t>
            </a:r>
          </a:p>
          <a:p>
            <a:r>
              <a:rPr lang="es-ES_tradnl" dirty="0" smtClean="0"/>
              <a:t>Adicionalmente, debe existir un botón ”Eliminar último”,  este botón quitará el último campo de texto añadido, pero siempre debe existir al menos un campo de texto, es decir no puede eliminar todos los campos.</a:t>
            </a:r>
          </a:p>
          <a:p>
            <a:r>
              <a:rPr lang="es-ES_tradnl" dirty="0" smtClean="0"/>
              <a:t>Cuando existe un solo campo de texto se debe ocultar el botón eliminar.</a:t>
            </a:r>
          </a:p>
          <a:p>
            <a:r>
              <a:rPr lang="es-ES_tradnl" dirty="0" smtClean="0"/>
              <a:t>El botón añadir solo </a:t>
            </a:r>
            <a:r>
              <a:rPr lang="es-ES_tradnl" smtClean="0"/>
              <a:t>debe mostrarse cuando existen menos de 5 campos.</a:t>
            </a:r>
            <a:endParaRPr lang="es-ES_tradnl" dirty="0"/>
          </a:p>
        </p:txBody>
      </p:sp>
    </p:spTree>
    <p:extLst>
      <p:ext uri="{BB962C8B-B14F-4D97-AF65-F5344CB8AC3E}">
        <p14:creationId xmlns:p14="http://schemas.microsoft.com/office/powerpoint/2010/main" val="196715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Fundamentos DE JS</a:t>
            </a:r>
            <a:endParaRPr lang="es-ES_tradnl" dirty="0"/>
          </a:p>
        </p:txBody>
      </p:sp>
      <p:sp>
        <p:nvSpPr>
          <p:cNvPr id="3" name="Content Placeholder 2"/>
          <p:cNvSpPr>
            <a:spLocks noGrp="1"/>
          </p:cNvSpPr>
          <p:nvPr>
            <p:ph idx="1"/>
          </p:nvPr>
        </p:nvSpPr>
        <p:spPr/>
        <p:txBody>
          <a:bodyPr>
            <a:normAutofit/>
          </a:bodyPr>
          <a:lstStyle/>
          <a:p>
            <a:r>
              <a:rPr lang="es-ES_tradnl" dirty="0"/>
              <a:t>JS es un lenguaje interpretado</a:t>
            </a:r>
            <a:r>
              <a:rPr lang="es-ES_tradnl" dirty="0" smtClean="0"/>
              <a:t>.</a:t>
            </a:r>
          </a:p>
          <a:p>
            <a:r>
              <a:rPr lang="es-ES_tradnl" dirty="0"/>
              <a:t>Basado en el estándar </a:t>
            </a:r>
            <a:r>
              <a:rPr lang="es-ES_tradnl" dirty="0" err="1" smtClean="0"/>
              <a:t>ECMAScript</a:t>
            </a:r>
            <a:r>
              <a:rPr lang="es-ES_tradnl" dirty="0" smtClean="0"/>
              <a:t> actualmente en su versión 6.</a:t>
            </a:r>
          </a:p>
          <a:p>
            <a:r>
              <a:rPr lang="es-ES_tradnl" dirty="0" smtClean="0"/>
              <a:t>Sintaxis </a:t>
            </a:r>
            <a:r>
              <a:rPr lang="es-ES_tradnl" dirty="0"/>
              <a:t>es muy </a:t>
            </a:r>
            <a:r>
              <a:rPr lang="es-ES_tradnl" dirty="0" smtClean="0"/>
              <a:t>parecida a C.</a:t>
            </a:r>
          </a:p>
          <a:p>
            <a:r>
              <a:rPr lang="es-ES_tradnl" dirty="0" smtClean="0"/>
              <a:t>Implementado en todos los navegadores. IE utiliza </a:t>
            </a:r>
            <a:r>
              <a:rPr lang="es-ES_tradnl" dirty="0" err="1" smtClean="0"/>
              <a:t>JScript</a:t>
            </a:r>
            <a:r>
              <a:rPr lang="es-ES_tradnl" dirty="0" smtClean="0"/>
              <a:t>.</a:t>
            </a:r>
          </a:p>
          <a:p>
            <a:r>
              <a:rPr lang="es-ES_tradnl" dirty="0" smtClean="0"/>
              <a:t>Es un lenguaje débilmente </a:t>
            </a:r>
            <a:r>
              <a:rPr lang="es-ES_tradnl" dirty="0" err="1" smtClean="0"/>
              <a:t>tipado</a:t>
            </a:r>
            <a:r>
              <a:rPr lang="es-ES_tradnl" dirty="0" smtClean="0"/>
              <a:t>.</a:t>
            </a:r>
            <a:endParaRPr lang="es-ES_tradnl" dirty="0"/>
          </a:p>
          <a:p>
            <a:r>
              <a:rPr lang="es-ES_tradnl" dirty="0"/>
              <a:t>Para ver una introducción completa a la sintaxis de JS pueden revisar este curso:</a:t>
            </a:r>
            <a:endParaRPr lang="es-ES_tradnl" dirty="0">
              <a:hlinkClick r:id="rId2"/>
            </a:endParaRPr>
          </a:p>
          <a:p>
            <a:pPr lvl="1"/>
            <a:r>
              <a:rPr lang="es-ES_tradnl" dirty="0">
                <a:hlinkClick r:id="rId2"/>
              </a:rPr>
              <a:t>https://</a:t>
            </a:r>
            <a:r>
              <a:rPr lang="es-ES_tradnl" dirty="0" smtClean="0">
                <a:hlinkClick r:id="rId2"/>
              </a:rPr>
              <a:t>classroom.udacity.com/courses/ud803</a:t>
            </a:r>
            <a:endParaRPr lang="es-ES_tradnl" dirty="0"/>
          </a:p>
        </p:txBody>
      </p:sp>
    </p:spTree>
    <p:extLst>
      <p:ext uri="{BB962C8B-B14F-4D97-AF65-F5344CB8AC3E}">
        <p14:creationId xmlns:p14="http://schemas.microsoft.com/office/powerpoint/2010/main" val="193681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935916"/>
            <a:ext cx="7729728" cy="4804112"/>
          </a:xfrm>
        </p:spPr>
        <p:txBody>
          <a:bodyPr anchor="ctr">
            <a:normAutofit/>
          </a:bodyPr>
          <a:lstStyle/>
          <a:p>
            <a:pPr marL="0" indent="0" algn="ctr">
              <a:buNone/>
            </a:pPr>
            <a:r>
              <a:rPr lang="es-ES_tradnl" sz="5400" b="1" dirty="0"/>
              <a:t>JavaScript ≠ </a:t>
            </a:r>
            <a:r>
              <a:rPr lang="es-ES_tradnl" sz="5400" b="1" dirty="0" smtClean="0"/>
              <a:t>Java</a:t>
            </a:r>
            <a:endParaRPr lang="es-ES_tradnl" sz="5400" b="1" dirty="0"/>
          </a:p>
        </p:txBody>
      </p:sp>
    </p:spTree>
    <p:extLst>
      <p:ext uri="{BB962C8B-B14F-4D97-AF65-F5344CB8AC3E}">
        <p14:creationId xmlns:p14="http://schemas.microsoft.com/office/powerpoint/2010/main" val="18090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Vanilla</a:t>
            </a:r>
            <a:r>
              <a:rPr lang="es-ES_tradnl" dirty="0" smtClean="0"/>
              <a:t> JS vs </a:t>
            </a:r>
            <a:r>
              <a:rPr lang="es-ES_tradnl" dirty="0" err="1" smtClean="0"/>
              <a:t>librerias</a:t>
            </a:r>
            <a:endParaRPr lang="es-ES_tradnl" dirty="0"/>
          </a:p>
        </p:txBody>
      </p:sp>
      <p:sp>
        <p:nvSpPr>
          <p:cNvPr id="3" name="Content Placeholder 2"/>
          <p:cNvSpPr>
            <a:spLocks noGrp="1"/>
          </p:cNvSpPr>
          <p:nvPr>
            <p:ph idx="1"/>
          </p:nvPr>
        </p:nvSpPr>
        <p:spPr/>
        <p:txBody>
          <a:bodyPr/>
          <a:lstStyle/>
          <a:p>
            <a:r>
              <a:rPr lang="es-ES_tradnl" dirty="0" err="1" smtClean="0"/>
              <a:t>Vanilla</a:t>
            </a:r>
            <a:r>
              <a:rPr lang="es-ES_tradnl" dirty="0" smtClean="0"/>
              <a:t> JS se conoce a la versión de JS ”pura” sin uso de otras </a:t>
            </a:r>
            <a:r>
              <a:rPr lang="es-ES_tradnl" dirty="0" err="1" smtClean="0"/>
              <a:t>librerias</a:t>
            </a:r>
            <a:r>
              <a:rPr lang="es-ES_tradnl" dirty="0" smtClean="0"/>
              <a:t>.</a:t>
            </a:r>
          </a:p>
          <a:p>
            <a:r>
              <a:rPr lang="es-ES_tradnl" dirty="0" smtClean="0"/>
              <a:t>El uso </a:t>
            </a:r>
            <a:r>
              <a:rPr lang="es-ES_tradnl" dirty="0" err="1" smtClean="0"/>
              <a:t>VanillaJS</a:t>
            </a:r>
            <a:r>
              <a:rPr lang="es-ES_tradnl" dirty="0" smtClean="0"/>
              <a:t> puede ser complicado debido a las diferentes implementaciones que tiene cada navegador</a:t>
            </a:r>
          </a:p>
          <a:p>
            <a:r>
              <a:rPr lang="es-ES_tradnl" dirty="0" smtClean="0"/>
              <a:t>Para solucionar estos problemas existen librerías de terceros que se encargan de solucionar problemas de compatibilidad por el programador.</a:t>
            </a:r>
          </a:p>
          <a:p>
            <a:r>
              <a:rPr lang="es-ES_tradnl" dirty="0" smtClean="0"/>
              <a:t>Una de las librerías más estables y usadas es </a:t>
            </a:r>
            <a:r>
              <a:rPr lang="es-ES_tradnl" dirty="0" err="1" smtClean="0"/>
              <a:t>jQuery</a:t>
            </a:r>
            <a:r>
              <a:rPr lang="es-ES_tradnl" dirty="0"/>
              <a:t>: </a:t>
            </a:r>
            <a:r>
              <a:rPr lang="es-ES_tradnl" dirty="0">
                <a:hlinkClick r:id="rId2"/>
              </a:rPr>
              <a:t>https://jquery.com</a:t>
            </a:r>
            <a:r>
              <a:rPr lang="es-ES_tradnl" dirty="0" smtClean="0">
                <a:hlinkClick r:id="rId2"/>
              </a:rPr>
              <a:t>/</a:t>
            </a:r>
            <a:endParaRPr lang="es-ES_tradnl" dirty="0" smtClean="0"/>
          </a:p>
          <a:p>
            <a:endParaRPr lang="es-ES_tradnl" dirty="0"/>
          </a:p>
        </p:txBody>
      </p:sp>
    </p:spTree>
    <p:extLst>
      <p:ext uri="{BB962C8B-B14F-4D97-AF65-F5344CB8AC3E}">
        <p14:creationId xmlns:p14="http://schemas.microsoft.com/office/powerpoint/2010/main" val="212619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Depuración en JS</a:t>
            </a:r>
            <a:endParaRPr lang="es-ES_tradnl" dirty="0"/>
          </a:p>
        </p:txBody>
      </p:sp>
      <p:sp>
        <p:nvSpPr>
          <p:cNvPr id="3" name="Content Placeholder 2"/>
          <p:cNvSpPr>
            <a:spLocks noGrp="1"/>
          </p:cNvSpPr>
          <p:nvPr>
            <p:ph idx="1"/>
          </p:nvPr>
        </p:nvSpPr>
        <p:spPr/>
        <p:txBody>
          <a:bodyPr anchor="ctr">
            <a:normAutofit/>
          </a:bodyPr>
          <a:lstStyle/>
          <a:p>
            <a:pPr marL="0" indent="0" algn="ctr">
              <a:buNone/>
            </a:pPr>
            <a:r>
              <a:rPr lang="es-ES_tradnl" sz="3200" dirty="0" err="1">
                <a:latin typeface="Courier New" charset="0"/>
                <a:ea typeface="Courier New" charset="0"/>
                <a:cs typeface="Courier New" charset="0"/>
              </a:rPr>
              <a:t>c</a:t>
            </a:r>
            <a:r>
              <a:rPr lang="es-ES_tradnl" sz="3200" dirty="0" err="1" smtClean="0">
                <a:latin typeface="Courier New" charset="0"/>
                <a:ea typeface="Courier New" charset="0"/>
                <a:cs typeface="Courier New" charset="0"/>
              </a:rPr>
              <a:t>onsole.log</a:t>
            </a:r>
            <a:r>
              <a:rPr lang="es-ES_tradnl" sz="3200" dirty="0" smtClean="0">
                <a:latin typeface="Courier New" charset="0"/>
                <a:ea typeface="Courier New" charset="0"/>
                <a:cs typeface="Courier New" charset="0"/>
              </a:rPr>
              <a:t>();</a:t>
            </a:r>
            <a:endParaRPr lang="es-ES_tradnl" sz="3200" dirty="0">
              <a:latin typeface="Courier New" charset="0"/>
              <a:ea typeface="Courier New" charset="0"/>
              <a:cs typeface="Courier New" charset="0"/>
            </a:endParaRPr>
          </a:p>
        </p:txBody>
      </p:sp>
    </p:spTree>
    <p:extLst>
      <p:ext uri="{BB962C8B-B14F-4D97-AF65-F5344CB8AC3E}">
        <p14:creationId xmlns:p14="http://schemas.microsoft.com/office/powerpoint/2010/main" val="56602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jQUery</a:t>
            </a:r>
            <a:endParaRPr lang="es-ES_tradnl" dirty="0"/>
          </a:p>
        </p:txBody>
      </p:sp>
      <p:sp>
        <p:nvSpPr>
          <p:cNvPr id="3" name="Content Placeholder 2"/>
          <p:cNvSpPr>
            <a:spLocks noGrp="1"/>
          </p:cNvSpPr>
          <p:nvPr>
            <p:ph idx="1"/>
          </p:nvPr>
        </p:nvSpPr>
        <p:spPr/>
        <p:txBody>
          <a:bodyPr/>
          <a:lstStyle/>
          <a:p>
            <a:r>
              <a:rPr lang="es-ES_tradnl" dirty="0" smtClean="0">
                <a:latin typeface="Courier New" charset="0"/>
                <a:ea typeface="Courier New" charset="0"/>
                <a:cs typeface="Courier New" charset="0"/>
              </a:rPr>
              <a:t>$ // representa la instancia de </a:t>
            </a:r>
            <a:r>
              <a:rPr lang="es-ES_tradnl" dirty="0" err="1" smtClean="0">
                <a:latin typeface="Courier New" charset="0"/>
                <a:ea typeface="Courier New" charset="0"/>
                <a:cs typeface="Courier New" charset="0"/>
              </a:rPr>
              <a:t>jQuery</a:t>
            </a:r>
            <a:endParaRPr lang="es-ES_tradnl" dirty="0" smtClean="0">
              <a:latin typeface="Courier New" charset="0"/>
              <a:ea typeface="Courier New" charset="0"/>
              <a:cs typeface="Courier New" charset="0"/>
            </a:endParaRPr>
          </a:p>
          <a:p>
            <a:endParaRPr lang="es-ES_tradnl" dirty="0" smtClean="0">
              <a:latin typeface="Courier New" charset="0"/>
              <a:ea typeface="Courier New" charset="0"/>
              <a:cs typeface="Courier New" charset="0"/>
            </a:endParaRPr>
          </a:p>
          <a:p>
            <a:r>
              <a:rPr lang="es-ES_tradnl" dirty="0" smtClean="0">
                <a:latin typeface="Courier New" charset="0"/>
                <a:ea typeface="Courier New" charset="0"/>
                <a:cs typeface="Courier New" charset="0"/>
              </a:rPr>
              <a:t>$(</a:t>
            </a:r>
            <a:r>
              <a:rPr lang="es-ES_tradnl" dirty="0" err="1" smtClean="0">
                <a:latin typeface="Courier New" charset="0"/>
                <a:ea typeface="Courier New" charset="0"/>
                <a:cs typeface="Courier New" charset="0"/>
              </a:rPr>
              <a:t>document</a:t>
            </a:r>
            <a:r>
              <a:rPr lang="es-ES_tradnl" dirty="0" smtClean="0">
                <a:latin typeface="Courier New" charset="0"/>
                <a:ea typeface="Courier New" charset="0"/>
                <a:cs typeface="Courier New" charset="0"/>
              </a:rPr>
              <a:t>). </a:t>
            </a:r>
            <a:r>
              <a:rPr lang="es-ES_tradnl" dirty="0" err="1" smtClean="0">
                <a:latin typeface="Courier New" charset="0"/>
                <a:ea typeface="Courier New" charset="0"/>
                <a:cs typeface="Courier New" charset="0"/>
              </a:rPr>
              <a:t>ready</a:t>
            </a:r>
            <a:r>
              <a:rPr lang="es-ES_tradnl" dirty="0" smtClean="0">
                <a:latin typeface="Courier New" charset="0"/>
                <a:ea typeface="Courier New" charset="0"/>
                <a:cs typeface="Courier New" charset="0"/>
              </a:rPr>
              <a:t>( </a:t>
            </a:r>
            <a:r>
              <a:rPr lang="es-ES_tradnl" dirty="0" err="1" smtClean="0">
                <a:latin typeface="Courier New" charset="0"/>
                <a:ea typeface="Courier New" charset="0"/>
                <a:cs typeface="Courier New" charset="0"/>
              </a:rPr>
              <a:t>function</a:t>
            </a:r>
            <a:r>
              <a:rPr lang="es-ES_tradnl" dirty="0" smtClean="0">
                <a:latin typeface="Courier New" charset="0"/>
                <a:ea typeface="Courier New" charset="0"/>
                <a:cs typeface="Courier New" charset="0"/>
              </a:rPr>
              <a:t>(){</a:t>
            </a:r>
          </a:p>
          <a:p>
            <a:pPr marL="0" indent="0">
              <a:buNone/>
            </a:pPr>
            <a:r>
              <a:rPr lang="es-ES_tradnl" sz="1200" dirty="0">
                <a:latin typeface="Courier New" charset="0"/>
                <a:ea typeface="Courier New" charset="0"/>
                <a:cs typeface="Courier New" charset="0"/>
              </a:rPr>
              <a:t> </a:t>
            </a:r>
            <a:r>
              <a:rPr lang="es-ES_tradnl" sz="1200" dirty="0" smtClean="0">
                <a:latin typeface="Courier New" charset="0"/>
                <a:ea typeface="Courier New" charset="0"/>
                <a:cs typeface="Courier New" charset="0"/>
              </a:rPr>
              <a:t>  // hace que se espera la carga de todo el DOM para empezar a ejecutar el    </a:t>
            </a:r>
          </a:p>
          <a:p>
            <a:pPr marL="0" indent="0">
              <a:buNone/>
            </a:pPr>
            <a:r>
              <a:rPr lang="es-ES_tradnl" sz="1200" dirty="0">
                <a:latin typeface="Courier New" charset="0"/>
                <a:ea typeface="Courier New" charset="0"/>
                <a:cs typeface="Courier New" charset="0"/>
              </a:rPr>
              <a:t> </a:t>
            </a:r>
            <a:r>
              <a:rPr lang="es-ES_tradnl" sz="1200" dirty="0" smtClean="0">
                <a:latin typeface="Courier New" charset="0"/>
                <a:ea typeface="Courier New" charset="0"/>
                <a:cs typeface="Courier New" charset="0"/>
              </a:rPr>
              <a:t>  // código JS</a:t>
            </a:r>
          </a:p>
          <a:p>
            <a:pPr marL="0" indent="0">
              <a:buNone/>
            </a:pPr>
            <a:r>
              <a:rPr lang="es-ES_tradnl" dirty="0" smtClean="0">
                <a:latin typeface="Courier New" charset="0"/>
                <a:ea typeface="Courier New" charset="0"/>
                <a:cs typeface="Courier New" charset="0"/>
              </a:rPr>
              <a:t> }</a:t>
            </a:r>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46198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Importar </a:t>
            </a:r>
            <a:r>
              <a:rPr lang="es-ES_tradnl" dirty="0" err="1" smtClean="0"/>
              <a:t>jQUery</a:t>
            </a:r>
            <a:endParaRPr lang="es-ES_tradnl" dirty="0"/>
          </a:p>
        </p:txBody>
      </p:sp>
      <p:sp>
        <p:nvSpPr>
          <p:cNvPr id="3" name="Content Placeholder 2"/>
          <p:cNvSpPr>
            <a:spLocks noGrp="1"/>
          </p:cNvSpPr>
          <p:nvPr>
            <p:ph idx="1"/>
          </p:nvPr>
        </p:nvSpPr>
        <p:spPr/>
        <p:txBody>
          <a:bodyPr/>
          <a:lstStyle/>
          <a:p>
            <a:endParaRPr lang="es-ES_tradnl"/>
          </a:p>
        </p:txBody>
      </p:sp>
    </p:spTree>
    <p:extLst>
      <p:ext uri="{BB962C8B-B14F-4D97-AF65-F5344CB8AC3E}">
        <p14:creationId xmlns:p14="http://schemas.microsoft.com/office/powerpoint/2010/main" val="68747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Selectores de </a:t>
            </a:r>
            <a:r>
              <a:rPr lang="es-ES_tradnl" dirty="0" err="1" smtClean="0"/>
              <a:t>jQuery</a:t>
            </a:r>
            <a:endParaRPr lang="es-ES_tradnl" dirty="0"/>
          </a:p>
        </p:txBody>
      </p:sp>
      <p:sp>
        <p:nvSpPr>
          <p:cNvPr id="3" name="Content Placeholder 2"/>
          <p:cNvSpPr>
            <a:spLocks noGrp="1"/>
          </p:cNvSpPr>
          <p:nvPr>
            <p:ph idx="1"/>
          </p:nvPr>
        </p:nvSpPr>
        <p:spPr/>
        <p:txBody>
          <a:bodyPr/>
          <a:lstStyle/>
          <a:p>
            <a:r>
              <a:rPr lang="es-ES_tradnl" dirty="0">
                <a:hlinkClick r:id="rId2"/>
              </a:rPr>
              <a:t>https://api.jquery.com/category/selectors</a:t>
            </a:r>
            <a:r>
              <a:rPr lang="es-ES_tradnl" dirty="0" smtClean="0">
                <a:hlinkClick r:id="rId2"/>
              </a:rPr>
              <a:t>/</a:t>
            </a:r>
            <a:endParaRPr lang="es-ES_tradnl" dirty="0" smtClean="0"/>
          </a:p>
          <a:p>
            <a:r>
              <a:rPr lang="es-ES_tradnl" dirty="0" smtClean="0"/>
              <a:t>Resumen de selectores:</a:t>
            </a:r>
          </a:p>
          <a:p>
            <a:pPr lvl="1"/>
            <a:r>
              <a:rPr lang="es-ES_tradnl" dirty="0">
                <a:hlinkClick r:id="rId3"/>
              </a:rPr>
              <a:t>https://oscarotero.com/jquery</a:t>
            </a:r>
            <a:r>
              <a:rPr lang="es-ES_tradnl" dirty="0" smtClean="0">
                <a:hlinkClick r:id="rId3"/>
              </a:rPr>
              <a:t>/</a:t>
            </a:r>
            <a:endParaRPr lang="es-ES_tradnl" dirty="0" smtClean="0"/>
          </a:p>
        </p:txBody>
      </p:sp>
    </p:spTree>
    <p:extLst>
      <p:ext uri="{BB962C8B-B14F-4D97-AF65-F5344CB8AC3E}">
        <p14:creationId xmlns:p14="http://schemas.microsoft.com/office/powerpoint/2010/main" val="10050920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251</TotalTime>
  <Words>1182</Words>
  <Application>Microsoft Macintosh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Courier New</vt:lpstr>
      <vt:lpstr>Gill Sans MT</vt:lpstr>
      <vt:lpstr>Arial</vt:lpstr>
      <vt:lpstr>Parcel</vt:lpstr>
      <vt:lpstr>JAVASCRIPT</vt:lpstr>
      <vt:lpstr>INTRO A JS</vt:lpstr>
      <vt:lpstr>Fundamentos DE JS</vt:lpstr>
      <vt:lpstr>PowerPoint Presentation</vt:lpstr>
      <vt:lpstr>Vanilla JS vs librerias</vt:lpstr>
      <vt:lpstr>Depuración en JS</vt:lpstr>
      <vt:lpstr>jQUery</vt:lpstr>
      <vt:lpstr>Importar jQUery</vt:lpstr>
      <vt:lpstr>Selectores de jQuery</vt:lpstr>
      <vt:lpstr>Obtener contenido de un elemento</vt:lpstr>
      <vt:lpstr>Seteando contenido a un elemento</vt:lpstr>
      <vt:lpstr>Modificando la apariencia</vt:lpstr>
      <vt:lpstr>Añadiendo o quitando elementos</vt:lpstr>
      <vt:lpstr>Padres</vt:lpstr>
      <vt:lpstr>Hijos</vt:lpstr>
      <vt:lpstr>HERMANOS</vt:lpstr>
      <vt:lpstr>Mas formas de atravesar el DOM</vt:lpstr>
      <vt:lpstr>$.each()</vt:lpstr>
      <vt:lpstr>$.map()</vt:lpstr>
      <vt:lpstr>Eventos</vt:lpstr>
      <vt:lpstr>Efectos</vt:lpstr>
      <vt:lpstr>Funciones callback</vt:lpstr>
      <vt:lpstr>Ejercicios</vt:lpstr>
      <vt:lpstr>Ejercicio</vt:lpstr>
      <vt:lpstr>Ejercicio</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EDWIN GONZALO SALVADOR PESANTES</dc:creator>
  <cp:lastModifiedBy>EDWIN GONZALO SALVADOR PESANTES</cp:lastModifiedBy>
  <cp:revision>15</cp:revision>
  <dcterms:created xsi:type="dcterms:W3CDTF">2017-05-12T15:21:20Z</dcterms:created>
  <dcterms:modified xsi:type="dcterms:W3CDTF">2017-05-12T19:32:34Z</dcterms:modified>
</cp:coreProperties>
</file>