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handoutMasterIdLst>
    <p:handoutMasterId r:id="rId35"/>
  </p:handoutMasterIdLst>
  <p:sldIdLst>
    <p:sldId id="256" r:id="rId2"/>
    <p:sldId id="257" r:id="rId3"/>
    <p:sldId id="260" r:id="rId4"/>
    <p:sldId id="258" r:id="rId5"/>
    <p:sldId id="261" r:id="rId6"/>
    <p:sldId id="262" r:id="rId7"/>
    <p:sldId id="263" r:id="rId8"/>
    <p:sldId id="265" r:id="rId9"/>
    <p:sldId id="259" r:id="rId10"/>
    <p:sldId id="273" r:id="rId11"/>
    <p:sldId id="264" r:id="rId12"/>
    <p:sldId id="266" r:id="rId13"/>
    <p:sldId id="283" r:id="rId14"/>
    <p:sldId id="267" r:id="rId15"/>
    <p:sldId id="268" r:id="rId16"/>
    <p:sldId id="269" r:id="rId17"/>
    <p:sldId id="270" r:id="rId18"/>
    <p:sldId id="271" r:id="rId19"/>
    <p:sldId id="272" r:id="rId20"/>
    <p:sldId id="275" r:id="rId21"/>
    <p:sldId id="276" r:id="rId22"/>
    <p:sldId id="288" r:id="rId23"/>
    <p:sldId id="277" r:id="rId24"/>
    <p:sldId id="278" r:id="rId25"/>
    <p:sldId id="279" r:id="rId26"/>
    <p:sldId id="280" r:id="rId27"/>
    <p:sldId id="281" r:id="rId28"/>
    <p:sldId id="282" r:id="rId29"/>
    <p:sldId id="284" r:id="rId30"/>
    <p:sldId id="285" r:id="rId31"/>
    <p:sldId id="286"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39"/>
    <p:restoredTop sz="94631"/>
  </p:normalViewPr>
  <p:slideViewPr>
    <p:cSldViewPr snapToGrid="0" snapToObjects="1">
      <p:cViewPr varScale="1">
        <p:scale>
          <a:sx n="91" d="100"/>
          <a:sy n="91" d="100"/>
        </p:scale>
        <p:origin x="216" y="9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handoutMaster" Target="handoutMasters/handoutMaster1.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A0E0CE-CC83-3A4C-A39A-A4B300393E8E}" type="datetimeFigureOut">
              <a:rPr lang="en-US" smtClean="0"/>
              <a:t>10/24/16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2A8AAB-794A-DA4D-93A7-2BE85D5E5177}" type="slidenum">
              <a:rPr lang="en-US" smtClean="0"/>
              <a:t>‹#›</a:t>
            </a:fld>
            <a:endParaRPr lang="en-US"/>
          </a:p>
        </p:txBody>
      </p:sp>
    </p:spTree>
    <p:extLst>
      <p:ext uri="{BB962C8B-B14F-4D97-AF65-F5344CB8AC3E}">
        <p14:creationId xmlns:p14="http://schemas.microsoft.com/office/powerpoint/2010/main" val="11387294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B633C7-26D4-9A4A-B266-F334535DB7A7}" type="datetimeFigureOut">
              <a:rPr lang="en-US" smtClean="0"/>
              <a:t>10/24/16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7B5903-9084-D343-B3B2-B44CA81BA316}" type="slidenum">
              <a:rPr lang="en-US" smtClean="0"/>
              <a:t>‹#›</a:t>
            </a:fld>
            <a:endParaRPr lang="en-US"/>
          </a:p>
        </p:txBody>
      </p:sp>
    </p:spTree>
    <p:extLst>
      <p:ext uri="{BB962C8B-B14F-4D97-AF65-F5344CB8AC3E}">
        <p14:creationId xmlns:p14="http://schemas.microsoft.com/office/powerpoint/2010/main" val="974565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FB1774-2319-EF46-BF77-2666662510AB}" type="datetimeFigureOut">
              <a:rPr lang="en-US" smtClean="0"/>
              <a:t>10/24/16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1F5CCF-341F-2F46-9CF1-92B8467AAEDB}" type="slidenum">
              <a:rPr lang="en-US" smtClean="0"/>
              <a:t>‹#›</a:t>
            </a:fld>
            <a:endParaRPr lang="en-US"/>
          </a:p>
        </p:txBody>
      </p:sp>
    </p:spTree>
    <p:extLst>
      <p:ext uri="{BB962C8B-B14F-4D97-AF65-F5344CB8AC3E}">
        <p14:creationId xmlns:p14="http://schemas.microsoft.com/office/powerpoint/2010/main" val="1297817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FB1774-2319-EF46-BF77-2666662510AB}" type="datetimeFigureOut">
              <a:rPr lang="en-US" smtClean="0"/>
              <a:t>10/24/16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1F5CCF-341F-2F46-9CF1-92B8467AAEDB}" type="slidenum">
              <a:rPr lang="en-US" smtClean="0"/>
              <a:t>‹#›</a:t>
            </a:fld>
            <a:endParaRPr lang="en-US"/>
          </a:p>
        </p:txBody>
      </p:sp>
    </p:spTree>
    <p:extLst>
      <p:ext uri="{BB962C8B-B14F-4D97-AF65-F5344CB8AC3E}">
        <p14:creationId xmlns:p14="http://schemas.microsoft.com/office/powerpoint/2010/main" val="1198381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FB1774-2319-EF46-BF77-2666662510AB}" type="datetimeFigureOut">
              <a:rPr lang="en-US" smtClean="0"/>
              <a:t>10/24/16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1F5CCF-341F-2F46-9CF1-92B8467AAEDB}" type="slidenum">
              <a:rPr lang="en-US" smtClean="0"/>
              <a:t>‹#›</a:t>
            </a:fld>
            <a:endParaRPr lang="en-US"/>
          </a:p>
        </p:txBody>
      </p:sp>
    </p:spTree>
    <p:extLst>
      <p:ext uri="{BB962C8B-B14F-4D97-AF65-F5344CB8AC3E}">
        <p14:creationId xmlns:p14="http://schemas.microsoft.com/office/powerpoint/2010/main" val="2103993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FB1774-2319-EF46-BF77-2666662510AB}" type="datetimeFigureOut">
              <a:rPr lang="en-US" smtClean="0"/>
              <a:t>10/24/16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1F5CCF-341F-2F46-9CF1-92B8467AAEDB}" type="slidenum">
              <a:rPr lang="en-US" smtClean="0"/>
              <a:t>‹#›</a:t>
            </a:fld>
            <a:endParaRPr lang="en-US"/>
          </a:p>
        </p:txBody>
      </p:sp>
    </p:spTree>
    <p:extLst>
      <p:ext uri="{BB962C8B-B14F-4D97-AF65-F5344CB8AC3E}">
        <p14:creationId xmlns:p14="http://schemas.microsoft.com/office/powerpoint/2010/main" val="426933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FB1774-2319-EF46-BF77-2666662510AB}" type="datetimeFigureOut">
              <a:rPr lang="en-US" smtClean="0"/>
              <a:t>10/24/16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1F5CCF-341F-2F46-9CF1-92B8467AAEDB}" type="slidenum">
              <a:rPr lang="en-US" smtClean="0"/>
              <a:t>‹#›</a:t>
            </a:fld>
            <a:endParaRPr lang="en-US"/>
          </a:p>
        </p:txBody>
      </p:sp>
    </p:spTree>
    <p:extLst>
      <p:ext uri="{BB962C8B-B14F-4D97-AF65-F5344CB8AC3E}">
        <p14:creationId xmlns:p14="http://schemas.microsoft.com/office/powerpoint/2010/main" val="726116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FB1774-2319-EF46-BF77-2666662510AB}" type="datetimeFigureOut">
              <a:rPr lang="en-US" smtClean="0"/>
              <a:t>10/24/16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1F5CCF-341F-2F46-9CF1-92B8467AAEDB}" type="slidenum">
              <a:rPr lang="en-US" smtClean="0"/>
              <a:t>‹#›</a:t>
            </a:fld>
            <a:endParaRPr lang="en-US"/>
          </a:p>
        </p:txBody>
      </p:sp>
    </p:spTree>
    <p:extLst>
      <p:ext uri="{BB962C8B-B14F-4D97-AF65-F5344CB8AC3E}">
        <p14:creationId xmlns:p14="http://schemas.microsoft.com/office/powerpoint/2010/main" val="1844538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FB1774-2319-EF46-BF77-2666662510AB}" type="datetimeFigureOut">
              <a:rPr lang="en-US" smtClean="0"/>
              <a:t>10/24/16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1F5CCF-341F-2F46-9CF1-92B8467AAEDB}" type="slidenum">
              <a:rPr lang="en-US" smtClean="0"/>
              <a:t>‹#›</a:t>
            </a:fld>
            <a:endParaRPr lang="en-US"/>
          </a:p>
        </p:txBody>
      </p:sp>
    </p:spTree>
    <p:extLst>
      <p:ext uri="{BB962C8B-B14F-4D97-AF65-F5344CB8AC3E}">
        <p14:creationId xmlns:p14="http://schemas.microsoft.com/office/powerpoint/2010/main" val="82910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FB1774-2319-EF46-BF77-2666662510AB}" type="datetimeFigureOut">
              <a:rPr lang="en-US" smtClean="0"/>
              <a:t>10/24/16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1F5CCF-341F-2F46-9CF1-92B8467AAEDB}" type="slidenum">
              <a:rPr lang="en-US" smtClean="0"/>
              <a:t>‹#›</a:t>
            </a:fld>
            <a:endParaRPr lang="en-US"/>
          </a:p>
        </p:txBody>
      </p:sp>
    </p:spTree>
    <p:extLst>
      <p:ext uri="{BB962C8B-B14F-4D97-AF65-F5344CB8AC3E}">
        <p14:creationId xmlns:p14="http://schemas.microsoft.com/office/powerpoint/2010/main" val="1903790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FB1774-2319-EF46-BF77-2666662510AB}" type="datetimeFigureOut">
              <a:rPr lang="en-US" smtClean="0"/>
              <a:t>10/24/16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1F5CCF-341F-2F46-9CF1-92B8467AAEDB}" type="slidenum">
              <a:rPr lang="en-US" smtClean="0"/>
              <a:t>‹#›</a:t>
            </a:fld>
            <a:endParaRPr lang="en-US"/>
          </a:p>
        </p:txBody>
      </p:sp>
    </p:spTree>
    <p:extLst>
      <p:ext uri="{BB962C8B-B14F-4D97-AF65-F5344CB8AC3E}">
        <p14:creationId xmlns:p14="http://schemas.microsoft.com/office/powerpoint/2010/main" val="1645606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FB1774-2319-EF46-BF77-2666662510AB}" type="datetimeFigureOut">
              <a:rPr lang="en-US" smtClean="0"/>
              <a:t>10/24/16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1F5CCF-341F-2F46-9CF1-92B8467AAEDB}" type="slidenum">
              <a:rPr lang="en-US" smtClean="0"/>
              <a:t>‹#›</a:t>
            </a:fld>
            <a:endParaRPr lang="en-US"/>
          </a:p>
        </p:txBody>
      </p:sp>
    </p:spTree>
    <p:extLst>
      <p:ext uri="{BB962C8B-B14F-4D97-AF65-F5344CB8AC3E}">
        <p14:creationId xmlns:p14="http://schemas.microsoft.com/office/powerpoint/2010/main" val="261816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FB1774-2319-EF46-BF77-2666662510AB}" type="datetimeFigureOut">
              <a:rPr lang="en-US" smtClean="0"/>
              <a:t>10/24/16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1F5CCF-341F-2F46-9CF1-92B8467AAEDB}" type="slidenum">
              <a:rPr lang="en-US" smtClean="0"/>
              <a:t>‹#›</a:t>
            </a:fld>
            <a:endParaRPr lang="en-US"/>
          </a:p>
        </p:txBody>
      </p:sp>
    </p:spTree>
    <p:extLst>
      <p:ext uri="{BB962C8B-B14F-4D97-AF65-F5344CB8AC3E}">
        <p14:creationId xmlns:p14="http://schemas.microsoft.com/office/powerpoint/2010/main" val="15109918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FB1774-2319-EF46-BF77-2666662510AB}" type="datetimeFigureOut">
              <a:rPr lang="en-US" smtClean="0"/>
              <a:t>10/24/16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1F5CCF-341F-2F46-9CF1-92B8467AAEDB}" type="slidenum">
              <a:rPr lang="en-US" smtClean="0"/>
              <a:t>‹#›</a:t>
            </a:fld>
            <a:endParaRPr lang="en-US"/>
          </a:p>
        </p:txBody>
      </p:sp>
    </p:spTree>
    <p:extLst>
      <p:ext uri="{BB962C8B-B14F-4D97-AF65-F5344CB8AC3E}">
        <p14:creationId xmlns:p14="http://schemas.microsoft.com/office/powerpoint/2010/main" val="409079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6" name="Freeform: Shap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7" name="Freeform 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2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2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000" y="2245809"/>
            <a:ext cx="9144000" cy="1564716"/>
          </a:xfrm>
        </p:spPr>
        <p:txBody>
          <a:bodyPr>
            <a:normAutofit/>
          </a:bodyPr>
          <a:lstStyle/>
          <a:p>
            <a:pPr algn="l"/>
            <a:r>
              <a:rPr lang="en-US" sz="4800"/>
              <a:t>Introducción a la Ingeniería de Software</a:t>
            </a:r>
          </a:p>
        </p:txBody>
      </p:sp>
      <p:sp>
        <p:nvSpPr>
          <p:cNvPr id="3" name="Subtitle 2"/>
          <p:cNvSpPr>
            <a:spLocks noGrp="1"/>
          </p:cNvSpPr>
          <p:nvPr>
            <p:ph type="subTitle" idx="1"/>
          </p:nvPr>
        </p:nvSpPr>
        <p:spPr>
          <a:xfrm>
            <a:off x="1524000" y="3947050"/>
            <a:ext cx="9144000" cy="572583"/>
          </a:xfrm>
        </p:spPr>
        <p:txBody>
          <a:bodyPr>
            <a:normAutofit/>
          </a:bodyPr>
          <a:lstStyle/>
          <a:p>
            <a:pPr algn="l"/>
            <a:endParaRPr lang="en-US" sz="2000"/>
          </a:p>
        </p:txBody>
      </p:sp>
    </p:spTree>
    <p:extLst>
      <p:ext uri="{BB962C8B-B14F-4D97-AF65-F5344CB8AC3E}">
        <p14:creationId xmlns:p14="http://schemas.microsoft.com/office/powerpoint/2010/main" val="4129459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963877"/>
            <a:ext cx="3494362" cy="4930246"/>
          </a:xfrm>
        </p:spPr>
        <p:txBody>
          <a:bodyPr>
            <a:normAutofit/>
          </a:bodyPr>
          <a:lstStyle/>
          <a:p>
            <a:pPr algn="r"/>
            <a:r>
              <a:rPr lang="en-US" dirty="0" err="1">
                <a:solidFill>
                  <a:schemeClr val="accent1"/>
                </a:solidFill>
              </a:rPr>
              <a:t>Ingeniería</a:t>
            </a:r>
            <a:r>
              <a:rPr lang="en-US" dirty="0">
                <a:solidFill>
                  <a:schemeClr val="accent1"/>
                </a:solidFill>
              </a:rPr>
              <a:t> de Software</a:t>
            </a:r>
          </a:p>
        </p:txBody>
      </p:sp>
      <p:sp>
        <p:nvSpPr>
          <p:cNvPr id="3" name="Content Placeholder 2"/>
          <p:cNvSpPr>
            <a:spLocks noGrp="1"/>
          </p:cNvSpPr>
          <p:nvPr>
            <p:ph idx="1"/>
          </p:nvPr>
        </p:nvSpPr>
        <p:spPr>
          <a:xfrm>
            <a:off x="4976031" y="963877"/>
            <a:ext cx="6377769" cy="4930246"/>
          </a:xfrm>
        </p:spPr>
        <p:txBody>
          <a:bodyPr anchor="ctr">
            <a:normAutofit/>
          </a:bodyPr>
          <a:lstStyle/>
          <a:p>
            <a:pPr marL="0" indent="0">
              <a:buNone/>
            </a:pPr>
            <a:r>
              <a:rPr lang="en-US" sz="2400" i="1" dirty="0"/>
              <a:t>There are two ways of constructing a software design. One way is to make it so simple that there are obviously no </a:t>
            </a:r>
            <a:r>
              <a:rPr lang="en-US" sz="2400" i="1" dirty="0" smtClean="0"/>
              <a:t>deficiencies</a:t>
            </a:r>
            <a:r>
              <a:rPr lang="en-US" sz="2400" i="1" dirty="0"/>
              <a:t>. The other way is to make it so complicated that there are no obvious </a:t>
            </a:r>
            <a:r>
              <a:rPr lang="en-US" sz="2400" i="1" dirty="0" smtClean="0"/>
              <a:t>deficiencies</a:t>
            </a:r>
            <a:r>
              <a:rPr lang="en-US" sz="2400" i="1" dirty="0"/>
              <a:t>. The </a:t>
            </a:r>
            <a:r>
              <a:rPr lang="en-US" sz="2400" i="1" dirty="0" smtClean="0"/>
              <a:t>first </a:t>
            </a:r>
            <a:r>
              <a:rPr lang="en-US" sz="2400" i="1" dirty="0"/>
              <a:t>method is far more </a:t>
            </a:r>
            <a:r>
              <a:rPr lang="en-US" sz="2400" i="1" dirty="0" err="1" smtClean="0"/>
              <a:t>dificult</a:t>
            </a:r>
            <a:r>
              <a:rPr lang="en-US" sz="2400" i="1" dirty="0"/>
              <a:t>. </a:t>
            </a:r>
            <a:endParaRPr lang="en-US" sz="2400" dirty="0" smtClean="0"/>
          </a:p>
          <a:p>
            <a:pPr marL="0" indent="0" algn="r">
              <a:buNone/>
            </a:pPr>
            <a:r>
              <a:rPr lang="en-US" sz="2400" dirty="0" smtClean="0"/>
              <a:t>.</a:t>
            </a:r>
            <a:r>
              <a:rPr lang="en-US" sz="2400" dirty="0"/>
              <a:t>A.R. </a:t>
            </a:r>
            <a:r>
              <a:rPr lang="en-US" sz="2400" dirty="0" smtClean="0"/>
              <a:t>Hoare</a:t>
            </a:r>
          </a:p>
        </p:txBody>
      </p:sp>
    </p:spTree>
    <p:extLst>
      <p:ext uri="{BB962C8B-B14F-4D97-AF65-F5344CB8AC3E}">
        <p14:creationId xmlns:p14="http://schemas.microsoft.com/office/powerpoint/2010/main" val="74089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2057400"/>
            <a:ext cx="10515600" cy="3871762"/>
          </a:xfrm>
        </p:spPr>
        <p:txBody>
          <a:bodyPr>
            <a:normAutofit/>
          </a:bodyPr>
          <a:lstStyle/>
          <a:p>
            <a:pPr marL="0" indent="0" algn="ctr">
              <a:buNone/>
            </a:pPr>
            <a:r>
              <a:rPr lang="en-US" sz="6600" dirty="0"/>
              <a:t>¿</a:t>
            </a:r>
            <a:r>
              <a:rPr lang="en-US" sz="6600" dirty="0" err="1"/>
              <a:t>Ustedes</a:t>
            </a:r>
            <a:r>
              <a:rPr lang="en-US" sz="6600" dirty="0"/>
              <a:t> </a:t>
            </a:r>
            <a:r>
              <a:rPr lang="en-US" sz="6600" dirty="0" err="1"/>
              <a:t>tienen</a:t>
            </a:r>
            <a:r>
              <a:rPr lang="en-US" sz="6600" dirty="0"/>
              <a:t> </a:t>
            </a:r>
            <a:r>
              <a:rPr lang="en-US" sz="6600" dirty="0" err="1"/>
              <a:t>disciplina</a:t>
            </a:r>
            <a:r>
              <a:rPr lang="en-US" sz="6600" dirty="0"/>
              <a:t> para </a:t>
            </a:r>
            <a:r>
              <a:rPr lang="en-US" sz="6600" dirty="0" err="1"/>
              <a:t>desarrollar</a:t>
            </a:r>
            <a:r>
              <a:rPr lang="en-US" sz="6600" dirty="0"/>
              <a:t> software?</a:t>
            </a:r>
          </a:p>
        </p:txBody>
      </p:sp>
    </p:spTree>
    <p:extLst>
      <p:ext uri="{BB962C8B-B14F-4D97-AF65-F5344CB8AC3E}">
        <p14:creationId xmlns:p14="http://schemas.microsoft.com/office/powerpoint/2010/main" val="381808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963877"/>
            <a:ext cx="3494362" cy="4930246"/>
          </a:xfrm>
        </p:spPr>
        <p:txBody>
          <a:bodyPr>
            <a:normAutofit/>
          </a:bodyPr>
          <a:lstStyle/>
          <a:p>
            <a:pPr algn="r"/>
            <a:r>
              <a:rPr lang="en-US">
                <a:solidFill>
                  <a:schemeClr val="accent1"/>
                </a:solidFill>
              </a:rPr>
              <a:t>¿Qué es la Ingeniería de Software?</a:t>
            </a:r>
          </a:p>
        </p:txBody>
      </p:sp>
      <p:sp>
        <p:nvSpPr>
          <p:cNvPr id="3" name="Content Placeholder 2"/>
          <p:cNvSpPr>
            <a:spLocks noGrp="1"/>
          </p:cNvSpPr>
          <p:nvPr>
            <p:ph idx="1"/>
          </p:nvPr>
        </p:nvSpPr>
        <p:spPr>
          <a:xfrm>
            <a:off x="4976031" y="963877"/>
            <a:ext cx="6377769" cy="4930246"/>
          </a:xfrm>
        </p:spPr>
        <p:txBody>
          <a:bodyPr anchor="ctr">
            <a:normAutofit/>
          </a:bodyPr>
          <a:lstStyle/>
          <a:p>
            <a:r>
              <a:rPr lang="en-US" sz="2400"/>
              <a:t>La ingeniería de software está formada por un proceso, un conjunto de métodos (prácticas) y un arreglo de herramientas que permite a los profesionales elaborar software de cómputo de alta calidad. </a:t>
            </a:r>
            <a:endParaRPr lang="en-US" sz="2400">
              <a:effectLst/>
            </a:endParaRPr>
          </a:p>
          <a:p>
            <a:endParaRPr lang="en-US" sz="2400"/>
          </a:p>
          <a:p>
            <a:r>
              <a:rPr lang="en-US" sz="2400"/>
              <a:t>Es importante porque nos permite construir sistemas complejos en un tiempo razonable y con alta calidad. </a:t>
            </a:r>
            <a:endParaRPr lang="en-US" sz="2400">
              <a:effectLst/>
            </a:endParaRPr>
          </a:p>
          <a:p>
            <a:endParaRPr lang="en-US" sz="2400"/>
          </a:p>
        </p:txBody>
      </p:sp>
    </p:spTree>
    <p:extLst>
      <p:ext uri="{BB962C8B-B14F-4D97-AF65-F5344CB8AC3E}">
        <p14:creationId xmlns:p14="http://schemas.microsoft.com/office/powerpoint/2010/main" val="2684257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963877"/>
            <a:ext cx="3494362" cy="4930246"/>
          </a:xfrm>
        </p:spPr>
        <p:txBody>
          <a:bodyPr>
            <a:normAutofit/>
          </a:bodyPr>
          <a:lstStyle/>
          <a:p>
            <a:pPr algn="r"/>
            <a:r>
              <a:rPr lang="en-US" dirty="0" err="1" smtClean="0">
                <a:solidFill>
                  <a:schemeClr val="accent1"/>
                </a:solidFill>
              </a:rPr>
              <a:t>Objetivos</a:t>
            </a:r>
            <a:r>
              <a:rPr lang="en-US" dirty="0" smtClean="0">
                <a:solidFill>
                  <a:schemeClr val="accent1"/>
                </a:solidFill>
              </a:rPr>
              <a:t> de la </a:t>
            </a:r>
            <a:r>
              <a:rPr lang="en-US" dirty="0" err="1" smtClean="0">
                <a:solidFill>
                  <a:schemeClr val="accent1"/>
                </a:solidFill>
              </a:rPr>
              <a:t>Ingeniería</a:t>
            </a:r>
            <a:r>
              <a:rPr lang="en-US" dirty="0" smtClean="0">
                <a:solidFill>
                  <a:schemeClr val="accent1"/>
                </a:solidFill>
              </a:rPr>
              <a:t> </a:t>
            </a:r>
            <a:r>
              <a:rPr lang="en-US" dirty="0">
                <a:solidFill>
                  <a:schemeClr val="accent1"/>
                </a:solidFill>
              </a:rPr>
              <a:t>de </a:t>
            </a:r>
            <a:r>
              <a:rPr lang="en-US" dirty="0" smtClean="0">
                <a:solidFill>
                  <a:schemeClr val="accent1"/>
                </a:solidFill>
              </a:rPr>
              <a:t>Software</a:t>
            </a:r>
            <a:endParaRPr lang="en-US" dirty="0">
              <a:solidFill>
                <a:schemeClr val="accent1"/>
              </a:solidFill>
            </a:endParaRPr>
          </a:p>
        </p:txBody>
      </p:sp>
      <p:sp>
        <p:nvSpPr>
          <p:cNvPr id="3" name="Content Placeholder 2"/>
          <p:cNvSpPr>
            <a:spLocks noGrp="1"/>
          </p:cNvSpPr>
          <p:nvPr>
            <p:ph idx="1"/>
          </p:nvPr>
        </p:nvSpPr>
        <p:spPr>
          <a:xfrm>
            <a:off x="4976031" y="963877"/>
            <a:ext cx="6377769" cy="4930246"/>
          </a:xfrm>
        </p:spPr>
        <p:txBody>
          <a:bodyPr anchor="ctr">
            <a:normAutofit/>
          </a:bodyPr>
          <a:lstStyle/>
          <a:p>
            <a:r>
              <a:rPr lang="en-US" sz="3200" dirty="0" err="1" smtClean="0"/>
              <a:t>Mejorar</a:t>
            </a:r>
            <a:r>
              <a:rPr lang="en-US" sz="3200" dirty="0" smtClean="0"/>
              <a:t> la </a:t>
            </a:r>
            <a:r>
              <a:rPr lang="en-US" sz="3200" dirty="0" err="1" smtClean="0"/>
              <a:t>calidad</a:t>
            </a:r>
            <a:r>
              <a:rPr lang="en-US" sz="3200" dirty="0" smtClean="0"/>
              <a:t> del software</a:t>
            </a:r>
          </a:p>
          <a:p>
            <a:r>
              <a:rPr lang="en-US" sz="3200" dirty="0" err="1" smtClean="0"/>
              <a:t>Acortar</a:t>
            </a:r>
            <a:r>
              <a:rPr lang="en-US" sz="3200" dirty="0" smtClean="0"/>
              <a:t> </a:t>
            </a:r>
            <a:r>
              <a:rPr lang="en-US" sz="3200" dirty="0" err="1" smtClean="0"/>
              <a:t>los</a:t>
            </a:r>
            <a:r>
              <a:rPr lang="en-US" sz="3200" dirty="0" smtClean="0"/>
              <a:t> </a:t>
            </a:r>
            <a:r>
              <a:rPr lang="en-US" sz="3200" dirty="0" err="1" smtClean="0"/>
              <a:t>tiempos</a:t>
            </a:r>
            <a:r>
              <a:rPr lang="en-US" sz="3200" dirty="0" smtClean="0"/>
              <a:t> de </a:t>
            </a:r>
            <a:r>
              <a:rPr lang="en-US" sz="3200" dirty="0" err="1" smtClean="0"/>
              <a:t>desarrollo</a:t>
            </a:r>
            <a:endParaRPr lang="en-US" sz="3200" dirty="0" smtClean="0"/>
          </a:p>
          <a:p>
            <a:r>
              <a:rPr lang="en-US" sz="3200" dirty="0" err="1" smtClean="0"/>
              <a:t>Aumentar</a:t>
            </a:r>
            <a:r>
              <a:rPr lang="en-US" sz="3200" dirty="0" smtClean="0"/>
              <a:t> la </a:t>
            </a:r>
            <a:r>
              <a:rPr lang="en-US" sz="3200" dirty="0" err="1" smtClean="0"/>
              <a:t>productividad</a:t>
            </a:r>
            <a:endParaRPr lang="en-US" sz="3200" dirty="0" smtClean="0"/>
          </a:p>
          <a:p>
            <a:r>
              <a:rPr lang="en-US" sz="3200" dirty="0" err="1" smtClean="0"/>
              <a:t>Incrementar</a:t>
            </a:r>
            <a:r>
              <a:rPr lang="en-US" sz="3200" dirty="0" smtClean="0"/>
              <a:t> la </a:t>
            </a:r>
            <a:r>
              <a:rPr lang="en-US" sz="3200" dirty="0" err="1" smtClean="0"/>
              <a:t>reutilización</a:t>
            </a:r>
            <a:r>
              <a:rPr lang="en-US" sz="3200" dirty="0" smtClean="0"/>
              <a:t> del software</a:t>
            </a:r>
          </a:p>
        </p:txBody>
      </p:sp>
    </p:spTree>
    <p:extLst>
      <p:ext uri="{BB962C8B-B14F-4D97-AF65-F5344CB8AC3E}">
        <p14:creationId xmlns:p14="http://schemas.microsoft.com/office/powerpoint/2010/main" val="864607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963877"/>
            <a:ext cx="3494362" cy="4930246"/>
          </a:xfrm>
        </p:spPr>
        <p:txBody>
          <a:bodyPr>
            <a:normAutofit/>
          </a:bodyPr>
          <a:lstStyle/>
          <a:p>
            <a:pPr algn="r"/>
            <a:r>
              <a:rPr lang="en-US">
                <a:solidFill>
                  <a:schemeClr val="accent1"/>
                </a:solidFill>
              </a:rPr>
              <a:t>¿Quién hace Ingeniería de Software?</a:t>
            </a:r>
          </a:p>
        </p:txBody>
      </p:sp>
      <p:sp>
        <p:nvSpPr>
          <p:cNvPr id="3" name="Content Placeholder 2"/>
          <p:cNvSpPr>
            <a:spLocks noGrp="1"/>
          </p:cNvSpPr>
          <p:nvPr>
            <p:ph idx="1"/>
          </p:nvPr>
        </p:nvSpPr>
        <p:spPr>
          <a:xfrm>
            <a:off x="4976031" y="963877"/>
            <a:ext cx="6377769" cy="4930246"/>
          </a:xfrm>
        </p:spPr>
        <p:txBody>
          <a:bodyPr anchor="ctr">
            <a:normAutofit/>
          </a:bodyPr>
          <a:lstStyle/>
          <a:p>
            <a:r>
              <a:rPr lang="en-US" sz="2400"/>
              <a:t>Los ingenieros de software elaboran y dan mantenimiento al software, y virtualmente cada persona lo emplea en el mundo industrializado, ya sea en forma directa o indirecta. </a:t>
            </a:r>
            <a:endParaRPr lang="en-US" sz="2400">
              <a:effectLst/>
            </a:endParaRPr>
          </a:p>
          <a:p>
            <a:endParaRPr lang="en-US" sz="2400"/>
          </a:p>
        </p:txBody>
      </p:sp>
    </p:spTree>
    <p:extLst>
      <p:ext uri="{BB962C8B-B14F-4D97-AF65-F5344CB8AC3E}">
        <p14:creationId xmlns:p14="http://schemas.microsoft.com/office/powerpoint/2010/main" val="2120399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963877"/>
            <a:ext cx="3494362" cy="4930246"/>
          </a:xfrm>
        </p:spPr>
        <p:txBody>
          <a:bodyPr>
            <a:normAutofit/>
          </a:bodyPr>
          <a:lstStyle/>
          <a:p>
            <a:pPr algn="r"/>
            <a:r>
              <a:rPr lang="en-US">
                <a:solidFill>
                  <a:schemeClr val="accent1"/>
                </a:solidFill>
              </a:rPr>
              <a:t>¿Donde se aplica la Ingeniería de Software?</a:t>
            </a:r>
          </a:p>
        </p:txBody>
      </p:sp>
      <p:sp>
        <p:nvSpPr>
          <p:cNvPr id="3" name="Content Placeholder 2"/>
          <p:cNvSpPr>
            <a:spLocks noGrp="1"/>
          </p:cNvSpPr>
          <p:nvPr>
            <p:ph idx="1"/>
          </p:nvPr>
        </p:nvSpPr>
        <p:spPr>
          <a:xfrm>
            <a:off x="4976031" y="963877"/>
            <a:ext cx="6377769" cy="4930246"/>
          </a:xfrm>
        </p:spPr>
        <p:txBody>
          <a:bodyPr anchor="ctr">
            <a:normAutofit/>
          </a:bodyPr>
          <a:lstStyle/>
          <a:p>
            <a:r>
              <a:rPr lang="en-US" sz="2400" dirty="0"/>
              <a:t>El software </a:t>
            </a:r>
            <a:r>
              <a:rPr lang="en-US" sz="2400" dirty="0" err="1"/>
              <a:t>es</a:t>
            </a:r>
            <a:r>
              <a:rPr lang="en-US" sz="2400" dirty="0"/>
              <a:t> </a:t>
            </a:r>
            <a:r>
              <a:rPr lang="en-US" sz="2400" dirty="0" err="1"/>
              <a:t>importante</a:t>
            </a:r>
            <a:r>
              <a:rPr lang="en-US" sz="2400" dirty="0"/>
              <a:t> </a:t>
            </a:r>
            <a:r>
              <a:rPr lang="en-US" sz="2400" dirty="0" err="1"/>
              <a:t>porque</a:t>
            </a:r>
            <a:r>
              <a:rPr lang="en-US" sz="2400" dirty="0"/>
              <a:t> </a:t>
            </a:r>
            <a:r>
              <a:rPr lang="en-US" sz="2400" dirty="0" err="1"/>
              <a:t>afecta</a:t>
            </a:r>
            <a:r>
              <a:rPr lang="en-US" sz="2400" dirty="0"/>
              <a:t> a </a:t>
            </a:r>
            <a:r>
              <a:rPr lang="en-US" sz="2400" dirty="0" err="1"/>
              <a:t>casi</a:t>
            </a:r>
            <a:r>
              <a:rPr lang="en-US" sz="2400" dirty="0"/>
              <a:t> </a:t>
            </a:r>
            <a:r>
              <a:rPr lang="en-US" sz="2400" dirty="0" err="1"/>
              <a:t>todos</a:t>
            </a:r>
            <a:r>
              <a:rPr lang="en-US" sz="2400" dirty="0"/>
              <a:t> </a:t>
            </a:r>
            <a:r>
              <a:rPr lang="en-US" sz="2400" dirty="0" err="1"/>
              <a:t>los</a:t>
            </a:r>
            <a:r>
              <a:rPr lang="en-US" sz="2400" dirty="0"/>
              <a:t> </a:t>
            </a:r>
            <a:r>
              <a:rPr lang="en-US" sz="2400" dirty="0" err="1"/>
              <a:t>aspectos</a:t>
            </a:r>
            <a:r>
              <a:rPr lang="en-US" sz="2400" dirty="0"/>
              <a:t> de </a:t>
            </a:r>
            <a:r>
              <a:rPr lang="en-US" sz="2400" dirty="0" err="1"/>
              <a:t>nuestras</a:t>
            </a:r>
            <a:r>
              <a:rPr lang="en-US" sz="2400" dirty="0"/>
              <a:t> </a:t>
            </a:r>
            <a:r>
              <a:rPr lang="en-US" sz="2400" dirty="0" err="1" smtClean="0"/>
              <a:t>vidas</a:t>
            </a:r>
            <a:r>
              <a:rPr lang="en-US" sz="2400" dirty="0" smtClean="0"/>
              <a:t>:</a:t>
            </a:r>
          </a:p>
          <a:p>
            <a:pPr lvl="1"/>
            <a:r>
              <a:rPr lang="en-US" sz="2000" dirty="0" err="1"/>
              <a:t>C</a:t>
            </a:r>
            <a:r>
              <a:rPr lang="en-US" sz="2000" dirty="0" err="1" smtClean="0"/>
              <a:t>omercio</a:t>
            </a:r>
            <a:r>
              <a:rPr lang="en-US" sz="2000" dirty="0" smtClean="0"/>
              <a:t> </a:t>
            </a:r>
          </a:p>
          <a:p>
            <a:pPr lvl="1"/>
            <a:r>
              <a:rPr lang="en-US" sz="2000" dirty="0" err="1" smtClean="0"/>
              <a:t>Cultura</a:t>
            </a:r>
            <a:endParaRPr lang="en-US" sz="2000" dirty="0" smtClean="0"/>
          </a:p>
          <a:p>
            <a:pPr lvl="1"/>
            <a:r>
              <a:rPr lang="en-US" sz="2000" dirty="0" err="1"/>
              <a:t>A</a:t>
            </a:r>
            <a:r>
              <a:rPr lang="en-US" sz="2000" dirty="0" err="1" smtClean="0"/>
              <a:t>ctividades</a:t>
            </a:r>
            <a:r>
              <a:rPr lang="en-US" sz="2000" dirty="0" smtClean="0"/>
              <a:t> </a:t>
            </a:r>
            <a:r>
              <a:rPr lang="en-US" sz="2000" dirty="0" err="1"/>
              <a:t>cotidianas</a:t>
            </a:r>
            <a:r>
              <a:rPr lang="en-US" sz="2000" dirty="0" smtClean="0"/>
              <a:t>.</a:t>
            </a:r>
          </a:p>
          <a:p>
            <a:pPr lvl="1"/>
            <a:r>
              <a:rPr lang="en-US" sz="2000" dirty="0" err="1" smtClean="0">
                <a:effectLst/>
              </a:rPr>
              <a:t>Genética</a:t>
            </a:r>
            <a:endParaRPr lang="en-US" sz="2000" dirty="0" smtClean="0">
              <a:effectLst/>
            </a:endParaRPr>
          </a:p>
          <a:p>
            <a:pPr lvl="1"/>
            <a:r>
              <a:rPr lang="en-US" sz="2000" dirty="0" err="1" smtClean="0"/>
              <a:t>Nanotecnología</a:t>
            </a:r>
            <a:endParaRPr lang="en-US" sz="2000" dirty="0" smtClean="0"/>
          </a:p>
          <a:p>
            <a:pPr lvl="1"/>
            <a:r>
              <a:rPr lang="mr-IN" sz="2000" dirty="0" smtClean="0">
                <a:effectLst/>
              </a:rPr>
              <a:t>…</a:t>
            </a:r>
            <a:r>
              <a:rPr lang="en-US" sz="2000" dirty="0" smtClean="0">
                <a:effectLst/>
              </a:rPr>
              <a:t> </a:t>
            </a:r>
            <a:r>
              <a:rPr lang="en-US" sz="2000" dirty="0" err="1" smtClean="0">
                <a:effectLst/>
              </a:rPr>
              <a:t>más</a:t>
            </a:r>
            <a:r>
              <a:rPr lang="en-US" sz="2000" dirty="0" smtClean="0">
                <a:effectLst/>
              </a:rPr>
              <a:t> </a:t>
            </a:r>
            <a:r>
              <a:rPr lang="en-US" sz="2000" dirty="0" err="1" smtClean="0">
                <a:effectLst/>
              </a:rPr>
              <a:t>campos</a:t>
            </a:r>
            <a:r>
              <a:rPr lang="en-US" sz="2000" dirty="0" smtClean="0">
                <a:effectLst/>
              </a:rPr>
              <a:t>?</a:t>
            </a:r>
            <a:endParaRPr lang="en-US" sz="2000" dirty="0">
              <a:effectLst/>
            </a:endParaRPr>
          </a:p>
        </p:txBody>
      </p:sp>
    </p:spTree>
    <p:extLst>
      <p:ext uri="{BB962C8B-B14F-4D97-AF65-F5344CB8AC3E}">
        <p14:creationId xmlns:p14="http://schemas.microsoft.com/office/powerpoint/2010/main" val="1284123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963877"/>
            <a:ext cx="3494362" cy="4930246"/>
          </a:xfrm>
        </p:spPr>
        <p:txBody>
          <a:bodyPr>
            <a:normAutofit/>
          </a:bodyPr>
          <a:lstStyle/>
          <a:p>
            <a:pPr algn="r"/>
            <a:r>
              <a:rPr lang="en-US" b="1">
                <a:solidFill>
                  <a:schemeClr val="accent1"/>
                </a:solidFill>
              </a:rPr>
              <a:t>¿Cuáles son los pasos para realizar Ingeniería de Software?</a:t>
            </a:r>
            <a:endParaRPr lang="en-US">
              <a:solidFill>
                <a:schemeClr val="accent1"/>
              </a:solidFill>
            </a:endParaRPr>
          </a:p>
        </p:txBody>
      </p:sp>
      <p:sp>
        <p:nvSpPr>
          <p:cNvPr id="3" name="Content Placeholder 2"/>
          <p:cNvSpPr>
            <a:spLocks noGrp="1"/>
          </p:cNvSpPr>
          <p:nvPr>
            <p:ph idx="1"/>
          </p:nvPr>
        </p:nvSpPr>
        <p:spPr>
          <a:xfrm>
            <a:off x="4976031" y="963877"/>
            <a:ext cx="6377769" cy="4930246"/>
          </a:xfrm>
        </p:spPr>
        <p:txBody>
          <a:bodyPr anchor="ctr">
            <a:normAutofit/>
          </a:bodyPr>
          <a:lstStyle/>
          <a:p>
            <a:r>
              <a:rPr lang="en-US" sz="2400"/>
              <a:t>El software de computadora se construye del mismo modo que cualquier producto exitoso, con la aplicación de un proceso ágil y adaptable para obtener un resultado de mucha calidad, que satisfaga las necesidades de las personas que usarán el producto. En estos pasos se aplica el enfoque de la ingeniería de software. </a:t>
            </a:r>
            <a:endParaRPr lang="en-US" sz="2400">
              <a:effectLst/>
            </a:endParaRPr>
          </a:p>
        </p:txBody>
      </p:sp>
    </p:spTree>
    <p:extLst>
      <p:ext uri="{BB962C8B-B14F-4D97-AF65-F5344CB8AC3E}">
        <p14:creationId xmlns:p14="http://schemas.microsoft.com/office/powerpoint/2010/main" val="1001339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963877"/>
            <a:ext cx="3494362" cy="4930246"/>
          </a:xfrm>
        </p:spPr>
        <p:txBody>
          <a:bodyPr>
            <a:normAutofit/>
          </a:bodyPr>
          <a:lstStyle/>
          <a:p>
            <a:pPr algn="r"/>
            <a:r>
              <a:rPr lang="en-US" b="1">
                <a:solidFill>
                  <a:schemeClr val="accent1"/>
                </a:solidFill>
              </a:rPr>
              <a:t>¿Cuál es el producto final?</a:t>
            </a:r>
            <a:endParaRPr lang="en-US">
              <a:solidFill>
                <a:schemeClr val="accent1"/>
              </a:solidFill>
            </a:endParaRPr>
          </a:p>
        </p:txBody>
      </p:sp>
      <p:sp>
        <p:nvSpPr>
          <p:cNvPr id="3" name="Content Placeholder 2"/>
          <p:cNvSpPr>
            <a:spLocks noGrp="1"/>
          </p:cNvSpPr>
          <p:nvPr>
            <p:ph idx="1"/>
          </p:nvPr>
        </p:nvSpPr>
        <p:spPr>
          <a:xfrm>
            <a:off x="4976031" y="963877"/>
            <a:ext cx="6377769" cy="4930246"/>
          </a:xfrm>
        </p:spPr>
        <p:txBody>
          <a:bodyPr anchor="ctr">
            <a:normAutofit/>
          </a:bodyPr>
          <a:lstStyle/>
          <a:p>
            <a:r>
              <a:rPr lang="en-US" sz="2400"/>
              <a:t>Desde el punto de vista de un ingeniero de software, el producto final es el conjunto de programas, contenido (datos) y otros productos terminados que constituyen el software de computadora. Pero desde la perspectiva del usuario, el producto final es la información resultante que de algún modo hace mejor al mundo en el que vive. </a:t>
            </a:r>
          </a:p>
          <a:p>
            <a:endParaRPr lang="en-US" sz="2400"/>
          </a:p>
        </p:txBody>
      </p:sp>
    </p:spTree>
    <p:extLst>
      <p:ext uri="{BB962C8B-B14F-4D97-AF65-F5344CB8AC3E}">
        <p14:creationId xmlns:p14="http://schemas.microsoft.com/office/powerpoint/2010/main" val="28414861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963877"/>
            <a:ext cx="3494362" cy="4930246"/>
          </a:xfrm>
        </p:spPr>
        <p:txBody>
          <a:bodyPr>
            <a:normAutofit/>
          </a:bodyPr>
          <a:lstStyle/>
          <a:p>
            <a:pPr algn="r"/>
            <a:r>
              <a:rPr lang="en-US" b="1">
                <a:solidFill>
                  <a:schemeClr val="accent1"/>
                </a:solidFill>
              </a:rPr>
              <a:t>¿Cómo me aseguro de que lo hice bien?</a:t>
            </a:r>
            <a:endParaRPr lang="en-US">
              <a:solidFill>
                <a:schemeClr val="accent1"/>
              </a:solidFill>
            </a:endParaRPr>
          </a:p>
        </p:txBody>
      </p:sp>
      <p:sp>
        <p:nvSpPr>
          <p:cNvPr id="3" name="Content Placeholder 2"/>
          <p:cNvSpPr>
            <a:spLocks noGrp="1"/>
          </p:cNvSpPr>
          <p:nvPr>
            <p:ph idx="1"/>
          </p:nvPr>
        </p:nvSpPr>
        <p:spPr>
          <a:xfrm>
            <a:off x="4976031" y="963877"/>
            <a:ext cx="6377769" cy="4930246"/>
          </a:xfrm>
        </p:spPr>
        <p:txBody>
          <a:bodyPr anchor="ctr">
            <a:normAutofit/>
          </a:bodyPr>
          <a:lstStyle/>
          <a:p>
            <a:r>
              <a:rPr lang="en-US" sz="2400"/>
              <a:t>Para eso estamos en esta materia =)</a:t>
            </a:r>
          </a:p>
        </p:txBody>
      </p:sp>
    </p:spTree>
    <p:extLst>
      <p:ext uri="{BB962C8B-B14F-4D97-AF65-F5344CB8AC3E}">
        <p14:creationId xmlns:p14="http://schemas.microsoft.com/office/powerpoint/2010/main" val="34013650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6134677" y="303591"/>
            <a:ext cx="5735590"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5"/>
          <p:cNvPicPr>
            <a:picLocks noChangeAspect="1"/>
          </p:cNvPicPr>
          <p:nvPr/>
        </p:nvPicPr>
        <p:blipFill>
          <a:blip r:embed="rId2"/>
          <a:stretch>
            <a:fillRect/>
          </a:stretch>
        </p:blipFill>
        <p:spPr>
          <a:xfrm>
            <a:off x="484632" y="787907"/>
            <a:ext cx="5126736" cy="5126736"/>
          </a:xfrm>
          <a:prstGeom prst="rect">
            <a:avLst/>
          </a:prstGeom>
        </p:spPr>
      </p:pic>
      <p:sp>
        <p:nvSpPr>
          <p:cNvPr id="2" name="Title 1"/>
          <p:cNvSpPr>
            <a:spLocks noGrp="1"/>
          </p:cNvSpPr>
          <p:nvPr>
            <p:ph type="title"/>
          </p:nvPr>
        </p:nvSpPr>
        <p:spPr>
          <a:xfrm>
            <a:off x="6391839" y="2678787"/>
            <a:ext cx="5221266" cy="1344975"/>
          </a:xfrm>
        </p:spPr>
        <p:txBody>
          <a:bodyPr>
            <a:normAutofit/>
          </a:bodyPr>
          <a:lstStyle/>
          <a:p>
            <a:pPr algn="ctr"/>
            <a:r>
              <a:rPr lang="en-US" sz="4000" b="1" dirty="0" err="1" smtClean="0"/>
              <a:t>Rápido</a:t>
            </a:r>
            <a:r>
              <a:rPr lang="en-US" sz="4000" b="1" dirty="0" smtClean="0"/>
              <a:t>, Bueno, </a:t>
            </a:r>
            <a:r>
              <a:rPr lang="en-US" sz="4000" b="1" dirty="0" err="1" smtClean="0"/>
              <a:t>Barato</a:t>
            </a:r>
            <a:r>
              <a:rPr lang="mr-IN" sz="4000" b="1" dirty="0" smtClean="0"/>
              <a:t>…</a:t>
            </a:r>
            <a:r>
              <a:rPr lang="en-US" sz="4000" b="1" dirty="0" smtClean="0"/>
              <a:t> </a:t>
            </a:r>
            <a:r>
              <a:rPr lang="en-US" sz="4000" b="1" dirty="0" err="1" smtClean="0"/>
              <a:t>Elije</a:t>
            </a:r>
            <a:r>
              <a:rPr lang="en-US" sz="4000" b="1" dirty="0" smtClean="0"/>
              <a:t> solo dos </a:t>
            </a:r>
            <a:r>
              <a:rPr lang="en-US" sz="4000" b="1" dirty="0" err="1" smtClean="0"/>
              <a:t>opciones</a:t>
            </a:r>
            <a:endParaRPr lang="en-US" sz="4000" b="1" dirty="0"/>
          </a:p>
        </p:txBody>
      </p:sp>
    </p:spTree>
    <p:extLst>
      <p:ext uri="{BB962C8B-B14F-4D97-AF65-F5344CB8AC3E}">
        <p14:creationId xmlns:p14="http://schemas.microsoft.com/office/powerpoint/2010/main" val="5523565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963877"/>
            <a:ext cx="3494362" cy="4930246"/>
          </a:xfrm>
        </p:spPr>
        <p:txBody>
          <a:bodyPr>
            <a:normAutofit/>
          </a:bodyPr>
          <a:lstStyle/>
          <a:p>
            <a:pPr algn="r"/>
            <a:r>
              <a:rPr lang="en-US">
                <a:solidFill>
                  <a:schemeClr val="accent1"/>
                </a:solidFill>
              </a:rPr>
              <a:t>Ingeniería de la Información</a:t>
            </a:r>
          </a:p>
        </p:txBody>
      </p:sp>
      <p:sp>
        <p:nvSpPr>
          <p:cNvPr id="3" name="Content Placeholder 2"/>
          <p:cNvSpPr>
            <a:spLocks noGrp="1"/>
          </p:cNvSpPr>
          <p:nvPr>
            <p:ph idx="1"/>
          </p:nvPr>
        </p:nvSpPr>
        <p:spPr>
          <a:xfrm>
            <a:off x="4976031" y="963877"/>
            <a:ext cx="6377769" cy="4930246"/>
          </a:xfrm>
        </p:spPr>
        <p:txBody>
          <a:bodyPr anchor="ctr">
            <a:normAutofit/>
          </a:bodyPr>
          <a:lstStyle/>
          <a:p>
            <a:r>
              <a:rPr lang="en-US" sz="2400"/>
              <a:t>La aplicación de una serie de técnicas formales integradas para el planeamiento, análisis, diseño y construcción de sistemas de información para la totalidad de una </a:t>
            </a:r>
            <a:r>
              <a:rPr lang="en-US" sz="2400" b="1"/>
              <a:t>empresa</a:t>
            </a:r>
            <a:r>
              <a:rPr lang="en-US" sz="2400"/>
              <a:t>, o un sector importante de ella.</a:t>
            </a:r>
          </a:p>
        </p:txBody>
      </p:sp>
    </p:spTree>
    <p:extLst>
      <p:ext uri="{BB962C8B-B14F-4D97-AF65-F5344CB8AC3E}">
        <p14:creationId xmlns:p14="http://schemas.microsoft.com/office/powerpoint/2010/main" val="4027043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963877"/>
            <a:ext cx="3494362" cy="4930246"/>
          </a:xfrm>
        </p:spPr>
        <p:txBody>
          <a:bodyPr>
            <a:normAutofit/>
          </a:bodyPr>
          <a:lstStyle/>
          <a:p>
            <a:pPr algn="r"/>
            <a:r>
              <a:rPr lang="en-US" b="1" dirty="0" smtClean="0">
                <a:solidFill>
                  <a:schemeClr val="accent1"/>
                </a:solidFill>
              </a:rPr>
              <a:t>¿</a:t>
            </a:r>
            <a:r>
              <a:rPr lang="en-US" b="1" dirty="0" err="1" smtClean="0">
                <a:solidFill>
                  <a:schemeClr val="accent1"/>
                </a:solidFill>
              </a:rPr>
              <a:t>Ciclo</a:t>
            </a:r>
            <a:r>
              <a:rPr lang="en-US" b="1" dirty="0" smtClean="0">
                <a:solidFill>
                  <a:schemeClr val="accent1"/>
                </a:solidFill>
              </a:rPr>
              <a:t> de Vida del Software?</a:t>
            </a:r>
            <a:endParaRPr lang="en-US" dirty="0">
              <a:solidFill>
                <a:schemeClr val="accent1"/>
              </a:solidFill>
            </a:endParaRPr>
          </a:p>
        </p:txBody>
      </p:sp>
      <p:pic>
        <p:nvPicPr>
          <p:cNvPr id="7" name="Content Placeholder 21"/>
          <p:cNvPicPr>
            <a:picLocks noGrp="1" noChangeAspect="1"/>
          </p:cNvPicPr>
          <p:nvPr>
            <p:ph idx="1"/>
          </p:nvPr>
        </p:nvPicPr>
        <p:blipFill rotWithShape="1">
          <a:blip r:embed="rId2">
            <a:extLst>
              <a:ext uri="{28A0092B-C50C-407E-A947-70E740481C1C}">
                <a14:useLocalDpi xmlns:a14="http://schemas.microsoft.com/office/drawing/2010/main" val="0"/>
              </a:ext>
            </a:extLst>
          </a:blip>
          <a:srcRect r="22043"/>
          <a:stretch/>
        </p:blipFill>
        <p:spPr>
          <a:xfrm>
            <a:off x="4976813" y="1625264"/>
            <a:ext cx="6376987" cy="3607473"/>
          </a:xfrm>
        </p:spPr>
      </p:pic>
    </p:spTree>
    <p:extLst>
      <p:ext uri="{BB962C8B-B14F-4D97-AF65-F5344CB8AC3E}">
        <p14:creationId xmlns:p14="http://schemas.microsoft.com/office/powerpoint/2010/main" val="18160154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963877"/>
            <a:ext cx="3494362" cy="4930246"/>
          </a:xfrm>
        </p:spPr>
        <p:txBody>
          <a:bodyPr>
            <a:normAutofit/>
          </a:bodyPr>
          <a:lstStyle/>
          <a:p>
            <a:pPr algn="r"/>
            <a:r>
              <a:rPr lang="en-US" b="1" dirty="0" err="1" smtClean="0">
                <a:solidFill>
                  <a:schemeClr val="accent1"/>
                </a:solidFill>
              </a:rPr>
              <a:t>Tasa</a:t>
            </a:r>
            <a:r>
              <a:rPr lang="en-US" b="1" dirty="0" smtClean="0">
                <a:solidFill>
                  <a:schemeClr val="accent1"/>
                </a:solidFill>
              </a:rPr>
              <a:t> de </a:t>
            </a:r>
            <a:r>
              <a:rPr lang="en-US" b="1" dirty="0" err="1" smtClean="0">
                <a:solidFill>
                  <a:schemeClr val="accent1"/>
                </a:solidFill>
              </a:rPr>
              <a:t>fallos</a:t>
            </a:r>
            <a:r>
              <a:rPr lang="en-US" b="1" dirty="0" smtClean="0">
                <a:solidFill>
                  <a:schemeClr val="accent1"/>
                </a:solidFill>
              </a:rPr>
              <a:t/>
            </a:r>
            <a:br>
              <a:rPr lang="en-US" b="1" dirty="0" smtClean="0">
                <a:solidFill>
                  <a:schemeClr val="accent1"/>
                </a:solidFill>
              </a:rPr>
            </a:br>
            <a:r>
              <a:rPr lang="en-US" b="1" dirty="0" smtClean="0">
                <a:solidFill>
                  <a:schemeClr val="accent1"/>
                </a:solidFill>
              </a:rPr>
              <a:t>de Hardware</a:t>
            </a:r>
            <a:endParaRPr lang="en-US" dirty="0">
              <a:solidFill>
                <a:schemeClr val="accent1"/>
              </a:solidFill>
            </a:endParaRPr>
          </a:p>
        </p:txBody>
      </p:sp>
      <p:sp>
        <p:nvSpPr>
          <p:cNvPr id="11" name="Content Placeholder 10"/>
          <p:cNvSpPr>
            <a:spLocks noGrp="1"/>
          </p:cNvSpPr>
          <p:nvPr>
            <p:ph idx="1"/>
          </p:nvPr>
        </p:nvSpPr>
        <p:spPr/>
        <p:txBody>
          <a:bodyPr/>
          <a:lstStyle/>
          <a:p>
            <a:endParaRPr lang="en-US" dirty="0" smtClean="0">
              <a:effectLst/>
            </a:endParaRPr>
          </a:p>
          <a:p>
            <a:endParaRPr lang="en-US" dirty="0" smtClean="0">
              <a:effectLst/>
            </a:endParaRPr>
          </a:p>
          <a:p>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0749" y="864321"/>
            <a:ext cx="7361499" cy="5029802"/>
          </a:xfrm>
          <a:prstGeom prst="rect">
            <a:avLst/>
          </a:prstGeom>
        </p:spPr>
      </p:pic>
    </p:spTree>
    <p:extLst>
      <p:ext uri="{BB962C8B-B14F-4D97-AF65-F5344CB8AC3E}">
        <p14:creationId xmlns:p14="http://schemas.microsoft.com/office/powerpoint/2010/main" val="12421764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963877"/>
            <a:ext cx="3494362" cy="4930246"/>
          </a:xfrm>
        </p:spPr>
        <p:txBody>
          <a:bodyPr>
            <a:normAutofit/>
          </a:bodyPr>
          <a:lstStyle/>
          <a:p>
            <a:pPr algn="r"/>
            <a:r>
              <a:rPr lang="en-US" b="1" dirty="0" err="1" smtClean="0">
                <a:solidFill>
                  <a:schemeClr val="accent1"/>
                </a:solidFill>
              </a:rPr>
              <a:t>Tasa</a:t>
            </a:r>
            <a:r>
              <a:rPr lang="en-US" b="1" dirty="0" smtClean="0">
                <a:solidFill>
                  <a:schemeClr val="accent1"/>
                </a:solidFill>
              </a:rPr>
              <a:t> de </a:t>
            </a:r>
            <a:r>
              <a:rPr lang="en-US" b="1" dirty="0" err="1" smtClean="0">
                <a:solidFill>
                  <a:schemeClr val="accent1"/>
                </a:solidFill>
              </a:rPr>
              <a:t>fallos</a:t>
            </a:r>
            <a:r>
              <a:rPr lang="en-US" b="1" smtClean="0">
                <a:solidFill>
                  <a:schemeClr val="accent1"/>
                </a:solidFill>
              </a:rPr>
              <a:t/>
            </a:r>
            <a:br>
              <a:rPr lang="en-US" b="1" smtClean="0">
                <a:solidFill>
                  <a:schemeClr val="accent1"/>
                </a:solidFill>
              </a:rPr>
            </a:br>
            <a:r>
              <a:rPr lang="en-US" b="1" smtClean="0">
                <a:solidFill>
                  <a:schemeClr val="accent1"/>
                </a:solidFill>
              </a:rPr>
              <a:t>de software</a:t>
            </a:r>
            <a:endParaRPr lang="en-US" dirty="0">
              <a:solidFill>
                <a:schemeClr val="accent1"/>
              </a:solidFill>
            </a:endParaRPr>
          </a:p>
        </p:txBody>
      </p:sp>
      <p:pic>
        <p:nvPicPr>
          <p:cNvPr id="9" name="Imagen 3"/>
          <p:cNvPicPr>
            <a:picLocks noGrp="1" noChangeAspect="1"/>
          </p:cNvPicPr>
          <p:nvPr>
            <p:ph idx="1"/>
          </p:nvPr>
        </p:nvPicPr>
        <p:blipFill rotWithShape="1">
          <a:blip r:embed="rId2"/>
          <a:srcRect l="56511" t="42320" r="9779" b="19333"/>
          <a:stretch/>
        </p:blipFill>
        <p:spPr>
          <a:xfrm>
            <a:off x="4723747" y="1371600"/>
            <a:ext cx="7071273" cy="4522523"/>
          </a:xfrm>
          <a:prstGeom prst="rect">
            <a:avLst/>
          </a:prstGeom>
        </p:spPr>
      </p:pic>
    </p:spTree>
    <p:extLst>
      <p:ext uri="{BB962C8B-B14F-4D97-AF65-F5344CB8AC3E}">
        <p14:creationId xmlns:p14="http://schemas.microsoft.com/office/powerpoint/2010/main" val="13436354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199" y="963877"/>
            <a:ext cx="3621195" cy="4930246"/>
          </a:xfrm>
        </p:spPr>
        <p:txBody>
          <a:bodyPr>
            <a:normAutofit/>
          </a:bodyPr>
          <a:lstStyle/>
          <a:p>
            <a:pPr algn="r"/>
            <a:r>
              <a:rPr lang="en-US" b="1" dirty="0" smtClean="0">
                <a:solidFill>
                  <a:schemeClr val="accent1"/>
                </a:solidFill>
              </a:rPr>
              <a:t>¿</a:t>
            </a:r>
            <a:r>
              <a:rPr lang="en-US" b="1" dirty="0" err="1" smtClean="0">
                <a:solidFill>
                  <a:schemeClr val="accent1"/>
                </a:solidFill>
              </a:rPr>
              <a:t>Qué</a:t>
            </a:r>
            <a:r>
              <a:rPr lang="en-US" b="1" dirty="0" smtClean="0">
                <a:solidFill>
                  <a:schemeClr val="accent1"/>
                </a:solidFill>
              </a:rPr>
              <a:t> </a:t>
            </a:r>
            <a:r>
              <a:rPr lang="en-US" b="1" dirty="0" err="1" smtClean="0">
                <a:solidFill>
                  <a:schemeClr val="accent1"/>
                </a:solidFill>
              </a:rPr>
              <a:t>características</a:t>
            </a:r>
            <a:r>
              <a:rPr lang="en-US" b="1" dirty="0" smtClean="0">
                <a:solidFill>
                  <a:schemeClr val="accent1"/>
                </a:solidFill>
              </a:rPr>
              <a:t> </a:t>
            </a:r>
            <a:r>
              <a:rPr lang="en-US" b="1" dirty="0" err="1" smtClean="0">
                <a:solidFill>
                  <a:schemeClr val="accent1"/>
                </a:solidFill>
              </a:rPr>
              <a:t>debe</a:t>
            </a:r>
            <a:r>
              <a:rPr lang="en-US" b="1" dirty="0" smtClean="0">
                <a:solidFill>
                  <a:schemeClr val="accent1"/>
                </a:solidFill>
              </a:rPr>
              <a:t> </a:t>
            </a:r>
            <a:r>
              <a:rPr lang="en-US" b="1" dirty="0" err="1" smtClean="0">
                <a:solidFill>
                  <a:schemeClr val="accent1"/>
                </a:solidFill>
              </a:rPr>
              <a:t>tener</a:t>
            </a:r>
            <a:r>
              <a:rPr lang="en-US" b="1" dirty="0" smtClean="0">
                <a:solidFill>
                  <a:schemeClr val="accent1"/>
                </a:solidFill>
              </a:rPr>
              <a:t> un </a:t>
            </a:r>
            <a:r>
              <a:rPr lang="en-US" b="1" dirty="0" err="1" smtClean="0">
                <a:solidFill>
                  <a:schemeClr val="accent1"/>
                </a:solidFill>
              </a:rPr>
              <a:t>buen</a:t>
            </a:r>
            <a:r>
              <a:rPr lang="en-US" b="1" dirty="0" smtClean="0">
                <a:solidFill>
                  <a:schemeClr val="accent1"/>
                </a:solidFill>
              </a:rPr>
              <a:t> software?</a:t>
            </a:r>
            <a:endParaRPr lang="en-US" dirty="0">
              <a:solidFill>
                <a:schemeClr val="accent1"/>
              </a:solidFill>
            </a:endParaRPr>
          </a:p>
        </p:txBody>
      </p:sp>
      <p:sp>
        <p:nvSpPr>
          <p:cNvPr id="3" name="Content Placeholder 2"/>
          <p:cNvSpPr>
            <a:spLocks noGrp="1"/>
          </p:cNvSpPr>
          <p:nvPr>
            <p:ph idx="1"/>
          </p:nvPr>
        </p:nvSpPr>
        <p:spPr>
          <a:xfrm>
            <a:off x="4976031" y="963877"/>
            <a:ext cx="6377769" cy="4930246"/>
          </a:xfrm>
        </p:spPr>
        <p:txBody>
          <a:bodyPr anchor="ctr">
            <a:normAutofit/>
          </a:bodyPr>
          <a:lstStyle/>
          <a:p>
            <a:pPr algn="just"/>
            <a:r>
              <a:rPr lang="es-EC" sz="4000" b="1" dirty="0">
                <a:latin typeface="+mj-lt"/>
                <a:ea typeface="+mj-ea"/>
                <a:cs typeface="+mj-cs"/>
              </a:rPr>
              <a:t>Mantenibilidad </a:t>
            </a:r>
          </a:p>
          <a:p>
            <a:pPr algn="just"/>
            <a:r>
              <a:rPr lang="es-EC" sz="4000" b="1" dirty="0">
                <a:latin typeface="+mj-lt"/>
                <a:ea typeface="+mj-ea"/>
                <a:cs typeface="+mj-cs"/>
              </a:rPr>
              <a:t>Confiabilidad </a:t>
            </a:r>
          </a:p>
          <a:p>
            <a:pPr algn="just"/>
            <a:r>
              <a:rPr lang="es-EC" sz="4000" b="1" dirty="0">
                <a:latin typeface="+mj-lt"/>
                <a:ea typeface="+mj-ea"/>
                <a:cs typeface="+mj-cs"/>
              </a:rPr>
              <a:t>Eficiencia </a:t>
            </a:r>
          </a:p>
          <a:p>
            <a:pPr algn="just"/>
            <a:r>
              <a:rPr lang="es-EC" sz="4000" b="1" dirty="0">
                <a:latin typeface="+mj-lt"/>
                <a:ea typeface="+mj-ea"/>
                <a:cs typeface="+mj-cs"/>
              </a:rPr>
              <a:t>Usabilidad</a:t>
            </a:r>
          </a:p>
        </p:txBody>
      </p:sp>
    </p:spTree>
    <p:extLst>
      <p:ext uri="{BB962C8B-B14F-4D97-AF65-F5344CB8AC3E}">
        <p14:creationId xmlns:p14="http://schemas.microsoft.com/office/powerpoint/2010/main" val="8022041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199" y="963877"/>
            <a:ext cx="3621195" cy="4930246"/>
          </a:xfrm>
        </p:spPr>
        <p:txBody>
          <a:bodyPr>
            <a:normAutofit/>
          </a:bodyPr>
          <a:lstStyle/>
          <a:p>
            <a:pPr algn="r"/>
            <a:r>
              <a:rPr lang="en-US" b="1" dirty="0" err="1" smtClean="0">
                <a:solidFill>
                  <a:schemeClr val="accent1"/>
                </a:solidFill>
              </a:rPr>
              <a:t>Métodologías</a:t>
            </a:r>
            <a:r>
              <a:rPr lang="en-US" b="1" dirty="0" smtClean="0">
                <a:solidFill>
                  <a:schemeClr val="accent1"/>
                </a:solidFill>
              </a:rPr>
              <a:t> de </a:t>
            </a:r>
            <a:r>
              <a:rPr lang="en-US" b="1" dirty="0" err="1" smtClean="0">
                <a:solidFill>
                  <a:schemeClr val="accent1"/>
                </a:solidFill>
              </a:rPr>
              <a:t>desarrollo</a:t>
            </a:r>
            <a:endParaRPr lang="en-US" dirty="0">
              <a:solidFill>
                <a:schemeClr val="accent1"/>
              </a:solidFill>
            </a:endParaRPr>
          </a:p>
        </p:txBody>
      </p:sp>
      <p:sp>
        <p:nvSpPr>
          <p:cNvPr id="3" name="Content Placeholder 2"/>
          <p:cNvSpPr>
            <a:spLocks noGrp="1"/>
          </p:cNvSpPr>
          <p:nvPr>
            <p:ph idx="1"/>
          </p:nvPr>
        </p:nvSpPr>
        <p:spPr>
          <a:xfrm>
            <a:off x="4976031" y="963877"/>
            <a:ext cx="6377769" cy="4930246"/>
          </a:xfrm>
        </p:spPr>
        <p:txBody>
          <a:bodyPr anchor="ctr">
            <a:normAutofit/>
          </a:bodyPr>
          <a:lstStyle/>
          <a:p>
            <a:pPr algn="just"/>
            <a:r>
              <a:rPr lang="es-EC" sz="4000" b="1" dirty="0" smtClean="0">
                <a:latin typeface="+mj-lt"/>
                <a:ea typeface="+mj-ea"/>
                <a:cs typeface="+mj-cs"/>
              </a:rPr>
              <a:t>Una metodología es el conjunto de procedimientos, técnicas, herramientas y un soporte documental que ayuda a los desarrolladores a realizar nuevo software (Mario Piattini et al.)</a:t>
            </a:r>
          </a:p>
        </p:txBody>
      </p:sp>
    </p:spTree>
    <p:extLst>
      <p:ext uri="{BB962C8B-B14F-4D97-AF65-F5344CB8AC3E}">
        <p14:creationId xmlns:p14="http://schemas.microsoft.com/office/powerpoint/2010/main" val="10042768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199" y="963877"/>
            <a:ext cx="3621195" cy="4930246"/>
          </a:xfrm>
        </p:spPr>
        <p:txBody>
          <a:bodyPr>
            <a:normAutofit/>
          </a:bodyPr>
          <a:lstStyle/>
          <a:p>
            <a:pPr algn="r"/>
            <a:r>
              <a:rPr lang="en-US" b="1" dirty="0" err="1" smtClean="0">
                <a:solidFill>
                  <a:schemeClr val="accent1"/>
                </a:solidFill>
              </a:rPr>
              <a:t>Componentes</a:t>
            </a:r>
            <a:r>
              <a:rPr lang="en-US" b="1" dirty="0" smtClean="0">
                <a:solidFill>
                  <a:schemeClr val="accent1"/>
                </a:solidFill>
              </a:rPr>
              <a:t> de </a:t>
            </a:r>
            <a:r>
              <a:rPr lang="en-US" b="1" dirty="0" err="1" smtClean="0">
                <a:solidFill>
                  <a:schemeClr val="accent1"/>
                </a:solidFill>
              </a:rPr>
              <a:t>una</a:t>
            </a:r>
            <a:r>
              <a:rPr lang="en-US" b="1" dirty="0" smtClean="0">
                <a:solidFill>
                  <a:schemeClr val="accent1"/>
                </a:solidFill>
              </a:rPr>
              <a:t> </a:t>
            </a:r>
            <a:r>
              <a:rPr lang="en-US" b="1" dirty="0" err="1" smtClean="0">
                <a:solidFill>
                  <a:schemeClr val="accent1"/>
                </a:solidFill>
              </a:rPr>
              <a:t>metodología</a:t>
            </a:r>
            <a:endParaRPr lang="en-US" dirty="0">
              <a:solidFill>
                <a:schemeClr val="accent1"/>
              </a:solidFill>
            </a:endParaRPr>
          </a:p>
        </p:txBody>
      </p:sp>
      <p:sp>
        <p:nvSpPr>
          <p:cNvPr id="3" name="Content Placeholder 2"/>
          <p:cNvSpPr>
            <a:spLocks noGrp="1"/>
          </p:cNvSpPr>
          <p:nvPr>
            <p:ph idx="1"/>
          </p:nvPr>
        </p:nvSpPr>
        <p:spPr>
          <a:xfrm>
            <a:off x="4976031" y="963877"/>
            <a:ext cx="6377769" cy="4930246"/>
          </a:xfrm>
        </p:spPr>
        <p:txBody>
          <a:bodyPr anchor="ctr">
            <a:normAutofit fontScale="77500" lnSpcReduction="20000"/>
          </a:bodyPr>
          <a:lstStyle/>
          <a:p>
            <a:pPr algn="just"/>
            <a:r>
              <a:rPr lang="es-EC" sz="4000" b="1" dirty="0" smtClean="0">
                <a:latin typeface="+mj-lt"/>
                <a:ea typeface="+mj-ea"/>
                <a:cs typeface="+mj-cs"/>
              </a:rPr>
              <a:t>Proceso: </a:t>
            </a:r>
            <a:r>
              <a:rPr lang="es-EC" sz="4000" dirty="0" smtClean="0">
                <a:latin typeface="+mj-lt"/>
                <a:ea typeface="+mj-ea"/>
                <a:cs typeface="+mj-cs"/>
              </a:rPr>
              <a:t>Define el marco de trabajo y permite un desarrollo racional de la Ingeniería de SW.</a:t>
            </a:r>
          </a:p>
          <a:p>
            <a:pPr algn="just"/>
            <a:endParaRPr lang="es-EC" sz="4000" dirty="0" smtClean="0">
              <a:latin typeface="+mj-lt"/>
              <a:ea typeface="+mj-ea"/>
              <a:cs typeface="+mj-cs"/>
            </a:endParaRPr>
          </a:p>
          <a:p>
            <a:pPr algn="just"/>
            <a:r>
              <a:rPr lang="es-EC" sz="4000" b="1" dirty="0" smtClean="0">
                <a:latin typeface="+mj-lt"/>
                <a:ea typeface="+mj-ea"/>
                <a:cs typeface="+mj-cs"/>
              </a:rPr>
              <a:t>Técnicas: </a:t>
            </a:r>
            <a:r>
              <a:rPr lang="es-EC" sz="4000" dirty="0" smtClean="0">
                <a:latin typeface="+mj-lt"/>
                <a:ea typeface="+mj-ea"/>
                <a:cs typeface="+mj-cs"/>
              </a:rPr>
              <a:t>Indican cómo construir técnicamente el software. Incluyen técnicas de modelado.</a:t>
            </a:r>
          </a:p>
          <a:p>
            <a:pPr algn="just"/>
            <a:endParaRPr lang="es-EC" sz="4000" dirty="0" smtClean="0">
              <a:latin typeface="+mj-lt"/>
              <a:ea typeface="+mj-ea"/>
              <a:cs typeface="+mj-cs"/>
            </a:endParaRPr>
          </a:p>
          <a:p>
            <a:pPr algn="just"/>
            <a:r>
              <a:rPr lang="es-EC" sz="4000" b="1" dirty="0" smtClean="0">
                <a:latin typeface="+mj-lt"/>
                <a:ea typeface="+mj-ea"/>
                <a:cs typeface="+mj-cs"/>
              </a:rPr>
              <a:t>Herramientas: </a:t>
            </a:r>
            <a:r>
              <a:rPr lang="es-EC" sz="4000" dirty="0" smtClean="0">
                <a:latin typeface="+mj-lt"/>
                <a:ea typeface="+mj-ea"/>
                <a:cs typeface="+mj-cs"/>
              </a:rPr>
              <a:t>Proporcionan el soporte automático o semiautomático para el proceso y para las técnicas</a:t>
            </a:r>
          </a:p>
        </p:txBody>
      </p:sp>
    </p:spTree>
    <p:extLst>
      <p:ext uri="{BB962C8B-B14F-4D97-AF65-F5344CB8AC3E}">
        <p14:creationId xmlns:p14="http://schemas.microsoft.com/office/powerpoint/2010/main" val="6971637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199" y="963877"/>
            <a:ext cx="3621195" cy="4930246"/>
          </a:xfrm>
        </p:spPr>
        <p:txBody>
          <a:bodyPr>
            <a:normAutofit/>
          </a:bodyPr>
          <a:lstStyle/>
          <a:p>
            <a:pPr algn="r"/>
            <a:r>
              <a:rPr lang="en-US" b="1" dirty="0" err="1" smtClean="0">
                <a:solidFill>
                  <a:schemeClr val="accent1"/>
                </a:solidFill>
              </a:rPr>
              <a:t>Métodologías</a:t>
            </a:r>
            <a:r>
              <a:rPr lang="en-US" b="1" dirty="0" smtClean="0">
                <a:solidFill>
                  <a:schemeClr val="accent1"/>
                </a:solidFill>
              </a:rPr>
              <a:t> de </a:t>
            </a:r>
            <a:r>
              <a:rPr lang="en-US" b="1" dirty="0" err="1" smtClean="0">
                <a:solidFill>
                  <a:schemeClr val="accent1"/>
                </a:solidFill>
              </a:rPr>
              <a:t>desarrollo</a:t>
            </a:r>
            <a:endParaRPr lang="en-US" dirty="0">
              <a:solidFill>
                <a:schemeClr val="accent1"/>
              </a:solidFill>
            </a:endParaRPr>
          </a:p>
        </p:txBody>
      </p:sp>
      <p:sp>
        <p:nvSpPr>
          <p:cNvPr id="3" name="Content Placeholder 2"/>
          <p:cNvSpPr>
            <a:spLocks noGrp="1"/>
          </p:cNvSpPr>
          <p:nvPr>
            <p:ph idx="1"/>
          </p:nvPr>
        </p:nvSpPr>
        <p:spPr>
          <a:xfrm>
            <a:off x="4976031" y="963877"/>
            <a:ext cx="6377769" cy="4930246"/>
          </a:xfrm>
        </p:spPr>
        <p:txBody>
          <a:bodyPr anchor="ctr">
            <a:normAutofit/>
          </a:bodyPr>
          <a:lstStyle/>
          <a:p>
            <a:pPr algn="just"/>
            <a:r>
              <a:rPr lang="es-EC" sz="4000" b="1" smtClean="0">
                <a:latin typeface="+mj-lt"/>
                <a:ea typeface="+mj-ea"/>
                <a:cs typeface="+mj-cs"/>
              </a:rPr>
              <a:t>Una metodología es el conjunto de procedimientos, técnicas, herramientas y un soporte documental que ayuda a los desarrolladores a realizar nuevo software (Mario Piattini et al.)</a:t>
            </a:r>
          </a:p>
        </p:txBody>
      </p:sp>
    </p:spTree>
    <p:extLst>
      <p:ext uri="{BB962C8B-B14F-4D97-AF65-F5344CB8AC3E}">
        <p14:creationId xmlns:p14="http://schemas.microsoft.com/office/powerpoint/2010/main" val="5595614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199" y="963877"/>
            <a:ext cx="3621195" cy="4930246"/>
          </a:xfrm>
        </p:spPr>
        <p:txBody>
          <a:bodyPr>
            <a:normAutofit/>
          </a:bodyPr>
          <a:lstStyle/>
          <a:p>
            <a:pPr algn="r"/>
            <a:r>
              <a:rPr lang="en-US" b="1" dirty="0" err="1" smtClean="0">
                <a:solidFill>
                  <a:schemeClr val="accent1"/>
                </a:solidFill>
              </a:rPr>
              <a:t>Métodologías</a:t>
            </a:r>
            <a:r>
              <a:rPr lang="en-US" b="1" dirty="0" smtClean="0">
                <a:solidFill>
                  <a:schemeClr val="accent1"/>
                </a:solidFill>
              </a:rPr>
              <a:t> de </a:t>
            </a:r>
            <a:r>
              <a:rPr lang="en-US" b="1" dirty="0" err="1" smtClean="0">
                <a:solidFill>
                  <a:schemeClr val="accent1"/>
                </a:solidFill>
              </a:rPr>
              <a:t>desarrollo</a:t>
            </a:r>
            <a:endParaRPr lang="en-US" dirty="0">
              <a:solidFill>
                <a:schemeClr val="accent1"/>
              </a:solidFill>
            </a:endParaRPr>
          </a:p>
        </p:txBody>
      </p:sp>
      <p:sp>
        <p:nvSpPr>
          <p:cNvPr id="3" name="Content Placeholder 2"/>
          <p:cNvSpPr>
            <a:spLocks noGrp="1"/>
          </p:cNvSpPr>
          <p:nvPr>
            <p:ph idx="1"/>
          </p:nvPr>
        </p:nvSpPr>
        <p:spPr>
          <a:xfrm>
            <a:off x="4976031" y="963877"/>
            <a:ext cx="6377769" cy="4930246"/>
          </a:xfrm>
        </p:spPr>
        <p:txBody>
          <a:bodyPr anchor="ctr">
            <a:normAutofit/>
          </a:bodyPr>
          <a:lstStyle/>
          <a:p>
            <a:pPr algn="just"/>
            <a:r>
              <a:rPr lang="es-EC" sz="4000" b="1" smtClean="0">
                <a:latin typeface="+mj-lt"/>
                <a:ea typeface="+mj-ea"/>
                <a:cs typeface="+mj-cs"/>
              </a:rPr>
              <a:t>Una metodología es el conjunto de procedimientos, técnicas, herramientas y un soporte documental que ayuda a los desarrolladores a realizar nuevo software (Mario Piattini et al.)</a:t>
            </a:r>
          </a:p>
        </p:txBody>
      </p:sp>
    </p:spTree>
    <p:extLst>
      <p:ext uri="{BB962C8B-B14F-4D97-AF65-F5344CB8AC3E}">
        <p14:creationId xmlns:p14="http://schemas.microsoft.com/office/powerpoint/2010/main" val="7189377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199" y="963877"/>
            <a:ext cx="3621195" cy="4930246"/>
          </a:xfrm>
        </p:spPr>
        <p:txBody>
          <a:bodyPr>
            <a:normAutofit/>
          </a:bodyPr>
          <a:lstStyle/>
          <a:p>
            <a:pPr algn="r"/>
            <a:r>
              <a:rPr lang="en-US" b="1" dirty="0" err="1" smtClean="0">
                <a:solidFill>
                  <a:schemeClr val="accent1"/>
                </a:solidFill>
              </a:rPr>
              <a:t>Métodologías</a:t>
            </a:r>
            <a:r>
              <a:rPr lang="en-US" b="1" dirty="0" smtClean="0">
                <a:solidFill>
                  <a:schemeClr val="accent1"/>
                </a:solidFill>
              </a:rPr>
              <a:t> de </a:t>
            </a:r>
            <a:r>
              <a:rPr lang="en-US" b="1" dirty="0" err="1" smtClean="0">
                <a:solidFill>
                  <a:schemeClr val="accent1"/>
                </a:solidFill>
              </a:rPr>
              <a:t>desarrollo</a:t>
            </a:r>
            <a:endParaRPr lang="en-US" dirty="0">
              <a:solidFill>
                <a:schemeClr val="accent1"/>
              </a:solidFill>
            </a:endParaRPr>
          </a:p>
        </p:txBody>
      </p:sp>
      <p:sp>
        <p:nvSpPr>
          <p:cNvPr id="3" name="Content Placeholder 2"/>
          <p:cNvSpPr>
            <a:spLocks noGrp="1"/>
          </p:cNvSpPr>
          <p:nvPr>
            <p:ph idx="1"/>
          </p:nvPr>
        </p:nvSpPr>
        <p:spPr>
          <a:xfrm>
            <a:off x="4976031" y="963877"/>
            <a:ext cx="6377769" cy="4930246"/>
          </a:xfrm>
        </p:spPr>
        <p:txBody>
          <a:bodyPr anchor="ctr">
            <a:normAutofit/>
          </a:bodyPr>
          <a:lstStyle/>
          <a:p>
            <a:pPr algn="just"/>
            <a:r>
              <a:rPr lang="es-EC" sz="4000" b="1" smtClean="0">
                <a:latin typeface="+mj-lt"/>
                <a:ea typeface="+mj-ea"/>
                <a:cs typeface="+mj-cs"/>
              </a:rPr>
              <a:t>Una metodología es el conjunto de procedimientos, técnicas, herramientas y un soporte documental que ayuda a los desarrolladores a realizar nuevo software (Mario Piattini et al.)</a:t>
            </a:r>
          </a:p>
        </p:txBody>
      </p:sp>
    </p:spTree>
    <p:extLst>
      <p:ext uri="{BB962C8B-B14F-4D97-AF65-F5344CB8AC3E}">
        <p14:creationId xmlns:p14="http://schemas.microsoft.com/office/powerpoint/2010/main" val="14439511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199" y="963877"/>
            <a:ext cx="3621195" cy="4930246"/>
          </a:xfrm>
        </p:spPr>
        <p:txBody>
          <a:bodyPr>
            <a:normAutofit/>
          </a:bodyPr>
          <a:lstStyle/>
          <a:p>
            <a:pPr algn="r"/>
            <a:r>
              <a:rPr lang="en-US" b="1" dirty="0" err="1" smtClean="0">
                <a:solidFill>
                  <a:schemeClr val="accent1"/>
                </a:solidFill>
              </a:rPr>
              <a:t>Métodologías</a:t>
            </a:r>
            <a:r>
              <a:rPr lang="en-US" b="1" dirty="0" smtClean="0">
                <a:solidFill>
                  <a:schemeClr val="accent1"/>
                </a:solidFill>
              </a:rPr>
              <a:t> de </a:t>
            </a:r>
            <a:r>
              <a:rPr lang="en-US" b="1" dirty="0" err="1" smtClean="0">
                <a:solidFill>
                  <a:schemeClr val="accent1"/>
                </a:solidFill>
              </a:rPr>
              <a:t>desarrollo</a:t>
            </a:r>
            <a:endParaRPr lang="en-US" dirty="0">
              <a:solidFill>
                <a:schemeClr val="accent1"/>
              </a:solidFill>
            </a:endParaRPr>
          </a:p>
        </p:txBody>
      </p:sp>
      <p:sp>
        <p:nvSpPr>
          <p:cNvPr id="3" name="Content Placeholder 2"/>
          <p:cNvSpPr>
            <a:spLocks noGrp="1"/>
          </p:cNvSpPr>
          <p:nvPr>
            <p:ph idx="1"/>
          </p:nvPr>
        </p:nvSpPr>
        <p:spPr>
          <a:xfrm>
            <a:off x="4976031" y="963877"/>
            <a:ext cx="6377769" cy="4930246"/>
          </a:xfrm>
        </p:spPr>
        <p:txBody>
          <a:bodyPr anchor="ctr">
            <a:normAutofit/>
          </a:bodyPr>
          <a:lstStyle/>
          <a:p>
            <a:pPr algn="just"/>
            <a:r>
              <a:rPr lang="es-EC" sz="4000" dirty="0" smtClean="0">
                <a:latin typeface="+mj-lt"/>
                <a:ea typeface="+mj-ea"/>
                <a:cs typeface="+mj-cs"/>
              </a:rPr>
              <a:t>Utilizar las herramientas y técnicas </a:t>
            </a:r>
            <a:r>
              <a:rPr lang="es-EC" sz="4000" b="1" dirty="0" smtClean="0">
                <a:latin typeface="+mj-lt"/>
                <a:ea typeface="+mj-ea"/>
                <a:cs typeface="+mj-cs"/>
              </a:rPr>
              <a:t>más apropiadas </a:t>
            </a:r>
            <a:r>
              <a:rPr lang="es-EC" sz="4000" dirty="0" smtClean="0">
                <a:latin typeface="+mj-lt"/>
                <a:ea typeface="+mj-ea"/>
                <a:cs typeface="+mj-cs"/>
              </a:rPr>
              <a:t>dependiendo de:</a:t>
            </a:r>
          </a:p>
          <a:p>
            <a:pPr lvl="1" algn="just"/>
            <a:r>
              <a:rPr lang="es-EC" sz="3600" dirty="0">
                <a:latin typeface="+mj-lt"/>
                <a:ea typeface="+mj-ea"/>
                <a:cs typeface="+mj-cs"/>
              </a:rPr>
              <a:t>E</a:t>
            </a:r>
            <a:r>
              <a:rPr lang="es-EC" sz="3600" dirty="0" smtClean="0">
                <a:latin typeface="+mj-lt"/>
                <a:ea typeface="+mj-ea"/>
                <a:cs typeface="+mj-cs"/>
              </a:rPr>
              <a:t>l problema a resolver,</a:t>
            </a:r>
          </a:p>
          <a:p>
            <a:pPr lvl="1" algn="just"/>
            <a:r>
              <a:rPr lang="es-EC" sz="3600" dirty="0" smtClean="0">
                <a:latin typeface="+mj-lt"/>
                <a:ea typeface="+mj-ea"/>
                <a:cs typeface="+mj-cs"/>
              </a:rPr>
              <a:t>Las restricciones del desarrollo y</a:t>
            </a:r>
          </a:p>
          <a:p>
            <a:pPr lvl="1" algn="just"/>
            <a:r>
              <a:rPr lang="es-EC" sz="3600" dirty="0" smtClean="0">
                <a:latin typeface="+mj-lt"/>
                <a:ea typeface="+mj-ea"/>
                <a:cs typeface="+mj-cs"/>
              </a:rPr>
              <a:t>Los recursos disponibles</a:t>
            </a:r>
          </a:p>
        </p:txBody>
      </p:sp>
    </p:spTree>
    <p:extLst>
      <p:ext uri="{BB962C8B-B14F-4D97-AF65-F5344CB8AC3E}">
        <p14:creationId xmlns:p14="http://schemas.microsoft.com/office/powerpoint/2010/main" val="10415760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963877"/>
            <a:ext cx="3494362" cy="4930246"/>
          </a:xfrm>
        </p:spPr>
        <p:txBody>
          <a:bodyPr>
            <a:normAutofit/>
          </a:bodyPr>
          <a:lstStyle/>
          <a:p>
            <a:pPr algn="r"/>
            <a:r>
              <a:rPr lang="en-US" b="1">
                <a:solidFill>
                  <a:schemeClr val="accent1"/>
                </a:solidFill>
              </a:rPr>
              <a:t>Software</a:t>
            </a:r>
          </a:p>
        </p:txBody>
      </p:sp>
      <p:sp>
        <p:nvSpPr>
          <p:cNvPr id="3" name="Content Placeholder 2"/>
          <p:cNvSpPr>
            <a:spLocks noGrp="1"/>
          </p:cNvSpPr>
          <p:nvPr>
            <p:ph idx="1"/>
          </p:nvPr>
        </p:nvSpPr>
        <p:spPr>
          <a:xfrm>
            <a:off x="4976031" y="963877"/>
            <a:ext cx="6377769" cy="4930246"/>
          </a:xfrm>
        </p:spPr>
        <p:txBody>
          <a:bodyPr anchor="ctr">
            <a:normAutofit/>
          </a:bodyPr>
          <a:lstStyle/>
          <a:p>
            <a:pPr marL="0" indent="0">
              <a:buNone/>
            </a:pPr>
            <a:r>
              <a:rPr lang="en-US" sz="2400"/>
              <a:t>Software and cathedrals are much the same. First we build them, then we pray.</a:t>
            </a:r>
          </a:p>
          <a:p>
            <a:pPr marL="0" indent="0">
              <a:buNone/>
            </a:pPr>
            <a:r>
              <a:rPr lang="en-US" sz="2400"/>
              <a:t>—Samuel Redwine</a:t>
            </a:r>
          </a:p>
        </p:txBody>
      </p:sp>
    </p:spTree>
    <p:extLst>
      <p:ext uri="{BB962C8B-B14F-4D97-AF65-F5344CB8AC3E}">
        <p14:creationId xmlns:p14="http://schemas.microsoft.com/office/powerpoint/2010/main" val="30526592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199" y="963877"/>
            <a:ext cx="3621195" cy="4930246"/>
          </a:xfrm>
        </p:spPr>
        <p:txBody>
          <a:bodyPr>
            <a:normAutofit/>
          </a:bodyPr>
          <a:lstStyle/>
          <a:p>
            <a:pPr algn="r"/>
            <a:r>
              <a:rPr lang="en-US" b="1" dirty="0" err="1" smtClean="0">
                <a:solidFill>
                  <a:schemeClr val="accent1"/>
                </a:solidFill>
              </a:rPr>
              <a:t>Proceso</a:t>
            </a:r>
            <a:r>
              <a:rPr lang="en-US" b="1" dirty="0" smtClean="0">
                <a:solidFill>
                  <a:schemeClr val="accent1"/>
                </a:solidFill>
              </a:rPr>
              <a:t> </a:t>
            </a:r>
            <a:r>
              <a:rPr lang="en-US" b="1" dirty="0" smtClean="0">
                <a:solidFill>
                  <a:schemeClr val="accent1"/>
                </a:solidFill>
              </a:rPr>
              <a:t>de </a:t>
            </a:r>
            <a:r>
              <a:rPr lang="en-US" b="1" dirty="0" err="1" smtClean="0">
                <a:solidFill>
                  <a:schemeClr val="accent1"/>
                </a:solidFill>
              </a:rPr>
              <a:t>desarrollo</a:t>
            </a:r>
            <a:endParaRPr lang="en-US" dirty="0">
              <a:solidFill>
                <a:schemeClr val="accent1"/>
              </a:solidFill>
            </a:endParaRPr>
          </a:p>
        </p:txBody>
      </p:sp>
      <p:pic>
        <p:nvPicPr>
          <p:cNvPr id="7" name="Picture 2" descr="https://otroblogsobretics.files.wordpress.com/2011/03/modelo-de-cascada.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99141" y="963613"/>
            <a:ext cx="6332330" cy="493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6958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199" y="963877"/>
            <a:ext cx="3621195" cy="4930246"/>
          </a:xfrm>
        </p:spPr>
        <p:txBody>
          <a:bodyPr>
            <a:normAutofit/>
          </a:bodyPr>
          <a:lstStyle/>
          <a:p>
            <a:pPr algn="r"/>
            <a:r>
              <a:rPr lang="en-US" b="1" dirty="0" err="1" smtClean="0">
                <a:solidFill>
                  <a:schemeClr val="accent1"/>
                </a:solidFill>
              </a:rPr>
              <a:t>Actividades</a:t>
            </a:r>
            <a:r>
              <a:rPr lang="en-US" b="1" dirty="0" smtClean="0">
                <a:solidFill>
                  <a:schemeClr val="accent1"/>
                </a:solidFill>
              </a:rPr>
              <a:t> de </a:t>
            </a:r>
            <a:r>
              <a:rPr lang="en-US" b="1" dirty="0" err="1" smtClean="0">
                <a:solidFill>
                  <a:schemeClr val="accent1"/>
                </a:solidFill>
              </a:rPr>
              <a:t>Gestión</a:t>
            </a:r>
            <a:endParaRPr lang="en-US" dirty="0">
              <a:solidFill>
                <a:schemeClr val="accent1"/>
              </a:solidFill>
            </a:endParaRPr>
          </a:p>
        </p:txBody>
      </p:sp>
      <p:sp>
        <p:nvSpPr>
          <p:cNvPr id="3" name="Content Placeholder 2"/>
          <p:cNvSpPr>
            <a:spLocks noGrp="1"/>
          </p:cNvSpPr>
          <p:nvPr>
            <p:ph idx="1"/>
          </p:nvPr>
        </p:nvSpPr>
        <p:spPr>
          <a:xfrm>
            <a:off x="4976031" y="963877"/>
            <a:ext cx="6377769" cy="4930246"/>
          </a:xfrm>
        </p:spPr>
        <p:txBody>
          <a:bodyPr anchor="ctr">
            <a:normAutofit fontScale="92500" lnSpcReduction="10000"/>
          </a:bodyPr>
          <a:lstStyle/>
          <a:p>
            <a:pPr algn="just"/>
            <a:r>
              <a:rPr lang="es-EC" sz="3600" b="1" dirty="0" smtClean="0">
                <a:latin typeface="+mj-lt"/>
                <a:ea typeface="+mj-ea"/>
                <a:cs typeface="+mj-cs"/>
              </a:rPr>
              <a:t>No se trata solo de sentarse a programar</a:t>
            </a:r>
          </a:p>
          <a:p>
            <a:pPr lvl="1" algn="just"/>
            <a:r>
              <a:rPr lang="es-EC" sz="3200" dirty="0" smtClean="0">
                <a:latin typeface="+mj-lt"/>
                <a:ea typeface="+mj-ea"/>
                <a:cs typeface="+mj-cs"/>
              </a:rPr>
              <a:t>Organizar, planificar y programar los proyectos de software: </a:t>
            </a:r>
          </a:p>
          <a:p>
            <a:pPr lvl="1" algn="just"/>
            <a:r>
              <a:rPr lang="es-EC" sz="3200" dirty="0" smtClean="0">
                <a:latin typeface="+mj-lt"/>
                <a:ea typeface="+mj-ea"/>
                <a:cs typeface="+mj-cs"/>
              </a:rPr>
              <a:t>Estimación del coste del proyecto </a:t>
            </a:r>
          </a:p>
          <a:p>
            <a:pPr lvl="1" algn="just"/>
            <a:r>
              <a:rPr lang="es-EC" sz="3200" dirty="0" smtClean="0">
                <a:latin typeface="+mj-lt"/>
                <a:ea typeface="+mj-ea"/>
                <a:cs typeface="+mj-cs"/>
              </a:rPr>
              <a:t>Planificación y calendarización del proyecto</a:t>
            </a:r>
          </a:p>
          <a:p>
            <a:pPr lvl="1" algn="just"/>
            <a:r>
              <a:rPr lang="es-EC" sz="3200" dirty="0" smtClean="0">
                <a:latin typeface="+mj-lt"/>
                <a:ea typeface="+mj-ea"/>
                <a:cs typeface="+mj-cs"/>
              </a:rPr>
              <a:t>Gestión de la configuración del software</a:t>
            </a:r>
          </a:p>
          <a:p>
            <a:pPr lvl="1" algn="just"/>
            <a:r>
              <a:rPr lang="es-EC" sz="3200" dirty="0" smtClean="0">
                <a:latin typeface="+mj-lt"/>
                <a:ea typeface="+mj-ea"/>
                <a:cs typeface="+mj-cs"/>
              </a:rPr>
              <a:t>Calidad del software</a:t>
            </a:r>
          </a:p>
          <a:p>
            <a:pPr lvl="1" algn="just"/>
            <a:r>
              <a:rPr lang="es-EC" sz="3200" dirty="0" smtClean="0">
                <a:latin typeface="+mj-lt"/>
                <a:ea typeface="+mj-ea"/>
                <a:cs typeface="+mj-cs"/>
              </a:rPr>
              <a:t>…</a:t>
            </a:r>
          </a:p>
        </p:txBody>
      </p:sp>
    </p:spTree>
    <p:extLst>
      <p:ext uri="{BB962C8B-B14F-4D97-AF65-F5344CB8AC3E}">
        <p14:creationId xmlns:p14="http://schemas.microsoft.com/office/powerpoint/2010/main" val="17227501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7" name="Imagen 1"/>
          <p:cNvPicPr>
            <a:picLocks noGrp="1" noChangeAspect="1"/>
          </p:cNvPicPr>
          <p:nvPr>
            <p:ph idx="1"/>
          </p:nvPr>
        </p:nvPicPr>
        <p:blipFill rotWithShape="1">
          <a:blip r:embed="rId2"/>
          <a:srcRect l="15631" t="11147" r="13986" b="15532"/>
          <a:stretch/>
        </p:blipFill>
        <p:spPr>
          <a:xfrm>
            <a:off x="986028" y="436118"/>
            <a:ext cx="10219944" cy="5985763"/>
          </a:xfrm>
          <a:prstGeom prst="rect">
            <a:avLst/>
          </a:prstGeom>
        </p:spPr>
      </p:pic>
    </p:spTree>
    <p:extLst>
      <p:ext uri="{BB962C8B-B14F-4D97-AF65-F5344CB8AC3E}">
        <p14:creationId xmlns:p14="http://schemas.microsoft.com/office/powerpoint/2010/main" val="2542042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409" y="2601444"/>
            <a:ext cx="3651467" cy="1676603"/>
          </a:xfrm>
        </p:spPr>
        <p:txBody>
          <a:bodyPr>
            <a:normAutofit/>
          </a:bodyPr>
          <a:lstStyle/>
          <a:p>
            <a:r>
              <a:rPr lang="en-US"/>
              <a:t>Software</a:t>
            </a: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4200" y="1"/>
            <a:ext cx="9067800" cy="6879490"/>
          </a:xfrm>
        </p:spPr>
      </p:pic>
    </p:spTree>
    <p:extLst>
      <p:ext uri="{BB962C8B-B14F-4D97-AF65-F5344CB8AC3E}">
        <p14:creationId xmlns:p14="http://schemas.microsoft.com/office/powerpoint/2010/main" val="541811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963877"/>
            <a:ext cx="3494362" cy="4930246"/>
          </a:xfrm>
        </p:spPr>
        <p:txBody>
          <a:bodyPr>
            <a:normAutofit/>
          </a:bodyPr>
          <a:lstStyle/>
          <a:p>
            <a:pPr algn="r"/>
            <a:r>
              <a:rPr lang="en-US">
                <a:solidFill>
                  <a:schemeClr val="accent1"/>
                </a:solidFill>
              </a:rPr>
              <a:t>Software</a:t>
            </a:r>
          </a:p>
        </p:txBody>
      </p:sp>
      <p:sp>
        <p:nvSpPr>
          <p:cNvPr id="3" name="Content Placeholder 2"/>
          <p:cNvSpPr>
            <a:spLocks noGrp="1"/>
          </p:cNvSpPr>
          <p:nvPr>
            <p:ph idx="1"/>
          </p:nvPr>
        </p:nvSpPr>
        <p:spPr>
          <a:xfrm>
            <a:off x="4976031" y="963877"/>
            <a:ext cx="6377769" cy="4930246"/>
          </a:xfrm>
        </p:spPr>
        <p:txBody>
          <a:bodyPr anchor="ctr">
            <a:normAutofit/>
          </a:bodyPr>
          <a:lstStyle/>
          <a:p>
            <a:r>
              <a:rPr lang="en-US" sz="2400"/>
              <a:t>Triunfa cuando:</a:t>
            </a:r>
          </a:p>
          <a:p>
            <a:pPr lvl="1"/>
            <a:r>
              <a:rPr lang="en-US"/>
              <a:t>Satisface las necesidades de las personas</a:t>
            </a:r>
          </a:p>
          <a:p>
            <a:pPr lvl="1"/>
            <a:r>
              <a:rPr lang="en-US"/>
              <a:t>Trabaja sin fallos durante largos periodos</a:t>
            </a:r>
          </a:p>
          <a:p>
            <a:pPr lvl="1"/>
            <a:r>
              <a:rPr lang="en-US"/>
              <a:t>Fácil de modificar</a:t>
            </a:r>
          </a:p>
          <a:p>
            <a:pPr lvl="1"/>
            <a:r>
              <a:rPr lang="en-US"/>
              <a:t>Fácil de usar       </a:t>
            </a:r>
          </a:p>
          <a:p>
            <a:pPr lvl="1"/>
            <a:endParaRPr lang="en-US"/>
          </a:p>
          <a:p>
            <a:r>
              <a:rPr lang="en-US" sz="2400"/>
              <a:t>Puede y debe cambiar las cosas a fin de mejorar.</a:t>
            </a:r>
          </a:p>
        </p:txBody>
      </p:sp>
    </p:spTree>
    <p:extLst>
      <p:ext uri="{BB962C8B-B14F-4D97-AF65-F5344CB8AC3E}">
        <p14:creationId xmlns:p14="http://schemas.microsoft.com/office/powerpoint/2010/main" val="1009300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963877"/>
            <a:ext cx="3494362" cy="4930246"/>
          </a:xfrm>
        </p:spPr>
        <p:txBody>
          <a:bodyPr>
            <a:normAutofit/>
          </a:bodyPr>
          <a:lstStyle/>
          <a:p>
            <a:pPr algn="r"/>
            <a:r>
              <a:rPr lang="en-US">
                <a:solidFill>
                  <a:schemeClr val="accent1"/>
                </a:solidFill>
              </a:rPr>
              <a:t>Software</a:t>
            </a:r>
          </a:p>
        </p:txBody>
      </p:sp>
      <p:sp>
        <p:nvSpPr>
          <p:cNvPr id="3" name="Content Placeholder 2"/>
          <p:cNvSpPr>
            <a:spLocks noGrp="1"/>
          </p:cNvSpPr>
          <p:nvPr>
            <p:ph idx="1"/>
          </p:nvPr>
        </p:nvSpPr>
        <p:spPr>
          <a:xfrm>
            <a:off x="4976031" y="963877"/>
            <a:ext cx="6377769" cy="4930246"/>
          </a:xfrm>
        </p:spPr>
        <p:txBody>
          <a:bodyPr anchor="ctr">
            <a:normAutofit/>
          </a:bodyPr>
          <a:lstStyle/>
          <a:p>
            <a:r>
              <a:rPr lang="en-US" sz="2400"/>
              <a:t>Fracasa cuando:          </a:t>
            </a:r>
          </a:p>
          <a:p>
            <a:pPr lvl="1"/>
            <a:r>
              <a:rPr lang="en-US"/>
              <a:t>Sus usuarios no están satisfechos</a:t>
            </a:r>
          </a:p>
          <a:p>
            <a:pPr lvl="1"/>
            <a:r>
              <a:rPr lang="en-US"/>
              <a:t>Es proclive al error</a:t>
            </a:r>
          </a:p>
          <a:p>
            <a:pPr lvl="1"/>
            <a:r>
              <a:rPr lang="en-US"/>
              <a:t>Es difícil de cambiar </a:t>
            </a:r>
          </a:p>
          <a:p>
            <a:pPr lvl="1"/>
            <a:r>
              <a:rPr lang="en-US"/>
              <a:t>Más difícil de usar</a:t>
            </a:r>
          </a:p>
          <a:p>
            <a:pPr lvl="1"/>
            <a:endParaRPr lang="en-US"/>
          </a:p>
          <a:p>
            <a:r>
              <a:rPr lang="en-US" sz="2400"/>
              <a:t>Pueden ocurrir, y ocurren, cosas malas.</a:t>
            </a:r>
          </a:p>
        </p:txBody>
      </p:sp>
    </p:spTree>
    <p:extLst>
      <p:ext uri="{BB962C8B-B14F-4D97-AF65-F5344CB8AC3E}">
        <p14:creationId xmlns:p14="http://schemas.microsoft.com/office/powerpoint/2010/main" val="2125360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963877"/>
            <a:ext cx="3494362" cy="4930246"/>
          </a:xfrm>
        </p:spPr>
        <p:txBody>
          <a:bodyPr>
            <a:normAutofit/>
          </a:bodyPr>
          <a:lstStyle/>
          <a:p>
            <a:pPr algn="r"/>
            <a:r>
              <a:rPr lang="en-US">
                <a:solidFill>
                  <a:schemeClr val="accent1"/>
                </a:solidFill>
              </a:rPr>
              <a:t>Software</a:t>
            </a:r>
          </a:p>
        </p:txBody>
      </p:sp>
      <p:sp>
        <p:nvSpPr>
          <p:cNvPr id="3" name="Content Placeholder 2"/>
          <p:cNvSpPr>
            <a:spLocks noGrp="1"/>
          </p:cNvSpPr>
          <p:nvPr>
            <p:ph idx="1"/>
          </p:nvPr>
        </p:nvSpPr>
        <p:spPr>
          <a:xfrm>
            <a:off x="4976031" y="963877"/>
            <a:ext cx="6377769" cy="4930246"/>
          </a:xfrm>
        </p:spPr>
        <p:txBody>
          <a:bodyPr anchor="ctr">
            <a:normAutofit/>
          </a:bodyPr>
          <a:lstStyle/>
          <a:p>
            <a:r>
              <a:rPr lang="en-US" sz="2400"/>
              <a:t>Para triunfar se necesita disciplina al momento de diseñar y construir el software. </a:t>
            </a:r>
          </a:p>
          <a:p>
            <a:pPr lvl="1"/>
            <a:endParaRPr lang="en-US"/>
          </a:p>
          <a:p>
            <a:r>
              <a:rPr lang="en-US" sz="2400"/>
              <a:t>Es necesario un enfoque de </a:t>
            </a:r>
            <a:r>
              <a:rPr lang="en-US" sz="2400" b="1"/>
              <a:t>INGENIERÍA (¿Qué quiere decir esto?)</a:t>
            </a:r>
            <a:endParaRPr lang="en-US" sz="2400"/>
          </a:p>
        </p:txBody>
      </p:sp>
    </p:spTree>
    <p:extLst>
      <p:ext uri="{BB962C8B-B14F-4D97-AF65-F5344CB8AC3E}">
        <p14:creationId xmlns:p14="http://schemas.microsoft.com/office/powerpoint/2010/main" val="3364896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963877"/>
            <a:ext cx="3494362" cy="4930246"/>
          </a:xfrm>
        </p:spPr>
        <p:txBody>
          <a:bodyPr>
            <a:normAutofit/>
          </a:bodyPr>
          <a:lstStyle/>
          <a:p>
            <a:pPr algn="r"/>
            <a:r>
              <a:rPr lang="en-US" b="1">
                <a:solidFill>
                  <a:schemeClr val="accent1"/>
                </a:solidFill>
              </a:rPr>
              <a:t>¿Qué es Software?</a:t>
            </a:r>
          </a:p>
        </p:txBody>
      </p:sp>
      <p:sp>
        <p:nvSpPr>
          <p:cNvPr id="3" name="Content Placeholder 2"/>
          <p:cNvSpPr>
            <a:spLocks noGrp="1"/>
          </p:cNvSpPr>
          <p:nvPr>
            <p:ph idx="1"/>
          </p:nvPr>
        </p:nvSpPr>
        <p:spPr>
          <a:xfrm>
            <a:off x="4976031" y="963877"/>
            <a:ext cx="6377769" cy="4930246"/>
          </a:xfrm>
        </p:spPr>
        <p:txBody>
          <a:bodyPr anchor="ctr">
            <a:normAutofit/>
          </a:bodyPr>
          <a:lstStyle/>
          <a:p>
            <a:r>
              <a:rPr lang="en-US" sz="2400"/>
              <a:t>El software de computadora es el producto que construyen los programadores profesionales y al que después le dan mantenimiento durante un largo tiempo. Incluye programas que se ejecutan en una computadora de cualquier tamaño y arquitectura, contenido que se presenta a medida de que se ejecutan los programas de cómputo e información descriptiva tanto en una copia dura como en formatos virtuales que engloban virtualmente a cualesquie- ra medios electrónicos.</a:t>
            </a:r>
            <a:endParaRPr lang="en-US" sz="2400">
              <a:effectLst/>
            </a:endParaRPr>
          </a:p>
        </p:txBody>
      </p:sp>
    </p:spTree>
    <p:extLst>
      <p:ext uri="{BB962C8B-B14F-4D97-AF65-F5344CB8AC3E}">
        <p14:creationId xmlns:p14="http://schemas.microsoft.com/office/powerpoint/2010/main" val="960609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963877"/>
            <a:ext cx="3494362" cy="4930246"/>
          </a:xfrm>
        </p:spPr>
        <p:txBody>
          <a:bodyPr>
            <a:normAutofit/>
          </a:bodyPr>
          <a:lstStyle/>
          <a:p>
            <a:pPr algn="r"/>
            <a:r>
              <a:rPr lang="en-US">
                <a:solidFill>
                  <a:schemeClr val="accent1"/>
                </a:solidFill>
              </a:rPr>
              <a:t>Ingeniería de Software</a:t>
            </a:r>
          </a:p>
        </p:txBody>
      </p:sp>
      <p:sp>
        <p:nvSpPr>
          <p:cNvPr id="3" name="Content Placeholder 2"/>
          <p:cNvSpPr>
            <a:spLocks noGrp="1"/>
          </p:cNvSpPr>
          <p:nvPr>
            <p:ph idx="1"/>
          </p:nvPr>
        </p:nvSpPr>
        <p:spPr>
          <a:xfrm>
            <a:off x="4976031" y="963877"/>
            <a:ext cx="6377769" cy="4930246"/>
          </a:xfrm>
        </p:spPr>
        <p:txBody>
          <a:bodyPr anchor="ctr">
            <a:normAutofit/>
          </a:bodyPr>
          <a:lstStyle/>
          <a:p>
            <a:r>
              <a:rPr lang="en-US" sz="2400"/>
              <a:t>Es claro que se necesita disciplina para el desarrollo de software pero no está definido 100% como se debe aplicar esa disciplina.</a:t>
            </a:r>
          </a:p>
          <a:p>
            <a:r>
              <a:rPr lang="en-US" sz="2400"/>
              <a:t>La investigación en la ingeniería de software consiste en cuál es la mejor manera de aplicar la ingeniería al momento de desarrollar software.</a:t>
            </a:r>
          </a:p>
          <a:p>
            <a:endParaRPr lang="en-US" sz="2400"/>
          </a:p>
        </p:txBody>
      </p:sp>
    </p:spTree>
    <p:extLst>
      <p:ext uri="{BB962C8B-B14F-4D97-AF65-F5344CB8AC3E}">
        <p14:creationId xmlns:p14="http://schemas.microsoft.com/office/powerpoint/2010/main" val="20831736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949</Words>
  <Application>Microsoft Macintosh PowerPoint</Application>
  <PresentationFormat>Widescreen</PresentationFormat>
  <Paragraphs>99</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Calibri</vt:lpstr>
      <vt:lpstr>Calibri Light</vt:lpstr>
      <vt:lpstr>Mangal</vt:lpstr>
      <vt:lpstr>Arial</vt:lpstr>
      <vt:lpstr>Office Theme</vt:lpstr>
      <vt:lpstr>Introducción a la Ingeniería de Software</vt:lpstr>
      <vt:lpstr>Ingeniería de la Información</vt:lpstr>
      <vt:lpstr>Software</vt:lpstr>
      <vt:lpstr>Software</vt:lpstr>
      <vt:lpstr>Software</vt:lpstr>
      <vt:lpstr>Software</vt:lpstr>
      <vt:lpstr>Software</vt:lpstr>
      <vt:lpstr>¿Qué es Software?</vt:lpstr>
      <vt:lpstr>Ingeniería de Software</vt:lpstr>
      <vt:lpstr>Ingeniería de Software</vt:lpstr>
      <vt:lpstr>PowerPoint Presentation</vt:lpstr>
      <vt:lpstr>¿Qué es la Ingeniería de Software?</vt:lpstr>
      <vt:lpstr>Objetivos de la Ingeniería de Software</vt:lpstr>
      <vt:lpstr>¿Quién hace Ingeniería de Software?</vt:lpstr>
      <vt:lpstr>¿Donde se aplica la Ingeniería de Software?</vt:lpstr>
      <vt:lpstr>¿Cuáles son los pasos para realizar Ingeniería de Software?</vt:lpstr>
      <vt:lpstr>¿Cuál es el producto final?</vt:lpstr>
      <vt:lpstr>¿Cómo me aseguro de que lo hice bien?</vt:lpstr>
      <vt:lpstr>Rápido, Bueno, Barato… Elije solo dos opciones</vt:lpstr>
      <vt:lpstr>¿Ciclo de Vida del Software?</vt:lpstr>
      <vt:lpstr>Tasa de fallos de Hardware</vt:lpstr>
      <vt:lpstr>Tasa de fallos de software</vt:lpstr>
      <vt:lpstr>¿Qué características debe tener un buen software?</vt:lpstr>
      <vt:lpstr>Métodologías de desarrollo</vt:lpstr>
      <vt:lpstr>Componentes de una metodología</vt:lpstr>
      <vt:lpstr>Métodologías de desarrollo</vt:lpstr>
      <vt:lpstr>Métodologías de desarrollo</vt:lpstr>
      <vt:lpstr>Métodologías de desarrollo</vt:lpstr>
      <vt:lpstr>Métodologías de desarrollo</vt:lpstr>
      <vt:lpstr>Proceso de desarrollo</vt:lpstr>
      <vt:lpstr>Actividades de Gestión</vt:lpstr>
      <vt:lpstr>PowerPoint Presentation</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la Ingeniería de Software</dc:title>
  <dc:creator> </dc:creator>
  <cp:lastModifiedBy> </cp:lastModifiedBy>
  <cp:revision>11</cp:revision>
  <dcterms:created xsi:type="dcterms:W3CDTF">2016-10-24T18:35:53Z</dcterms:created>
  <dcterms:modified xsi:type="dcterms:W3CDTF">2016-10-24T20:04:46Z</dcterms:modified>
</cp:coreProperties>
</file>