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64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04"/>
    <p:restoredTop sz="94554"/>
  </p:normalViewPr>
  <p:slideViewPr>
    <p:cSldViewPr snapToGrid="0" snapToObjects="1">
      <p:cViewPr varScale="1">
        <p:scale>
          <a:sx n="79" d="100"/>
          <a:sy n="79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48B65-0DA7-CB48-8CDC-E893E31C5AE0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EEF9-58D9-7D42-84A8-DE5A75D4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C081-413D-514C-A958-81F5D563A571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2ED47-5C4F-604A-BD72-EBB182D8D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7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BA9B9-E384-C842-87CE-E64AA594D7C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2C361A-C17C-0649-B5BA-500FF42E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Metodologías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Flujos</a:t>
            </a:r>
            <a:r>
              <a:rPr lang="en-US" dirty="0" smtClean="0"/>
              <a:t> de </a:t>
            </a:r>
            <a:r>
              <a:rPr lang="en-US" dirty="0" err="1" smtClean="0"/>
              <a:t>proceso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Lineal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Iterativo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Evolutivo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Paralelo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11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Flujos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15" y="1690687"/>
            <a:ext cx="10401985" cy="1388165"/>
          </a:xfrm>
        </p:spPr>
      </p:pic>
      <p:sp>
        <p:nvSpPr>
          <p:cNvPr id="11" name="TextBox 10"/>
          <p:cNvSpPr txBox="1"/>
          <p:nvPr/>
        </p:nvSpPr>
        <p:spPr>
          <a:xfrm>
            <a:off x="1097280" y="3896750"/>
            <a:ext cx="93690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Lineal: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200" dirty="0" err="1"/>
              <a:t>ejecuta</a:t>
            </a:r>
            <a:r>
              <a:rPr lang="en-US" sz="3200" dirty="0"/>
              <a:t>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una</a:t>
            </a:r>
            <a:r>
              <a:rPr lang="en-US" sz="3200" dirty="0"/>
              <a:t> de las </a:t>
            </a:r>
            <a:r>
              <a:rPr lang="en-US" sz="3200" dirty="0" err="1"/>
              <a:t>cinco</a:t>
            </a:r>
            <a:r>
              <a:rPr lang="en-US" sz="3200" dirty="0"/>
              <a:t> </a:t>
            </a:r>
            <a:r>
              <a:rPr lang="en-US" sz="3200" dirty="0" err="1"/>
              <a:t>actividades</a:t>
            </a:r>
            <a:r>
              <a:rPr lang="en-US" sz="3200" dirty="0"/>
              <a:t> </a:t>
            </a:r>
            <a:r>
              <a:rPr lang="en-US" sz="3200" dirty="0" err="1"/>
              <a:t>estructurales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secuencia</a:t>
            </a:r>
            <a:r>
              <a:rPr lang="en-US" sz="3200" dirty="0"/>
              <a:t>, </a:t>
            </a:r>
            <a:r>
              <a:rPr lang="en-US" sz="3200" dirty="0" err="1"/>
              <a:t>comenzando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la </a:t>
            </a:r>
            <a:r>
              <a:rPr lang="en-US" sz="3200" dirty="0" err="1"/>
              <a:t>comunicación</a:t>
            </a:r>
            <a:r>
              <a:rPr lang="en-US" sz="3200" dirty="0"/>
              <a:t> y </a:t>
            </a:r>
            <a:r>
              <a:rPr lang="en-US" sz="3200" dirty="0" err="1"/>
              <a:t>terminando</a:t>
            </a:r>
            <a:r>
              <a:rPr lang="en-US" sz="3200" dirty="0"/>
              <a:t> con el </a:t>
            </a:r>
            <a:r>
              <a:rPr lang="en-US" sz="3200" dirty="0" err="1" smtClean="0"/>
              <a:t>despliegue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626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Flujos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515600" cy="2284358"/>
          </a:xfrm>
        </p:spPr>
      </p:pic>
      <p:sp>
        <p:nvSpPr>
          <p:cNvPr id="11" name="TextBox 10"/>
          <p:cNvSpPr txBox="1"/>
          <p:nvPr/>
        </p:nvSpPr>
        <p:spPr>
          <a:xfrm>
            <a:off x="1097280" y="3896750"/>
            <a:ext cx="9369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Iterativo</a:t>
            </a:r>
            <a:r>
              <a:rPr lang="en-US" sz="3200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200" dirty="0" err="1" smtClean="0"/>
              <a:t>repite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o </a:t>
            </a:r>
            <a:r>
              <a:rPr lang="en-US" sz="3200" dirty="0" err="1" smtClean="0"/>
              <a:t>más</a:t>
            </a:r>
            <a:r>
              <a:rPr lang="en-US" sz="3200" dirty="0" smtClean="0"/>
              <a:t> de las </a:t>
            </a:r>
            <a:r>
              <a:rPr lang="en-US" sz="3200" dirty="0" err="1" smtClean="0"/>
              <a:t>actividades</a:t>
            </a:r>
            <a:r>
              <a:rPr lang="en-US" sz="3200" dirty="0" smtClean="0"/>
              <a:t> antes de </a:t>
            </a:r>
            <a:r>
              <a:rPr lang="en-US" sz="3200" dirty="0" err="1" smtClean="0"/>
              <a:t>pasar</a:t>
            </a:r>
            <a:r>
              <a:rPr lang="en-US" sz="3200" dirty="0" smtClean="0"/>
              <a:t> a la </a:t>
            </a:r>
            <a:r>
              <a:rPr lang="en-US" sz="3200" dirty="0" err="1" smtClean="0"/>
              <a:t>siguiente</a:t>
            </a:r>
            <a:r>
              <a:rPr lang="en-US" sz="3200" dirty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5342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Flujos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84" y="1240522"/>
            <a:ext cx="7391832" cy="3289276"/>
          </a:xfrm>
        </p:spPr>
      </p:pic>
      <p:sp>
        <p:nvSpPr>
          <p:cNvPr id="11" name="TextBox 10"/>
          <p:cNvSpPr txBox="1"/>
          <p:nvPr/>
        </p:nvSpPr>
        <p:spPr>
          <a:xfrm>
            <a:off x="1097280" y="4459458"/>
            <a:ext cx="93690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Evolutivo</a:t>
            </a:r>
            <a:r>
              <a:rPr lang="en-US" sz="3200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200" dirty="0" err="1" smtClean="0"/>
              <a:t>realiza</a:t>
            </a:r>
            <a:r>
              <a:rPr lang="en-US" sz="3200" dirty="0" smtClean="0"/>
              <a:t> las </a:t>
            </a:r>
            <a:r>
              <a:rPr lang="en-US" sz="3200" dirty="0" err="1" smtClean="0"/>
              <a:t>actividades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forma “circular”. A </a:t>
            </a:r>
            <a:r>
              <a:rPr lang="en-US" sz="3200" dirty="0" err="1" smtClean="0"/>
              <a:t>través</a:t>
            </a:r>
            <a:r>
              <a:rPr lang="en-US" sz="3200" dirty="0" smtClean="0"/>
              <a:t> de las </a:t>
            </a:r>
            <a:r>
              <a:rPr lang="en-US" sz="3200" dirty="0" err="1" smtClean="0"/>
              <a:t>cinco</a:t>
            </a:r>
            <a:r>
              <a:rPr lang="en-US" sz="3200" dirty="0" smtClean="0"/>
              <a:t> </a:t>
            </a:r>
            <a:r>
              <a:rPr lang="en-US" sz="3200" dirty="0" err="1" smtClean="0"/>
              <a:t>actividades</a:t>
            </a:r>
            <a:r>
              <a:rPr lang="en-US" sz="3200" dirty="0" smtClean="0"/>
              <a:t>, </a:t>
            </a:r>
            <a:r>
              <a:rPr lang="en-US" sz="3200" dirty="0" err="1" smtClean="0"/>
              <a:t>cada</a:t>
            </a:r>
            <a:r>
              <a:rPr lang="en-US" sz="3200" dirty="0" smtClean="0"/>
              <a:t> </a:t>
            </a:r>
            <a:r>
              <a:rPr lang="en-US" sz="3200" dirty="0" err="1" smtClean="0"/>
              <a:t>circuito</a:t>
            </a:r>
            <a:r>
              <a:rPr lang="en-US" sz="3200" dirty="0" smtClean="0"/>
              <a:t> </a:t>
            </a:r>
            <a:r>
              <a:rPr lang="en-US" sz="3200" dirty="0" err="1" smtClean="0"/>
              <a:t>lleva</a:t>
            </a:r>
            <a:r>
              <a:rPr lang="en-US" sz="3200" dirty="0" smtClean="0"/>
              <a:t> a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versión</a:t>
            </a:r>
            <a:r>
              <a:rPr lang="en-US" sz="3200" dirty="0" smtClean="0"/>
              <a:t> </a:t>
            </a:r>
            <a:r>
              <a:rPr lang="en-US" sz="3200" dirty="0" err="1" smtClean="0"/>
              <a:t>más</a:t>
            </a:r>
            <a:r>
              <a:rPr lang="en-US" sz="3200" dirty="0" smtClean="0"/>
              <a:t> </a:t>
            </a:r>
            <a:r>
              <a:rPr lang="en-US" sz="3200" dirty="0" err="1" smtClean="0"/>
              <a:t>completa</a:t>
            </a:r>
            <a:r>
              <a:rPr lang="en-US" sz="3200" dirty="0" smtClean="0"/>
              <a:t> del software </a:t>
            </a:r>
          </a:p>
        </p:txBody>
      </p:sp>
    </p:spTree>
    <p:extLst>
      <p:ext uri="{BB962C8B-B14F-4D97-AF65-F5344CB8AC3E}">
        <p14:creationId xmlns:p14="http://schemas.microsoft.com/office/powerpoint/2010/main" val="143418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Flujos del proceso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" y="1901502"/>
            <a:ext cx="6482871" cy="36665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91903" y="2121763"/>
            <a:ext cx="5235490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Paralelo: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ejecuta una o más actividades en paralelo con otras (por ejemplo, el modelado de un aspecto del software tal vez se ejecute en paralelo con la construcción de otro aspecto del software). 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9245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</a:t>
            </a:r>
            <a:r>
              <a:rPr lang="en-US" b="1" dirty="0" err="1" smtClean="0"/>
              <a:t>areas</a:t>
            </a:r>
            <a:r>
              <a:rPr lang="en-US" b="1" dirty="0" smtClean="0"/>
              <a:t> </a:t>
            </a:r>
            <a:r>
              <a:rPr lang="en-US" b="1" dirty="0" err="1" smtClean="0"/>
              <a:t>básicas</a:t>
            </a:r>
            <a:r>
              <a:rPr lang="en-US" b="1" dirty="0" smtClean="0"/>
              <a:t> para </a:t>
            </a:r>
            <a:r>
              <a:rPr lang="en-US" b="1" dirty="0" err="1" smtClean="0"/>
              <a:t>levantar</a:t>
            </a:r>
            <a:r>
              <a:rPr lang="en-US" b="1" dirty="0" smtClean="0"/>
              <a:t> </a:t>
            </a:r>
            <a:r>
              <a:rPr lang="en-US" b="1" dirty="0" err="1" smtClean="0"/>
              <a:t>requerimientos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pequeño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Elaborar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participantes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Invitar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reunión</a:t>
            </a:r>
            <a:r>
              <a:rPr lang="en-US" dirty="0"/>
              <a:t> informal.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Pedir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participante</a:t>
            </a:r>
            <a:r>
              <a:rPr lang="en-US" dirty="0"/>
              <a:t> que </a:t>
            </a:r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relación</a:t>
            </a:r>
            <a:r>
              <a:rPr lang="en-US" dirty="0"/>
              <a:t> de las </a:t>
            </a:r>
            <a:r>
              <a:rPr lang="en-US" dirty="0" err="1" smtClean="0"/>
              <a:t>características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 err="1"/>
              <a:t>funciones</a:t>
            </a:r>
            <a:r>
              <a:rPr lang="en-US" dirty="0"/>
              <a:t> que </a:t>
            </a:r>
            <a:r>
              <a:rPr lang="en-US" dirty="0" err="1"/>
              <a:t>requiere</a:t>
            </a:r>
            <a:r>
              <a:rPr lang="en-US" dirty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requerimientos</a:t>
            </a:r>
            <a:r>
              <a:rPr lang="en-US" dirty="0"/>
              <a:t> y </a:t>
            </a:r>
            <a:r>
              <a:rPr lang="en-US" dirty="0" err="1"/>
              <a:t>construir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definitiva</a:t>
            </a:r>
            <a:r>
              <a:rPr lang="en-US" dirty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requerimientos</a:t>
            </a:r>
            <a:r>
              <a:rPr lang="en-US" dirty="0"/>
              <a:t> </a:t>
            </a:r>
            <a:r>
              <a:rPr lang="en-US" dirty="0" err="1"/>
              <a:t>según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prioridad</a:t>
            </a:r>
            <a:r>
              <a:rPr lang="en-US" dirty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Identificar</a:t>
            </a:r>
            <a:r>
              <a:rPr lang="en-US" dirty="0"/>
              <a:t> las </a:t>
            </a:r>
            <a:r>
              <a:rPr lang="en-US" dirty="0" err="1"/>
              <a:t>áreas</a:t>
            </a:r>
            <a:r>
              <a:rPr lang="en-US" dirty="0"/>
              <a:t> de </a:t>
            </a:r>
            <a:r>
              <a:rPr lang="en-US" dirty="0" err="1"/>
              <a:t>incertidumbre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Tareas</a:t>
            </a:r>
            <a:r>
              <a:rPr lang="en-US" b="1" dirty="0"/>
              <a:t> </a:t>
            </a:r>
            <a:r>
              <a:rPr lang="en-US" b="1" dirty="0" err="1"/>
              <a:t>básicas</a:t>
            </a:r>
            <a:r>
              <a:rPr lang="en-US" b="1" dirty="0"/>
              <a:t> para </a:t>
            </a:r>
            <a:r>
              <a:rPr lang="en-US" b="1" dirty="0" err="1"/>
              <a:t>levantar</a:t>
            </a:r>
            <a:r>
              <a:rPr lang="en-US" b="1" dirty="0"/>
              <a:t> </a:t>
            </a:r>
            <a:r>
              <a:rPr lang="en-US" b="1" dirty="0" err="1"/>
              <a:t>requerimientos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72" y="1737360"/>
            <a:ext cx="11268222" cy="501513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800" dirty="0" err="1" smtClean="0"/>
              <a:t>En</a:t>
            </a:r>
            <a:r>
              <a:rPr lang="en-US" sz="3800" dirty="0" smtClean="0"/>
              <a:t> un </a:t>
            </a:r>
            <a:r>
              <a:rPr lang="en-US" sz="3800" dirty="0" err="1" smtClean="0"/>
              <a:t>proyecto</a:t>
            </a:r>
            <a:r>
              <a:rPr lang="en-US" sz="3800" dirty="0" smtClean="0"/>
              <a:t> </a:t>
            </a:r>
            <a:r>
              <a:rPr lang="en-US" sz="3800" dirty="0" err="1" smtClean="0"/>
              <a:t>grande</a:t>
            </a:r>
            <a:r>
              <a:rPr lang="en-US" sz="3800" dirty="0" smtClean="0"/>
              <a:t>: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900" dirty="0" err="1"/>
              <a:t>Hacer</a:t>
            </a:r>
            <a:r>
              <a:rPr lang="en-US" sz="2900" dirty="0"/>
              <a:t> la </a:t>
            </a:r>
            <a:r>
              <a:rPr lang="en-US" sz="2900" dirty="0" err="1"/>
              <a:t>lista</a:t>
            </a:r>
            <a:r>
              <a:rPr lang="en-US" sz="2900" dirty="0"/>
              <a:t> de </a:t>
            </a:r>
            <a:r>
              <a:rPr lang="en-US" sz="2900" dirty="0" err="1"/>
              <a:t>participantes</a:t>
            </a:r>
            <a:r>
              <a:rPr lang="en-US" sz="2900" dirty="0"/>
              <a:t> del </a:t>
            </a:r>
            <a:r>
              <a:rPr lang="en-US" sz="2900" dirty="0" err="1"/>
              <a:t>proyecto</a:t>
            </a:r>
            <a:r>
              <a:rPr lang="en-US" sz="2900" dirty="0"/>
              <a:t>.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900" dirty="0" err="1"/>
              <a:t>Entrevistar</a:t>
            </a:r>
            <a:r>
              <a:rPr lang="en-US" sz="2900" dirty="0"/>
              <a:t> a </a:t>
            </a:r>
            <a:r>
              <a:rPr lang="en-US" sz="2900" dirty="0" err="1"/>
              <a:t>cada</a:t>
            </a:r>
            <a:r>
              <a:rPr lang="en-US" sz="2900" dirty="0"/>
              <a:t> </a:t>
            </a:r>
            <a:r>
              <a:rPr lang="en-US" sz="2900" dirty="0" err="1"/>
              <a:t>participante</a:t>
            </a:r>
            <a:r>
              <a:rPr lang="en-US" sz="2900" dirty="0"/>
              <a:t> </a:t>
            </a:r>
            <a:r>
              <a:rPr lang="en-US" sz="2900" dirty="0" err="1"/>
              <a:t>por</a:t>
            </a:r>
            <a:r>
              <a:rPr lang="en-US" sz="2900" dirty="0"/>
              <a:t> </a:t>
            </a:r>
            <a:r>
              <a:rPr lang="en-US" sz="2900" dirty="0" err="1"/>
              <a:t>separado</a:t>
            </a:r>
            <a:r>
              <a:rPr lang="en-US" sz="2900" dirty="0"/>
              <a:t> a fin de </a:t>
            </a:r>
            <a:r>
              <a:rPr lang="en-US" sz="2900" dirty="0" err="1" smtClean="0"/>
              <a:t>determinar</a:t>
            </a:r>
            <a:r>
              <a:rPr lang="en-US" sz="2900" dirty="0" smtClean="0"/>
              <a:t> </a:t>
            </a:r>
            <a:r>
              <a:rPr lang="en-US" sz="2900" dirty="0" err="1"/>
              <a:t>los</a:t>
            </a:r>
            <a:r>
              <a:rPr lang="en-US" sz="2900" dirty="0"/>
              <a:t> </a:t>
            </a:r>
            <a:r>
              <a:rPr lang="en-US" sz="2900" dirty="0" err="1"/>
              <a:t>deseos</a:t>
            </a:r>
            <a:r>
              <a:rPr lang="en-US" sz="2900" dirty="0"/>
              <a:t> y </a:t>
            </a:r>
            <a:r>
              <a:rPr lang="en-US" sz="2900" dirty="0" err="1"/>
              <a:t>necesidades</a:t>
            </a:r>
            <a:r>
              <a:rPr lang="en-US" sz="2900" dirty="0"/>
              <a:t> </a:t>
            </a:r>
            <a:r>
              <a:rPr lang="en-US" sz="2900" dirty="0" err="1"/>
              <a:t>generales</a:t>
            </a:r>
            <a:r>
              <a:rPr lang="en-US" sz="2900" dirty="0"/>
              <a:t>.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900" dirty="0" err="1" smtClean="0"/>
              <a:t>Formar</a:t>
            </a:r>
            <a:r>
              <a:rPr lang="en-US" sz="2900" dirty="0" smtClean="0"/>
              <a:t> </a:t>
            </a:r>
            <a:r>
              <a:rPr lang="en-US" sz="2900" dirty="0"/>
              <a:t>la </a:t>
            </a:r>
            <a:r>
              <a:rPr lang="en-US" sz="2900" dirty="0" err="1"/>
              <a:t>lista</a:t>
            </a:r>
            <a:r>
              <a:rPr lang="en-US" sz="2900" dirty="0"/>
              <a:t> </a:t>
            </a:r>
            <a:r>
              <a:rPr lang="en-US" sz="2900" dirty="0" err="1"/>
              <a:t>preliminar</a:t>
            </a:r>
            <a:r>
              <a:rPr lang="en-US" sz="2900" dirty="0"/>
              <a:t> de las </a:t>
            </a:r>
            <a:r>
              <a:rPr lang="en-US" sz="2900" dirty="0" err="1"/>
              <a:t>funciones</a:t>
            </a:r>
            <a:r>
              <a:rPr lang="en-US" sz="2900" dirty="0"/>
              <a:t> y </a:t>
            </a:r>
            <a:r>
              <a:rPr lang="en-US" sz="2900" dirty="0" err="1"/>
              <a:t>características</a:t>
            </a:r>
            <a:r>
              <a:rPr lang="en-US" sz="2900" dirty="0"/>
              <a:t> con base </a:t>
            </a:r>
            <a:r>
              <a:rPr lang="en-US" sz="2900" dirty="0" err="1"/>
              <a:t>en</a:t>
            </a:r>
            <a:r>
              <a:rPr lang="en-US" sz="2900" dirty="0"/>
              <a:t> las </a:t>
            </a:r>
            <a:r>
              <a:rPr lang="en-US" sz="2900" dirty="0" err="1"/>
              <a:t>aportaciones</a:t>
            </a:r>
            <a:r>
              <a:rPr lang="en-US" sz="2900" dirty="0"/>
              <a:t> del </a:t>
            </a:r>
            <a:r>
              <a:rPr lang="en-US" sz="2900" dirty="0" err="1"/>
              <a:t>participante</a:t>
            </a:r>
            <a:r>
              <a:rPr lang="en-US" sz="2900" dirty="0"/>
              <a:t>.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900" dirty="0" err="1"/>
              <a:t>Programar</a:t>
            </a:r>
            <a:r>
              <a:rPr lang="en-US" sz="2900" dirty="0"/>
              <a:t> </a:t>
            </a:r>
            <a:r>
              <a:rPr lang="en-US" sz="2900" dirty="0" err="1"/>
              <a:t>una</a:t>
            </a:r>
            <a:r>
              <a:rPr lang="en-US" sz="2900" dirty="0"/>
              <a:t> </a:t>
            </a:r>
            <a:r>
              <a:rPr lang="en-US" sz="2900" dirty="0" err="1"/>
              <a:t>serie</a:t>
            </a:r>
            <a:r>
              <a:rPr lang="en-US" sz="2900" dirty="0"/>
              <a:t> de </a:t>
            </a:r>
            <a:r>
              <a:rPr lang="en-US" sz="2900" dirty="0" err="1"/>
              <a:t>reuniones</a:t>
            </a:r>
            <a:r>
              <a:rPr lang="en-US" sz="2900" dirty="0"/>
              <a:t> para </a:t>
            </a:r>
            <a:r>
              <a:rPr lang="en-US" sz="2900" dirty="0" err="1"/>
              <a:t>facilitar</a:t>
            </a:r>
            <a:r>
              <a:rPr lang="en-US" sz="2900" dirty="0"/>
              <a:t> la </a:t>
            </a:r>
            <a:r>
              <a:rPr lang="en-US" sz="2900" dirty="0" err="1"/>
              <a:t>elaboración</a:t>
            </a:r>
            <a:r>
              <a:rPr lang="en-US" sz="2900" dirty="0"/>
              <a:t> de las </a:t>
            </a:r>
            <a:r>
              <a:rPr lang="en-US" sz="2900" dirty="0" err="1"/>
              <a:t>especificaciones</a:t>
            </a:r>
            <a:r>
              <a:rPr lang="en-US" sz="2900" dirty="0"/>
              <a:t> de la </a:t>
            </a:r>
            <a:r>
              <a:rPr lang="en-US" sz="2900" dirty="0" err="1"/>
              <a:t>aplicación</a:t>
            </a:r>
            <a:r>
              <a:rPr lang="en-US" sz="2900" dirty="0"/>
              <a:t>.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900" dirty="0" err="1"/>
              <a:t>Celebrar</a:t>
            </a:r>
            <a:r>
              <a:rPr lang="en-US" sz="2900" dirty="0"/>
              <a:t> las </a:t>
            </a:r>
            <a:r>
              <a:rPr lang="en-US" sz="2900" dirty="0" err="1"/>
              <a:t>reuniones</a:t>
            </a:r>
            <a:r>
              <a:rPr lang="en-US" sz="2900" dirty="0"/>
              <a:t>.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900" dirty="0" err="1"/>
              <a:t>Producir</a:t>
            </a:r>
            <a:r>
              <a:rPr lang="en-US" sz="2900" dirty="0"/>
              <a:t> </a:t>
            </a:r>
            <a:r>
              <a:rPr lang="en-US" sz="2900" dirty="0" err="1"/>
              <a:t>en</a:t>
            </a:r>
            <a:r>
              <a:rPr lang="en-US" sz="2900" dirty="0"/>
              <a:t> </a:t>
            </a:r>
            <a:r>
              <a:rPr lang="en-US" sz="2900" dirty="0" err="1"/>
              <a:t>cada</a:t>
            </a:r>
            <a:r>
              <a:rPr lang="en-US" sz="2900" dirty="0"/>
              <a:t> </a:t>
            </a:r>
            <a:r>
              <a:rPr lang="en-US" sz="2900" dirty="0" err="1"/>
              <a:t>reunión</a:t>
            </a:r>
            <a:r>
              <a:rPr lang="en-US" sz="2900" dirty="0"/>
              <a:t> </a:t>
            </a:r>
            <a:r>
              <a:rPr lang="en-US" sz="2900" dirty="0" err="1"/>
              <a:t>escenarios</a:t>
            </a:r>
            <a:r>
              <a:rPr lang="en-US" sz="2900" dirty="0"/>
              <a:t> </a:t>
            </a:r>
            <a:r>
              <a:rPr lang="en-US" sz="2900" dirty="0" err="1"/>
              <a:t>informales</a:t>
            </a:r>
            <a:r>
              <a:rPr lang="en-US" sz="2900" dirty="0"/>
              <a:t> de </a:t>
            </a:r>
            <a:r>
              <a:rPr lang="en-US" sz="2900" dirty="0" err="1"/>
              <a:t>usuario</a:t>
            </a:r>
            <a:r>
              <a:rPr lang="en-US" sz="2900" dirty="0" smtClean="0"/>
              <a:t>.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900" dirty="0" err="1" smtClean="0"/>
              <a:t>Afinar</a:t>
            </a:r>
            <a:r>
              <a:rPr lang="en-US" sz="2900" dirty="0" smtClean="0"/>
              <a:t> </a:t>
            </a:r>
            <a:r>
              <a:rPr lang="en-US" sz="2900" dirty="0" err="1" smtClean="0"/>
              <a:t>los</a:t>
            </a:r>
            <a:r>
              <a:rPr lang="en-US" sz="2900" dirty="0" smtClean="0"/>
              <a:t> </a:t>
            </a:r>
            <a:r>
              <a:rPr lang="en-US" sz="2900" dirty="0" err="1" smtClean="0"/>
              <a:t>escenarios</a:t>
            </a:r>
            <a:r>
              <a:rPr lang="en-US" sz="2900" dirty="0" smtClean="0"/>
              <a:t> del </a:t>
            </a:r>
            <a:r>
              <a:rPr lang="en-US" sz="2900" dirty="0" err="1" smtClean="0"/>
              <a:t>usuario</a:t>
            </a:r>
            <a:r>
              <a:rPr lang="en-US" sz="2900" dirty="0" smtClean="0"/>
              <a:t> con base </a:t>
            </a:r>
            <a:r>
              <a:rPr lang="en-US" sz="2900" dirty="0" err="1" smtClean="0"/>
              <a:t>en</a:t>
            </a:r>
            <a:r>
              <a:rPr lang="en-US" sz="2900" dirty="0" smtClean="0"/>
              <a:t> la </a:t>
            </a:r>
            <a:r>
              <a:rPr lang="en-US" sz="2900" dirty="0" err="1" smtClean="0"/>
              <a:t>retroalimentación</a:t>
            </a:r>
            <a:r>
              <a:rPr lang="en-US" sz="2900" dirty="0" smtClean="0"/>
              <a:t> de </a:t>
            </a:r>
            <a:r>
              <a:rPr lang="en-US" sz="2900" dirty="0" err="1" smtClean="0"/>
              <a:t>los</a:t>
            </a:r>
            <a:r>
              <a:rPr lang="en-US" sz="2900" dirty="0" smtClean="0"/>
              <a:t> </a:t>
            </a:r>
            <a:r>
              <a:rPr lang="en-US" sz="2900" dirty="0" err="1" smtClean="0"/>
              <a:t>participantes</a:t>
            </a:r>
            <a:r>
              <a:rPr lang="en-US" sz="2900" dirty="0" smtClean="0"/>
              <a:t>.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900" dirty="0" err="1" smtClean="0"/>
              <a:t>Formar</a:t>
            </a:r>
            <a:r>
              <a:rPr lang="en-US" sz="2900" dirty="0" smtClean="0"/>
              <a:t> </a:t>
            </a:r>
            <a:r>
              <a:rPr lang="en-US" sz="2900" dirty="0" err="1" smtClean="0"/>
              <a:t>una</a:t>
            </a:r>
            <a:r>
              <a:rPr lang="en-US" sz="2900" dirty="0" smtClean="0"/>
              <a:t> </a:t>
            </a:r>
            <a:r>
              <a:rPr lang="en-US" sz="2900" dirty="0" err="1" smtClean="0"/>
              <a:t>lista</a:t>
            </a:r>
            <a:r>
              <a:rPr lang="en-US" sz="2900" dirty="0" smtClean="0"/>
              <a:t> </a:t>
            </a:r>
            <a:r>
              <a:rPr lang="en-US" sz="2900" dirty="0" err="1" smtClean="0"/>
              <a:t>revisada</a:t>
            </a:r>
            <a:r>
              <a:rPr lang="en-US" sz="2900" dirty="0" smtClean="0"/>
              <a:t> de </a:t>
            </a:r>
            <a:r>
              <a:rPr lang="en-US" sz="2900" dirty="0" err="1" smtClean="0"/>
              <a:t>los</a:t>
            </a:r>
            <a:r>
              <a:rPr lang="en-US" sz="2900" dirty="0" smtClean="0"/>
              <a:t> </a:t>
            </a:r>
            <a:r>
              <a:rPr lang="en-US" sz="2900" dirty="0" err="1" smtClean="0"/>
              <a:t>requerimientos</a:t>
            </a:r>
            <a:r>
              <a:rPr lang="en-US" sz="2900" dirty="0" smtClean="0"/>
              <a:t> de </a:t>
            </a:r>
            <a:r>
              <a:rPr lang="en-US" sz="2900" dirty="0" err="1" smtClean="0"/>
              <a:t>los</a:t>
            </a:r>
            <a:r>
              <a:rPr lang="en-US" sz="2900" dirty="0" smtClean="0"/>
              <a:t> </a:t>
            </a:r>
            <a:r>
              <a:rPr lang="en-US" sz="2900" dirty="0" err="1" smtClean="0"/>
              <a:t>participantes</a:t>
            </a:r>
            <a:r>
              <a:rPr lang="en-US" sz="2900" dirty="0" smtClean="0"/>
              <a:t>.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900" dirty="0" err="1" smtClean="0"/>
              <a:t>Usar</a:t>
            </a:r>
            <a:r>
              <a:rPr lang="en-US" sz="2900" dirty="0" smtClean="0"/>
              <a:t> </a:t>
            </a:r>
            <a:r>
              <a:rPr lang="en-US" sz="2900" dirty="0" err="1" smtClean="0"/>
              <a:t>técnicas</a:t>
            </a:r>
            <a:r>
              <a:rPr lang="en-US" sz="2900" dirty="0" smtClean="0"/>
              <a:t> de </a:t>
            </a:r>
            <a:r>
              <a:rPr lang="en-US" sz="2900" dirty="0" err="1" smtClean="0"/>
              <a:t>despliegue</a:t>
            </a:r>
            <a:r>
              <a:rPr lang="en-US" sz="2900" dirty="0" smtClean="0"/>
              <a:t> de la </a:t>
            </a:r>
            <a:r>
              <a:rPr lang="en-US" sz="2900" dirty="0" err="1" smtClean="0"/>
              <a:t>función</a:t>
            </a:r>
            <a:r>
              <a:rPr lang="en-US" sz="2900" dirty="0" smtClean="0"/>
              <a:t> de </a:t>
            </a:r>
            <a:r>
              <a:rPr lang="en-US" sz="2900" dirty="0" err="1" smtClean="0"/>
              <a:t>calidad</a:t>
            </a:r>
            <a:r>
              <a:rPr lang="en-US" sz="2900" dirty="0" smtClean="0"/>
              <a:t> para </a:t>
            </a:r>
            <a:r>
              <a:rPr lang="en-US" sz="2900" dirty="0" err="1" smtClean="0"/>
              <a:t>asignar</a:t>
            </a:r>
            <a:r>
              <a:rPr lang="en-US" sz="2900" dirty="0" smtClean="0"/>
              <a:t> </a:t>
            </a:r>
            <a:r>
              <a:rPr lang="en-US" sz="2900" dirty="0" err="1" smtClean="0"/>
              <a:t>prioridades</a:t>
            </a:r>
            <a:r>
              <a:rPr lang="en-US" sz="2900" dirty="0" smtClean="0"/>
              <a:t> a </a:t>
            </a:r>
            <a:r>
              <a:rPr lang="en-US" sz="2900" dirty="0" err="1" smtClean="0"/>
              <a:t>los</a:t>
            </a:r>
            <a:r>
              <a:rPr lang="en-US" sz="2900" dirty="0" smtClean="0"/>
              <a:t> </a:t>
            </a:r>
            <a:r>
              <a:rPr lang="en-US" sz="2900" dirty="0" err="1" smtClean="0"/>
              <a:t>requerimientos</a:t>
            </a:r>
            <a:r>
              <a:rPr lang="en-US" sz="2900" dirty="0" smtClean="0"/>
              <a:t>.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900" dirty="0" err="1" smtClean="0"/>
              <a:t>Agrupar</a:t>
            </a:r>
            <a:r>
              <a:rPr lang="en-US" sz="2900" dirty="0" smtClean="0"/>
              <a:t> </a:t>
            </a:r>
            <a:r>
              <a:rPr lang="en-US" sz="2900" dirty="0" err="1" smtClean="0"/>
              <a:t>los</a:t>
            </a:r>
            <a:r>
              <a:rPr lang="en-US" sz="2900" dirty="0" smtClean="0"/>
              <a:t> </a:t>
            </a:r>
            <a:r>
              <a:rPr lang="en-US" sz="2900" dirty="0" err="1" smtClean="0"/>
              <a:t>requerimientos</a:t>
            </a:r>
            <a:r>
              <a:rPr lang="en-US" sz="2900" dirty="0" smtClean="0"/>
              <a:t> de </a:t>
            </a:r>
            <a:r>
              <a:rPr lang="en-US" sz="2900" dirty="0" err="1" smtClean="0"/>
              <a:t>modo</a:t>
            </a:r>
            <a:r>
              <a:rPr lang="en-US" sz="2900" dirty="0" smtClean="0"/>
              <a:t> que </a:t>
            </a:r>
            <a:r>
              <a:rPr lang="en-US" sz="2900" dirty="0" err="1" smtClean="0"/>
              <a:t>puedan</a:t>
            </a:r>
            <a:r>
              <a:rPr lang="en-US" sz="2900" dirty="0" smtClean="0"/>
              <a:t> </a:t>
            </a:r>
            <a:r>
              <a:rPr lang="en-US" sz="2900" dirty="0" err="1" smtClean="0"/>
              <a:t>entregarse</a:t>
            </a:r>
            <a:r>
              <a:rPr lang="en-US" sz="2900" dirty="0" smtClean="0"/>
              <a:t> </a:t>
            </a:r>
            <a:r>
              <a:rPr lang="en-US" sz="2900" dirty="0" err="1" smtClean="0"/>
              <a:t>en</a:t>
            </a:r>
            <a:r>
              <a:rPr lang="en-US" sz="2900" dirty="0" smtClean="0"/>
              <a:t> forma </a:t>
            </a:r>
            <a:r>
              <a:rPr lang="en-US" sz="2900" dirty="0" err="1" smtClean="0"/>
              <a:t>paulatina</a:t>
            </a:r>
            <a:r>
              <a:rPr lang="en-US" sz="2900" dirty="0" smtClean="0"/>
              <a:t> y </a:t>
            </a:r>
            <a:r>
              <a:rPr lang="en-US" sz="2900" dirty="0" err="1" smtClean="0"/>
              <a:t>creciente</a:t>
            </a:r>
            <a:r>
              <a:rPr lang="en-US" sz="2900" dirty="0" smtClean="0"/>
              <a:t>.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900" dirty="0" err="1" smtClean="0"/>
              <a:t>Resaltar</a:t>
            </a:r>
            <a:r>
              <a:rPr lang="en-US" sz="2900" dirty="0" smtClean="0"/>
              <a:t> las </a:t>
            </a:r>
            <a:r>
              <a:rPr lang="en-US" sz="2900" dirty="0" err="1" smtClean="0"/>
              <a:t>limitantes</a:t>
            </a:r>
            <a:r>
              <a:rPr lang="en-US" sz="2900" dirty="0" smtClean="0"/>
              <a:t> y </a:t>
            </a:r>
            <a:r>
              <a:rPr lang="en-US" sz="2900" dirty="0" err="1" smtClean="0"/>
              <a:t>restricciones</a:t>
            </a:r>
            <a:r>
              <a:rPr lang="en-US" sz="2900" dirty="0" smtClean="0"/>
              <a:t> que se </a:t>
            </a:r>
            <a:r>
              <a:rPr lang="en-US" sz="2900" dirty="0" err="1" smtClean="0"/>
              <a:t>introducirán</a:t>
            </a:r>
            <a:r>
              <a:rPr lang="en-US" sz="2900" dirty="0" smtClean="0"/>
              <a:t> al </a:t>
            </a:r>
            <a:r>
              <a:rPr lang="en-US" sz="2900" dirty="0" err="1" smtClean="0"/>
              <a:t>sistema</a:t>
            </a:r>
            <a:r>
              <a:rPr lang="en-US" sz="2900" dirty="0" smtClean="0"/>
              <a:t>.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900" dirty="0" err="1" smtClean="0"/>
              <a:t>Analizar</a:t>
            </a:r>
            <a:r>
              <a:rPr lang="en-US" sz="2900" dirty="0" smtClean="0"/>
              <a:t> </a:t>
            </a:r>
            <a:r>
              <a:rPr lang="en-US" sz="2900" dirty="0" err="1" smtClean="0"/>
              <a:t>métodos</a:t>
            </a:r>
            <a:r>
              <a:rPr lang="en-US" sz="2900" dirty="0" smtClean="0"/>
              <a:t> para </a:t>
            </a:r>
            <a:r>
              <a:rPr lang="en-US" sz="2900" dirty="0" err="1" smtClean="0"/>
              <a:t>validar</a:t>
            </a:r>
            <a:r>
              <a:rPr lang="en-US" sz="2900" dirty="0" smtClean="0"/>
              <a:t> el </a:t>
            </a:r>
            <a:r>
              <a:rPr lang="en-US" sz="2900" dirty="0" err="1" smtClean="0"/>
              <a:t>sistema</a:t>
            </a:r>
            <a:r>
              <a:rPr lang="en-US" sz="2900" dirty="0" smtClean="0"/>
              <a:t>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6057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Modelos</a:t>
            </a:r>
            <a:r>
              <a:rPr lang="en-US" b="1" dirty="0" smtClean="0"/>
              <a:t> de </a:t>
            </a:r>
            <a:r>
              <a:rPr lang="en-US" b="1" dirty="0" err="1" smtClean="0"/>
              <a:t>proceso</a:t>
            </a:r>
            <a:r>
              <a:rPr lang="en-US" b="1" dirty="0" smtClean="0"/>
              <a:t> </a:t>
            </a:r>
            <a:r>
              <a:rPr lang="en-US" b="1" dirty="0" err="1" smtClean="0"/>
              <a:t>prescriptivo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rescriben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: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 smtClean="0"/>
              <a:t>estructurales</a:t>
            </a:r>
            <a:r>
              <a:rPr lang="en-US" dirty="0"/>
              <a:t>, </a:t>
            </a:r>
            <a:r>
              <a:rPr lang="en-US" dirty="0" err="1"/>
              <a:t>acciones</a:t>
            </a:r>
            <a:r>
              <a:rPr lang="en-US" dirty="0"/>
              <a:t> de </a:t>
            </a:r>
            <a:r>
              <a:rPr lang="en-US" dirty="0" err="1"/>
              <a:t>ingeniería</a:t>
            </a:r>
            <a:r>
              <a:rPr lang="en-US" dirty="0"/>
              <a:t> de software, </a:t>
            </a:r>
            <a:r>
              <a:rPr lang="en-US" dirty="0" err="1"/>
              <a:t>tareas</a:t>
            </a:r>
            <a:r>
              <a:rPr lang="en-US" dirty="0"/>
              <a:t>, </a:t>
            </a:r>
            <a:r>
              <a:rPr lang="en-US" dirty="0" err="1"/>
              <a:t>productos</a:t>
            </a:r>
            <a:r>
              <a:rPr lang="en-US" dirty="0"/>
              <a:t> del </a:t>
            </a:r>
            <a:r>
              <a:rPr lang="en-US" dirty="0" err="1"/>
              <a:t>trabajo</a:t>
            </a:r>
            <a:r>
              <a:rPr lang="en-US" dirty="0"/>
              <a:t>, </a:t>
            </a:r>
            <a:r>
              <a:rPr lang="en-US" dirty="0" err="1"/>
              <a:t>aseguramiento</a:t>
            </a:r>
            <a:r>
              <a:rPr lang="en-US" dirty="0"/>
              <a:t> de la </a:t>
            </a:r>
            <a:r>
              <a:rPr lang="en-US" dirty="0" err="1"/>
              <a:t>calidad</a:t>
            </a:r>
            <a:r>
              <a:rPr lang="en-US" dirty="0"/>
              <a:t> y </a:t>
            </a:r>
            <a:r>
              <a:rPr lang="en-US" dirty="0" err="1"/>
              <a:t>mecanismos</a:t>
            </a:r>
            <a:r>
              <a:rPr lang="en-US" dirty="0"/>
              <a:t> de control del </a:t>
            </a:r>
            <a:r>
              <a:rPr lang="en-US" dirty="0" err="1"/>
              <a:t>cambio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Prescriben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flujo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 (</a:t>
            </a:r>
            <a:r>
              <a:rPr lang="en-US" dirty="0" err="1"/>
              <a:t>también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</a:t>
            </a:r>
            <a:r>
              <a:rPr lang="en-US" i="1" dirty="0" err="1"/>
              <a:t>flujo</a:t>
            </a:r>
            <a:r>
              <a:rPr lang="en-US" i="1" dirty="0"/>
              <a:t> de </a:t>
            </a:r>
            <a:r>
              <a:rPr lang="en-US" i="1" dirty="0" err="1"/>
              <a:t>trabajo</a:t>
            </a:r>
            <a:r>
              <a:rPr lang="en-US" dirty="0"/>
              <a:t>),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la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 se </a:t>
            </a:r>
            <a:r>
              <a:rPr lang="en-US" dirty="0" err="1"/>
              <a:t>relacionan</a:t>
            </a:r>
            <a:r>
              <a:rPr lang="en-US" dirty="0"/>
              <a:t> entre </a:t>
            </a:r>
            <a:r>
              <a:rPr lang="en-US" dirty="0" err="1" smtClean="0"/>
              <a:t>sí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/>
              <a:t>una</a:t>
            </a:r>
            <a:r>
              <a:rPr lang="en-US" dirty="0"/>
              <a:t> pone </a:t>
            </a:r>
            <a:r>
              <a:rPr lang="en-US" dirty="0" err="1"/>
              <a:t>distinto</a:t>
            </a:r>
            <a:r>
              <a:rPr lang="en-US" dirty="0"/>
              <a:t> </a:t>
            </a:r>
            <a:r>
              <a:rPr lang="en-US" dirty="0" err="1"/>
              <a:t>énfasis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actividades</a:t>
            </a:r>
            <a:r>
              <a:rPr lang="en-US" dirty="0" smtClean="0"/>
              <a:t> a </a:t>
            </a:r>
            <a:r>
              <a:rPr lang="en-US" dirty="0" err="1" smtClean="0"/>
              <a:t>realizar</a:t>
            </a:r>
            <a:r>
              <a:rPr lang="en-US" dirty="0" smtClean="0"/>
              <a:t> y </a:t>
            </a:r>
            <a:r>
              <a:rPr lang="en-US" dirty="0"/>
              <a:t>define </a:t>
            </a:r>
            <a:r>
              <a:rPr lang="en-US" dirty="0" err="1"/>
              <a:t>en</a:t>
            </a:r>
            <a:r>
              <a:rPr lang="en-US" dirty="0"/>
              <a:t> forma </a:t>
            </a:r>
            <a:r>
              <a:rPr lang="en-US" dirty="0" err="1"/>
              <a:t>diferente</a:t>
            </a:r>
            <a:r>
              <a:rPr lang="en-US" dirty="0"/>
              <a:t> el </a:t>
            </a:r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 smtClean="0"/>
              <a:t>proceso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0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la </a:t>
            </a:r>
            <a:r>
              <a:rPr lang="en-US" dirty="0" err="1" smtClean="0"/>
              <a:t>cascada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Requerimientos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(</a:t>
            </a:r>
            <a:r>
              <a:rPr lang="en-US" dirty="0" err="1" smtClean="0"/>
              <a:t>desde</a:t>
            </a:r>
            <a:r>
              <a:rPr lang="en-US" dirty="0" smtClean="0"/>
              <a:t> la </a:t>
            </a:r>
            <a:r>
              <a:rPr lang="en-US" dirty="0" err="1" smtClean="0"/>
              <a:t>comunicación</a:t>
            </a:r>
            <a:r>
              <a:rPr lang="en-US" dirty="0" smtClean="0"/>
              <a:t> hasta el </a:t>
            </a:r>
            <a:r>
              <a:rPr lang="en-US" dirty="0" err="1" smtClean="0"/>
              <a:t>despliegue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Aplicable</a:t>
            </a:r>
            <a:r>
              <a:rPr lang="en-US" dirty="0" smtClean="0"/>
              <a:t> a </a:t>
            </a:r>
            <a:r>
              <a:rPr lang="en-US" dirty="0" err="1" smtClean="0"/>
              <a:t>situaciones</a:t>
            </a:r>
            <a:r>
              <a:rPr lang="en-US" dirty="0" smtClean="0"/>
              <a:t> de </a:t>
            </a:r>
            <a:r>
              <a:rPr lang="en-US" dirty="0" err="1" smtClean="0"/>
              <a:t>adaptaciones</a:t>
            </a:r>
            <a:r>
              <a:rPr lang="en-US" dirty="0" smtClean="0"/>
              <a:t> o </a:t>
            </a:r>
            <a:r>
              <a:rPr lang="en-US" dirty="0" err="1" smtClean="0"/>
              <a:t>mejoras</a:t>
            </a:r>
            <a:r>
              <a:rPr lang="en-US" dirty="0" smtClean="0"/>
              <a:t> de software (un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contable</a:t>
            </a:r>
            <a:r>
              <a:rPr lang="en-US" dirty="0" smtClean="0"/>
              <a:t> que </a:t>
            </a:r>
            <a:r>
              <a:rPr lang="en-US" dirty="0" err="1" smtClean="0"/>
              <a:t>requiere</a:t>
            </a:r>
            <a:r>
              <a:rPr lang="en-US" dirty="0" smtClean="0"/>
              <a:t> </a:t>
            </a:r>
            <a:r>
              <a:rPr lang="en-US" dirty="0" err="1" smtClean="0"/>
              <a:t>actualización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ley)</a:t>
            </a:r>
          </a:p>
          <a:p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dirty="0" err="1" smtClean="0"/>
              <a:t>clásico</a:t>
            </a:r>
            <a:r>
              <a:rPr lang="en-US" dirty="0" smtClean="0"/>
              <a:t>, </a:t>
            </a:r>
            <a:r>
              <a:rPr lang="en-US" dirty="0" err="1" smtClean="0"/>
              <a:t>secuencial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4111869"/>
            <a:ext cx="10298723" cy="203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1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 la </a:t>
            </a:r>
            <a:r>
              <a:rPr lang="en-US" dirty="0" err="1" smtClean="0"/>
              <a:t>cascada</a:t>
            </a:r>
            <a:r>
              <a:rPr lang="en-US" dirty="0" smtClean="0"/>
              <a:t> (</a:t>
            </a:r>
            <a:r>
              <a:rPr lang="en-US" dirty="0" err="1" smtClean="0"/>
              <a:t>problemas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Es</a:t>
            </a:r>
            <a:r>
              <a:rPr lang="en-US" b="1" dirty="0"/>
              <a:t> </a:t>
            </a:r>
            <a:r>
              <a:rPr lang="en-US" b="1" dirty="0" err="1"/>
              <a:t>raro</a:t>
            </a:r>
            <a:r>
              <a:rPr lang="en-US" b="1" dirty="0"/>
              <a:t> que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proyectos</a:t>
            </a:r>
            <a:r>
              <a:rPr lang="en-US" b="1" dirty="0"/>
              <a:t> </a:t>
            </a:r>
            <a:r>
              <a:rPr lang="en-US" b="1" dirty="0" err="1"/>
              <a:t>reales</a:t>
            </a:r>
            <a:r>
              <a:rPr lang="en-US" b="1" dirty="0"/>
              <a:t> </a:t>
            </a:r>
            <a:r>
              <a:rPr lang="en-US" b="1" dirty="0" err="1"/>
              <a:t>sigan</a:t>
            </a:r>
            <a:r>
              <a:rPr lang="en-US" b="1" dirty="0"/>
              <a:t> el </a:t>
            </a:r>
            <a:r>
              <a:rPr lang="en-US" b="1" dirty="0" err="1"/>
              <a:t>flujo</a:t>
            </a:r>
            <a:r>
              <a:rPr lang="en-US" b="1" dirty="0"/>
              <a:t> </a:t>
            </a:r>
            <a:r>
              <a:rPr lang="en-US" b="1" dirty="0" err="1"/>
              <a:t>secuencial</a:t>
            </a:r>
            <a:r>
              <a:rPr lang="en-US" b="1" dirty="0"/>
              <a:t> </a:t>
            </a:r>
            <a:r>
              <a:rPr lang="en-US" b="1" dirty="0" err="1"/>
              <a:t>propuesto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el </a:t>
            </a:r>
            <a:r>
              <a:rPr lang="en-US" b="1" dirty="0" err="1"/>
              <a:t>modelo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 err="1" smtClean="0"/>
              <a:t>Aunque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lineal </a:t>
            </a:r>
            <a:r>
              <a:rPr lang="en-US" dirty="0" err="1"/>
              <a:t>acepta</a:t>
            </a:r>
            <a:r>
              <a:rPr lang="en-US" dirty="0"/>
              <a:t> </a:t>
            </a:r>
            <a:r>
              <a:rPr lang="en-US" dirty="0" err="1"/>
              <a:t>repeticiones</a:t>
            </a:r>
            <a:r>
              <a:rPr lang="en-US" dirty="0"/>
              <a:t>, lo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forma </a:t>
            </a:r>
            <a:r>
              <a:rPr lang="en-US" dirty="0" err="1"/>
              <a:t>indirecta</a:t>
            </a:r>
            <a:r>
              <a:rPr lang="en-US" dirty="0"/>
              <a:t>. Como </a:t>
            </a:r>
            <a:r>
              <a:rPr lang="en-US" dirty="0" err="1"/>
              <a:t>resultado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generan</a:t>
            </a:r>
            <a:r>
              <a:rPr lang="en-US" dirty="0"/>
              <a:t> </a:t>
            </a:r>
            <a:r>
              <a:rPr lang="en-US" dirty="0" err="1"/>
              <a:t>confusión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el </a:t>
            </a:r>
            <a:r>
              <a:rPr lang="en-US" dirty="0" err="1"/>
              <a:t>equipo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avanza</a:t>
            </a:r>
            <a:r>
              <a:rPr lang="en-US" dirty="0"/>
              <a:t>. </a:t>
            </a:r>
          </a:p>
          <a:p>
            <a:r>
              <a:rPr lang="en-US" dirty="0"/>
              <a:t>A menudo, </a:t>
            </a:r>
            <a:r>
              <a:rPr lang="en-US" b="1" dirty="0" err="1"/>
              <a:t>es</a:t>
            </a:r>
            <a:r>
              <a:rPr lang="en-US" b="1" dirty="0"/>
              <a:t> </a:t>
            </a:r>
            <a:r>
              <a:rPr lang="en-US" b="1" dirty="0" err="1"/>
              <a:t>difícil</a:t>
            </a:r>
            <a:r>
              <a:rPr lang="en-US" b="1" dirty="0"/>
              <a:t> para el </a:t>
            </a:r>
            <a:r>
              <a:rPr lang="en-US" b="1" dirty="0" err="1"/>
              <a:t>cliente</a:t>
            </a:r>
            <a:r>
              <a:rPr lang="en-US" b="1" dirty="0"/>
              <a:t> </a:t>
            </a:r>
            <a:r>
              <a:rPr lang="en-US" b="1" dirty="0" err="1"/>
              <a:t>enunciar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forma </a:t>
            </a:r>
            <a:r>
              <a:rPr lang="en-US" b="1" dirty="0" err="1"/>
              <a:t>explícita</a:t>
            </a:r>
            <a:r>
              <a:rPr lang="en-US" b="1" dirty="0"/>
              <a:t> </a:t>
            </a:r>
            <a:r>
              <a:rPr lang="en-US" b="1" dirty="0" err="1"/>
              <a:t>todos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 smtClean="0"/>
              <a:t>requerimientos</a:t>
            </a:r>
            <a:r>
              <a:rPr lang="en-US" dirty="0"/>
              <a:t>. El </a:t>
            </a:r>
            <a:r>
              <a:rPr lang="en-US" dirty="0" err="1"/>
              <a:t>modelo</a:t>
            </a:r>
            <a:r>
              <a:rPr lang="en-US" dirty="0"/>
              <a:t> de la </a:t>
            </a:r>
            <a:r>
              <a:rPr lang="en-US" dirty="0" err="1"/>
              <a:t>cascada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que se </a:t>
            </a:r>
            <a:r>
              <a:rPr lang="en-US" dirty="0" err="1"/>
              <a:t>haga</a:t>
            </a:r>
            <a:r>
              <a:rPr lang="en-US" dirty="0"/>
              <a:t> y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dificultades</a:t>
            </a:r>
            <a:r>
              <a:rPr lang="en-US" dirty="0"/>
              <a:t> para </a:t>
            </a:r>
            <a:r>
              <a:rPr lang="en-US" dirty="0" err="1"/>
              <a:t>aceptar</a:t>
            </a:r>
            <a:r>
              <a:rPr lang="en-US" dirty="0"/>
              <a:t> la </a:t>
            </a:r>
            <a:r>
              <a:rPr lang="en-US" dirty="0" err="1" smtClean="0"/>
              <a:t>incertidumbre</a:t>
            </a:r>
            <a:r>
              <a:rPr lang="en-US" dirty="0" smtClean="0"/>
              <a:t> </a:t>
            </a:r>
            <a:r>
              <a:rPr lang="en-US" dirty="0"/>
              <a:t>natural que </a:t>
            </a:r>
            <a:r>
              <a:rPr lang="en-US" dirty="0" err="1"/>
              <a:t>existe</a:t>
            </a:r>
            <a:r>
              <a:rPr lang="en-US" dirty="0"/>
              <a:t> al principio de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. </a:t>
            </a:r>
          </a:p>
          <a:p>
            <a:r>
              <a:rPr lang="en-US" dirty="0"/>
              <a:t>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paciencia</a:t>
            </a:r>
            <a:r>
              <a:rPr lang="en-US" dirty="0"/>
              <a:t>. </a:t>
            </a:r>
            <a:r>
              <a:rPr lang="en-US" b="1" dirty="0"/>
              <a:t>No se </a:t>
            </a:r>
            <a:r>
              <a:rPr lang="en-US" b="1" dirty="0" err="1"/>
              <a:t>dispondra</a:t>
            </a:r>
            <a:r>
              <a:rPr lang="en-US" b="1" dirty="0"/>
              <a:t>́ de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versión</a:t>
            </a:r>
            <a:r>
              <a:rPr lang="en-US" b="1" dirty="0"/>
              <a:t> </a:t>
            </a:r>
            <a:r>
              <a:rPr lang="en-US" b="1" dirty="0" err="1"/>
              <a:t>funcional</a:t>
            </a:r>
            <a:r>
              <a:rPr lang="en-US" b="1" dirty="0"/>
              <a:t> del(de </a:t>
            </a:r>
            <a:r>
              <a:rPr lang="en-US" b="1" dirty="0" err="1"/>
              <a:t>los</a:t>
            </a:r>
            <a:r>
              <a:rPr lang="en-US" b="1" dirty="0"/>
              <a:t>) </a:t>
            </a:r>
            <a:r>
              <a:rPr lang="en-US" b="1" dirty="0" err="1"/>
              <a:t>programa</a:t>
            </a:r>
            <a:r>
              <a:rPr lang="en-US" b="1" dirty="0"/>
              <a:t>(s) hasta que el </a:t>
            </a:r>
            <a:r>
              <a:rPr lang="en-US" b="1" dirty="0" err="1"/>
              <a:t>proyecto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́ </a:t>
            </a:r>
            <a:r>
              <a:rPr lang="en-US" b="1" dirty="0" err="1"/>
              <a:t>muy</a:t>
            </a:r>
            <a:r>
              <a:rPr lang="en-US" b="1" dirty="0"/>
              <a:t> </a:t>
            </a:r>
            <a:r>
              <a:rPr lang="en-US" b="1" dirty="0" err="1"/>
              <a:t>avanzado</a:t>
            </a:r>
            <a:r>
              <a:rPr lang="en-US" dirty="0"/>
              <a:t>. Un error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sería</a:t>
            </a:r>
            <a:r>
              <a:rPr lang="en-US" dirty="0"/>
              <a:t> </a:t>
            </a:r>
            <a:r>
              <a:rPr lang="en-US" dirty="0" err="1"/>
              <a:t>desastroso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detectara</a:t>
            </a:r>
            <a:r>
              <a:rPr lang="en-US" dirty="0"/>
              <a:t> hasta </a:t>
            </a:r>
            <a:r>
              <a:rPr lang="en-US" dirty="0" err="1"/>
              <a:t>revisar</a:t>
            </a:r>
            <a:r>
              <a:rPr lang="en-US" dirty="0"/>
              <a:t> 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funcionamiento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8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Realidades</a:t>
            </a:r>
            <a:r>
              <a:rPr lang="en-US" dirty="0" smtClean="0"/>
              <a:t> del </a:t>
            </a:r>
            <a:r>
              <a:rPr lang="en-US" dirty="0" err="1" smtClean="0"/>
              <a:t>desarrollo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 smtClean="0"/>
              <a:t>Debe</a:t>
            </a:r>
            <a:r>
              <a:rPr lang="en-US" i="1" dirty="0" smtClean="0"/>
              <a:t> </a:t>
            </a:r>
            <a:r>
              <a:rPr lang="en-US" i="1" dirty="0" err="1"/>
              <a:t>hacerse</a:t>
            </a:r>
            <a:r>
              <a:rPr lang="en-US" i="1" dirty="0"/>
              <a:t> un </a:t>
            </a:r>
            <a:r>
              <a:rPr lang="en-US" i="1" dirty="0" err="1"/>
              <a:t>esfuerzo</a:t>
            </a:r>
            <a:r>
              <a:rPr lang="en-US" i="1" dirty="0"/>
              <a:t> </a:t>
            </a:r>
            <a:r>
              <a:rPr lang="en-US" i="1" dirty="0" err="1"/>
              <a:t>concertado</a:t>
            </a:r>
            <a:r>
              <a:rPr lang="en-US" i="1" dirty="0"/>
              <a:t> para </a:t>
            </a:r>
            <a:r>
              <a:rPr lang="en-US" i="1" dirty="0" err="1"/>
              <a:t>entender</a:t>
            </a:r>
            <a:r>
              <a:rPr lang="en-US" i="1" dirty="0"/>
              <a:t> el </a:t>
            </a:r>
            <a:r>
              <a:rPr lang="en-US" i="1" dirty="0" err="1"/>
              <a:t>problema</a:t>
            </a:r>
            <a:r>
              <a:rPr lang="en-US" i="1" dirty="0"/>
              <a:t> antes de </a:t>
            </a:r>
            <a:r>
              <a:rPr lang="en-US" i="1" dirty="0" err="1"/>
              <a:t>desarrollar</a:t>
            </a:r>
            <a:r>
              <a:rPr lang="en-US" i="1" dirty="0"/>
              <a:t> </a:t>
            </a:r>
            <a:r>
              <a:rPr lang="en-US" i="1" dirty="0" err="1"/>
              <a:t>una</a:t>
            </a:r>
            <a:r>
              <a:rPr lang="en-US" i="1" dirty="0"/>
              <a:t> </a:t>
            </a:r>
            <a:r>
              <a:rPr lang="en-US" i="1" dirty="0" err="1" smtClean="0"/>
              <a:t>aplicación</a:t>
            </a:r>
            <a:r>
              <a:rPr lang="en-US" i="1" dirty="0" smtClean="0"/>
              <a:t> </a:t>
            </a:r>
            <a:r>
              <a:rPr lang="en-US" i="1" dirty="0"/>
              <a:t>de software</a:t>
            </a:r>
            <a:r>
              <a:rPr lang="en-US" i="1" dirty="0" smtClean="0"/>
              <a:t>.</a:t>
            </a:r>
          </a:p>
          <a:p>
            <a:pPr lvl="1"/>
            <a:r>
              <a:rPr lang="en-US" i="1" dirty="0" err="1" smtClean="0"/>
              <a:t>Habrá</a:t>
            </a:r>
            <a:r>
              <a:rPr lang="en-US" i="1" dirty="0" smtClean="0"/>
              <a:t> que </a:t>
            </a:r>
            <a:r>
              <a:rPr lang="en-US" i="1" dirty="0" err="1" smtClean="0"/>
              <a:t>escuchar</a:t>
            </a:r>
            <a:r>
              <a:rPr lang="en-US" i="1" dirty="0" smtClean="0"/>
              <a:t> </a:t>
            </a:r>
            <a:r>
              <a:rPr lang="en-US" i="1" dirty="0" err="1" smtClean="0"/>
              <a:t>puntos</a:t>
            </a:r>
            <a:r>
              <a:rPr lang="en-US" i="1" dirty="0" smtClean="0"/>
              <a:t> de vista de </a:t>
            </a:r>
            <a:r>
              <a:rPr lang="en-US" i="1" dirty="0" err="1" smtClean="0"/>
              <a:t>muchas</a:t>
            </a:r>
            <a:r>
              <a:rPr lang="en-US" i="1" dirty="0" smtClean="0"/>
              <a:t> personas y </a:t>
            </a:r>
            <a:r>
              <a:rPr lang="en-US" i="1" dirty="0" err="1" smtClean="0"/>
              <a:t>cada</a:t>
            </a:r>
            <a:r>
              <a:rPr lang="en-US" i="1" dirty="0" smtClean="0"/>
              <a:t> </a:t>
            </a:r>
            <a:r>
              <a:rPr lang="en-US" i="1" dirty="0" err="1" smtClean="0"/>
              <a:t>una</a:t>
            </a:r>
            <a:r>
              <a:rPr lang="en-US" i="1" dirty="0" smtClean="0"/>
              <a:t> </a:t>
            </a:r>
            <a:r>
              <a:rPr lang="en-US" i="1" dirty="0" err="1" smtClean="0"/>
              <a:t>diferirá</a:t>
            </a:r>
            <a:r>
              <a:rPr lang="en-US" i="1" dirty="0" smtClean="0"/>
              <a:t> de la </a:t>
            </a:r>
            <a:r>
              <a:rPr lang="en-US" i="1" dirty="0" err="1" smtClean="0"/>
              <a:t>otra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El </a:t>
            </a:r>
            <a:r>
              <a:rPr lang="en-US" i="1" dirty="0" err="1"/>
              <a:t>diseño</a:t>
            </a:r>
            <a:r>
              <a:rPr lang="en-US" i="1" dirty="0"/>
              <a:t> se ha </a:t>
            </a:r>
            <a:r>
              <a:rPr lang="en-US" i="1" dirty="0" err="1"/>
              <a:t>vuelto</a:t>
            </a:r>
            <a:r>
              <a:rPr lang="en-US" i="1" dirty="0"/>
              <a:t> </a:t>
            </a:r>
            <a:r>
              <a:rPr lang="en-US" i="1" dirty="0" err="1"/>
              <a:t>una</a:t>
            </a:r>
            <a:r>
              <a:rPr lang="en-US" i="1" dirty="0"/>
              <a:t> </a:t>
            </a:r>
            <a:r>
              <a:rPr lang="en-US" i="1" dirty="0" err="1"/>
              <a:t>actividad</a:t>
            </a:r>
            <a:r>
              <a:rPr lang="en-US" i="1" dirty="0"/>
              <a:t> crucial</a:t>
            </a:r>
            <a:r>
              <a:rPr lang="en-US" i="1" dirty="0" smtClean="0"/>
              <a:t>.</a:t>
            </a:r>
          </a:p>
          <a:p>
            <a:pPr lvl="1"/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complejos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deberá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cuidadoso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las </a:t>
            </a:r>
            <a:r>
              <a:rPr lang="en-US" dirty="0" err="1" smtClean="0"/>
              <a:t>interacciones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 smtClean="0"/>
              <a:t>El </a:t>
            </a:r>
            <a:r>
              <a:rPr lang="en-US" i="1" dirty="0"/>
              <a:t>software </a:t>
            </a:r>
            <a:r>
              <a:rPr lang="en-US" i="1" dirty="0" err="1"/>
              <a:t>debe</a:t>
            </a:r>
            <a:r>
              <a:rPr lang="en-US" i="1" dirty="0"/>
              <a:t> </a:t>
            </a:r>
            <a:r>
              <a:rPr lang="en-US" i="1" dirty="0" err="1"/>
              <a:t>tener</a:t>
            </a:r>
            <a:r>
              <a:rPr lang="en-US" i="1" dirty="0"/>
              <a:t> </a:t>
            </a:r>
            <a:r>
              <a:rPr lang="en-US" i="1" dirty="0" err="1"/>
              <a:t>alta</a:t>
            </a:r>
            <a:r>
              <a:rPr lang="en-US" i="1" dirty="0"/>
              <a:t> </a:t>
            </a:r>
            <a:r>
              <a:rPr lang="en-US" i="1" dirty="0" err="1" smtClean="0"/>
              <a:t>calidad</a:t>
            </a:r>
            <a:r>
              <a:rPr lang="en-US" i="1" dirty="0" smtClean="0"/>
              <a:t> (</a:t>
            </a:r>
            <a:r>
              <a:rPr lang="en-US" i="1" dirty="0" err="1" smtClean="0"/>
              <a:t>depende</a:t>
            </a:r>
            <a:r>
              <a:rPr lang="en-US" i="1" dirty="0" smtClean="0"/>
              <a:t> de un </a:t>
            </a:r>
            <a:r>
              <a:rPr lang="en-US" i="1" dirty="0" err="1" smtClean="0"/>
              <a:t>buen</a:t>
            </a:r>
            <a:r>
              <a:rPr lang="en-US" i="1" dirty="0" smtClean="0"/>
              <a:t> </a:t>
            </a:r>
            <a:r>
              <a:rPr lang="en-US" i="1" dirty="0" err="1" smtClean="0"/>
              <a:t>diseño</a:t>
            </a:r>
            <a:r>
              <a:rPr lang="en-US" i="1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El software </a:t>
            </a:r>
            <a:r>
              <a:rPr lang="en-US" dirty="0" err="1" smtClean="0"/>
              <a:t>sirve</a:t>
            </a:r>
            <a:r>
              <a:rPr lang="en-US" dirty="0" smtClean="0"/>
              <a:t> para </a:t>
            </a:r>
            <a:r>
              <a:rPr lang="en-US" dirty="0" err="1" smtClean="0"/>
              <a:t>toma</a:t>
            </a:r>
            <a:r>
              <a:rPr lang="en-US" dirty="0" smtClean="0"/>
              <a:t> de </a:t>
            </a:r>
            <a:r>
              <a:rPr lang="en-US" dirty="0" err="1" smtClean="0"/>
              <a:t>decisiones</a:t>
            </a:r>
            <a:r>
              <a:rPr lang="en-US" dirty="0" smtClean="0"/>
              <a:t> </a:t>
            </a:r>
            <a:r>
              <a:rPr lang="en-US" dirty="0" err="1" smtClean="0"/>
              <a:t>cricuales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El </a:t>
            </a:r>
            <a:r>
              <a:rPr lang="en-US" i="1" dirty="0"/>
              <a:t>software </a:t>
            </a:r>
            <a:r>
              <a:rPr lang="en-US" i="1" dirty="0" err="1"/>
              <a:t>debe</a:t>
            </a:r>
            <a:r>
              <a:rPr lang="en-US" i="1" dirty="0"/>
              <a:t> </a:t>
            </a:r>
            <a:r>
              <a:rPr lang="en-US" i="1" dirty="0" err="1"/>
              <a:t>tener</a:t>
            </a:r>
            <a:r>
              <a:rPr lang="en-US" i="1" dirty="0"/>
              <a:t> </a:t>
            </a:r>
            <a:r>
              <a:rPr lang="en-US" i="1" dirty="0" err="1"/>
              <a:t>facilidad</a:t>
            </a:r>
            <a:r>
              <a:rPr lang="en-US" i="1" dirty="0"/>
              <a:t> para </a:t>
            </a:r>
            <a:r>
              <a:rPr lang="en-US" i="1" dirty="0" err="1"/>
              <a:t>recibir</a:t>
            </a:r>
            <a:r>
              <a:rPr lang="en-US" i="1" dirty="0"/>
              <a:t> </a:t>
            </a:r>
            <a:r>
              <a:rPr lang="en-US" i="1" dirty="0" err="1" smtClean="0"/>
              <a:t>mantenimiento</a:t>
            </a:r>
            <a:r>
              <a:rPr lang="en-US" i="1" dirty="0" smtClean="0"/>
              <a:t> (</a:t>
            </a:r>
            <a:r>
              <a:rPr lang="en-US" i="1" dirty="0" err="1" smtClean="0"/>
              <a:t>depende</a:t>
            </a:r>
            <a:r>
              <a:rPr lang="en-US" i="1" dirty="0" smtClean="0"/>
              <a:t> de un </a:t>
            </a:r>
            <a:r>
              <a:rPr lang="en-US" i="1" dirty="0" err="1" smtClean="0"/>
              <a:t>buen</a:t>
            </a:r>
            <a:r>
              <a:rPr lang="en-US" i="1" dirty="0" smtClean="0"/>
              <a:t> </a:t>
            </a:r>
            <a:r>
              <a:rPr lang="en-US" i="1" dirty="0" err="1" smtClean="0"/>
              <a:t>diseño</a:t>
            </a:r>
            <a:r>
              <a:rPr lang="en-US" i="1" dirty="0" smtClean="0"/>
              <a:t>).</a:t>
            </a:r>
          </a:p>
          <a:p>
            <a:pPr lvl="1"/>
            <a:r>
              <a:rPr lang="en-US" i="1" dirty="0" smtClean="0"/>
              <a:t>El software </a:t>
            </a:r>
            <a:r>
              <a:rPr lang="en-US" i="1" dirty="0" err="1" smtClean="0"/>
              <a:t>tiene</a:t>
            </a:r>
            <a:r>
              <a:rPr lang="en-US" i="1" dirty="0" smtClean="0"/>
              <a:t> </a:t>
            </a:r>
            <a:r>
              <a:rPr lang="en-US" i="1" dirty="0" err="1" smtClean="0"/>
              <a:t>posibilidades</a:t>
            </a:r>
            <a:r>
              <a:rPr lang="en-US" i="1" dirty="0" smtClean="0"/>
              <a:t> de </a:t>
            </a:r>
            <a:r>
              <a:rPr lang="en-US" i="1" dirty="0" err="1" smtClean="0"/>
              <a:t>crecer</a:t>
            </a:r>
            <a:r>
              <a:rPr lang="en-US" i="1" dirty="0" smtClean="0"/>
              <a:t> </a:t>
            </a:r>
            <a:r>
              <a:rPr lang="en-US" i="1" dirty="0" err="1" smtClean="0"/>
              <a:t>su</a:t>
            </a:r>
            <a:r>
              <a:rPr lang="en-US" i="1" dirty="0" smtClean="0"/>
              <a:t> base de </a:t>
            </a:r>
            <a:r>
              <a:rPr lang="en-US" i="1" dirty="0" err="1" smtClean="0"/>
              <a:t>usuarios</a:t>
            </a:r>
            <a:r>
              <a:rPr lang="en-US" i="1" dirty="0" smtClean="0"/>
              <a:t> lo que </a:t>
            </a:r>
            <a:r>
              <a:rPr lang="en-US" i="1" dirty="0" err="1" smtClean="0"/>
              <a:t>demandará</a:t>
            </a:r>
            <a:r>
              <a:rPr lang="en-US" i="1" dirty="0" smtClean="0"/>
              <a:t> </a:t>
            </a:r>
            <a:r>
              <a:rPr lang="en-US" i="1" dirty="0" err="1" smtClean="0"/>
              <a:t>nuevas</a:t>
            </a:r>
            <a:r>
              <a:rPr lang="en-US" i="1" dirty="0" smtClean="0"/>
              <a:t> </a:t>
            </a:r>
            <a:r>
              <a:rPr lang="en-US" i="1" dirty="0" err="1" smtClean="0"/>
              <a:t>funcionalidades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24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763786"/>
            <a:ext cx="5009877" cy="4972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701" y="365125"/>
            <a:ext cx="5097780" cy="1828800"/>
          </a:xfrm>
        </p:spPr>
        <p:txBody>
          <a:bodyPr>
            <a:normAutofit/>
          </a:bodyPr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701" y="2317687"/>
            <a:ext cx="5097779" cy="38592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Variación del modelo de la cascada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88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Proceso</a:t>
            </a:r>
            <a:r>
              <a:rPr lang="en-US" dirty="0" smtClean="0"/>
              <a:t> incremental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iseñado</a:t>
            </a:r>
            <a:r>
              <a:rPr lang="en-US" dirty="0" smtClean="0"/>
              <a:t> </a:t>
            </a:r>
            <a:r>
              <a:rPr lang="en-US" dirty="0"/>
              <a:t>para </a:t>
            </a:r>
            <a:r>
              <a:rPr lang="en-US" dirty="0" err="1"/>
              <a:t>producir</a:t>
            </a:r>
            <a:r>
              <a:rPr lang="en-US" dirty="0"/>
              <a:t> el software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incrementos</a:t>
            </a:r>
            <a:r>
              <a:rPr lang="en-US" dirty="0"/>
              <a:t>. 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ombina</a:t>
            </a:r>
            <a:r>
              <a:rPr lang="en-US" dirty="0" smtClean="0"/>
              <a:t>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flujos</a:t>
            </a:r>
            <a:r>
              <a:rPr lang="en-US" dirty="0"/>
              <a:t> de </a:t>
            </a:r>
            <a:r>
              <a:rPr lang="en-US" dirty="0" err="1"/>
              <a:t>proceso</a:t>
            </a:r>
            <a:r>
              <a:rPr lang="en-US" dirty="0"/>
              <a:t> lineal y </a:t>
            </a:r>
            <a:r>
              <a:rPr lang="en-US" dirty="0" err="1"/>
              <a:t>paralelo</a:t>
            </a:r>
            <a:r>
              <a:rPr lang="en-US" dirty="0"/>
              <a:t> 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plica</a:t>
            </a:r>
            <a:r>
              <a:rPr lang="en-US" dirty="0" smtClean="0"/>
              <a:t> </a:t>
            </a:r>
            <a:r>
              <a:rPr lang="en-US" dirty="0" err="1"/>
              <a:t>secuencias</a:t>
            </a:r>
            <a:r>
              <a:rPr lang="en-US" dirty="0"/>
              <a:t> </a:t>
            </a:r>
            <a:r>
              <a:rPr lang="en-US" dirty="0" err="1" smtClean="0"/>
              <a:t>lineales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forma </a:t>
            </a:r>
            <a:r>
              <a:rPr lang="en-US" dirty="0" err="1"/>
              <a:t>escalonada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</a:t>
            </a:r>
            <a:r>
              <a:rPr lang="en-US" dirty="0" err="1"/>
              <a:t>avanza</a:t>
            </a:r>
            <a:r>
              <a:rPr lang="en-US" dirty="0"/>
              <a:t> el </a:t>
            </a:r>
            <a:r>
              <a:rPr lang="en-US" dirty="0" err="1"/>
              <a:t>calendario</a:t>
            </a:r>
            <a:r>
              <a:rPr lang="en-US" dirty="0"/>
              <a:t> de </a:t>
            </a:r>
            <a:r>
              <a:rPr lang="en-US" dirty="0" err="1"/>
              <a:t>actividades</a:t>
            </a:r>
            <a:r>
              <a:rPr lang="en-US" dirty="0"/>
              <a:t>. 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lineal produce “</a:t>
            </a:r>
            <a:r>
              <a:rPr lang="en-US" dirty="0" err="1"/>
              <a:t>incrementos</a:t>
            </a:r>
            <a:r>
              <a:rPr lang="en-US" dirty="0"/>
              <a:t>” de software </a:t>
            </a:r>
            <a:r>
              <a:rPr lang="en-US" dirty="0" err="1"/>
              <a:t>susceptibles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entregarse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7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Proceso</a:t>
            </a:r>
            <a:r>
              <a:rPr lang="en-US" dirty="0" smtClean="0"/>
              <a:t> incremental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35" y="1350497"/>
            <a:ext cx="9154727" cy="50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87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Proceso</a:t>
            </a:r>
            <a:r>
              <a:rPr lang="en-US" dirty="0" smtClean="0"/>
              <a:t> incremental (</a:t>
            </a:r>
            <a:r>
              <a:rPr lang="en-US" dirty="0" err="1" smtClean="0"/>
              <a:t>Ejemplo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 </a:t>
            </a:r>
            <a:r>
              <a:rPr lang="en-US" dirty="0" err="1" smtClean="0"/>
              <a:t>sistema</a:t>
            </a:r>
            <a:r>
              <a:rPr lang="en-US" dirty="0" smtClean="0"/>
              <a:t> para </a:t>
            </a:r>
            <a:r>
              <a:rPr lang="en-US" dirty="0" err="1" smtClean="0"/>
              <a:t>procesar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endParaRPr lang="en-US" dirty="0" smtClean="0"/>
          </a:p>
          <a:p>
            <a:pPr lvl="1"/>
            <a:r>
              <a:rPr lang="en-US" dirty="0" err="1" smtClean="0"/>
              <a:t>Incremento</a:t>
            </a:r>
            <a:r>
              <a:rPr lang="en-US" dirty="0" smtClean="0"/>
              <a:t> 1 (</a:t>
            </a:r>
            <a:r>
              <a:rPr lang="en-US" dirty="0" err="1" smtClean="0"/>
              <a:t>producto</a:t>
            </a:r>
            <a:r>
              <a:rPr lang="en-US" dirty="0" smtClean="0"/>
              <a:t> fundamental): </a:t>
            </a:r>
          </a:p>
          <a:p>
            <a:pPr lvl="2"/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básicas</a:t>
            </a:r>
            <a:r>
              <a:rPr lang="en-US" dirty="0"/>
              <a:t> de </a:t>
            </a:r>
            <a:r>
              <a:rPr lang="en-US" dirty="0" err="1"/>
              <a:t>administración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, </a:t>
            </a:r>
            <a:r>
              <a:rPr lang="en-US" dirty="0" err="1"/>
              <a:t>edición</a:t>
            </a:r>
            <a:r>
              <a:rPr lang="en-US" dirty="0"/>
              <a:t> y </a:t>
            </a:r>
            <a:r>
              <a:rPr lang="en-US" dirty="0" err="1"/>
              <a:t>producción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Incremento</a:t>
            </a:r>
            <a:r>
              <a:rPr lang="en-US" dirty="0" smtClean="0"/>
              <a:t> 2:</a:t>
            </a:r>
          </a:p>
          <a:p>
            <a:pPr lvl="2"/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más</a:t>
            </a:r>
            <a:r>
              <a:rPr lang="en-US" dirty="0"/>
              <a:t> </a:t>
            </a:r>
            <a:r>
              <a:rPr lang="en-US" dirty="0" err="1"/>
              <a:t>sofisticadas</a:t>
            </a:r>
            <a:r>
              <a:rPr lang="en-US" dirty="0"/>
              <a:t> de </a:t>
            </a:r>
            <a:r>
              <a:rPr lang="en-US" dirty="0" err="1" smtClean="0"/>
              <a:t>edición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 err="1"/>
              <a:t>producción</a:t>
            </a:r>
            <a:r>
              <a:rPr lang="en-US" dirty="0"/>
              <a:t> de </a:t>
            </a:r>
            <a:r>
              <a:rPr lang="en-US" dirty="0" err="1"/>
              <a:t>documentos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Incremento</a:t>
            </a:r>
            <a:r>
              <a:rPr lang="en-US" dirty="0" smtClean="0"/>
              <a:t> 3: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eparación</a:t>
            </a:r>
            <a:r>
              <a:rPr lang="en-US" dirty="0" smtClean="0"/>
              <a:t> </a:t>
            </a:r>
            <a:r>
              <a:rPr lang="en-US" dirty="0"/>
              <a:t>de palabras y </a:t>
            </a:r>
            <a:r>
              <a:rPr lang="en-US" dirty="0" err="1"/>
              <a:t>revisión</a:t>
            </a:r>
            <a:r>
              <a:rPr lang="en-US" dirty="0"/>
              <a:t> de la </a:t>
            </a:r>
            <a:r>
              <a:rPr lang="en-US" dirty="0" err="1"/>
              <a:t>ortografía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Incremento</a:t>
            </a:r>
            <a:r>
              <a:rPr lang="en-US" dirty="0" smtClean="0"/>
              <a:t> 4:</a:t>
            </a:r>
          </a:p>
          <a:p>
            <a:pPr lvl="2"/>
            <a:r>
              <a:rPr lang="en-US" dirty="0" err="1" smtClean="0"/>
              <a:t>Capacidad</a:t>
            </a:r>
            <a:r>
              <a:rPr lang="en-US" dirty="0" smtClean="0"/>
              <a:t> </a:t>
            </a:r>
            <a:r>
              <a:rPr lang="en-US" dirty="0"/>
              <a:t>para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avanzado</a:t>
            </a:r>
            <a:r>
              <a:rPr lang="en-US" dirty="0"/>
              <a:t> a las </a:t>
            </a:r>
            <a:r>
              <a:rPr lang="en-US" dirty="0" err="1" smtClean="0"/>
              <a:t>páginas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l </a:t>
            </a:r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proceso</a:t>
            </a:r>
            <a:r>
              <a:rPr lang="en-US" dirty="0"/>
              <a:t> para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incremento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incorporar</a:t>
            </a:r>
            <a:r>
              <a:rPr lang="en-US" dirty="0"/>
              <a:t> el </a:t>
            </a:r>
            <a:r>
              <a:rPr lang="en-US" dirty="0" err="1"/>
              <a:t>paradigma</a:t>
            </a:r>
            <a:r>
              <a:rPr lang="en-US" dirty="0"/>
              <a:t> del </a:t>
            </a:r>
            <a:r>
              <a:rPr lang="en-US" dirty="0" err="1"/>
              <a:t>prototipo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smtClean="0"/>
              <a:t>incremental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recomienda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uando</a:t>
            </a:r>
            <a:r>
              <a:rPr lang="en-US" dirty="0" smtClean="0"/>
              <a:t> </a:t>
            </a:r>
            <a:r>
              <a:rPr lang="en-US" dirty="0"/>
              <a:t>no se dispone de personal para la </a:t>
            </a:r>
            <a:r>
              <a:rPr lang="en-US" dirty="0" err="1" smtClean="0"/>
              <a:t>implementación</a:t>
            </a:r>
            <a:r>
              <a:rPr lang="en-US" dirty="0" smtClean="0"/>
              <a:t> </a:t>
            </a:r>
            <a:r>
              <a:rPr lang="en-US" dirty="0" err="1"/>
              <a:t>completa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plazo</a:t>
            </a:r>
            <a:r>
              <a:rPr lang="en-US" dirty="0"/>
              <a:t> </a:t>
            </a:r>
            <a:r>
              <a:rPr lang="en-US" dirty="0" err="1"/>
              <a:t>establecido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negocio</a:t>
            </a:r>
            <a:r>
              <a:rPr lang="en-US" dirty="0"/>
              <a:t>. </a:t>
            </a:r>
          </a:p>
          <a:p>
            <a:r>
              <a:rPr lang="en-US" dirty="0"/>
              <a:t>Los </a:t>
            </a:r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 smtClean="0"/>
              <a:t>incrementos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desarrollan</a:t>
            </a:r>
            <a:r>
              <a:rPr lang="en-US" dirty="0"/>
              <a:t> con </a:t>
            </a:r>
            <a:r>
              <a:rPr lang="en-US" dirty="0" err="1"/>
              <a:t>pocos</a:t>
            </a:r>
            <a:r>
              <a:rPr lang="en-US" dirty="0"/>
              <a:t> </a:t>
            </a:r>
            <a:r>
              <a:rPr lang="en-US" dirty="0" err="1"/>
              <a:t>trabajadores</a:t>
            </a:r>
            <a:r>
              <a:rPr lang="en-US" dirty="0"/>
              <a:t>. Si el </a:t>
            </a:r>
            <a:r>
              <a:rPr lang="en-US" dirty="0" err="1"/>
              <a:t>producto</a:t>
            </a:r>
            <a:r>
              <a:rPr lang="en-US" dirty="0"/>
              <a:t> </a:t>
            </a:r>
            <a:r>
              <a:rPr lang="en-US" dirty="0" err="1"/>
              <a:t>básico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 se </a:t>
            </a:r>
            <a:r>
              <a:rPr lang="en-US" dirty="0" err="1"/>
              <a:t>agrega</a:t>
            </a:r>
            <a:r>
              <a:rPr lang="en-US" dirty="0"/>
              <a:t> </a:t>
            </a:r>
            <a:r>
              <a:rPr lang="en-US" dirty="0" err="1"/>
              <a:t>más</a:t>
            </a:r>
            <a:r>
              <a:rPr lang="en-US" dirty="0"/>
              <a:t> personal (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requiere</a:t>
            </a:r>
            <a:r>
              <a:rPr lang="en-US" dirty="0"/>
              <a:t>) para que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incremento</a:t>
            </a:r>
            <a:r>
              <a:rPr lang="en-US" dirty="0"/>
              <a:t>. </a:t>
            </a:r>
          </a:p>
          <a:p>
            <a:r>
              <a:rPr lang="en-US" dirty="0"/>
              <a:t>L</a:t>
            </a:r>
            <a:r>
              <a:rPr lang="en-US" dirty="0" smtClean="0"/>
              <a:t>os </a:t>
            </a:r>
            <a:r>
              <a:rPr lang="en-US" dirty="0" err="1"/>
              <a:t>incrementos</a:t>
            </a:r>
            <a:r>
              <a:rPr lang="en-US" dirty="0"/>
              <a:t> se </a:t>
            </a:r>
            <a:r>
              <a:rPr lang="en-US" dirty="0" err="1"/>
              <a:t>planean</a:t>
            </a:r>
            <a:r>
              <a:rPr lang="en-US" dirty="0"/>
              <a:t> para </a:t>
            </a:r>
            <a:r>
              <a:rPr lang="en-US" dirty="0" err="1"/>
              <a:t>administrar</a:t>
            </a:r>
            <a:r>
              <a:rPr lang="en-US" dirty="0"/>
              <a:t> </a:t>
            </a:r>
            <a:r>
              <a:rPr lang="en-US" dirty="0" err="1"/>
              <a:t>riesgos</a:t>
            </a:r>
            <a:r>
              <a:rPr lang="en-US" dirty="0"/>
              <a:t> </a:t>
            </a:r>
            <a:r>
              <a:rPr lang="en-US" dirty="0" err="1" smtClean="0"/>
              <a:t>técnicos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35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 smtClean="0"/>
              <a:t>evolutivo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software </a:t>
            </a:r>
            <a:r>
              <a:rPr lang="en-US" dirty="0" err="1" smtClean="0"/>
              <a:t>evoluciona</a:t>
            </a:r>
            <a:r>
              <a:rPr lang="en-US" dirty="0" smtClean="0"/>
              <a:t> con el </a:t>
            </a:r>
            <a:r>
              <a:rPr lang="en-US" dirty="0" err="1" smtClean="0"/>
              <a:t>tiempo</a:t>
            </a:r>
            <a:r>
              <a:rPr lang="en-US" dirty="0" smtClean="0"/>
              <a:t>,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requerimientos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r>
              <a:rPr lang="en-US" dirty="0" smtClean="0"/>
              <a:t> o el </a:t>
            </a:r>
            <a:r>
              <a:rPr lang="en-US" dirty="0" err="1" smtClean="0"/>
              <a:t>producto</a:t>
            </a:r>
            <a:r>
              <a:rPr lang="en-US" dirty="0" smtClean="0"/>
              <a:t> </a:t>
            </a:r>
            <a:r>
              <a:rPr lang="en-US" dirty="0" err="1" smtClean="0"/>
              <a:t>cambiarán</a:t>
            </a:r>
            <a:r>
              <a:rPr lang="en-US" dirty="0" smtClean="0"/>
              <a:t> a </a:t>
            </a:r>
            <a:r>
              <a:rPr lang="en-US" dirty="0" err="1" smtClean="0"/>
              <a:t>medida</a:t>
            </a:r>
            <a:r>
              <a:rPr lang="en-US" dirty="0" smtClean="0"/>
              <a:t> que 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desarrollando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irreal</a:t>
            </a:r>
            <a:r>
              <a:rPr lang="en-US" dirty="0" smtClean="0"/>
              <a:t> </a:t>
            </a:r>
            <a:r>
              <a:rPr lang="en-US" dirty="0" err="1" smtClean="0"/>
              <a:t>trazar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trayectoria</a:t>
            </a:r>
            <a:r>
              <a:rPr lang="en-US" dirty="0" smtClean="0"/>
              <a:t> </a:t>
            </a:r>
            <a:r>
              <a:rPr lang="en-US" dirty="0" err="1" smtClean="0"/>
              <a:t>rectilínea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el </a:t>
            </a:r>
            <a:r>
              <a:rPr lang="en-US" dirty="0" err="1" smtClean="0"/>
              <a:t>producto</a:t>
            </a:r>
            <a:r>
              <a:rPr lang="en-US" dirty="0" smtClean="0"/>
              <a:t> final.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recomendable</a:t>
            </a:r>
            <a:r>
              <a:rPr lang="en-US" dirty="0" smtClean="0"/>
              <a:t> </a:t>
            </a:r>
            <a:r>
              <a:rPr lang="en-US" dirty="0" err="1" smtClean="0"/>
              <a:t>lanzar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versión</a:t>
            </a:r>
            <a:r>
              <a:rPr lang="en-US" dirty="0" smtClean="0"/>
              <a:t> </a:t>
            </a:r>
            <a:r>
              <a:rPr lang="en-US" dirty="0" err="1" smtClean="0"/>
              <a:t>limitada</a:t>
            </a:r>
            <a:r>
              <a:rPr lang="en-US" dirty="0" smtClean="0"/>
              <a:t> a fin de </a:t>
            </a:r>
            <a:r>
              <a:rPr lang="en-US" dirty="0" err="1" smtClean="0"/>
              <a:t>ganarle</a:t>
            </a:r>
            <a:r>
              <a:rPr lang="en-US" dirty="0" smtClean="0"/>
              <a:t> a la </a:t>
            </a:r>
            <a:r>
              <a:rPr lang="en-US" dirty="0" err="1" smtClean="0"/>
              <a:t>competencia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satisfacer</a:t>
            </a:r>
            <a:r>
              <a:rPr lang="en-US" dirty="0" smtClean="0"/>
              <a:t> las </a:t>
            </a:r>
            <a:r>
              <a:rPr lang="en-US" dirty="0" err="1" smtClean="0"/>
              <a:t>necesidades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comprende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la base y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detalles</a:t>
            </a:r>
            <a:r>
              <a:rPr lang="en-US" dirty="0" smtClean="0"/>
              <a:t> se </a:t>
            </a:r>
            <a:r>
              <a:rPr lang="en-US" dirty="0" err="1" smtClean="0"/>
              <a:t>definen</a:t>
            </a:r>
            <a:r>
              <a:rPr lang="en-US" dirty="0" smtClean="0"/>
              <a:t> </a:t>
            </a:r>
            <a:r>
              <a:rPr lang="en-US" dirty="0" err="1" smtClean="0"/>
              <a:t>luego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desarrollar</a:t>
            </a:r>
            <a:r>
              <a:rPr lang="en-US" dirty="0" smtClean="0"/>
              <a:t> </a:t>
            </a:r>
            <a:r>
              <a:rPr lang="en-US" dirty="0" err="1" smtClean="0"/>
              <a:t>versiones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complejas</a:t>
            </a:r>
            <a:r>
              <a:rPr lang="en-US" dirty="0" smtClean="0"/>
              <a:t> del software.</a:t>
            </a:r>
          </a:p>
          <a:p>
            <a:r>
              <a:rPr lang="en-US" dirty="0" err="1" smtClean="0"/>
              <a:t>Tenemos</a:t>
            </a:r>
            <a:r>
              <a:rPr lang="en-US" dirty="0" smtClean="0"/>
              <a:t> dos </a:t>
            </a:r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: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prototipos</a:t>
            </a:r>
            <a:r>
              <a:rPr lang="en-US" dirty="0" smtClean="0"/>
              <a:t> y </a:t>
            </a:r>
            <a:r>
              <a:rPr lang="en-US" dirty="0" err="1" smtClean="0"/>
              <a:t>espiral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66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Modelo</a:t>
            </a:r>
            <a:r>
              <a:rPr lang="en-US" b="1" dirty="0" smtClean="0"/>
              <a:t> de </a:t>
            </a:r>
            <a:r>
              <a:rPr lang="en-US" b="1" dirty="0" err="1" smtClean="0"/>
              <a:t>Hacer</a:t>
            </a:r>
            <a:r>
              <a:rPr lang="en-US" b="1" dirty="0" smtClean="0"/>
              <a:t> </a:t>
            </a:r>
            <a:r>
              <a:rPr lang="en-US" b="1" dirty="0" err="1" smtClean="0"/>
              <a:t>Prototipos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cliente</a:t>
            </a:r>
            <a:r>
              <a:rPr lang="en-US" dirty="0" smtClean="0"/>
              <a:t> define </a:t>
            </a:r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generales</a:t>
            </a:r>
            <a:r>
              <a:rPr lang="en-US" dirty="0" smtClean="0"/>
              <a:t> del software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omite</a:t>
            </a:r>
            <a:r>
              <a:rPr lang="en-US" dirty="0" smtClean="0"/>
              <a:t> </a:t>
            </a:r>
            <a:r>
              <a:rPr lang="en-US" dirty="0" err="1" smtClean="0"/>
              <a:t>detalles</a:t>
            </a:r>
            <a:r>
              <a:rPr lang="en-US" dirty="0" smtClean="0"/>
              <a:t> de </a:t>
            </a:r>
            <a:r>
              <a:rPr lang="en-US" dirty="0" err="1" smtClean="0"/>
              <a:t>funciones</a:t>
            </a:r>
            <a:r>
              <a:rPr lang="en-US" dirty="0" smtClean="0"/>
              <a:t> y </a:t>
            </a:r>
            <a:r>
              <a:rPr lang="en-US" dirty="0" err="1" smtClean="0"/>
              <a:t>características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Cuando</a:t>
            </a:r>
            <a:r>
              <a:rPr lang="en-US" dirty="0" smtClean="0"/>
              <a:t> no se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 de la </a:t>
            </a:r>
            <a:r>
              <a:rPr lang="en-US" dirty="0" err="1" smtClean="0"/>
              <a:t>eficiencia</a:t>
            </a:r>
            <a:r>
              <a:rPr lang="en-US" dirty="0" smtClean="0"/>
              <a:t> de un </a:t>
            </a:r>
            <a:r>
              <a:rPr lang="en-US" dirty="0" err="1" smtClean="0"/>
              <a:t>algoritmo</a:t>
            </a:r>
            <a:r>
              <a:rPr lang="en-US" dirty="0" smtClean="0"/>
              <a:t>, la </a:t>
            </a:r>
            <a:r>
              <a:rPr lang="en-US" dirty="0" err="1" smtClean="0"/>
              <a:t>adptabilidad</a:t>
            </a:r>
            <a:r>
              <a:rPr lang="en-US" dirty="0" smtClean="0"/>
              <a:t> o </a:t>
            </a:r>
            <a:r>
              <a:rPr lang="en-US" dirty="0" err="1" smtClean="0"/>
              <a:t>interacción</a:t>
            </a:r>
            <a:r>
              <a:rPr lang="en-US" dirty="0" smtClean="0"/>
              <a:t> </a:t>
            </a:r>
            <a:r>
              <a:rPr lang="en-US" dirty="0" err="1" smtClean="0"/>
              <a:t>humano-máquina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Mejora</a:t>
            </a:r>
            <a:r>
              <a:rPr lang="en-US" dirty="0" smtClean="0"/>
              <a:t> la </a:t>
            </a:r>
            <a:r>
              <a:rPr lang="en-US" dirty="0" err="1" smtClean="0"/>
              <a:t>comprensión</a:t>
            </a:r>
            <a:r>
              <a:rPr lang="en-US" dirty="0" smtClean="0"/>
              <a:t> de que hay que </a:t>
            </a:r>
            <a:r>
              <a:rPr lang="en-US" dirty="0" err="1" smtClean="0"/>
              <a:t>hacer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presentan</a:t>
            </a:r>
            <a:r>
              <a:rPr lang="en-US" dirty="0" smtClean="0"/>
              <a:t> </a:t>
            </a:r>
            <a:r>
              <a:rPr lang="en-US" dirty="0" err="1" smtClean="0"/>
              <a:t>prototipos</a:t>
            </a:r>
            <a:r>
              <a:rPr lang="en-US" dirty="0" smtClean="0"/>
              <a:t> </a:t>
            </a:r>
            <a:r>
              <a:rPr lang="en-US" dirty="0" err="1" smtClean="0"/>
              <a:t>basados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comunicación</a:t>
            </a:r>
            <a:r>
              <a:rPr lang="en-US" dirty="0" smtClean="0"/>
              <a:t> y se van </a:t>
            </a:r>
            <a:r>
              <a:rPr lang="en-US" dirty="0" err="1" smtClean="0"/>
              <a:t>mejorando</a:t>
            </a:r>
            <a:r>
              <a:rPr lang="en-US" dirty="0" smtClean="0"/>
              <a:t> con la </a:t>
            </a:r>
            <a:r>
              <a:rPr lang="en-US" dirty="0" err="1" smtClean="0"/>
              <a:t>retroalimentación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56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Paradigma</a:t>
            </a:r>
            <a:r>
              <a:rPr lang="en-US" dirty="0" smtClean="0"/>
              <a:t> de </a:t>
            </a:r>
            <a:r>
              <a:rPr lang="en-US" dirty="0" err="1"/>
              <a:t>h</a:t>
            </a:r>
            <a:r>
              <a:rPr lang="en-US" dirty="0" err="1" smtClean="0"/>
              <a:t>acer</a:t>
            </a:r>
            <a:r>
              <a:rPr lang="en-US" dirty="0" smtClean="0"/>
              <a:t> </a:t>
            </a:r>
            <a:r>
              <a:rPr lang="en-US" dirty="0" err="1" smtClean="0"/>
              <a:t>prototipos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116" y="1800573"/>
            <a:ext cx="4373767" cy="435133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139043" y="2192444"/>
            <a:ext cx="2302328" cy="108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 </a:t>
            </a:r>
            <a:r>
              <a:rPr lang="en-US" dirty="0" err="1" smtClean="0"/>
              <a:t>inicio</a:t>
            </a:r>
            <a:r>
              <a:rPr lang="en-US" dirty="0" smtClean="0"/>
              <a:t> y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75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7043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Ventajas</a:t>
            </a:r>
            <a:r>
              <a:rPr lang="en-US" dirty="0" smtClean="0"/>
              <a:t> de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prototipos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5187043" cy="2321832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la </a:t>
            </a:r>
            <a:r>
              <a:rPr lang="en-US" dirty="0" err="1" smtClean="0"/>
              <a:t>sensación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real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desarrolladores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y </a:t>
            </a:r>
            <a:r>
              <a:rPr lang="en-US" dirty="0" err="1" smtClean="0"/>
              <a:t>funcional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346371" y="1825625"/>
            <a:ext cx="5187043" cy="302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muchas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el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prototipo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real.</a:t>
            </a:r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lugar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rehacer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prototipo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trabaja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sobre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mismo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se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olvida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calidad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código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eficiencia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46370" y="365125"/>
            <a:ext cx="51870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Desventajas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hacer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prototipos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38199" y="5502729"/>
            <a:ext cx="10695213" cy="993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 idea </a:t>
            </a:r>
            <a:r>
              <a:rPr lang="en-US" b="1" dirty="0" err="1" smtClean="0"/>
              <a:t>es</a:t>
            </a:r>
            <a:r>
              <a:rPr lang="en-US" b="1" dirty="0" smtClean="0"/>
              <a:t> que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vez</a:t>
            </a:r>
            <a:r>
              <a:rPr lang="en-US" b="1" dirty="0" smtClean="0"/>
              <a:t> que se </a:t>
            </a:r>
            <a:r>
              <a:rPr lang="en-US" b="1" dirty="0" err="1" smtClean="0"/>
              <a:t>han</a:t>
            </a:r>
            <a:r>
              <a:rPr lang="en-US" b="1" dirty="0" smtClean="0"/>
              <a:t> </a:t>
            </a:r>
            <a:r>
              <a:rPr lang="en-US" b="1" dirty="0" err="1" smtClean="0"/>
              <a:t>aclarado</a:t>
            </a:r>
            <a:r>
              <a:rPr lang="en-US" b="1" dirty="0" smtClean="0"/>
              <a:t> </a:t>
            </a:r>
            <a:r>
              <a:rPr lang="en-US" b="1" dirty="0" err="1" smtClean="0"/>
              <a:t>los</a:t>
            </a:r>
            <a:r>
              <a:rPr lang="en-US" b="1" dirty="0" smtClean="0"/>
              <a:t> </a:t>
            </a:r>
            <a:r>
              <a:rPr lang="en-US" b="1" dirty="0" err="1" smtClean="0"/>
              <a:t>requerimientos</a:t>
            </a:r>
            <a:r>
              <a:rPr lang="en-US" b="1" dirty="0" smtClean="0"/>
              <a:t>, el </a:t>
            </a:r>
            <a:r>
              <a:rPr lang="en-US" b="1" dirty="0" err="1" smtClean="0"/>
              <a:t>prototipo</a:t>
            </a:r>
            <a:r>
              <a:rPr lang="en-US" b="1" dirty="0" smtClean="0"/>
              <a:t> se </a:t>
            </a:r>
            <a:r>
              <a:rPr lang="en-US" b="1" dirty="0" err="1" smtClean="0"/>
              <a:t>deseche</a:t>
            </a:r>
            <a:r>
              <a:rPr lang="en-US" b="1" dirty="0" smtClean="0"/>
              <a:t> y se </a:t>
            </a:r>
            <a:r>
              <a:rPr lang="en-US" b="1" dirty="0" err="1" smtClean="0"/>
              <a:t>desarrolle</a:t>
            </a:r>
            <a:r>
              <a:rPr lang="en-US" b="1" dirty="0" smtClean="0"/>
              <a:t> el </a:t>
            </a:r>
            <a:r>
              <a:rPr lang="en-US" b="1" dirty="0" err="1" smtClean="0"/>
              <a:t>sistema</a:t>
            </a:r>
            <a:r>
              <a:rPr lang="en-US" b="1" dirty="0" smtClean="0"/>
              <a:t> </a:t>
            </a:r>
            <a:r>
              <a:rPr lang="en-US" b="1" dirty="0" err="1" smtClean="0"/>
              <a:t>enfocado</a:t>
            </a:r>
            <a:r>
              <a:rPr lang="en-US" b="1" dirty="0" smtClean="0"/>
              <a:t> </a:t>
            </a:r>
            <a:r>
              <a:rPr lang="en-US" b="1" dirty="0" err="1" smtClean="0"/>
              <a:t>en</a:t>
            </a:r>
            <a:r>
              <a:rPr lang="en-US" b="1" dirty="0" smtClean="0"/>
              <a:t> </a:t>
            </a:r>
            <a:r>
              <a:rPr lang="en-US" b="1" dirty="0" err="1" smtClean="0"/>
              <a:t>calidad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80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Modelo</a:t>
            </a:r>
            <a:r>
              <a:rPr lang="en-US" b="1" dirty="0" smtClean="0"/>
              <a:t> </a:t>
            </a:r>
            <a:r>
              <a:rPr lang="en-US" b="1" dirty="0" err="1" smtClean="0"/>
              <a:t>Espiral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beneficios</a:t>
            </a:r>
            <a:r>
              <a:rPr lang="en-US" dirty="0" smtClean="0"/>
              <a:t> de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prototipos</a:t>
            </a:r>
            <a:r>
              <a:rPr lang="en-US" dirty="0" smtClean="0"/>
              <a:t> junto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aspectos</a:t>
            </a:r>
            <a:r>
              <a:rPr lang="en-US" dirty="0" smtClean="0"/>
              <a:t> </a:t>
            </a:r>
            <a:r>
              <a:rPr lang="en-US" dirty="0" err="1" smtClean="0"/>
              <a:t>controlados</a:t>
            </a:r>
            <a:r>
              <a:rPr lang="en-US" dirty="0" smtClean="0"/>
              <a:t> y </a:t>
            </a:r>
            <a:r>
              <a:rPr lang="en-US" dirty="0" err="1" smtClean="0"/>
              <a:t>sistémicos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cascada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Enfoque</a:t>
            </a:r>
            <a:r>
              <a:rPr lang="en-US" dirty="0" smtClean="0"/>
              <a:t> </a:t>
            </a:r>
            <a:r>
              <a:rPr lang="en-US" dirty="0" err="1" smtClean="0"/>
              <a:t>cíclico</a:t>
            </a:r>
            <a:r>
              <a:rPr lang="en-US" dirty="0" smtClean="0"/>
              <a:t> para el </a:t>
            </a:r>
            <a:r>
              <a:rPr lang="en-US" dirty="0" err="1" smtClean="0"/>
              <a:t>crecimiento</a:t>
            </a:r>
            <a:r>
              <a:rPr lang="en-US" dirty="0" smtClean="0"/>
              <a:t> incremental y </a:t>
            </a:r>
            <a:r>
              <a:rPr lang="en-US" dirty="0" err="1" smtClean="0"/>
              <a:t>reducción</a:t>
            </a:r>
            <a:r>
              <a:rPr lang="en-US" dirty="0" smtClean="0"/>
              <a:t> de </a:t>
            </a:r>
            <a:r>
              <a:rPr lang="en-US" dirty="0" err="1" smtClean="0"/>
              <a:t>riesgos</a:t>
            </a:r>
            <a:endParaRPr lang="en-US" dirty="0" smtClean="0"/>
          </a:p>
          <a:p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de </a:t>
            </a:r>
            <a:r>
              <a:rPr lang="en-US" dirty="0" err="1" smtClean="0"/>
              <a:t>referencia</a:t>
            </a:r>
            <a:r>
              <a:rPr lang="en-US" dirty="0" smtClean="0"/>
              <a:t> de </a:t>
            </a:r>
            <a:r>
              <a:rPr lang="en-US" dirty="0" err="1" smtClean="0"/>
              <a:t>anclaje</a:t>
            </a:r>
            <a:r>
              <a:rPr lang="en-US" dirty="0" smtClean="0"/>
              <a:t> </a:t>
            </a:r>
            <a:r>
              <a:rPr lang="en-US" dirty="0" err="1" smtClean="0"/>
              <a:t>puntual</a:t>
            </a:r>
            <a:r>
              <a:rPr lang="en-US" dirty="0" smtClean="0"/>
              <a:t> para </a:t>
            </a:r>
            <a:r>
              <a:rPr lang="en-US" dirty="0" err="1" smtClean="0"/>
              <a:t>asegurar</a:t>
            </a:r>
            <a:r>
              <a:rPr lang="en-US" dirty="0" smtClean="0"/>
              <a:t> el </a:t>
            </a:r>
            <a:r>
              <a:rPr lang="en-US" dirty="0" err="1" smtClean="0"/>
              <a:t>compromiso</a:t>
            </a:r>
            <a:endParaRPr lang="en-US" dirty="0"/>
          </a:p>
          <a:p>
            <a:r>
              <a:rPr lang="en-US" dirty="0" err="1" smtClean="0"/>
              <a:t>Entregas</a:t>
            </a:r>
            <a:r>
              <a:rPr lang="en-US" dirty="0" smtClean="0"/>
              <a:t> </a:t>
            </a:r>
            <a:r>
              <a:rPr lang="en-US" dirty="0" err="1" smtClean="0"/>
              <a:t>evolutivas</a:t>
            </a:r>
            <a:r>
              <a:rPr lang="en-US" dirty="0" smtClean="0"/>
              <a:t> con </a:t>
            </a:r>
            <a:r>
              <a:rPr lang="en-US" dirty="0" err="1" smtClean="0"/>
              <a:t>mejoramiento</a:t>
            </a:r>
            <a:r>
              <a:rPr lang="en-US" dirty="0" smtClean="0"/>
              <a:t> de </a:t>
            </a:r>
            <a:r>
              <a:rPr lang="en-US" dirty="0" err="1" smtClean="0"/>
              <a:t>versiones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aplica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software de gran </a:t>
            </a:r>
            <a:r>
              <a:rPr lang="en-US" dirty="0" err="1" smtClean="0"/>
              <a:t>escala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basa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administración</a:t>
            </a:r>
            <a:r>
              <a:rPr lang="en-US" dirty="0" smtClean="0"/>
              <a:t> del </a:t>
            </a:r>
            <a:r>
              <a:rPr lang="en-US" dirty="0" err="1" smtClean="0"/>
              <a:t>riesgo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no se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generará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8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práctica</a:t>
            </a:r>
            <a:r>
              <a:rPr lang="en-US" dirty="0" smtClean="0"/>
              <a:t> de la </a:t>
            </a:r>
            <a:r>
              <a:rPr lang="en-US" dirty="0" err="1" smtClean="0"/>
              <a:t>Ingeniería</a:t>
            </a:r>
            <a:r>
              <a:rPr lang="en-US" dirty="0" smtClean="0"/>
              <a:t> del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escencia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 smtClean="0"/>
              <a:t>Entender</a:t>
            </a:r>
            <a:r>
              <a:rPr lang="en-US" i="1" dirty="0" smtClean="0"/>
              <a:t> </a:t>
            </a:r>
            <a:r>
              <a:rPr lang="en-US" i="1" dirty="0"/>
              <a:t>el </a:t>
            </a:r>
            <a:r>
              <a:rPr lang="en-US" i="1" dirty="0" err="1"/>
              <a:t>problema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comunicación</a:t>
            </a:r>
            <a:r>
              <a:rPr lang="en-US" dirty="0"/>
              <a:t> y </a:t>
            </a:r>
            <a:r>
              <a:rPr lang="en-US" dirty="0" err="1"/>
              <a:t>análisis</a:t>
            </a:r>
            <a:r>
              <a:rPr lang="en-US" dirty="0" smtClean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 smtClean="0"/>
              <a:t>Planear</a:t>
            </a:r>
            <a:r>
              <a:rPr lang="en-US" i="1" dirty="0" smtClean="0"/>
              <a:t> </a:t>
            </a:r>
            <a:r>
              <a:rPr lang="en-US" i="1" dirty="0"/>
              <a:t>la </a:t>
            </a:r>
            <a:r>
              <a:rPr lang="en-US" i="1" dirty="0" err="1"/>
              <a:t>solución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modelado</a:t>
            </a:r>
            <a:r>
              <a:rPr lang="en-US" dirty="0"/>
              <a:t> y </a:t>
            </a:r>
            <a:r>
              <a:rPr lang="en-US" dirty="0" err="1"/>
              <a:t>diseño</a:t>
            </a:r>
            <a:r>
              <a:rPr lang="en-US" dirty="0"/>
              <a:t> del software</a:t>
            </a:r>
            <a:r>
              <a:rPr lang="en-US" dirty="0" smtClean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 smtClean="0"/>
              <a:t>Ejecutar</a:t>
            </a:r>
            <a:r>
              <a:rPr lang="en-US" i="1" dirty="0" smtClean="0"/>
              <a:t> </a:t>
            </a:r>
            <a:r>
              <a:rPr lang="en-US" i="1" dirty="0"/>
              <a:t>el plan </a:t>
            </a:r>
            <a:r>
              <a:rPr lang="en-US" dirty="0"/>
              <a:t>(</a:t>
            </a:r>
            <a:r>
              <a:rPr lang="en-US" dirty="0" err="1"/>
              <a:t>generación</a:t>
            </a:r>
            <a:r>
              <a:rPr lang="en-US" dirty="0"/>
              <a:t> del </a:t>
            </a:r>
            <a:r>
              <a:rPr lang="en-US" dirty="0" err="1"/>
              <a:t>código</a:t>
            </a:r>
            <a:r>
              <a:rPr lang="en-US" dirty="0" smtClean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 smtClean="0"/>
              <a:t>Examinar</a:t>
            </a:r>
            <a:r>
              <a:rPr lang="en-US" i="1" dirty="0" smtClean="0"/>
              <a:t> </a:t>
            </a:r>
            <a:r>
              <a:rPr lang="en-US" i="1" dirty="0"/>
              <a:t>la </a:t>
            </a:r>
            <a:r>
              <a:rPr lang="en-US" i="1" dirty="0" err="1"/>
              <a:t>exactitud</a:t>
            </a:r>
            <a:r>
              <a:rPr lang="en-US" i="1" dirty="0"/>
              <a:t> del </a:t>
            </a:r>
            <a:r>
              <a:rPr lang="en-US" i="1" dirty="0" err="1"/>
              <a:t>resultado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probar</a:t>
            </a:r>
            <a:r>
              <a:rPr lang="en-US" dirty="0"/>
              <a:t> y </a:t>
            </a:r>
            <a:r>
              <a:rPr lang="en-US" dirty="0" err="1"/>
              <a:t>asegurar</a:t>
            </a:r>
            <a:r>
              <a:rPr lang="en-US" dirty="0"/>
              <a:t> la </a:t>
            </a:r>
            <a:r>
              <a:rPr lang="en-US" dirty="0" err="1"/>
              <a:t>calidad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39697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Espiral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64880" cy="43513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03080" y="747600"/>
            <a:ext cx="441960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Se divide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actividades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ciclo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consta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estas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actividades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riesgo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considerado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ciclo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lo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cual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disminuye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probabilidad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fracaso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ciclo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marcan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puntos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referecia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puntuales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combinación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productos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trabajo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y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condiciones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que se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encuentran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a lo largo de la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trayectoria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espiral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hacen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ajustes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proyecto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ciclo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Las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actividades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tiempos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pueden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variar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ciclo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cambio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el software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inicia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un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nuevo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ciclo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491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Incorpora</a:t>
            </a:r>
            <a:r>
              <a:rPr lang="en-US" dirty="0" smtClean="0"/>
              <a:t>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espiral</a:t>
            </a:r>
            <a:endParaRPr lang="en-US" dirty="0" smtClean="0"/>
          </a:p>
          <a:p>
            <a:r>
              <a:rPr lang="en-US" dirty="0" err="1" smtClean="0"/>
              <a:t>Naturaleza</a:t>
            </a:r>
            <a:r>
              <a:rPr lang="en-US" dirty="0" smtClean="0"/>
              <a:t> </a:t>
            </a:r>
            <a:r>
              <a:rPr lang="en-US" dirty="0" err="1" smtClean="0"/>
              <a:t>evolutiva</a:t>
            </a:r>
            <a:r>
              <a:rPr lang="en-US" dirty="0" smtClean="0"/>
              <a:t> e </a:t>
            </a:r>
            <a:r>
              <a:rPr lang="en-US" dirty="0" err="1" smtClean="0"/>
              <a:t>iterativa</a:t>
            </a:r>
            <a:endParaRPr lang="en-US" dirty="0" smtClean="0"/>
          </a:p>
          <a:p>
            <a:r>
              <a:rPr lang="en-US" dirty="0" err="1" smtClean="0"/>
              <a:t>Construye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fragmentos</a:t>
            </a:r>
            <a:r>
              <a:rPr lang="en-US" dirty="0" smtClean="0"/>
              <a:t> de software </a:t>
            </a:r>
            <a:r>
              <a:rPr lang="en-US" dirty="0" err="1" smtClean="0"/>
              <a:t>prefabricados</a:t>
            </a:r>
            <a:endParaRPr lang="en-US" dirty="0" smtClean="0"/>
          </a:p>
          <a:p>
            <a:r>
              <a:rPr lang="en-US" dirty="0" err="1" smtClean="0"/>
              <a:t>Promueve</a:t>
            </a:r>
            <a:r>
              <a:rPr lang="en-US" dirty="0" smtClean="0"/>
              <a:t> la </a:t>
            </a:r>
            <a:r>
              <a:rPr lang="en-US" dirty="0" err="1" smtClean="0"/>
              <a:t>reutilización</a:t>
            </a:r>
            <a:r>
              <a:rPr lang="en-US" dirty="0" smtClean="0"/>
              <a:t> del software, lo </a:t>
            </a:r>
            <a:r>
              <a:rPr lang="en-US" dirty="0" err="1" smtClean="0"/>
              <a:t>cual</a:t>
            </a:r>
            <a:r>
              <a:rPr lang="en-US" dirty="0" smtClean="0"/>
              <a:t> reduce </a:t>
            </a:r>
            <a:r>
              <a:rPr lang="en-US" dirty="0" err="1" smtClean="0"/>
              <a:t>tiempos</a:t>
            </a:r>
            <a:r>
              <a:rPr lang="en-US" dirty="0" smtClean="0"/>
              <a:t> y </a:t>
            </a:r>
            <a:r>
              <a:rPr lang="en-US" dirty="0" err="1" smtClean="0"/>
              <a:t>costos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98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Etapas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Investigar</a:t>
            </a:r>
            <a:r>
              <a:rPr lang="en-US" dirty="0"/>
              <a:t> y </a:t>
            </a:r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</a:t>
            </a:r>
            <a:r>
              <a:rPr lang="en-US" dirty="0" err="1"/>
              <a:t>basados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, </a:t>
            </a:r>
            <a:r>
              <a:rPr lang="en-US" dirty="0" err="1"/>
              <a:t>según</a:t>
            </a:r>
            <a:r>
              <a:rPr lang="en-US" dirty="0"/>
              <a:t> 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aplicación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aspectos</a:t>
            </a:r>
            <a:r>
              <a:rPr lang="en-US" dirty="0"/>
              <a:t> de </a:t>
            </a:r>
            <a:r>
              <a:rPr lang="en-US" dirty="0" err="1"/>
              <a:t>integración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  <a:p>
            <a:pPr lvl="1"/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arquitectura</a:t>
            </a:r>
            <a:r>
              <a:rPr lang="en-US" dirty="0"/>
              <a:t> del software para que </a:t>
            </a:r>
            <a:r>
              <a:rPr lang="en-US" dirty="0" err="1"/>
              <a:t>reciba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  <a:p>
            <a:pPr lvl="1"/>
            <a:r>
              <a:rPr lang="en-US" dirty="0" err="1"/>
              <a:t>Integrar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  <a:p>
            <a:pPr lvl="1"/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exhaustivas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25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/>
              <a:t>P</a:t>
            </a:r>
            <a:r>
              <a:rPr lang="en-US" dirty="0" err="1" smtClean="0"/>
              <a:t>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intento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rasgos</a:t>
            </a:r>
            <a:r>
              <a:rPr lang="en-US" dirty="0"/>
              <a:t> y </a:t>
            </a:r>
            <a:r>
              <a:rPr lang="en-US" dirty="0" err="1" smtClean="0"/>
              <a:t>características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tradicionales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 del </a:t>
            </a:r>
            <a:r>
              <a:rPr lang="en-US" dirty="0" smtClean="0"/>
              <a:t>software (</a:t>
            </a:r>
            <a:r>
              <a:rPr lang="en-US" dirty="0" err="1" smtClean="0"/>
              <a:t>aplicando</a:t>
            </a:r>
            <a:r>
              <a:rPr lang="en-US" dirty="0" smtClean="0"/>
              <a:t> el </a:t>
            </a:r>
            <a:r>
              <a:rPr lang="en-US" dirty="0" err="1" smtClean="0"/>
              <a:t>agilismo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Impulsado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, </a:t>
            </a:r>
            <a:r>
              <a:rPr lang="en-US" dirty="0" err="1" smtClean="0"/>
              <a:t>centrado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arquitectura</a:t>
            </a:r>
            <a:r>
              <a:rPr lang="en-US" dirty="0" smtClean="0"/>
              <a:t>, </a:t>
            </a:r>
            <a:r>
              <a:rPr lang="en-US" dirty="0" err="1" smtClean="0"/>
              <a:t>iterativo</a:t>
            </a:r>
            <a:r>
              <a:rPr lang="en-US" dirty="0" smtClean="0"/>
              <a:t> e incremental</a:t>
            </a:r>
          </a:p>
          <a:p>
            <a:r>
              <a:rPr lang="en-US" dirty="0" smtClean="0"/>
              <a:t>Introduce el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Modelado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(UML)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93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4011" r="-2" b="-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Unificado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dirty="0" smtClean="0"/>
              <a:t>Concepción</a:t>
            </a:r>
          </a:p>
          <a:p>
            <a:r>
              <a:rPr lang="en-US" dirty="0" err="1" smtClean="0"/>
              <a:t>Elaboración</a:t>
            </a:r>
            <a:endParaRPr lang="en-US" dirty="0" smtClean="0"/>
          </a:p>
          <a:p>
            <a:r>
              <a:rPr lang="en-US" dirty="0" err="1" smtClean="0"/>
              <a:t>Construcción</a:t>
            </a:r>
            <a:endParaRPr lang="en-US" dirty="0" smtClean="0"/>
          </a:p>
          <a:p>
            <a:r>
              <a:rPr lang="en-US" dirty="0" err="1" smtClean="0"/>
              <a:t>Transición</a:t>
            </a:r>
            <a:endParaRPr lang="en-US" dirty="0" smtClean="0"/>
          </a:p>
          <a:p>
            <a:r>
              <a:rPr lang="en-US" dirty="0" err="1" smtClean="0"/>
              <a:t>Producción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12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Proceso</a:t>
            </a:r>
            <a:r>
              <a:rPr lang="en-US" dirty="0" smtClean="0"/>
              <a:t> personal del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Siempre</a:t>
            </a:r>
            <a:r>
              <a:rPr lang="en-US" dirty="0" smtClean="0"/>
              <a:t>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analizar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software a </a:t>
            </a:r>
            <a:r>
              <a:rPr lang="en-US" dirty="0" err="1" smtClean="0"/>
              <a:t>desarrollar</a:t>
            </a:r>
            <a:r>
              <a:rPr lang="en-US" dirty="0" smtClean="0"/>
              <a:t> para </a:t>
            </a:r>
            <a:r>
              <a:rPr lang="en-US" dirty="0" err="1" smtClean="0"/>
              <a:t>elegir</a:t>
            </a:r>
            <a:r>
              <a:rPr lang="en-US" dirty="0" smtClean="0"/>
              <a:t> la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metodología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endParaRPr lang="en-US" dirty="0" smtClean="0"/>
          </a:p>
          <a:p>
            <a:r>
              <a:rPr lang="en-US" dirty="0" err="1" smtClean="0"/>
              <a:t>Fases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Planeación</a:t>
            </a:r>
            <a:r>
              <a:rPr lang="en-US" dirty="0" smtClean="0"/>
              <a:t>: </a:t>
            </a:r>
            <a:r>
              <a:rPr lang="en-US" dirty="0" err="1" smtClean="0"/>
              <a:t>Aísla</a:t>
            </a:r>
            <a:r>
              <a:rPr lang="en-US" dirty="0" smtClean="0"/>
              <a:t> </a:t>
            </a:r>
            <a:r>
              <a:rPr lang="en-US" dirty="0" err="1" smtClean="0"/>
              <a:t>requerimientos</a:t>
            </a:r>
            <a:r>
              <a:rPr lang="en-US" dirty="0" smtClean="0"/>
              <a:t> </a:t>
            </a:r>
            <a:r>
              <a:rPr lang="en-US" dirty="0" err="1" smtClean="0"/>
              <a:t>desarrolla</a:t>
            </a:r>
            <a:r>
              <a:rPr lang="en-US" dirty="0" smtClean="0"/>
              <a:t> </a:t>
            </a:r>
            <a:r>
              <a:rPr lang="en-US" dirty="0" err="1" smtClean="0"/>
              <a:t>estimaciones</a:t>
            </a:r>
            <a:r>
              <a:rPr lang="en-US" dirty="0" smtClean="0"/>
              <a:t> de </a:t>
            </a:r>
            <a:r>
              <a:rPr lang="en-US" dirty="0" err="1" smtClean="0"/>
              <a:t>tiempos</a:t>
            </a:r>
            <a:endParaRPr lang="en-US" dirty="0" smtClean="0"/>
          </a:p>
          <a:p>
            <a:pPr lvl="1"/>
            <a:r>
              <a:rPr lang="en-US" b="1" dirty="0" err="1" smtClean="0"/>
              <a:t>Diseño</a:t>
            </a:r>
            <a:r>
              <a:rPr lang="en-US" b="1" dirty="0" smtClean="0"/>
              <a:t> de alto </a:t>
            </a:r>
            <a:r>
              <a:rPr lang="en-US" b="1" dirty="0" err="1" smtClean="0"/>
              <a:t>nivel</a:t>
            </a:r>
            <a:r>
              <a:rPr lang="en-US" dirty="0" smtClean="0"/>
              <a:t>: </a:t>
            </a:r>
            <a:r>
              <a:rPr lang="en-US" dirty="0" err="1" smtClean="0"/>
              <a:t>Especificaciones</a:t>
            </a:r>
            <a:r>
              <a:rPr lang="en-US" dirty="0" smtClean="0"/>
              <a:t> </a:t>
            </a:r>
            <a:r>
              <a:rPr lang="en-US" dirty="0" err="1" smtClean="0"/>
              <a:t>externas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 a </a:t>
            </a:r>
            <a:r>
              <a:rPr lang="en-US" dirty="0" err="1" smtClean="0"/>
              <a:t>construir</a:t>
            </a:r>
            <a:r>
              <a:rPr lang="en-US" dirty="0" smtClean="0"/>
              <a:t>, </a:t>
            </a:r>
            <a:r>
              <a:rPr lang="en-US" dirty="0" err="1" smtClean="0"/>
              <a:t>prototipos</a:t>
            </a:r>
            <a:r>
              <a:rPr lang="en-US" dirty="0" smtClean="0"/>
              <a:t>, </a:t>
            </a:r>
            <a:r>
              <a:rPr lang="en-US" dirty="0" err="1" smtClean="0"/>
              <a:t>seguimiento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Revisión</a:t>
            </a:r>
            <a:r>
              <a:rPr lang="en-US" b="1" dirty="0" smtClean="0"/>
              <a:t> del </a:t>
            </a:r>
            <a:r>
              <a:rPr lang="en-US" b="1" dirty="0" err="1" smtClean="0"/>
              <a:t>diseño</a:t>
            </a:r>
            <a:r>
              <a:rPr lang="en-US" b="1" dirty="0" smtClean="0"/>
              <a:t> de alto </a:t>
            </a:r>
            <a:r>
              <a:rPr lang="en-US" b="1" dirty="0" err="1" smtClean="0"/>
              <a:t>nivel</a:t>
            </a:r>
            <a:r>
              <a:rPr lang="en-US" dirty="0" smtClean="0"/>
              <a:t>: </a:t>
            </a:r>
            <a:r>
              <a:rPr lang="en-US" dirty="0" err="1" smtClean="0"/>
              <a:t>Descubrir</a:t>
            </a:r>
            <a:r>
              <a:rPr lang="en-US" dirty="0" smtClean="0"/>
              <a:t> </a:t>
            </a:r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diseño</a:t>
            </a:r>
            <a:endParaRPr lang="en-US" dirty="0" smtClean="0"/>
          </a:p>
          <a:p>
            <a:pPr lvl="1"/>
            <a:r>
              <a:rPr lang="en-US" b="1" dirty="0" err="1" smtClean="0"/>
              <a:t>Desarrollo</a:t>
            </a:r>
            <a:r>
              <a:rPr lang="en-US" dirty="0" smtClean="0"/>
              <a:t>: Se </a:t>
            </a:r>
            <a:r>
              <a:rPr lang="en-US" dirty="0" err="1" smtClean="0"/>
              <a:t>mejora</a:t>
            </a:r>
            <a:r>
              <a:rPr lang="en-US" dirty="0" smtClean="0"/>
              <a:t> el </a:t>
            </a:r>
            <a:r>
              <a:rPr lang="en-US" dirty="0" err="1" smtClean="0"/>
              <a:t>diseño</a:t>
            </a:r>
            <a:r>
              <a:rPr lang="en-US" dirty="0" smtClean="0"/>
              <a:t> y se </a:t>
            </a:r>
            <a:r>
              <a:rPr lang="en-US" dirty="0" err="1" smtClean="0"/>
              <a:t>codifica</a:t>
            </a:r>
            <a:r>
              <a:rPr lang="en-US" dirty="0" smtClean="0"/>
              <a:t>, </a:t>
            </a:r>
            <a:r>
              <a:rPr lang="en-US" dirty="0" err="1" smtClean="0"/>
              <a:t>revisa</a:t>
            </a:r>
            <a:r>
              <a:rPr lang="en-US" dirty="0" smtClean="0"/>
              <a:t>, </a:t>
            </a:r>
            <a:r>
              <a:rPr lang="en-US" dirty="0" err="1" smtClean="0"/>
              <a:t>compila</a:t>
            </a:r>
            <a:r>
              <a:rPr lang="en-US" dirty="0" smtClean="0"/>
              <a:t> y </a:t>
            </a:r>
            <a:r>
              <a:rPr lang="en-US" dirty="0" err="1" smtClean="0"/>
              <a:t>prueba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Post mortem:</a:t>
            </a:r>
            <a:r>
              <a:rPr lang="en-US" dirty="0" smtClean="0"/>
              <a:t> Se </a:t>
            </a:r>
            <a:r>
              <a:rPr lang="en-US" dirty="0" err="1" smtClean="0"/>
              <a:t>evalúa</a:t>
            </a:r>
            <a:r>
              <a:rPr lang="en-US" dirty="0" smtClean="0"/>
              <a:t> la </a:t>
            </a:r>
            <a:r>
              <a:rPr lang="en-US" dirty="0" err="1" smtClean="0"/>
              <a:t>eficacia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r>
              <a:rPr lang="en-US" dirty="0" smtClean="0"/>
              <a:t> para </a:t>
            </a:r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mejoras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detectar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errores</a:t>
            </a:r>
            <a:r>
              <a:rPr lang="en-US" dirty="0" smtClean="0"/>
              <a:t> pronto.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eficaz</a:t>
            </a:r>
            <a:r>
              <a:rPr lang="en-US" dirty="0" smtClean="0"/>
              <a:t> </a:t>
            </a:r>
            <a:r>
              <a:rPr lang="en-US" dirty="0" err="1" smtClean="0"/>
              <a:t>aunque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adoptado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desarrolladores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76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Preguntas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medida</a:t>
            </a:r>
            <a:r>
              <a:rPr lang="en-US" dirty="0" smtClean="0"/>
              <a:t> que el software </a:t>
            </a:r>
            <a:r>
              <a:rPr lang="en-US" dirty="0" err="1" smtClean="0"/>
              <a:t>gana</a:t>
            </a:r>
            <a:r>
              <a:rPr lang="en-US" dirty="0" smtClean="0"/>
              <a:t> </a:t>
            </a:r>
            <a:r>
              <a:rPr lang="en-US" dirty="0" err="1" smtClean="0"/>
              <a:t>ubicuidad</a:t>
            </a:r>
            <a:r>
              <a:rPr lang="en-US" dirty="0" smtClean="0"/>
              <a:t>,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riesgos</a:t>
            </a:r>
            <a:r>
              <a:rPr lang="en-US" dirty="0" smtClean="0"/>
              <a:t> para el </a:t>
            </a:r>
            <a:r>
              <a:rPr lang="en-US" dirty="0" err="1" smtClean="0"/>
              <a:t>público</a:t>
            </a:r>
            <a:r>
              <a:rPr lang="en-US" dirty="0" smtClean="0"/>
              <a:t> (</a:t>
            </a:r>
            <a:r>
              <a:rPr lang="en-US" dirty="0" err="1" smtClean="0"/>
              <a:t>debidos</a:t>
            </a:r>
            <a:r>
              <a:rPr lang="en-US" dirty="0" smtClean="0"/>
              <a:t> a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defectuosos</a:t>
            </a:r>
            <a:r>
              <a:rPr lang="en-US" dirty="0"/>
              <a:t>) se </a:t>
            </a:r>
            <a:r>
              <a:rPr lang="en-US" dirty="0" err="1"/>
              <a:t>convierten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motivo</a:t>
            </a:r>
            <a:r>
              <a:rPr lang="en-US" dirty="0"/>
              <a:t> de </a:t>
            </a:r>
            <a:r>
              <a:rPr lang="en-US" dirty="0" err="1"/>
              <a:t>preocupación</a:t>
            </a:r>
            <a:r>
              <a:rPr lang="en-US" dirty="0"/>
              <a:t> </a:t>
            </a:r>
            <a:r>
              <a:rPr lang="en-US" dirty="0" err="1"/>
              <a:t>significativa</a:t>
            </a:r>
            <a:r>
              <a:rPr lang="en-US" dirty="0"/>
              <a:t>. </a:t>
            </a:r>
            <a:r>
              <a:rPr lang="en-US" dirty="0" err="1"/>
              <a:t>Desarrolle</a:t>
            </a:r>
            <a:r>
              <a:rPr lang="en-US" dirty="0"/>
              <a:t> un </a:t>
            </a:r>
            <a:r>
              <a:rPr lang="en-US" dirty="0" err="1"/>
              <a:t>escenario</a:t>
            </a:r>
            <a:r>
              <a:rPr lang="en-US" dirty="0"/>
              <a:t> </a:t>
            </a:r>
            <a:r>
              <a:rPr lang="en-US" dirty="0" err="1"/>
              <a:t>catastrófico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realista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la </a:t>
            </a:r>
            <a:r>
              <a:rPr lang="en-US" dirty="0" err="1"/>
              <a:t>falla</a:t>
            </a:r>
            <a:r>
              <a:rPr lang="en-US" dirty="0"/>
              <a:t> de un </a:t>
            </a:r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cómputo</a:t>
            </a:r>
            <a:r>
              <a:rPr lang="en-US" dirty="0"/>
              <a:t> </a:t>
            </a:r>
            <a:r>
              <a:rPr lang="en-US" dirty="0" err="1"/>
              <a:t>pudiera</a:t>
            </a:r>
            <a:r>
              <a:rPr lang="en-US" dirty="0"/>
              <a:t> </a:t>
            </a:r>
            <a:r>
              <a:rPr lang="en-US" dirty="0" err="1"/>
              <a:t>ocasionar</a:t>
            </a:r>
            <a:r>
              <a:rPr lang="en-US" dirty="0"/>
              <a:t> un gran </a:t>
            </a:r>
            <a:r>
              <a:rPr lang="en-US" dirty="0" err="1"/>
              <a:t>daño</a:t>
            </a:r>
            <a:r>
              <a:rPr lang="en-US" dirty="0"/>
              <a:t> (</a:t>
            </a:r>
            <a:r>
              <a:rPr lang="en-US" dirty="0" err="1"/>
              <a:t>económico</a:t>
            </a:r>
            <a:r>
              <a:rPr lang="en-US" dirty="0"/>
              <a:t> o </a:t>
            </a:r>
            <a:r>
              <a:rPr lang="en-US" dirty="0" err="1"/>
              <a:t>humano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err="1" smtClean="0"/>
              <a:t>Desarrolle</a:t>
            </a:r>
            <a:r>
              <a:rPr lang="en-US" dirty="0" smtClean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propias</a:t>
            </a:r>
            <a:r>
              <a:rPr lang="en-US" dirty="0"/>
              <a:t> </a:t>
            </a:r>
            <a:r>
              <a:rPr lang="en-US" dirty="0" err="1"/>
              <a:t>respuestas</a:t>
            </a:r>
            <a:r>
              <a:rPr lang="en-US" dirty="0"/>
              <a:t> a las </a:t>
            </a:r>
            <a:r>
              <a:rPr lang="en-US" dirty="0" err="1"/>
              <a:t>cinco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err="1"/>
              <a:t>planteadas</a:t>
            </a:r>
            <a:r>
              <a:rPr lang="en-US" dirty="0"/>
              <a:t> </a:t>
            </a:r>
            <a:r>
              <a:rPr lang="en-US" dirty="0" err="1" smtClean="0"/>
              <a:t>Analícelas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 smtClean="0"/>
              <a:t>compañeros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qué se </a:t>
            </a:r>
            <a:r>
              <a:rPr lang="en-US" dirty="0" err="1"/>
              <a:t>requiere</a:t>
            </a:r>
            <a:r>
              <a:rPr lang="en-US" dirty="0"/>
              <a:t> </a:t>
            </a:r>
            <a:r>
              <a:rPr lang="en-US" dirty="0" err="1"/>
              <a:t>tanto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para </a:t>
            </a:r>
            <a:r>
              <a:rPr lang="en-US" dirty="0" err="1"/>
              <a:t>terminar</a:t>
            </a:r>
            <a:r>
              <a:rPr lang="en-US" dirty="0"/>
              <a:t> el software? 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qué son tan altos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costos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qué no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antes de </a:t>
            </a:r>
            <a:r>
              <a:rPr lang="en-US" dirty="0" err="1"/>
              <a:t>entregar</a:t>
            </a:r>
            <a:r>
              <a:rPr lang="en-US" dirty="0"/>
              <a:t> el software a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qué </a:t>
            </a:r>
            <a:r>
              <a:rPr lang="en-US" dirty="0" err="1"/>
              <a:t>dedicamos</a:t>
            </a:r>
            <a:r>
              <a:rPr lang="en-US" dirty="0"/>
              <a:t> </a:t>
            </a:r>
            <a:r>
              <a:rPr lang="en-US" dirty="0" err="1"/>
              <a:t>tanto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y </a:t>
            </a:r>
            <a:r>
              <a:rPr lang="en-US" dirty="0" err="1"/>
              <a:t>esfuerzo</a:t>
            </a:r>
            <a:r>
              <a:rPr lang="en-US" dirty="0"/>
              <a:t> a </a:t>
            </a:r>
            <a:r>
              <a:rPr lang="en-US" dirty="0" err="1"/>
              <a:t>mantener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qué </a:t>
            </a:r>
            <a:r>
              <a:rPr lang="en-US" dirty="0" err="1"/>
              <a:t>seguimos</a:t>
            </a:r>
            <a:r>
              <a:rPr lang="en-US" dirty="0"/>
              <a:t> con </a:t>
            </a:r>
            <a:r>
              <a:rPr lang="en-US" dirty="0" err="1"/>
              <a:t>dificultades</a:t>
            </a:r>
            <a:r>
              <a:rPr lang="en-US" dirty="0"/>
              <a:t> para </a:t>
            </a:r>
            <a:r>
              <a:rPr lang="en-US" dirty="0" err="1"/>
              <a:t>medir</a:t>
            </a:r>
            <a:r>
              <a:rPr lang="en-US" dirty="0"/>
              <a:t> el </a:t>
            </a:r>
            <a:r>
              <a:rPr lang="en-US" dirty="0" err="1"/>
              <a:t>avance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se </a:t>
            </a:r>
            <a:r>
              <a:rPr lang="en-US" dirty="0" err="1"/>
              <a:t>desarrolla</a:t>
            </a:r>
            <a:r>
              <a:rPr lang="en-US" dirty="0"/>
              <a:t> y </a:t>
            </a:r>
          </a:p>
          <a:p>
            <a:pPr lvl="1"/>
            <a:r>
              <a:rPr lang="en-US" dirty="0" err="1"/>
              <a:t>mantiene</a:t>
            </a:r>
            <a:r>
              <a:rPr lang="en-US" dirty="0"/>
              <a:t> el software?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“El </a:t>
            </a:r>
            <a:r>
              <a:rPr lang="en-US" dirty="0" err="1"/>
              <a:t>proceso</a:t>
            </a:r>
            <a:r>
              <a:rPr lang="en-US" dirty="0"/>
              <a:t> genera </a:t>
            </a:r>
            <a:r>
              <a:rPr lang="en-US" dirty="0" err="1"/>
              <a:t>interacción</a:t>
            </a:r>
            <a:r>
              <a:rPr lang="en-US" dirty="0"/>
              <a:t> entre </a:t>
            </a:r>
            <a:r>
              <a:rPr lang="en-US" dirty="0" err="1"/>
              <a:t>usuarios</a:t>
            </a:r>
            <a:r>
              <a:rPr lang="en-US" dirty="0"/>
              <a:t> y </a:t>
            </a:r>
            <a:r>
              <a:rPr lang="en-US" dirty="0" err="1" smtClean="0"/>
              <a:t>desarrolladores</a:t>
            </a:r>
            <a:r>
              <a:rPr lang="en-US" dirty="0" smtClean="0"/>
              <a:t>, </a:t>
            </a:r>
            <a:r>
              <a:rPr lang="en-US" dirty="0"/>
              <a:t>entre </a:t>
            </a:r>
            <a:r>
              <a:rPr lang="en-US" dirty="0" err="1"/>
              <a:t>usuarios</a:t>
            </a:r>
            <a:r>
              <a:rPr lang="en-US" dirty="0"/>
              <a:t> y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 smtClean="0"/>
              <a:t>cambiantes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r>
              <a:rPr lang="en-US" dirty="0" err="1" smtClean="0"/>
              <a:t>Tomando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el </a:t>
            </a:r>
            <a:r>
              <a:rPr lang="en-US" dirty="0" err="1" smtClean="0"/>
              <a:t>sistema</a:t>
            </a:r>
            <a:r>
              <a:rPr lang="en-US" dirty="0" smtClean="0"/>
              <a:t> que ha </a:t>
            </a:r>
            <a:r>
              <a:rPr lang="en-US" dirty="0" err="1" smtClean="0"/>
              <a:t>elegido</a:t>
            </a:r>
            <a:r>
              <a:rPr lang="en-US" dirty="0" smtClean="0"/>
              <a:t> para la </a:t>
            </a:r>
            <a:r>
              <a:rPr lang="en-US" dirty="0" err="1" smtClean="0"/>
              <a:t>materia</a:t>
            </a:r>
            <a:r>
              <a:rPr lang="en-US" dirty="0" smtClean="0"/>
              <a:t> (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), </a:t>
            </a:r>
            <a:r>
              <a:rPr lang="en-US" dirty="0" err="1" smtClean="0"/>
              <a:t>enliste</a:t>
            </a:r>
            <a:r>
              <a:rPr lang="en-US" dirty="0" smtClean="0"/>
              <a:t> </a:t>
            </a:r>
            <a:r>
              <a:rPr lang="en-US" dirty="0" err="1"/>
              <a:t>cinco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smtClean="0"/>
              <a:t>que:</a:t>
            </a:r>
          </a:p>
          <a:p>
            <a:pPr lvl="1"/>
            <a:r>
              <a:rPr lang="en-US" i="1" dirty="0" smtClean="0"/>
              <a:t>a</a:t>
            </a:r>
            <a:r>
              <a:rPr lang="en-US" dirty="0"/>
              <a:t>)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desarrolladores</a:t>
            </a:r>
            <a:r>
              <a:rPr lang="en-US" dirty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i="1" dirty="0" smtClean="0"/>
              <a:t>b</a:t>
            </a:r>
            <a:r>
              <a:rPr lang="en-US" dirty="0"/>
              <a:t>)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desarrolladores</a:t>
            </a:r>
            <a:r>
              <a:rPr lang="en-US" dirty="0" smtClean="0"/>
              <a:t>, </a:t>
            </a:r>
          </a:p>
          <a:p>
            <a:pPr lvl="1"/>
            <a:r>
              <a:rPr lang="en-US" i="1" dirty="0" smtClean="0"/>
              <a:t>c</a:t>
            </a:r>
            <a:r>
              <a:rPr lang="en-US" dirty="0"/>
              <a:t>)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hacerse</a:t>
            </a:r>
            <a:r>
              <a:rPr lang="en-US" dirty="0"/>
              <a:t> a </a:t>
            </a:r>
            <a:r>
              <a:rPr lang="en-US" dirty="0" err="1" smtClean="0"/>
              <a:t>sí</a:t>
            </a:r>
            <a:r>
              <a:rPr lang="en-US" dirty="0" smtClean="0"/>
              <a:t> </a:t>
            </a:r>
            <a:r>
              <a:rPr lang="en-US" dirty="0" err="1" smtClean="0"/>
              <a:t>mismos</a:t>
            </a:r>
            <a:r>
              <a:rPr lang="en-US" dirty="0" smtClean="0"/>
              <a:t>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producto</a:t>
            </a:r>
            <a:r>
              <a:rPr lang="en-US" dirty="0"/>
              <a:t> de software que ha de </a:t>
            </a:r>
            <a:r>
              <a:rPr lang="en-US" dirty="0" err="1"/>
              <a:t>elaborarse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i="1" dirty="0" smtClean="0"/>
              <a:t>d</a:t>
            </a:r>
            <a:r>
              <a:rPr lang="en-US" dirty="0"/>
              <a:t>)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desarrolladores</a:t>
            </a:r>
            <a:r>
              <a:rPr lang="en-US" dirty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/>
              <a:t>hacerse</a:t>
            </a:r>
            <a:r>
              <a:rPr lang="en-US" dirty="0"/>
              <a:t> a </a:t>
            </a:r>
            <a:r>
              <a:rPr lang="en-US" dirty="0" err="1"/>
              <a:t>sí</a:t>
            </a:r>
            <a:r>
              <a:rPr lang="en-US" dirty="0"/>
              <a:t> </a:t>
            </a:r>
            <a:r>
              <a:rPr lang="en-US" dirty="0" err="1"/>
              <a:t>mismos</a:t>
            </a:r>
            <a:r>
              <a:rPr lang="en-US" dirty="0"/>
              <a:t> </a:t>
            </a:r>
            <a:r>
              <a:rPr lang="en-US" dirty="0" err="1" smtClean="0"/>
              <a:t>acerca</a:t>
            </a:r>
            <a:r>
              <a:rPr lang="en-US" dirty="0" smtClean="0"/>
              <a:t> </a:t>
            </a:r>
            <a:r>
              <a:rPr lang="en-US" dirty="0"/>
              <a:t>del </a:t>
            </a:r>
            <a:r>
              <a:rPr lang="en-US" dirty="0" err="1"/>
              <a:t>producto</a:t>
            </a:r>
            <a:r>
              <a:rPr lang="en-US" dirty="0"/>
              <a:t> de software que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construirse</a:t>
            </a:r>
            <a:r>
              <a:rPr lang="en-US" dirty="0"/>
              <a:t> y del </a:t>
            </a:r>
            <a:r>
              <a:rPr lang="en-US" dirty="0" err="1"/>
              <a:t>proceso</a:t>
            </a:r>
            <a:r>
              <a:rPr lang="en-US" dirty="0"/>
              <a:t> que se </a:t>
            </a:r>
            <a:r>
              <a:rPr lang="en-US" dirty="0" err="1"/>
              <a:t>usara</a:t>
            </a:r>
            <a:r>
              <a:rPr lang="en-US" dirty="0"/>
              <a:t>́ para </a:t>
            </a:r>
            <a:r>
              <a:rPr lang="en-US" dirty="0" err="1"/>
              <a:t>ello</a:t>
            </a:r>
            <a:r>
              <a:rPr lang="en-US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7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Proporcione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 de software que </a:t>
            </a:r>
            <a:r>
              <a:rPr lang="en-US" dirty="0" err="1"/>
              <a:t>podrían</a:t>
            </a:r>
            <a:r>
              <a:rPr lang="en-US" dirty="0"/>
              <a:t> </a:t>
            </a:r>
            <a:r>
              <a:rPr lang="en-US" dirty="0" err="1"/>
              <a:t>abordarse</a:t>
            </a:r>
            <a:r>
              <a:rPr lang="en-US" dirty="0"/>
              <a:t> con el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prototipos</a:t>
            </a:r>
            <a:r>
              <a:rPr lang="en-US" dirty="0"/>
              <a:t>. Sea </a:t>
            </a:r>
            <a:r>
              <a:rPr lang="en-US" dirty="0" err="1"/>
              <a:t>específico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¿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combinar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proceso</a:t>
            </a:r>
            <a:r>
              <a:rPr lang="en-US" dirty="0"/>
              <a:t>? Si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asi</a:t>
            </a:r>
            <a:r>
              <a:rPr lang="en-US" dirty="0"/>
              <a:t>́, </a:t>
            </a:r>
            <a:r>
              <a:rPr lang="en-US" dirty="0" err="1"/>
              <a:t>diga</a:t>
            </a:r>
            <a:r>
              <a:rPr lang="en-US" dirty="0"/>
              <a:t> un </a:t>
            </a:r>
            <a:r>
              <a:rPr lang="en-US" dirty="0" err="1"/>
              <a:t>ejemplo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¿</a:t>
            </a:r>
            <a:r>
              <a:rPr lang="en-US" dirty="0" err="1"/>
              <a:t>Cuáles</a:t>
            </a:r>
            <a:r>
              <a:rPr lang="en-US" dirty="0"/>
              <a:t> son las </a:t>
            </a:r>
            <a:r>
              <a:rPr lang="en-US" dirty="0" err="1"/>
              <a:t>ventajas</a:t>
            </a:r>
            <a:r>
              <a:rPr lang="en-US" dirty="0"/>
              <a:t> y </a:t>
            </a:r>
            <a:r>
              <a:rPr lang="en-US" dirty="0" err="1"/>
              <a:t>desventajas</a:t>
            </a:r>
            <a:r>
              <a:rPr lang="en-US" dirty="0"/>
              <a:t> de </a:t>
            </a:r>
            <a:r>
              <a:rPr lang="en-US" dirty="0" err="1"/>
              <a:t>desarrollar</a:t>
            </a:r>
            <a:r>
              <a:rPr lang="en-US" dirty="0"/>
              <a:t> software </a:t>
            </a:r>
            <a:r>
              <a:rPr lang="en-US" dirty="0" err="1"/>
              <a:t>en</a:t>
            </a:r>
            <a:r>
              <a:rPr lang="en-US" dirty="0"/>
              <a:t> el que la </a:t>
            </a:r>
            <a:r>
              <a:rPr lang="en-US" dirty="0" err="1"/>
              <a:t>calidad</a:t>
            </a:r>
            <a:r>
              <a:rPr lang="en-US" dirty="0"/>
              <a:t> no </a:t>
            </a:r>
            <a:r>
              <a:rPr lang="en-US" dirty="0" err="1"/>
              <a:t>es</a:t>
            </a:r>
            <a:r>
              <a:rPr lang="en-US" dirty="0"/>
              <a:t> “</a:t>
            </a:r>
            <a:r>
              <a:rPr lang="en-US" dirty="0" err="1"/>
              <a:t>suficiente</a:t>
            </a:r>
            <a:r>
              <a:rPr lang="en-US" dirty="0"/>
              <a:t>- </a:t>
            </a:r>
            <a:r>
              <a:rPr lang="en-US" dirty="0" err="1"/>
              <a:t>mente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”?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¿qué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pone el </a:t>
            </a:r>
            <a:r>
              <a:rPr lang="en-US" dirty="0" err="1"/>
              <a:t>énfasis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velocidad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calidad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r>
              <a:rPr lang="en-US" dirty="0"/>
              <a:t>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1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Entender</a:t>
            </a:r>
            <a:r>
              <a:rPr lang="en-US" b="1" dirty="0" smtClean="0"/>
              <a:t> el </a:t>
            </a:r>
            <a:r>
              <a:rPr lang="en-US" b="1" dirty="0" err="1" smtClean="0"/>
              <a:t>problema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i="1" dirty="0" smtClean="0"/>
              <a:t>¿</a:t>
            </a:r>
            <a:r>
              <a:rPr lang="en-US" i="1" dirty="0" err="1"/>
              <a:t>Quiénes</a:t>
            </a:r>
            <a:r>
              <a:rPr lang="en-US" i="1" dirty="0"/>
              <a:t> </a:t>
            </a:r>
            <a:r>
              <a:rPr lang="en-US" i="1" dirty="0" err="1"/>
              <a:t>tienen</a:t>
            </a:r>
            <a:r>
              <a:rPr lang="en-US" i="1" dirty="0"/>
              <a:t> que </a:t>
            </a:r>
            <a:r>
              <a:rPr lang="en-US" i="1" dirty="0" err="1"/>
              <a:t>ver</a:t>
            </a:r>
            <a:r>
              <a:rPr lang="en-US" i="1" dirty="0"/>
              <a:t> con la </a:t>
            </a:r>
            <a:r>
              <a:rPr lang="en-US" i="1" dirty="0" err="1"/>
              <a:t>solución</a:t>
            </a:r>
            <a:r>
              <a:rPr lang="en-US" i="1" dirty="0"/>
              <a:t> del </a:t>
            </a:r>
            <a:r>
              <a:rPr lang="en-US" i="1" dirty="0" err="1"/>
              <a:t>problema</a:t>
            </a:r>
            <a:r>
              <a:rPr lang="en-US" i="1" dirty="0"/>
              <a:t>?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¿</a:t>
            </a:r>
            <a:r>
              <a:rPr lang="en-US" dirty="0" err="1"/>
              <a:t>quiénes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 smtClean="0"/>
              <a:t>participantes</a:t>
            </a:r>
            <a:r>
              <a:rPr lang="en-US" dirty="0"/>
              <a:t>?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i="1" dirty="0" smtClean="0"/>
              <a:t>¿</a:t>
            </a:r>
            <a:r>
              <a:rPr lang="en-US" i="1" dirty="0" err="1"/>
              <a:t>Cuáles</a:t>
            </a:r>
            <a:r>
              <a:rPr lang="en-US" i="1" dirty="0"/>
              <a:t> son las </a:t>
            </a:r>
            <a:r>
              <a:rPr lang="en-US" i="1" dirty="0" err="1"/>
              <a:t>incógnitas</a:t>
            </a:r>
            <a:r>
              <a:rPr lang="en-US" i="1" dirty="0"/>
              <a:t>? </a:t>
            </a:r>
            <a:r>
              <a:rPr lang="en-US" dirty="0"/>
              <a:t>¿</a:t>
            </a:r>
            <a:r>
              <a:rPr lang="en-US" dirty="0" err="1"/>
              <a:t>Cuáles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funciones</a:t>
            </a:r>
            <a:r>
              <a:rPr lang="en-US" dirty="0"/>
              <a:t> y </a:t>
            </a:r>
            <a:r>
              <a:rPr lang="en-US" dirty="0" err="1"/>
              <a:t>características</a:t>
            </a:r>
            <a:r>
              <a:rPr lang="en-US" dirty="0"/>
              <a:t> se </a:t>
            </a:r>
            <a:r>
              <a:rPr lang="en-US" dirty="0" err="1"/>
              <a:t>requieren</a:t>
            </a:r>
            <a:r>
              <a:rPr lang="en-US" dirty="0"/>
              <a:t> para resolver el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forma </a:t>
            </a:r>
            <a:r>
              <a:rPr lang="en-US" dirty="0" err="1"/>
              <a:t>apropiada</a:t>
            </a:r>
            <a:r>
              <a:rPr lang="en-US" dirty="0"/>
              <a:t>?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i="1" dirty="0" smtClean="0"/>
              <a:t>¿</a:t>
            </a:r>
            <a:r>
              <a:rPr lang="en-US" i="1" dirty="0" err="1"/>
              <a:t>Puede</a:t>
            </a:r>
            <a:r>
              <a:rPr lang="en-US" i="1" dirty="0"/>
              <a:t> </a:t>
            </a:r>
            <a:r>
              <a:rPr lang="en-US" i="1" dirty="0" err="1"/>
              <a:t>fraccionarse</a:t>
            </a:r>
            <a:r>
              <a:rPr lang="en-US" i="1" dirty="0"/>
              <a:t> el </a:t>
            </a:r>
            <a:r>
              <a:rPr lang="en-US" i="1" dirty="0" err="1"/>
              <a:t>problema</a:t>
            </a:r>
            <a:r>
              <a:rPr lang="en-US" i="1" dirty="0"/>
              <a:t>? </a:t>
            </a:r>
            <a:r>
              <a:rPr lang="en-US" dirty="0"/>
              <a:t>¿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representarlo</a:t>
            </a:r>
            <a:r>
              <a:rPr lang="en-US" dirty="0"/>
              <a:t> con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más</a:t>
            </a:r>
            <a:r>
              <a:rPr lang="en-US" dirty="0"/>
              <a:t> </a:t>
            </a:r>
            <a:r>
              <a:rPr lang="en-US" dirty="0" err="1"/>
              <a:t>pequeños</a:t>
            </a:r>
            <a:r>
              <a:rPr lang="en-US" dirty="0"/>
              <a:t> que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más</a:t>
            </a:r>
            <a:r>
              <a:rPr lang="en-US" dirty="0"/>
              <a:t> </a:t>
            </a:r>
            <a:r>
              <a:rPr lang="en-US" dirty="0" err="1"/>
              <a:t>fáciles</a:t>
            </a:r>
            <a:r>
              <a:rPr lang="en-US" dirty="0"/>
              <a:t> de </a:t>
            </a:r>
            <a:r>
              <a:rPr lang="en-US" dirty="0" err="1"/>
              <a:t>entender</a:t>
            </a:r>
            <a:r>
              <a:rPr lang="en-US" dirty="0"/>
              <a:t>?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i="1" dirty="0" smtClean="0"/>
              <a:t>¿</a:t>
            </a:r>
            <a:r>
              <a:rPr lang="en-US" i="1" dirty="0" err="1"/>
              <a:t>Es</a:t>
            </a:r>
            <a:r>
              <a:rPr lang="en-US" i="1" dirty="0"/>
              <a:t> </a:t>
            </a:r>
            <a:r>
              <a:rPr lang="en-US" i="1" dirty="0" err="1"/>
              <a:t>posible</a:t>
            </a:r>
            <a:r>
              <a:rPr lang="en-US" i="1" dirty="0"/>
              <a:t> </a:t>
            </a:r>
            <a:r>
              <a:rPr lang="en-US" i="1" dirty="0" err="1"/>
              <a:t>representar</a:t>
            </a:r>
            <a:r>
              <a:rPr lang="en-US" i="1" dirty="0"/>
              <a:t> </a:t>
            </a:r>
            <a:r>
              <a:rPr lang="en-US" i="1" dirty="0" err="1"/>
              <a:t>gráficamente</a:t>
            </a:r>
            <a:r>
              <a:rPr lang="en-US" i="1" dirty="0"/>
              <a:t> el </a:t>
            </a:r>
            <a:r>
              <a:rPr lang="en-US" i="1" dirty="0" err="1"/>
              <a:t>problema</a:t>
            </a:r>
            <a:r>
              <a:rPr lang="en-US" i="1" dirty="0"/>
              <a:t>? </a:t>
            </a:r>
            <a:r>
              <a:rPr lang="en-US" dirty="0"/>
              <a:t>¿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crearse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análisis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07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Planear</a:t>
            </a:r>
            <a:r>
              <a:rPr lang="en-US" b="1" dirty="0" smtClean="0"/>
              <a:t> la </a:t>
            </a:r>
            <a:r>
              <a:rPr lang="en-US" b="1" dirty="0" err="1" smtClean="0"/>
              <a:t>Solución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i="1" dirty="0"/>
              <a:t>¿Ha </a:t>
            </a:r>
            <a:r>
              <a:rPr lang="en-US" i="1" dirty="0" err="1"/>
              <a:t>visto</a:t>
            </a:r>
            <a:r>
              <a:rPr lang="en-US" i="1" dirty="0"/>
              <a:t> antes </a:t>
            </a:r>
            <a:r>
              <a:rPr lang="en-US" i="1" dirty="0" err="1"/>
              <a:t>problemas</a:t>
            </a:r>
            <a:r>
              <a:rPr lang="en-US" i="1" dirty="0"/>
              <a:t> </a:t>
            </a:r>
            <a:r>
              <a:rPr lang="en-US" i="1" dirty="0" err="1"/>
              <a:t>similares</a:t>
            </a:r>
            <a:r>
              <a:rPr lang="en-US" i="1" dirty="0"/>
              <a:t>? </a:t>
            </a:r>
            <a:r>
              <a:rPr lang="en-US" dirty="0"/>
              <a:t>¿Hay </a:t>
            </a:r>
            <a:r>
              <a:rPr lang="en-US" dirty="0" err="1"/>
              <a:t>patrones</a:t>
            </a:r>
            <a:r>
              <a:rPr lang="en-US" dirty="0"/>
              <a:t> </a:t>
            </a:r>
            <a:r>
              <a:rPr lang="en-US" dirty="0" err="1"/>
              <a:t>reconocibles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solución</a:t>
            </a:r>
            <a:r>
              <a:rPr lang="en-US" dirty="0"/>
              <a:t> </a:t>
            </a:r>
            <a:r>
              <a:rPr lang="en-US" dirty="0" err="1"/>
              <a:t>potencial</a:t>
            </a:r>
            <a:r>
              <a:rPr lang="en-US" dirty="0"/>
              <a:t>? ¿Hay </a:t>
            </a:r>
            <a:r>
              <a:rPr lang="en-US" dirty="0" err="1"/>
              <a:t>algún</a:t>
            </a:r>
            <a:r>
              <a:rPr lang="en-US" dirty="0"/>
              <a:t> software </a:t>
            </a:r>
            <a:r>
              <a:rPr lang="en-US" dirty="0" err="1"/>
              <a:t>existente</a:t>
            </a:r>
            <a:r>
              <a:rPr lang="en-US" dirty="0"/>
              <a:t> que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funciones</a:t>
            </a:r>
            <a:r>
              <a:rPr lang="en-US" dirty="0"/>
              <a:t> y </a:t>
            </a:r>
            <a:r>
              <a:rPr lang="en-US" dirty="0" err="1" smtClean="0"/>
              <a:t>características</a:t>
            </a:r>
            <a:r>
              <a:rPr lang="en-US" dirty="0" smtClean="0"/>
              <a:t> </a:t>
            </a:r>
            <a:r>
              <a:rPr lang="en-US" dirty="0"/>
              <a:t>que se </a:t>
            </a:r>
            <a:r>
              <a:rPr lang="en-US" dirty="0" err="1"/>
              <a:t>requieren</a:t>
            </a:r>
            <a:r>
              <a:rPr lang="en-US" dirty="0"/>
              <a:t>?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i="1" dirty="0" smtClean="0"/>
              <a:t>¿Ha </a:t>
            </a:r>
            <a:r>
              <a:rPr lang="en-US" i="1" dirty="0" err="1" smtClean="0"/>
              <a:t>resuelto</a:t>
            </a:r>
            <a:r>
              <a:rPr lang="en-US" i="1" dirty="0" smtClean="0"/>
              <a:t> un </a:t>
            </a:r>
            <a:r>
              <a:rPr lang="en-US" i="1" dirty="0" err="1" smtClean="0"/>
              <a:t>problema</a:t>
            </a:r>
            <a:r>
              <a:rPr lang="en-US" i="1" dirty="0" smtClean="0"/>
              <a:t> similar? </a:t>
            </a:r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r>
              <a:rPr lang="en-US" dirty="0" smtClean="0"/>
              <a:t>, ¿son </a:t>
            </a:r>
            <a:r>
              <a:rPr lang="en-US" dirty="0" err="1" smtClean="0"/>
              <a:t>reutilizables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la </a:t>
            </a:r>
            <a:r>
              <a:rPr lang="en-US" dirty="0" err="1" smtClean="0"/>
              <a:t>solución</a:t>
            </a:r>
            <a:r>
              <a:rPr lang="en-US" dirty="0" smtClean="0"/>
              <a:t>? </a:t>
            </a:r>
          </a:p>
          <a:p>
            <a:pPr>
              <a:buFont typeface="Arial" charset="0"/>
              <a:buChar char="•"/>
            </a:pPr>
            <a:r>
              <a:rPr lang="en-US" i="1" dirty="0" smtClean="0"/>
              <a:t>¿</a:t>
            </a:r>
            <a:r>
              <a:rPr lang="en-US" i="1" dirty="0" err="1"/>
              <a:t>Pueden</a:t>
            </a:r>
            <a:r>
              <a:rPr lang="en-US" i="1" dirty="0"/>
              <a:t> </a:t>
            </a:r>
            <a:r>
              <a:rPr lang="en-US" i="1" dirty="0" err="1"/>
              <a:t>definirse</a:t>
            </a:r>
            <a:r>
              <a:rPr lang="en-US" i="1" dirty="0"/>
              <a:t> </a:t>
            </a:r>
            <a:r>
              <a:rPr lang="en-US" i="1" dirty="0" err="1"/>
              <a:t>problemas</a:t>
            </a:r>
            <a:r>
              <a:rPr lang="en-US" i="1" dirty="0"/>
              <a:t> </a:t>
            </a:r>
            <a:r>
              <a:rPr lang="en-US" i="1" dirty="0" err="1"/>
              <a:t>más</a:t>
            </a:r>
            <a:r>
              <a:rPr lang="en-US" i="1" dirty="0"/>
              <a:t> </a:t>
            </a:r>
            <a:r>
              <a:rPr lang="en-US" i="1" dirty="0" err="1"/>
              <a:t>pequeños</a:t>
            </a:r>
            <a:r>
              <a:rPr lang="en-US" i="1" dirty="0"/>
              <a:t>? </a:t>
            </a:r>
            <a:r>
              <a:rPr lang="en-US" dirty="0"/>
              <a:t>Si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fuera</a:t>
            </a:r>
            <a:r>
              <a:rPr lang="en-US" dirty="0"/>
              <a:t>, ¿hay </a:t>
            </a:r>
            <a:r>
              <a:rPr lang="en-US" dirty="0" err="1"/>
              <a:t>soluciones</a:t>
            </a:r>
            <a:r>
              <a:rPr lang="en-US" dirty="0"/>
              <a:t> </a:t>
            </a:r>
            <a:r>
              <a:rPr lang="en-US" dirty="0" err="1"/>
              <a:t>evidentes</a:t>
            </a:r>
            <a:r>
              <a:rPr lang="en-US" dirty="0"/>
              <a:t> para </a:t>
            </a:r>
            <a:r>
              <a:rPr lang="en-US" dirty="0" err="1"/>
              <a:t>éstos</a:t>
            </a:r>
            <a:r>
              <a:rPr lang="en-US" dirty="0"/>
              <a:t>?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i="1" dirty="0"/>
              <a:t>¿</a:t>
            </a:r>
            <a:r>
              <a:rPr lang="en-US" i="1" dirty="0" err="1"/>
              <a:t>Es</a:t>
            </a:r>
            <a:r>
              <a:rPr lang="en-US" i="1" dirty="0"/>
              <a:t> </a:t>
            </a:r>
            <a:r>
              <a:rPr lang="en-US" i="1" dirty="0" err="1"/>
              <a:t>capaz</a:t>
            </a:r>
            <a:r>
              <a:rPr lang="en-US" i="1" dirty="0"/>
              <a:t> de </a:t>
            </a:r>
            <a:r>
              <a:rPr lang="en-US" i="1" dirty="0" err="1"/>
              <a:t>representar</a:t>
            </a:r>
            <a:r>
              <a:rPr lang="en-US" i="1" dirty="0"/>
              <a:t> </a:t>
            </a:r>
            <a:r>
              <a:rPr lang="en-US" i="1" dirty="0" err="1"/>
              <a:t>una</a:t>
            </a:r>
            <a:r>
              <a:rPr lang="en-US" i="1" dirty="0"/>
              <a:t> </a:t>
            </a:r>
            <a:r>
              <a:rPr lang="en-US" i="1" dirty="0" err="1"/>
              <a:t>solución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una</a:t>
            </a:r>
            <a:r>
              <a:rPr lang="en-US" i="1" dirty="0"/>
              <a:t> forma que </a:t>
            </a:r>
            <a:r>
              <a:rPr lang="en-US" i="1" dirty="0" err="1"/>
              <a:t>lleve</a:t>
            </a:r>
            <a:r>
              <a:rPr lang="en-US" i="1" dirty="0"/>
              <a:t> a </a:t>
            </a:r>
            <a:r>
              <a:rPr lang="en-US" i="1" dirty="0" err="1"/>
              <a:t>su</a:t>
            </a:r>
            <a:r>
              <a:rPr lang="en-US" i="1" dirty="0"/>
              <a:t> </a:t>
            </a:r>
            <a:r>
              <a:rPr lang="en-US" i="1" dirty="0" err="1"/>
              <a:t>implementación</a:t>
            </a:r>
            <a:r>
              <a:rPr lang="en-US" i="1" dirty="0"/>
              <a:t> </a:t>
            </a:r>
            <a:r>
              <a:rPr lang="en-US" i="1" dirty="0" err="1"/>
              <a:t>eficaz</a:t>
            </a:r>
            <a:r>
              <a:rPr lang="en-US" i="1" dirty="0"/>
              <a:t>? </a:t>
            </a:r>
            <a:r>
              <a:rPr lang="en-US" dirty="0"/>
              <a:t>¿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del </a:t>
            </a:r>
            <a:r>
              <a:rPr lang="en-US" dirty="0" err="1"/>
              <a:t>diseño</a:t>
            </a:r>
            <a:r>
              <a:rPr lang="en-US" dirty="0" smtClean="0"/>
              <a:t>?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 err="1" smtClean="0"/>
              <a:t>Ejecutar</a:t>
            </a:r>
            <a:r>
              <a:rPr lang="en-US" b="1" dirty="0" smtClean="0"/>
              <a:t> el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buFont typeface="Arial" charset="0"/>
              <a:buChar char="•"/>
            </a:pPr>
            <a:r>
              <a:rPr lang="en-US" i="1" dirty="0"/>
              <a:t>¿Se </a:t>
            </a:r>
            <a:r>
              <a:rPr lang="en-US" i="1" dirty="0" err="1"/>
              <a:t>ajusta</a:t>
            </a:r>
            <a:r>
              <a:rPr lang="en-US" i="1" dirty="0"/>
              <a:t> la </a:t>
            </a:r>
            <a:r>
              <a:rPr lang="en-US" i="1" dirty="0" err="1"/>
              <a:t>solución</a:t>
            </a:r>
            <a:r>
              <a:rPr lang="en-US" i="1" dirty="0"/>
              <a:t> al plan? </a:t>
            </a:r>
            <a:r>
              <a:rPr lang="en-US" dirty="0"/>
              <a:t>¿El </a:t>
            </a:r>
            <a:r>
              <a:rPr lang="en-US" dirty="0" err="1"/>
              <a:t>código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apegarse</a:t>
            </a:r>
            <a:r>
              <a:rPr lang="en-US" dirty="0"/>
              <a:t> al </a:t>
            </a:r>
            <a:r>
              <a:rPr lang="en-US" dirty="0" err="1"/>
              <a:t>modelo</a:t>
            </a:r>
            <a:r>
              <a:rPr lang="en-US" dirty="0"/>
              <a:t> del </a:t>
            </a:r>
            <a:r>
              <a:rPr lang="en-US" dirty="0" err="1"/>
              <a:t>diseño</a:t>
            </a:r>
            <a:r>
              <a:rPr lang="en-US" dirty="0"/>
              <a:t>? </a:t>
            </a:r>
          </a:p>
          <a:p>
            <a:pPr fontAlgn="auto">
              <a:buFont typeface="Arial" charset="0"/>
              <a:buChar char="•"/>
            </a:pPr>
            <a:r>
              <a:rPr lang="en-US" i="1" dirty="0"/>
              <a:t>¿</a:t>
            </a:r>
            <a:r>
              <a:rPr lang="en-US" i="1" dirty="0" err="1"/>
              <a:t>Es</a:t>
            </a:r>
            <a:r>
              <a:rPr lang="en-US" i="1" dirty="0"/>
              <a:t> probable que </a:t>
            </a:r>
            <a:r>
              <a:rPr lang="en-US" i="1" dirty="0" err="1"/>
              <a:t>cada</a:t>
            </a:r>
            <a:r>
              <a:rPr lang="en-US" i="1" dirty="0"/>
              <a:t> parte </a:t>
            </a:r>
            <a:r>
              <a:rPr lang="en-US" i="1" dirty="0" err="1"/>
              <a:t>componente</a:t>
            </a:r>
            <a:r>
              <a:rPr lang="en-US" i="1" dirty="0"/>
              <a:t> de la </a:t>
            </a:r>
            <a:r>
              <a:rPr lang="en-US" i="1" dirty="0" err="1"/>
              <a:t>solución</a:t>
            </a:r>
            <a:r>
              <a:rPr lang="en-US" i="1" dirty="0"/>
              <a:t> sea </a:t>
            </a:r>
            <a:r>
              <a:rPr lang="en-US" i="1" dirty="0" err="1"/>
              <a:t>correcta</a:t>
            </a:r>
            <a:r>
              <a:rPr lang="en-US" i="1" dirty="0"/>
              <a:t>? </a:t>
            </a:r>
            <a:r>
              <a:rPr lang="en-US" dirty="0"/>
              <a:t>¿El </a:t>
            </a:r>
            <a:r>
              <a:rPr lang="en-US" dirty="0" err="1"/>
              <a:t>diseño</a:t>
            </a:r>
            <a:r>
              <a:rPr lang="en-US" dirty="0"/>
              <a:t> y </a:t>
            </a:r>
            <a:r>
              <a:rPr lang="en-US" dirty="0" err="1"/>
              <a:t>código</a:t>
            </a:r>
            <a:r>
              <a:rPr lang="en-US" dirty="0"/>
              <a:t> 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revisado</a:t>
            </a:r>
            <a:r>
              <a:rPr lang="en-US" dirty="0"/>
              <a:t> o,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aún</a:t>
            </a:r>
            <a:r>
              <a:rPr lang="en-US" dirty="0"/>
              <a:t>, 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hecho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 la </a:t>
            </a:r>
            <a:r>
              <a:rPr lang="en-US" dirty="0" err="1"/>
              <a:t>corrección</a:t>
            </a:r>
            <a:r>
              <a:rPr lang="en-US" dirty="0"/>
              <a:t> del </a:t>
            </a:r>
            <a:r>
              <a:rPr lang="en-US" dirty="0" err="1"/>
              <a:t>algoritmo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5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Examinar</a:t>
            </a:r>
            <a:r>
              <a:rPr lang="en-US" b="1" dirty="0" smtClean="0"/>
              <a:t> el </a:t>
            </a:r>
            <a:r>
              <a:rPr lang="en-US" b="1" dirty="0" err="1" smtClean="0"/>
              <a:t>resultado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i="1" dirty="0"/>
              <a:t>¿</a:t>
            </a:r>
            <a:r>
              <a:rPr lang="en-US" i="1" dirty="0" err="1"/>
              <a:t>Puede</a:t>
            </a:r>
            <a:r>
              <a:rPr lang="en-US" i="1" dirty="0"/>
              <a:t> </a:t>
            </a:r>
            <a:r>
              <a:rPr lang="en-US" i="1" dirty="0" err="1"/>
              <a:t>probarse</a:t>
            </a:r>
            <a:r>
              <a:rPr lang="en-US" i="1" dirty="0"/>
              <a:t> </a:t>
            </a:r>
            <a:r>
              <a:rPr lang="en-US" i="1" dirty="0" err="1"/>
              <a:t>cada</a:t>
            </a:r>
            <a:r>
              <a:rPr lang="en-US" i="1" dirty="0"/>
              <a:t> parte </a:t>
            </a:r>
            <a:r>
              <a:rPr lang="en-US" i="1" dirty="0" err="1"/>
              <a:t>componente</a:t>
            </a:r>
            <a:r>
              <a:rPr lang="en-US" i="1" dirty="0"/>
              <a:t> de la </a:t>
            </a:r>
            <a:r>
              <a:rPr lang="en-US" i="1" dirty="0" err="1"/>
              <a:t>solución</a:t>
            </a:r>
            <a:r>
              <a:rPr lang="en-US" i="1" dirty="0"/>
              <a:t>? </a:t>
            </a:r>
            <a:r>
              <a:rPr lang="en-US" dirty="0"/>
              <a:t>¿Se ha </a:t>
            </a:r>
            <a:r>
              <a:rPr lang="en-US" dirty="0" err="1"/>
              <a:t>implementado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estrategia</a:t>
            </a:r>
            <a:r>
              <a:rPr lang="en-US" dirty="0" smtClean="0"/>
              <a:t> </a:t>
            </a:r>
            <a:r>
              <a:rPr lang="en-US" dirty="0" err="1"/>
              <a:t>razonable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? </a:t>
            </a:r>
            <a:endParaRPr lang="en-US" dirty="0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en-US" i="1" dirty="0" smtClean="0"/>
              <a:t>¿</a:t>
            </a:r>
            <a:r>
              <a:rPr lang="en-US" i="1" dirty="0"/>
              <a:t>La </a:t>
            </a:r>
            <a:r>
              <a:rPr lang="en-US" i="1" dirty="0" err="1"/>
              <a:t>solución</a:t>
            </a:r>
            <a:r>
              <a:rPr lang="en-US" i="1" dirty="0"/>
              <a:t> produce </a:t>
            </a:r>
            <a:r>
              <a:rPr lang="en-US" i="1" dirty="0" err="1"/>
              <a:t>resultados</a:t>
            </a:r>
            <a:r>
              <a:rPr lang="en-US" i="1" dirty="0"/>
              <a:t> que se </a:t>
            </a:r>
            <a:r>
              <a:rPr lang="en-US" i="1" dirty="0" err="1"/>
              <a:t>apegan</a:t>
            </a:r>
            <a:r>
              <a:rPr lang="en-US" i="1" dirty="0"/>
              <a:t> a </a:t>
            </a:r>
            <a:r>
              <a:rPr lang="en-US" i="1" dirty="0" err="1"/>
              <a:t>los</a:t>
            </a:r>
            <a:r>
              <a:rPr lang="en-US" i="1" dirty="0"/>
              <a:t> </a:t>
            </a:r>
            <a:r>
              <a:rPr lang="en-US" i="1" dirty="0" err="1"/>
              <a:t>datos</a:t>
            </a:r>
            <a:r>
              <a:rPr lang="en-US" i="1" dirty="0"/>
              <a:t>, </a:t>
            </a:r>
            <a:r>
              <a:rPr lang="en-US" i="1" dirty="0" err="1"/>
              <a:t>funciones</a:t>
            </a:r>
            <a:r>
              <a:rPr lang="en-US" i="1" dirty="0"/>
              <a:t> y </a:t>
            </a:r>
            <a:r>
              <a:rPr lang="en-US" i="1" dirty="0" err="1"/>
              <a:t>características</a:t>
            </a:r>
            <a:r>
              <a:rPr lang="en-US" i="1" dirty="0"/>
              <a:t> que se </a:t>
            </a:r>
            <a:r>
              <a:rPr lang="en-US" i="1" dirty="0" err="1"/>
              <a:t>requieren</a:t>
            </a:r>
            <a:r>
              <a:rPr lang="en-US" i="1" dirty="0"/>
              <a:t>? </a:t>
            </a:r>
            <a:r>
              <a:rPr lang="en-US" dirty="0"/>
              <a:t>¿El software se ha </a:t>
            </a:r>
            <a:r>
              <a:rPr lang="en-US" dirty="0" err="1"/>
              <a:t>validado</a:t>
            </a:r>
            <a:r>
              <a:rPr lang="en-US" dirty="0"/>
              <a:t> contra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requerimientos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?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158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Principios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¿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agrega</a:t>
            </a:r>
            <a:r>
              <a:rPr lang="en-US" dirty="0" smtClean="0"/>
              <a:t> valor al </a:t>
            </a:r>
            <a:r>
              <a:rPr lang="en-US" dirty="0" err="1" smtClean="0"/>
              <a:t>sistema</a:t>
            </a:r>
            <a:r>
              <a:rPr lang="en-US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KISS (Keep it Simple, Stupid)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Mantener</a:t>
            </a:r>
            <a:r>
              <a:rPr lang="en-US" dirty="0" smtClean="0"/>
              <a:t> la </a:t>
            </a:r>
            <a:r>
              <a:rPr lang="en-US" dirty="0" err="1" smtClean="0"/>
              <a:t>visión</a:t>
            </a:r>
            <a:r>
              <a:rPr lang="en-US" dirty="0" smtClean="0"/>
              <a:t> (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consitente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diseño</a:t>
            </a:r>
            <a:r>
              <a:rPr lang="en-US" dirty="0" smtClean="0"/>
              <a:t> y </a:t>
            </a:r>
            <a:r>
              <a:rPr lang="en-US" dirty="0" err="1" smtClean="0"/>
              <a:t>arquitectura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consumirán</a:t>
            </a:r>
            <a:r>
              <a:rPr lang="en-US" dirty="0" smtClean="0"/>
              <a:t> lo que </a:t>
            </a:r>
            <a:r>
              <a:rPr lang="en-US" dirty="0" err="1" smtClean="0"/>
              <a:t>usted</a:t>
            </a:r>
            <a:r>
              <a:rPr lang="en-US" dirty="0" smtClean="0"/>
              <a:t> produce (</a:t>
            </a:r>
            <a:r>
              <a:rPr lang="en-US" dirty="0" err="1" smtClean="0"/>
              <a:t>mentenibilidad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Ábrase</a:t>
            </a:r>
            <a:r>
              <a:rPr lang="en-US" dirty="0" smtClean="0"/>
              <a:t> al </a:t>
            </a:r>
            <a:r>
              <a:rPr lang="en-US" dirty="0" err="1" smtClean="0"/>
              <a:t>futuro</a:t>
            </a:r>
            <a:r>
              <a:rPr lang="en-US" dirty="0" smtClean="0"/>
              <a:t> (</a:t>
            </a:r>
            <a:r>
              <a:rPr lang="en-US" dirty="0" err="1" smtClean="0"/>
              <a:t>adaptabilidad</a:t>
            </a:r>
            <a:r>
              <a:rPr lang="en-US" dirty="0" smtClean="0"/>
              <a:t> al </a:t>
            </a:r>
            <a:r>
              <a:rPr lang="en-US" dirty="0" err="1" smtClean="0"/>
              <a:t>cambio</a:t>
            </a:r>
            <a:r>
              <a:rPr lang="en-US" dirty="0" smtClean="0"/>
              <a:t> de </a:t>
            </a:r>
            <a:r>
              <a:rPr lang="en-US" dirty="0" err="1" smtClean="0"/>
              <a:t>tecnologías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Planee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anticipado</a:t>
            </a:r>
            <a:r>
              <a:rPr lang="en-US" dirty="0" smtClean="0"/>
              <a:t> la </a:t>
            </a:r>
            <a:r>
              <a:rPr lang="en-US" dirty="0" err="1" smtClean="0"/>
              <a:t>reutilización</a:t>
            </a:r>
            <a:r>
              <a:rPr lang="en-US" dirty="0" smtClean="0"/>
              <a:t> (POO)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¡¡</a:t>
            </a:r>
            <a:r>
              <a:rPr lang="en-US" dirty="0" err="1" smtClean="0"/>
              <a:t>Piense</a:t>
            </a:r>
            <a:r>
              <a:rPr lang="en-US" dirty="0" smtClean="0"/>
              <a:t>!!, </a:t>
            </a:r>
            <a:r>
              <a:rPr lang="en-US" dirty="0" err="1" smtClean="0"/>
              <a:t>aunque</a:t>
            </a:r>
            <a:r>
              <a:rPr lang="en-US" dirty="0" smtClean="0"/>
              <a:t> al final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salga</a:t>
            </a:r>
            <a:r>
              <a:rPr lang="en-US" dirty="0" smtClean="0"/>
              <a:t> 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6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MODELOS DEL PROCESO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na </a:t>
            </a:r>
            <a:r>
              <a:rPr lang="en-US" dirty="0" err="1"/>
              <a:t>estructura</a:t>
            </a:r>
            <a:r>
              <a:rPr lang="en-US" dirty="0"/>
              <a:t> general para la </a:t>
            </a:r>
            <a:r>
              <a:rPr lang="en-US" dirty="0" err="1"/>
              <a:t>ingeniería</a:t>
            </a:r>
            <a:r>
              <a:rPr lang="en-US" dirty="0"/>
              <a:t> de software define </a:t>
            </a:r>
            <a:r>
              <a:rPr lang="en-US" dirty="0" err="1"/>
              <a:t>cinco</a:t>
            </a:r>
            <a:r>
              <a:rPr lang="en-US" dirty="0"/>
              <a:t>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estructurales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dirty="0" err="1" smtClean="0"/>
              <a:t>comunicación</a:t>
            </a:r>
            <a:r>
              <a:rPr lang="en-US" b="1" dirty="0"/>
              <a:t>, </a:t>
            </a:r>
            <a:endParaRPr lang="en-US" b="1" dirty="0" smtClean="0"/>
          </a:p>
          <a:p>
            <a:pPr lvl="1"/>
            <a:r>
              <a:rPr lang="en-US" b="1" dirty="0" err="1" smtClean="0"/>
              <a:t>planeación</a:t>
            </a:r>
            <a:r>
              <a:rPr lang="en-US" b="1" dirty="0"/>
              <a:t>, </a:t>
            </a:r>
            <a:endParaRPr lang="en-US" b="1" dirty="0" smtClean="0"/>
          </a:p>
          <a:p>
            <a:pPr lvl="1"/>
            <a:r>
              <a:rPr lang="en-US" b="1" dirty="0" err="1" smtClean="0"/>
              <a:t>modelado</a:t>
            </a:r>
            <a:r>
              <a:rPr lang="en-US" b="1" dirty="0"/>
              <a:t>, </a:t>
            </a:r>
            <a:endParaRPr lang="en-US" b="1" dirty="0" smtClean="0"/>
          </a:p>
          <a:p>
            <a:pPr lvl="1"/>
            <a:r>
              <a:rPr lang="en-US" b="1" dirty="0" err="1" smtClean="0"/>
              <a:t>construcción</a:t>
            </a:r>
            <a:r>
              <a:rPr lang="en-US" b="1" dirty="0" smtClean="0"/>
              <a:t> </a:t>
            </a:r>
            <a:r>
              <a:rPr lang="en-US" dirty="0"/>
              <a:t>y </a:t>
            </a:r>
            <a:endParaRPr lang="en-US" dirty="0" smtClean="0"/>
          </a:p>
          <a:p>
            <a:pPr lvl="1"/>
            <a:r>
              <a:rPr lang="en-US" b="1" dirty="0" err="1" smtClean="0"/>
              <a:t>despliegue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Actividades</a:t>
            </a:r>
            <a:r>
              <a:rPr lang="en-US" dirty="0" smtClean="0"/>
              <a:t> </a:t>
            </a:r>
            <a:r>
              <a:rPr lang="en-US" dirty="0" err="1" smtClean="0"/>
              <a:t>sombrilla</a:t>
            </a:r>
            <a:r>
              <a:rPr lang="en-US" dirty="0" smtClean="0"/>
              <a:t> (</a:t>
            </a:r>
            <a:r>
              <a:rPr lang="en-US" dirty="0" err="1" smtClean="0"/>
              <a:t>seguimiento</a:t>
            </a:r>
            <a:r>
              <a:rPr lang="en-US" dirty="0" smtClean="0"/>
              <a:t> y control del </a:t>
            </a:r>
            <a:r>
              <a:rPr lang="en-US" dirty="0" err="1" smtClean="0"/>
              <a:t>proyecto</a:t>
            </a:r>
            <a:r>
              <a:rPr lang="en-US" dirty="0" smtClean="0"/>
              <a:t>, </a:t>
            </a:r>
            <a:r>
              <a:rPr lang="en-US" dirty="0" err="1" smtClean="0"/>
              <a:t>gestión</a:t>
            </a:r>
            <a:r>
              <a:rPr lang="en-US" dirty="0" smtClean="0"/>
              <a:t> de </a:t>
            </a:r>
            <a:r>
              <a:rPr lang="en-US" dirty="0" err="1" smtClean="0"/>
              <a:t>riesgos</a:t>
            </a:r>
            <a:r>
              <a:rPr lang="en-US" dirty="0" smtClean="0"/>
              <a:t>, </a:t>
            </a:r>
            <a:r>
              <a:rPr lang="en-US" dirty="0" err="1" smtClean="0"/>
              <a:t>aseguramiento</a:t>
            </a:r>
            <a:r>
              <a:rPr lang="en-US" dirty="0" smtClean="0"/>
              <a:t> de la </a:t>
            </a:r>
            <a:r>
              <a:rPr lang="en-US" dirty="0" err="1" smtClean="0"/>
              <a:t>calidad</a:t>
            </a:r>
            <a:r>
              <a:rPr lang="en-US" dirty="0" smtClean="0"/>
              <a:t>, </a:t>
            </a:r>
            <a:r>
              <a:rPr lang="en-US" dirty="0" err="1" smtClean="0"/>
              <a:t>revisiones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442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803</TotalTime>
  <Words>2388</Words>
  <Application>Microsoft Macintosh PowerPoint</Application>
  <PresentationFormat>Widescreen</PresentationFormat>
  <Paragraphs>211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Century Gothic</vt:lpstr>
      <vt:lpstr>Wingdings 3</vt:lpstr>
      <vt:lpstr>Arial</vt:lpstr>
      <vt:lpstr>Wisp</vt:lpstr>
      <vt:lpstr>Metodologías de Desarrollo de Software</vt:lpstr>
      <vt:lpstr>Realidades del desarrollo de software</vt:lpstr>
      <vt:lpstr>La práctica de la Ingeniería del Software</vt:lpstr>
      <vt:lpstr>1. Entender el problema</vt:lpstr>
      <vt:lpstr>2. Planear la Solución</vt:lpstr>
      <vt:lpstr>3. Ejecutar el plan</vt:lpstr>
      <vt:lpstr>4. Examinar el resultado</vt:lpstr>
      <vt:lpstr>Principios</vt:lpstr>
      <vt:lpstr>MODELOS DEL PROCESO</vt:lpstr>
      <vt:lpstr>Flujos de proceso</vt:lpstr>
      <vt:lpstr>Flujos del proceso</vt:lpstr>
      <vt:lpstr>Flujos del proceso</vt:lpstr>
      <vt:lpstr>Flujos del proceso</vt:lpstr>
      <vt:lpstr>Flujos del proceso</vt:lpstr>
      <vt:lpstr>Tareas básicas para levantar requerimientos</vt:lpstr>
      <vt:lpstr>Tareas básicas para levantar requerimientos</vt:lpstr>
      <vt:lpstr>Modelos de proceso prescriptivo</vt:lpstr>
      <vt:lpstr>Modelo de la cascada</vt:lpstr>
      <vt:lpstr>Modelo de la cascada (problemas)</vt:lpstr>
      <vt:lpstr>Modelo en V</vt:lpstr>
      <vt:lpstr>Modelos de Proceso incremental</vt:lpstr>
      <vt:lpstr>Modelos de Proceso incremental</vt:lpstr>
      <vt:lpstr>Modelos de Proceso incremental (Ejemplo)</vt:lpstr>
      <vt:lpstr>Modelos de Proceso incremental</vt:lpstr>
      <vt:lpstr>Modelos de Proceso evolutivo</vt:lpstr>
      <vt:lpstr>Modelo de Hacer Prototipos</vt:lpstr>
      <vt:lpstr>Paradigma de hacer prototipos</vt:lpstr>
      <vt:lpstr>Ventajas de hacer prototipos</vt:lpstr>
      <vt:lpstr>Modelo Espiral</vt:lpstr>
      <vt:lpstr>Modelo Espiral</vt:lpstr>
      <vt:lpstr>Desarrollo basado en componentes</vt:lpstr>
      <vt:lpstr>Desarrollo basado en componentes</vt:lpstr>
      <vt:lpstr>El Proceso Unificado</vt:lpstr>
      <vt:lpstr>El Proceso Unificado</vt:lpstr>
      <vt:lpstr>Proceso personal del Software</vt:lpstr>
      <vt:lpstr>Preguntas</vt:lpstr>
      <vt:lpstr>Preguntas</vt:lpstr>
      <vt:lpstr>Preguntas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de Desarrollo de Software</dc:title>
  <dc:creator> </dc:creator>
  <cp:lastModifiedBy>EDWIN GONZALO SALVADOR PESANTES</cp:lastModifiedBy>
  <cp:revision>27</cp:revision>
  <dcterms:created xsi:type="dcterms:W3CDTF">2016-10-31T15:03:46Z</dcterms:created>
  <dcterms:modified xsi:type="dcterms:W3CDTF">2016-11-07T19:31:59Z</dcterms:modified>
</cp:coreProperties>
</file>