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94631"/>
  </p:normalViewPr>
  <p:slideViewPr>
    <p:cSldViewPr snapToGrid="0" snapToObjects="1">
      <p:cViewPr varScale="1">
        <p:scale>
          <a:sx n="102" d="100"/>
          <a:sy n="102" d="100"/>
        </p:scale>
        <p:origin x="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ata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s>
</file>

<file path=ppt/diagrams/_rels/data4.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E1518-869D-475C-82F5-81AFC636E4D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s-US"/>
        </a:p>
      </dgm:t>
    </dgm:pt>
    <dgm:pt modelId="{D20619E7-B409-4504-9BCF-946D64F981A4}">
      <dgm:prSet phldrT="[Texto]"/>
      <dgm:spPr/>
      <dgm:t>
        <a:bodyPr/>
        <a:lstStyle/>
        <a:p>
          <a:r>
            <a:rPr lang="es-US" dirty="0" smtClean="0"/>
            <a:t>La reunión comienza puntualmente a su hora.</a:t>
          </a:r>
          <a:endParaRPr lang="es-US" dirty="0"/>
        </a:p>
      </dgm:t>
    </dgm:pt>
    <dgm:pt modelId="{1D26D85F-A5A2-43E8-A9DA-D7B1444413E7}" type="parTrans" cxnId="{520A97AC-6B67-4491-B1AA-45A5840FFFEB}">
      <dgm:prSet/>
      <dgm:spPr/>
      <dgm:t>
        <a:bodyPr/>
        <a:lstStyle/>
        <a:p>
          <a:endParaRPr lang="es-US"/>
        </a:p>
      </dgm:t>
    </dgm:pt>
    <dgm:pt modelId="{117878D6-2B49-4977-BC4C-3933F8429296}" type="sibTrans" cxnId="{520A97AC-6B67-4491-B1AA-45A5840FFFEB}">
      <dgm:prSet/>
      <dgm:spPr/>
      <dgm:t>
        <a:bodyPr/>
        <a:lstStyle/>
        <a:p>
          <a:endParaRPr lang="es-US"/>
        </a:p>
      </dgm:t>
    </dgm:pt>
    <dgm:pt modelId="{1A3B7560-372C-4098-B75E-B813531D896E}">
      <dgm:prSet phldrT="[Texto]"/>
      <dgm:spPr/>
      <dgm:t>
        <a:bodyPr/>
        <a:lstStyle/>
        <a:p>
          <a:r>
            <a:rPr lang="es-US" dirty="0" smtClean="0"/>
            <a:t>Todos son bienvenidos, pero solo los “cerdos” pueden hablar.</a:t>
          </a:r>
          <a:endParaRPr lang="es-US" dirty="0"/>
        </a:p>
      </dgm:t>
    </dgm:pt>
    <dgm:pt modelId="{2E4E3B46-15A2-4D14-BCF1-33D7E2188DA2}" type="parTrans" cxnId="{F6DD71AC-0F13-4139-A6F4-F543EDDD0A1F}">
      <dgm:prSet/>
      <dgm:spPr/>
      <dgm:t>
        <a:bodyPr/>
        <a:lstStyle/>
        <a:p>
          <a:endParaRPr lang="es-US"/>
        </a:p>
      </dgm:t>
    </dgm:pt>
    <dgm:pt modelId="{97C07BFA-96F9-4694-BF02-DB7968C37D61}" type="sibTrans" cxnId="{F6DD71AC-0F13-4139-A6F4-F543EDDD0A1F}">
      <dgm:prSet/>
      <dgm:spPr/>
      <dgm:t>
        <a:bodyPr/>
        <a:lstStyle/>
        <a:p>
          <a:endParaRPr lang="es-US"/>
        </a:p>
      </dgm:t>
    </dgm:pt>
    <dgm:pt modelId="{749C7DB3-A7D7-481D-B9A7-21EB0A5AF160}">
      <dgm:prSet phldrT="[Texto]"/>
      <dgm:spPr/>
      <dgm:t>
        <a:bodyPr/>
        <a:lstStyle/>
        <a:p>
          <a:r>
            <a:rPr lang="es-US" dirty="0" smtClean="0"/>
            <a:t>La reunión tiene una duración fija de 15 minutos.</a:t>
          </a:r>
          <a:endParaRPr lang="es-US" dirty="0"/>
        </a:p>
      </dgm:t>
    </dgm:pt>
    <dgm:pt modelId="{7AB47EA8-4DD1-4CC6-8F45-359C7CFA96C9}" type="parTrans" cxnId="{CCDFEC03-98BA-42E7-B7BC-0B716E198BD4}">
      <dgm:prSet/>
      <dgm:spPr/>
      <dgm:t>
        <a:bodyPr/>
        <a:lstStyle/>
        <a:p>
          <a:endParaRPr lang="es-US"/>
        </a:p>
      </dgm:t>
    </dgm:pt>
    <dgm:pt modelId="{CFCBC704-174B-4B7B-ADE5-54345B37FF1B}" type="sibTrans" cxnId="{CCDFEC03-98BA-42E7-B7BC-0B716E198BD4}">
      <dgm:prSet/>
      <dgm:spPr/>
      <dgm:t>
        <a:bodyPr/>
        <a:lstStyle/>
        <a:p>
          <a:endParaRPr lang="es-US"/>
        </a:p>
      </dgm:t>
    </dgm:pt>
    <dgm:pt modelId="{3308328F-7226-4D8C-B421-ED426084C977}">
      <dgm:prSet phldrT="[Texto]"/>
      <dgm:spPr/>
      <dgm:t>
        <a:bodyPr/>
        <a:lstStyle/>
        <a:p>
          <a:r>
            <a:rPr lang="es-US" dirty="0" smtClean="0"/>
            <a:t>Todos los asistentes deben mantenerse de pie </a:t>
          </a:r>
          <a:endParaRPr lang="es-US" dirty="0"/>
        </a:p>
      </dgm:t>
    </dgm:pt>
    <dgm:pt modelId="{44D42073-767A-4A7B-AC21-FC72BDAADA62}" type="parTrans" cxnId="{A85CB06E-99EB-43A3-9486-720216F1D977}">
      <dgm:prSet/>
      <dgm:spPr/>
      <dgm:t>
        <a:bodyPr/>
        <a:lstStyle/>
        <a:p>
          <a:endParaRPr lang="es-US"/>
        </a:p>
      </dgm:t>
    </dgm:pt>
    <dgm:pt modelId="{CFA5D3AE-D5C9-4A52-80E8-E72A7F5E853E}" type="sibTrans" cxnId="{A85CB06E-99EB-43A3-9486-720216F1D977}">
      <dgm:prSet/>
      <dgm:spPr/>
      <dgm:t>
        <a:bodyPr/>
        <a:lstStyle/>
        <a:p>
          <a:endParaRPr lang="es-US"/>
        </a:p>
      </dgm:t>
    </dgm:pt>
    <dgm:pt modelId="{75A3B6C0-67D7-4D95-8A60-9E65EBCA214E}">
      <dgm:prSet phldrT="[Texto]"/>
      <dgm:spPr/>
      <dgm:t>
        <a:bodyPr/>
        <a:lstStyle/>
        <a:p>
          <a:r>
            <a:rPr lang="es-US" dirty="0" smtClean="0"/>
            <a:t>La reunión debe ocurrir en la misma ubicación y a la misma hora todos los días</a:t>
          </a:r>
          <a:endParaRPr lang="es-US" dirty="0"/>
        </a:p>
      </dgm:t>
    </dgm:pt>
    <dgm:pt modelId="{2C98C61D-FE81-4B2D-B26E-64AB539A7992}" type="parTrans" cxnId="{E0A33BDD-BFB3-413E-B9EA-567AC681C71B}">
      <dgm:prSet/>
      <dgm:spPr/>
      <dgm:t>
        <a:bodyPr/>
        <a:lstStyle/>
        <a:p>
          <a:endParaRPr lang="es-US"/>
        </a:p>
      </dgm:t>
    </dgm:pt>
    <dgm:pt modelId="{10B1FC1D-1C2D-48E4-A5D0-E0DB93F0BF03}" type="sibTrans" cxnId="{E0A33BDD-BFB3-413E-B9EA-567AC681C71B}">
      <dgm:prSet/>
      <dgm:spPr/>
      <dgm:t>
        <a:bodyPr/>
        <a:lstStyle/>
        <a:p>
          <a:endParaRPr lang="es-US"/>
        </a:p>
      </dgm:t>
    </dgm:pt>
    <dgm:pt modelId="{2FC569B2-94C2-49AE-87DC-06248F795834}" type="pres">
      <dgm:prSet presAssocID="{ABEE1518-869D-475C-82F5-81AFC636E4DD}" presName="diagram" presStyleCnt="0">
        <dgm:presLayoutVars>
          <dgm:dir/>
          <dgm:resizeHandles val="exact"/>
        </dgm:presLayoutVars>
      </dgm:prSet>
      <dgm:spPr/>
      <dgm:t>
        <a:bodyPr/>
        <a:lstStyle/>
        <a:p>
          <a:endParaRPr lang="es-EC"/>
        </a:p>
      </dgm:t>
    </dgm:pt>
    <dgm:pt modelId="{C810059C-0B2D-4CE4-9F10-ED4EAA144B21}" type="pres">
      <dgm:prSet presAssocID="{D20619E7-B409-4504-9BCF-946D64F981A4}" presName="node" presStyleLbl="node1" presStyleIdx="0" presStyleCnt="5">
        <dgm:presLayoutVars>
          <dgm:bulletEnabled val="1"/>
        </dgm:presLayoutVars>
      </dgm:prSet>
      <dgm:spPr/>
      <dgm:t>
        <a:bodyPr/>
        <a:lstStyle/>
        <a:p>
          <a:endParaRPr lang="es-US"/>
        </a:p>
      </dgm:t>
    </dgm:pt>
    <dgm:pt modelId="{ED326A27-9904-4515-A483-67C46F84FA72}" type="pres">
      <dgm:prSet presAssocID="{117878D6-2B49-4977-BC4C-3933F8429296}" presName="sibTrans" presStyleCnt="0"/>
      <dgm:spPr/>
      <dgm:t>
        <a:bodyPr/>
        <a:lstStyle/>
        <a:p>
          <a:endParaRPr lang="es-EC"/>
        </a:p>
      </dgm:t>
    </dgm:pt>
    <dgm:pt modelId="{1233764E-95C6-4A92-883E-0A9D4A94125D}" type="pres">
      <dgm:prSet presAssocID="{1A3B7560-372C-4098-B75E-B813531D896E}" presName="node" presStyleLbl="node1" presStyleIdx="1" presStyleCnt="5">
        <dgm:presLayoutVars>
          <dgm:bulletEnabled val="1"/>
        </dgm:presLayoutVars>
      </dgm:prSet>
      <dgm:spPr/>
      <dgm:t>
        <a:bodyPr/>
        <a:lstStyle/>
        <a:p>
          <a:endParaRPr lang="es-US"/>
        </a:p>
      </dgm:t>
    </dgm:pt>
    <dgm:pt modelId="{C1068CAC-D137-42F0-9A42-03AD21A651DD}" type="pres">
      <dgm:prSet presAssocID="{97C07BFA-96F9-4694-BF02-DB7968C37D61}" presName="sibTrans" presStyleCnt="0"/>
      <dgm:spPr/>
      <dgm:t>
        <a:bodyPr/>
        <a:lstStyle/>
        <a:p>
          <a:endParaRPr lang="es-EC"/>
        </a:p>
      </dgm:t>
    </dgm:pt>
    <dgm:pt modelId="{7D672646-053B-487E-BAB9-A1781E6105E2}" type="pres">
      <dgm:prSet presAssocID="{749C7DB3-A7D7-481D-B9A7-21EB0A5AF160}" presName="node" presStyleLbl="node1" presStyleIdx="2" presStyleCnt="5">
        <dgm:presLayoutVars>
          <dgm:bulletEnabled val="1"/>
        </dgm:presLayoutVars>
      </dgm:prSet>
      <dgm:spPr/>
      <dgm:t>
        <a:bodyPr/>
        <a:lstStyle/>
        <a:p>
          <a:endParaRPr lang="es-US"/>
        </a:p>
      </dgm:t>
    </dgm:pt>
    <dgm:pt modelId="{06CDA1E6-D994-4911-8F0C-64FFA2042391}" type="pres">
      <dgm:prSet presAssocID="{CFCBC704-174B-4B7B-ADE5-54345B37FF1B}" presName="sibTrans" presStyleCnt="0"/>
      <dgm:spPr/>
      <dgm:t>
        <a:bodyPr/>
        <a:lstStyle/>
        <a:p>
          <a:endParaRPr lang="es-EC"/>
        </a:p>
      </dgm:t>
    </dgm:pt>
    <dgm:pt modelId="{03BBFAA6-2FAB-436B-8B95-D7F85F765D8C}" type="pres">
      <dgm:prSet presAssocID="{3308328F-7226-4D8C-B421-ED426084C977}" presName="node" presStyleLbl="node1" presStyleIdx="3" presStyleCnt="5">
        <dgm:presLayoutVars>
          <dgm:bulletEnabled val="1"/>
        </dgm:presLayoutVars>
      </dgm:prSet>
      <dgm:spPr/>
      <dgm:t>
        <a:bodyPr/>
        <a:lstStyle/>
        <a:p>
          <a:endParaRPr lang="es-US"/>
        </a:p>
      </dgm:t>
    </dgm:pt>
    <dgm:pt modelId="{EFD9053F-234D-4F2B-8D34-E11F533FD6CD}" type="pres">
      <dgm:prSet presAssocID="{CFA5D3AE-D5C9-4A52-80E8-E72A7F5E853E}" presName="sibTrans" presStyleCnt="0"/>
      <dgm:spPr/>
      <dgm:t>
        <a:bodyPr/>
        <a:lstStyle/>
        <a:p>
          <a:endParaRPr lang="es-EC"/>
        </a:p>
      </dgm:t>
    </dgm:pt>
    <dgm:pt modelId="{1D5710B5-3CE2-4B51-9F7C-EFAB282D5E13}" type="pres">
      <dgm:prSet presAssocID="{75A3B6C0-67D7-4D95-8A60-9E65EBCA214E}" presName="node" presStyleLbl="node1" presStyleIdx="4" presStyleCnt="5">
        <dgm:presLayoutVars>
          <dgm:bulletEnabled val="1"/>
        </dgm:presLayoutVars>
      </dgm:prSet>
      <dgm:spPr/>
      <dgm:t>
        <a:bodyPr/>
        <a:lstStyle/>
        <a:p>
          <a:endParaRPr lang="es-US"/>
        </a:p>
      </dgm:t>
    </dgm:pt>
  </dgm:ptLst>
  <dgm:cxnLst>
    <dgm:cxn modelId="{2285C22C-C063-8343-B5A2-4496693AC043}" type="presOf" srcId="{75A3B6C0-67D7-4D95-8A60-9E65EBCA214E}" destId="{1D5710B5-3CE2-4B51-9F7C-EFAB282D5E13}" srcOrd="0" destOrd="0" presId="urn:microsoft.com/office/officeart/2005/8/layout/default"/>
    <dgm:cxn modelId="{0B2B8FD0-6C90-144C-BDC6-837D6A1115BD}" type="presOf" srcId="{ABEE1518-869D-475C-82F5-81AFC636E4DD}" destId="{2FC569B2-94C2-49AE-87DC-06248F795834}" srcOrd="0" destOrd="0" presId="urn:microsoft.com/office/officeart/2005/8/layout/default"/>
    <dgm:cxn modelId="{E62D9B07-3741-D244-886A-F215CF6F56F3}" type="presOf" srcId="{1A3B7560-372C-4098-B75E-B813531D896E}" destId="{1233764E-95C6-4A92-883E-0A9D4A94125D}" srcOrd="0" destOrd="0" presId="urn:microsoft.com/office/officeart/2005/8/layout/default"/>
    <dgm:cxn modelId="{D0ADE547-AAD8-194F-946D-1B8259D09D3A}" type="presOf" srcId="{749C7DB3-A7D7-481D-B9A7-21EB0A5AF160}" destId="{7D672646-053B-487E-BAB9-A1781E6105E2}" srcOrd="0" destOrd="0" presId="urn:microsoft.com/office/officeart/2005/8/layout/default"/>
    <dgm:cxn modelId="{F6DD71AC-0F13-4139-A6F4-F543EDDD0A1F}" srcId="{ABEE1518-869D-475C-82F5-81AFC636E4DD}" destId="{1A3B7560-372C-4098-B75E-B813531D896E}" srcOrd="1" destOrd="0" parTransId="{2E4E3B46-15A2-4D14-BCF1-33D7E2188DA2}" sibTransId="{97C07BFA-96F9-4694-BF02-DB7968C37D61}"/>
    <dgm:cxn modelId="{520A97AC-6B67-4491-B1AA-45A5840FFFEB}" srcId="{ABEE1518-869D-475C-82F5-81AFC636E4DD}" destId="{D20619E7-B409-4504-9BCF-946D64F981A4}" srcOrd="0" destOrd="0" parTransId="{1D26D85F-A5A2-43E8-A9DA-D7B1444413E7}" sibTransId="{117878D6-2B49-4977-BC4C-3933F8429296}"/>
    <dgm:cxn modelId="{E53677A2-7143-C849-9F9A-EED11622BDE8}" type="presOf" srcId="{D20619E7-B409-4504-9BCF-946D64F981A4}" destId="{C810059C-0B2D-4CE4-9F10-ED4EAA144B21}" srcOrd="0" destOrd="0" presId="urn:microsoft.com/office/officeart/2005/8/layout/default"/>
    <dgm:cxn modelId="{A85CB06E-99EB-43A3-9486-720216F1D977}" srcId="{ABEE1518-869D-475C-82F5-81AFC636E4DD}" destId="{3308328F-7226-4D8C-B421-ED426084C977}" srcOrd="3" destOrd="0" parTransId="{44D42073-767A-4A7B-AC21-FC72BDAADA62}" sibTransId="{CFA5D3AE-D5C9-4A52-80E8-E72A7F5E853E}"/>
    <dgm:cxn modelId="{CCDFEC03-98BA-42E7-B7BC-0B716E198BD4}" srcId="{ABEE1518-869D-475C-82F5-81AFC636E4DD}" destId="{749C7DB3-A7D7-481D-B9A7-21EB0A5AF160}" srcOrd="2" destOrd="0" parTransId="{7AB47EA8-4DD1-4CC6-8F45-359C7CFA96C9}" sibTransId="{CFCBC704-174B-4B7B-ADE5-54345B37FF1B}"/>
    <dgm:cxn modelId="{213F794D-3A07-E84C-9C2F-B76D6A2FED78}" type="presOf" srcId="{3308328F-7226-4D8C-B421-ED426084C977}" destId="{03BBFAA6-2FAB-436B-8B95-D7F85F765D8C}" srcOrd="0" destOrd="0" presId="urn:microsoft.com/office/officeart/2005/8/layout/default"/>
    <dgm:cxn modelId="{E0A33BDD-BFB3-413E-B9EA-567AC681C71B}" srcId="{ABEE1518-869D-475C-82F5-81AFC636E4DD}" destId="{75A3B6C0-67D7-4D95-8A60-9E65EBCA214E}" srcOrd="4" destOrd="0" parTransId="{2C98C61D-FE81-4B2D-B26E-64AB539A7992}" sibTransId="{10B1FC1D-1C2D-48E4-A5D0-E0DB93F0BF03}"/>
    <dgm:cxn modelId="{740EC7C8-4B78-F44A-8BBF-10BCD0F7B5A8}" type="presParOf" srcId="{2FC569B2-94C2-49AE-87DC-06248F795834}" destId="{C810059C-0B2D-4CE4-9F10-ED4EAA144B21}" srcOrd="0" destOrd="0" presId="urn:microsoft.com/office/officeart/2005/8/layout/default"/>
    <dgm:cxn modelId="{3C01DA16-9DB9-4A49-A786-D9902C91E442}" type="presParOf" srcId="{2FC569B2-94C2-49AE-87DC-06248F795834}" destId="{ED326A27-9904-4515-A483-67C46F84FA72}" srcOrd="1" destOrd="0" presId="urn:microsoft.com/office/officeart/2005/8/layout/default"/>
    <dgm:cxn modelId="{7EBC5162-7E21-A34C-9AD2-48EDCA0CECB9}" type="presParOf" srcId="{2FC569B2-94C2-49AE-87DC-06248F795834}" destId="{1233764E-95C6-4A92-883E-0A9D4A94125D}" srcOrd="2" destOrd="0" presId="urn:microsoft.com/office/officeart/2005/8/layout/default"/>
    <dgm:cxn modelId="{B4785AA5-C873-2047-9022-CC0D01B21E9D}" type="presParOf" srcId="{2FC569B2-94C2-49AE-87DC-06248F795834}" destId="{C1068CAC-D137-42F0-9A42-03AD21A651DD}" srcOrd="3" destOrd="0" presId="urn:microsoft.com/office/officeart/2005/8/layout/default"/>
    <dgm:cxn modelId="{5F66532D-CB0E-FD4F-B0CA-FDCE61E36B3D}" type="presParOf" srcId="{2FC569B2-94C2-49AE-87DC-06248F795834}" destId="{7D672646-053B-487E-BAB9-A1781E6105E2}" srcOrd="4" destOrd="0" presId="urn:microsoft.com/office/officeart/2005/8/layout/default"/>
    <dgm:cxn modelId="{D09FE8BA-C702-974E-9EC1-1D3B74D7343B}" type="presParOf" srcId="{2FC569B2-94C2-49AE-87DC-06248F795834}" destId="{06CDA1E6-D994-4911-8F0C-64FFA2042391}" srcOrd="5" destOrd="0" presId="urn:microsoft.com/office/officeart/2005/8/layout/default"/>
    <dgm:cxn modelId="{D92DBD79-1062-D848-B1E9-9D85D538D9E7}" type="presParOf" srcId="{2FC569B2-94C2-49AE-87DC-06248F795834}" destId="{03BBFAA6-2FAB-436B-8B95-D7F85F765D8C}" srcOrd="6" destOrd="0" presId="urn:microsoft.com/office/officeart/2005/8/layout/default"/>
    <dgm:cxn modelId="{D67F3B82-EBB8-4B45-8932-BBEB1D439549}" type="presParOf" srcId="{2FC569B2-94C2-49AE-87DC-06248F795834}" destId="{EFD9053F-234D-4F2B-8D34-E11F533FD6CD}" srcOrd="7" destOrd="0" presId="urn:microsoft.com/office/officeart/2005/8/layout/default"/>
    <dgm:cxn modelId="{CBC71DC3-0121-6F47-B597-C74FCA8CCC00}" type="presParOf" srcId="{2FC569B2-94C2-49AE-87DC-06248F795834}" destId="{1D5710B5-3CE2-4B51-9F7C-EFAB282D5E1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DC1E1A-6DA5-4FBD-97AF-4D1B96A88E43}" type="doc">
      <dgm:prSet loTypeId="urn:microsoft.com/office/officeart/2005/8/layout/bList2" loCatId="list" qsTypeId="urn:microsoft.com/office/officeart/2005/8/quickstyle/simple1" qsCatId="simple" csTypeId="urn:microsoft.com/office/officeart/2005/8/colors/accent1_2" csCatId="accent1" phldr="1"/>
      <dgm:spPr/>
    </dgm:pt>
    <dgm:pt modelId="{9E20B259-FFA2-4079-8692-A8556A57EECD}">
      <dgm:prSet phldrT="[Texto]"/>
      <dgm:spPr/>
      <dgm:t>
        <a:bodyPr/>
        <a:lstStyle/>
        <a:p>
          <a:r>
            <a:rPr lang="es-ES" dirty="0" smtClean="0"/>
            <a:t>PREGUNTA</a:t>
          </a:r>
          <a:endParaRPr lang="es-US" dirty="0"/>
        </a:p>
      </dgm:t>
    </dgm:pt>
    <dgm:pt modelId="{E2928F14-6842-4216-9D2A-3396EDA5803A}" type="parTrans" cxnId="{A6A167C8-7ECA-4653-8AB9-605D81A2C0A6}">
      <dgm:prSet/>
      <dgm:spPr/>
      <dgm:t>
        <a:bodyPr/>
        <a:lstStyle/>
        <a:p>
          <a:endParaRPr lang="es-US"/>
        </a:p>
      </dgm:t>
    </dgm:pt>
    <dgm:pt modelId="{70CA7121-FBD3-41C8-8AEE-C9E0C777F9C3}" type="sibTrans" cxnId="{A6A167C8-7ECA-4653-8AB9-605D81A2C0A6}">
      <dgm:prSet/>
      <dgm:spPr/>
      <dgm:t>
        <a:bodyPr/>
        <a:lstStyle/>
        <a:p>
          <a:endParaRPr lang="es-US"/>
        </a:p>
      </dgm:t>
    </dgm:pt>
    <dgm:pt modelId="{D589C49D-B027-45B2-99CD-02F4C22DC0F1}">
      <dgm:prSet phldrT="[Texto]"/>
      <dgm:spPr/>
      <dgm:t>
        <a:bodyPr/>
        <a:lstStyle/>
        <a:p>
          <a:r>
            <a:rPr lang="es-ES" dirty="0" smtClean="0"/>
            <a:t>PREGUNTA</a:t>
          </a:r>
          <a:endParaRPr lang="es-US" dirty="0"/>
        </a:p>
      </dgm:t>
    </dgm:pt>
    <dgm:pt modelId="{26B82030-E07A-41D2-B6D6-9BB97BF96832}" type="parTrans" cxnId="{B7462811-691B-480F-899E-72D046AC86B0}">
      <dgm:prSet/>
      <dgm:spPr/>
      <dgm:t>
        <a:bodyPr/>
        <a:lstStyle/>
        <a:p>
          <a:endParaRPr lang="es-US"/>
        </a:p>
      </dgm:t>
    </dgm:pt>
    <dgm:pt modelId="{6546DE3F-5C51-48D7-A28D-C07888CFBEB1}" type="sibTrans" cxnId="{B7462811-691B-480F-899E-72D046AC86B0}">
      <dgm:prSet/>
      <dgm:spPr/>
      <dgm:t>
        <a:bodyPr/>
        <a:lstStyle/>
        <a:p>
          <a:endParaRPr lang="es-US"/>
        </a:p>
      </dgm:t>
    </dgm:pt>
    <dgm:pt modelId="{2D8EA3ED-0663-4760-A1CF-A83D13470F29}">
      <dgm:prSet phldrT="[Texto]"/>
      <dgm:spPr/>
      <dgm:t>
        <a:bodyPr/>
        <a:lstStyle/>
        <a:p>
          <a:r>
            <a:rPr lang="es-ES" dirty="0" smtClean="0"/>
            <a:t>PREGUNTA</a:t>
          </a:r>
          <a:endParaRPr lang="es-US" dirty="0"/>
        </a:p>
      </dgm:t>
    </dgm:pt>
    <dgm:pt modelId="{745E7623-F213-4785-96A7-0D3A5AB77BF4}" type="parTrans" cxnId="{204FAEAD-B8F9-427C-A813-07C08B564BE0}">
      <dgm:prSet/>
      <dgm:spPr/>
      <dgm:t>
        <a:bodyPr/>
        <a:lstStyle/>
        <a:p>
          <a:endParaRPr lang="es-US"/>
        </a:p>
      </dgm:t>
    </dgm:pt>
    <dgm:pt modelId="{7A09DFDC-3745-4634-BD72-4B11DA2957F9}" type="sibTrans" cxnId="{204FAEAD-B8F9-427C-A813-07C08B564BE0}">
      <dgm:prSet/>
      <dgm:spPr/>
      <dgm:t>
        <a:bodyPr/>
        <a:lstStyle/>
        <a:p>
          <a:endParaRPr lang="es-US"/>
        </a:p>
      </dgm:t>
    </dgm:pt>
    <dgm:pt modelId="{62D61E0A-3A54-4B95-A4F6-761B23D96885}">
      <dgm:prSet/>
      <dgm:spPr/>
      <dgm:t>
        <a:bodyPr/>
        <a:lstStyle/>
        <a:p>
          <a:r>
            <a:rPr lang="es-US" smtClean="0"/>
            <a:t>¿Qué has hecho desde ayer?</a:t>
          </a:r>
          <a:endParaRPr lang="es-US"/>
        </a:p>
      </dgm:t>
    </dgm:pt>
    <dgm:pt modelId="{5390CEB6-48E9-445B-B812-FA939C52141A}" type="parTrans" cxnId="{4A64427D-FBF6-4A97-8174-CB84D15718FD}">
      <dgm:prSet/>
      <dgm:spPr/>
      <dgm:t>
        <a:bodyPr/>
        <a:lstStyle/>
        <a:p>
          <a:endParaRPr lang="es-US"/>
        </a:p>
      </dgm:t>
    </dgm:pt>
    <dgm:pt modelId="{A7604ACD-7D9C-4450-AAA6-090AEE0346CC}" type="sibTrans" cxnId="{4A64427D-FBF6-4A97-8174-CB84D15718FD}">
      <dgm:prSet/>
      <dgm:spPr/>
      <dgm:t>
        <a:bodyPr/>
        <a:lstStyle/>
        <a:p>
          <a:endParaRPr lang="es-US"/>
        </a:p>
      </dgm:t>
    </dgm:pt>
    <dgm:pt modelId="{B3DEBA5C-10C5-4A76-83FC-698BDB4FA82D}">
      <dgm:prSet/>
      <dgm:spPr/>
      <dgm:t>
        <a:bodyPr/>
        <a:lstStyle/>
        <a:p>
          <a:r>
            <a:rPr lang="es-US" smtClean="0"/>
            <a:t>¿Qué es lo que estás planeando hacer hoy?</a:t>
          </a:r>
          <a:endParaRPr lang="es-US"/>
        </a:p>
      </dgm:t>
    </dgm:pt>
    <dgm:pt modelId="{6E17B7A9-FD0E-4035-A472-9928C487C958}" type="parTrans" cxnId="{D51D80AB-615F-46D8-ACC4-55CCBB34CDE4}">
      <dgm:prSet/>
      <dgm:spPr/>
      <dgm:t>
        <a:bodyPr/>
        <a:lstStyle/>
        <a:p>
          <a:endParaRPr lang="es-US"/>
        </a:p>
      </dgm:t>
    </dgm:pt>
    <dgm:pt modelId="{7B285E2D-1864-42C4-8BB1-A7ED11D2702D}" type="sibTrans" cxnId="{D51D80AB-615F-46D8-ACC4-55CCBB34CDE4}">
      <dgm:prSet/>
      <dgm:spPr/>
      <dgm:t>
        <a:bodyPr/>
        <a:lstStyle/>
        <a:p>
          <a:endParaRPr lang="es-US"/>
        </a:p>
      </dgm:t>
    </dgm:pt>
    <dgm:pt modelId="{34AEA5C6-B47D-4968-A10E-2B719C68007F}">
      <dgm:prSet/>
      <dgm:spPr/>
      <dgm:t>
        <a:bodyPr/>
        <a:lstStyle/>
        <a:p>
          <a:r>
            <a:rPr lang="es-US" smtClean="0"/>
            <a:t>¿Has tenido algún problema que te haya impedido alcanzar tu objetivo? </a:t>
          </a:r>
          <a:endParaRPr lang="es-US"/>
        </a:p>
      </dgm:t>
    </dgm:pt>
    <dgm:pt modelId="{5C5AB4EF-8277-4B17-9CC7-4758153D0D41}" type="parTrans" cxnId="{60134760-29F3-4EE9-B773-D9077F72951C}">
      <dgm:prSet/>
      <dgm:spPr/>
      <dgm:t>
        <a:bodyPr/>
        <a:lstStyle/>
        <a:p>
          <a:endParaRPr lang="es-US"/>
        </a:p>
      </dgm:t>
    </dgm:pt>
    <dgm:pt modelId="{E2B6AFBC-5225-4B52-969B-D72200C99B2E}" type="sibTrans" cxnId="{60134760-29F3-4EE9-B773-D9077F72951C}">
      <dgm:prSet/>
      <dgm:spPr/>
      <dgm:t>
        <a:bodyPr/>
        <a:lstStyle/>
        <a:p>
          <a:endParaRPr lang="es-US"/>
        </a:p>
      </dgm:t>
    </dgm:pt>
    <dgm:pt modelId="{A12F1B7A-564B-4C7C-9AB8-F348E576E736}" type="pres">
      <dgm:prSet presAssocID="{E7DC1E1A-6DA5-4FBD-97AF-4D1B96A88E43}" presName="diagram" presStyleCnt="0">
        <dgm:presLayoutVars>
          <dgm:dir/>
          <dgm:animLvl val="lvl"/>
          <dgm:resizeHandles val="exact"/>
        </dgm:presLayoutVars>
      </dgm:prSet>
      <dgm:spPr/>
    </dgm:pt>
    <dgm:pt modelId="{E30A6299-BF4F-40BE-BCC3-CA418ED87487}" type="pres">
      <dgm:prSet presAssocID="{9E20B259-FFA2-4079-8692-A8556A57EECD}" presName="compNode" presStyleCnt="0"/>
      <dgm:spPr/>
    </dgm:pt>
    <dgm:pt modelId="{DCC7291B-A788-4B8E-AC76-53F0DF2DD5E1}" type="pres">
      <dgm:prSet presAssocID="{9E20B259-FFA2-4079-8692-A8556A57EECD}" presName="childRect" presStyleLbl="bgAcc1" presStyleIdx="0" presStyleCnt="3">
        <dgm:presLayoutVars>
          <dgm:bulletEnabled val="1"/>
        </dgm:presLayoutVars>
      </dgm:prSet>
      <dgm:spPr/>
      <dgm:t>
        <a:bodyPr/>
        <a:lstStyle/>
        <a:p>
          <a:endParaRPr lang="es-EC"/>
        </a:p>
      </dgm:t>
    </dgm:pt>
    <dgm:pt modelId="{BA6CB801-FD52-47E9-93DE-35C9F0E9D282}" type="pres">
      <dgm:prSet presAssocID="{9E20B259-FFA2-4079-8692-A8556A57EECD}" presName="parentText" presStyleLbl="node1" presStyleIdx="0" presStyleCnt="0">
        <dgm:presLayoutVars>
          <dgm:chMax val="0"/>
          <dgm:bulletEnabled val="1"/>
        </dgm:presLayoutVars>
      </dgm:prSet>
      <dgm:spPr/>
      <dgm:t>
        <a:bodyPr/>
        <a:lstStyle/>
        <a:p>
          <a:endParaRPr lang="es-US"/>
        </a:p>
      </dgm:t>
    </dgm:pt>
    <dgm:pt modelId="{B91831E9-1E05-4868-AB8E-9A28F1EBBA23}" type="pres">
      <dgm:prSet presAssocID="{9E20B259-FFA2-4079-8692-A8556A57EECD}" presName="parentRect" presStyleLbl="alignNode1" presStyleIdx="0" presStyleCnt="3"/>
      <dgm:spPr/>
      <dgm:t>
        <a:bodyPr/>
        <a:lstStyle/>
        <a:p>
          <a:endParaRPr lang="es-US"/>
        </a:p>
      </dgm:t>
    </dgm:pt>
    <dgm:pt modelId="{C7D21E19-B0F9-4757-9154-3A2A047870E3}" type="pres">
      <dgm:prSet presAssocID="{9E20B259-FFA2-4079-8692-A8556A57EECD}" presName="adorn" presStyleLbl="fgAccFollowNode1" presStyleIdx="0" presStyleCnt="3"/>
      <dgm:spPr>
        <a:blipFill rotWithShape="1">
          <a:blip xmlns:r="http://schemas.openxmlformats.org/officeDocument/2006/relationships" r:embed="rId1"/>
          <a:stretch>
            <a:fillRect/>
          </a:stretch>
        </a:blipFill>
      </dgm:spPr>
      <dgm:t>
        <a:bodyPr/>
        <a:lstStyle/>
        <a:p>
          <a:endParaRPr lang="es-US"/>
        </a:p>
      </dgm:t>
    </dgm:pt>
    <dgm:pt modelId="{01A03E43-8CD9-49CB-8935-EE9C28CEF3D3}" type="pres">
      <dgm:prSet presAssocID="{70CA7121-FBD3-41C8-8AEE-C9E0C777F9C3}" presName="sibTrans" presStyleLbl="sibTrans2D1" presStyleIdx="0" presStyleCnt="0"/>
      <dgm:spPr/>
      <dgm:t>
        <a:bodyPr/>
        <a:lstStyle/>
        <a:p>
          <a:endParaRPr lang="es-EC"/>
        </a:p>
      </dgm:t>
    </dgm:pt>
    <dgm:pt modelId="{2996B663-DAE1-45CD-AB34-09B4530B2B99}" type="pres">
      <dgm:prSet presAssocID="{D589C49D-B027-45B2-99CD-02F4C22DC0F1}" presName="compNode" presStyleCnt="0"/>
      <dgm:spPr/>
    </dgm:pt>
    <dgm:pt modelId="{AB44F8B1-5DEE-4471-968A-6202DFADD87D}" type="pres">
      <dgm:prSet presAssocID="{D589C49D-B027-45B2-99CD-02F4C22DC0F1}" presName="childRect" presStyleLbl="bgAcc1" presStyleIdx="1" presStyleCnt="3">
        <dgm:presLayoutVars>
          <dgm:bulletEnabled val="1"/>
        </dgm:presLayoutVars>
      </dgm:prSet>
      <dgm:spPr/>
      <dgm:t>
        <a:bodyPr/>
        <a:lstStyle/>
        <a:p>
          <a:endParaRPr lang="es-EC"/>
        </a:p>
      </dgm:t>
    </dgm:pt>
    <dgm:pt modelId="{6D104B9A-6F01-43C5-9F48-D8B263B928FB}" type="pres">
      <dgm:prSet presAssocID="{D589C49D-B027-45B2-99CD-02F4C22DC0F1}" presName="parentText" presStyleLbl="node1" presStyleIdx="0" presStyleCnt="0">
        <dgm:presLayoutVars>
          <dgm:chMax val="0"/>
          <dgm:bulletEnabled val="1"/>
        </dgm:presLayoutVars>
      </dgm:prSet>
      <dgm:spPr/>
      <dgm:t>
        <a:bodyPr/>
        <a:lstStyle/>
        <a:p>
          <a:endParaRPr lang="es-US"/>
        </a:p>
      </dgm:t>
    </dgm:pt>
    <dgm:pt modelId="{1AE42713-D601-4A3D-8314-52BEE13D3211}" type="pres">
      <dgm:prSet presAssocID="{D589C49D-B027-45B2-99CD-02F4C22DC0F1}" presName="parentRect" presStyleLbl="alignNode1" presStyleIdx="1" presStyleCnt="3"/>
      <dgm:spPr/>
      <dgm:t>
        <a:bodyPr/>
        <a:lstStyle/>
        <a:p>
          <a:endParaRPr lang="es-US"/>
        </a:p>
      </dgm:t>
    </dgm:pt>
    <dgm:pt modelId="{836C8621-428F-4F96-BFF4-004F54CFCC26}" type="pres">
      <dgm:prSet presAssocID="{D589C49D-B027-45B2-99CD-02F4C22DC0F1}" presName="adorn" presStyleLbl="fgAccFollowNode1" presStyleIdx="1" presStyleCnt="3"/>
      <dgm:spPr>
        <a:blipFill rotWithShape="1">
          <a:blip xmlns:r="http://schemas.openxmlformats.org/officeDocument/2006/relationships" r:embed="rId2"/>
          <a:stretch>
            <a:fillRect/>
          </a:stretch>
        </a:blipFill>
      </dgm:spPr>
    </dgm:pt>
    <dgm:pt modelId="{58A740C8-D069-4128-AE4B-6CD066AAD2D8}" type="pres">
      <dgm:prSet presAssocID="{6546DE3F-5C51-48D7-A28D-C07888CFBEB1}" presName="sibTrans" presStyleLbl="sibTrans2D1" presStyleIdx="0" presStyleCnt="0"/>
      <dgm:spPr/>
      <dgm:t>
        <a:bodyPr/>
        <a:lstStyle/>
        <a:p>
          <a:endParaRPr lang="es-EC"/>
        </a:p>
      </dgm:t>
    </dgm:pt>
    <dgm:pt modelId="{CFECD594-3D03-47ED-A88D-29D818641AEF}" type="pres">
      <dgm:prSet presAssocID="{2D8EA3ED-0663-4760-A1CF-A83D13470F29}" presName="compNode" presStyleCnt="0"/>
      <dgm:spPr/>
    </dgm:pt>
    <dgm:pt modelId="{48706192-A484-486B-825E-EA21BD31E059}" type="pres">
      <dgm:prSet presAssocID="{2D8EA3ED-0663-4760-A1CF-A83D13470F29}" presName="childRect" presStyleLbl="bgAcc1" presStyleIdx="2" presStyleCnt="3">
        <dgm:presLayoutVars>
          <dgm:bulletEnabled val="1"/>
        </dgm:presLayoutVars>
      </dgm:prSet>
      <dgm:spPr/>
      <dgm:t>
        <a:bodyPr/>
        <a:lstStyle/>
        <a:p>
          <a:endParaRPr lang="es-EC"/>
        </a:p>
      </dgm:t>
    </dgm:pt>
    <dgm:pt modelId="{F716586F-DFEF-4E23-80E8-92FD7B3B0379}" type="pres">
      <dgm:prSet presAssocID="{2D8EA3ED-0663-4760-A1CF-A83D13470F29}" presName="parentText" presStyleLbl="node1" presStyleIdx="0" presStyleCnt="0">
        <dgm:presLayoutVars>
          <dgm:chMax val="0"/>
          <dgm:bulletEnabled val="1"/>
        </dgm:presLayoutVars>
      </dgm:prSet>
      <dgm:spPr/>
      <dgm:t>
        <a:bodyPr/>
        <a:lstStyle/>
        <a:p>
          <a:endParaRPr lang="es-US"/>
        </a:p>
      </dgm:t>
    </dgm:pt>
    <dgm:pt modelId="{C9E4FC8F-99E7-4A36-841D-65496FDA5D0D}" type="pres">
      <dgm:prSet presAssocID="{2D8EA3ED-0663-4760-A1CF-A83D13470F29}" presName="parentRect" presStyleLbl="alignNode1" presStyleIdx="2" presStyleCnt="3"/>
      <dgm:spPr/>
      <dgm:t>
        <a:bodyPr/>
        <a:lstStyle/>
        <a:p>
          <a:endParaRPr lang="es-US"/>
        </a:p>
      </dgm:t>
    </dgm:pt>
    <dgm:pt modelId="{FB67DE25-2050-4D5C-BFAC-131792C67802}" type="pres">
      <dgm:prSet presAssocID="{2D8EA3ED-0663-4760-A1CF-A83D13470F29}" presName="adorn" presStyleLbl="fgAccFollowNode1" presStyleIdx="2" presStyleCnt="3"/>
      <dgm:spPr>
        <a:blipFill rotWithShape="1">
          <a:blip xmlns:r="http://schemas.openxmlformats.org/officeDocument/2006/relationships" r:embed="rId2"/>
          <a:stretch>
            <a:fillRect/>
          </a:stretch>
        </a:blipFill>
      </dgm:spPr>
    </dgm:pt>
  </dgm:ptLst>
  <dgm:cxnLst>
    <dgm:cxn modelId="{B7462811-691B-480F-899E-72D046AC86B0}" srcId="{E7DC1E1A-6DA5-4FBD-97AF-4D1B96A88E43}" destId="{D589C49D-B027-45B2-99CD-02F4C22DC0F1}" srcOrd="1" destOrd="0" parTransId="{26B82030-E07A-41D2-B6D6-9BB97BF96832}" sibTransId="{6546DE3F-5C51-48D7-A28D-C07888CFBEB1}"/>
    <dgm:cxn modelId="{6EC51E17-9FE2-2841-A246-912BDC526C66}" type="presOf" srcId="{62D61E0A-3A54-4B95-A4F6-761B23D96885}" destId="{DCC7291B-A788-4B8E-AC76-53F0DF2DD5E1}" srcOrd="0" destOrd="0" presId="urn:microsoft.com/office/officeart/2005/8/layout/bList2"/>
    <dgm:cxn modelId="{AF18B8D4-3720-074E-BA11-BA884EA3FD5C}" type="presOf" srcId="{E7DC1E1A-6DA5-4FBD-97AF-4D1B96A88E43}" destId="{A12F1B7A-564B-4C7C-9AB8-F348E576E736}" srcOrd="0" destOrd="0" presId="urn:microsoft.com/office/officeart/2005/8/layout/bList2"/>
    <dgm:cxn modelId="{D51D80AB-615F-46D8-ACC4-55CCBB34CDE4}" srcId="{D589C49D-B027-45B2-99CD-02F4C22DC0F1}" destId="{B3DEBA5C-10C5-4A76-83FC-698BDB4FA82D}" srcOrd="0" destOrd="0" parTransId="{6E17B7A9-FD0E-4035-A472-9928C487C958}" sibTransId="{7B285E2D-1864-42C4-8BB1-A7ED11D2702D}"/>
    <dgm:cxn modelId="{2E84EE96-1539-E045-8C0E-7D8A877C6269}" type="presOf" srcId="{9E20B259-FFA2-4079-8692-A8556A57EECD}" destId="{B91831E9-1E05-4868-AB8E-9A28F1EBBA23}" srcOrd="1" destOrd="0" presId="urn:microsoft.com/office/officeart/2005/8/layout/bList2"/>
    <dgm:cxn modelId="{C08271D8-2B0D-8E45-B466-E7FF2DCD5192}" type="presOf" srcId="{2D8EA3ED-0663-4760-A1CF-A83D13470F29}" destId="{C9E4FC8F-99E7-4A36-841D-65496FDA5D0D}" srcOrd="1" destOrd="0" presId="urn:microsoft.com/office/officeart/2005/8/layout/bList2"/>
    <dgm:cxn modelId="{33B5CF14-294D-3B4F-B51B-C39209BE71DB}" type="presOf" srcId="{2D8EA3ED-0663-4760-A1CF-A83D13470F29}" destId="{F716586F-DFEF-4E23-80E8-92FD7B3B0379}" srcOrd="0" destOrd="0" presId="urn:microsoft.com/office/officeart/2005/8/layout/bList2"/>
    <dgm:cxn modelId="{204FAEAD-B8F9-427C-A813-07C08B564BE0}" srcId="{E7DC1E1A-6DA5-4FBD-97AF-4D1B96A88E43}" destId="{2D8EA3ED-0663-4760-A1CF-A83D13470F29}" srcOrd="2" destOrd="0" parTransId="{745E7623-F213-4785-96A7-0D3A5AB77BF4}" sibTransId="{7A09DFDC-3745-4634-BD72-4B11DA2957F9}"/>
    <dgm:cxn modelId="{36F19984-3714-7F4F-BF4A-5847B6E6498B}" type="presOf" srcId="{6546DE3F-5C51-48D7-A28D-C07888CFBEB1}" destId="{58A740C8-D069-4128-AE4B-6CD066AAD2D8}" srcOrd="0" destOrd="0" presId="urn:microsoft.com/office/officeart/2005/8/layout/bList2"/>
    <dgm:cxn modelId="{4A64427D-FBF6-4A97-8174-CB84D15718FD}" srcId="{9E20B259-FFA2-4079-8692-A8556A57EECD}" destId="{62D61E0A-3A54-4B95-A4F6-761B23D96885}" srcOrd="0" destOrd="0" parTransId="{5390CEB6-48E9-445B-B812-FA939C52141A}" sibTransId="{A7604ACD-7D9C-4450-AAA6-090AEE0346CC}"/>
    <dgm:cxn modelId="{7650D4A2-36CB-4541-9535-32469F781AFD}" type="presOf" srcId="{D589C49D-B027-45B2-99CD-02F4C22DC0F1}" destId="{1AE42713-D601-4A3D-8314-52BEE13D3211}" srcOrd="1" destOrd="0" presId="urn:microsoft.com/office/officeart/2005/8/layout/bList2"/>
    <dgm:cxn modelId="{4EF26385-0E22-E645-8B38-63A9A3DE651D}" type="presOf" srcId="{D589C49D-B027-45B2-99CD-02F4C22DC0F1}" destId="{6D104B9A-6F01-43C5-9F48-D8B263B928FB}" srcOrd="0" destOrd="0" presId="urn:microsoft.com/office/officeart/2005/8/layout/bList2"/>
    <dgm:cxn modelId="{338FBCC2-0469-684C-8EFD-ED4CB2B36D2D}" type="presOf" srcId="{B3DEBA5C-10C5-4A76-83FC-698BDB4FA82D}" destId="{AB44F8B1-5DEE-4471-968A-6202DFADD87D}" srcOrd="0" destOrd="0" presId="urn:microsoft.com/office/officeart/2005/8/layout/bList2"/>
    <dgm:cxn modelId="{9F9D19F9-AE65-0244-B287-99F8F4AF0365}" type="presOf" srcId="{34AEA5C6-B47D-4968-A10E-2B719C68007F}" destId="{48706192-A484-486B-825E-EA21BD31E059}" srcOrd="0" destOrd="0" presId="urn:microsoft.com/office/officeart/2005/8/layout/bList2"/>
    <dgm:cxn modelId="{E981198F-49C5-F842-BAC9-DEEE8043D799}" type="presOf" srcId="{70CA7121-FBD3-41C8-8AEE-C9E0C777F9C3}" destId="{01A03E43-8CD9-49CB-8935-EE9C28CEF3D3}" srcOrd="0" destOrd="0" presId="urn:microsoft.com/office/officeart/2005/8/layout/bList2"/>
    <dgm:cxn modelId="{60134760-29F3-4EE9-B773-D9077F72951C}" srcId="{2D8EA3ED-0663-4760-A1CF-A83D13470F29}" destId="{34AEA5C6-B47D-4968-A10E-2B719C68007F}" srcOrd="0" destOrd="0" parTransId="{5C5AB4EF-8277-4B17-9CC7-4758153D0D41}" sibTransId="{E2B6AFBC-5225-4B52-969B-D72200C99B2E}"/>
    <dgm:cxn modelId="{E343DEDF-5D4E-3846-9264-A4F0C864A157}" type="presOf" srcId="{9E20B259-FFA2-4079-8692-A8556A57EECD}" destId="{BA6CB801-FD52-47E9-93DE-35C9F0E9D282}" srcOrd="0" destOrd="0" presId="urn:microsoft.com/office/officeart/2005/8/layout/bList2"/>
    <dgm:cxn modelId="{A6A167C8-7ECA-4653-8AB9-605D81A2C0A6}" srcId="{E7DC1E1A-6DA5-4FBD-97AF-4D1B96A88E43}" destId="{9E20B259-FFA2-4079-8692-A8556A57EECD}" srcOrd="0" destOrd="0" parTransId="{E2928F14-6842-4216-9D2A-3396EDA5803A}" sibTransId="{70CA7121-FBD3-41C8-8AEE-C9E0C777F9C3}"/>
    <dgm:cxn modelId="{91713507-EADF-EF4F-9C34-1A80436A809B}" type="presParOf" srcId="{A12F1B7A-564B-4C7C-9AB8-F348E576E736}" destId="{E30A6299-BF4F-40BE-BCC3-CA418ED87487}" srcOrd="0" destOrd="0" presId="urn:microsoft.com/office/officeart/2005/8/layout/bList2"/>
    <dgm:cxn modelId="{FE103F9E-F694-7340-B784-57AFE25B8B3D}" type="presParOf" srcId="{E30A6299-BF4F-40BE-BCC3-CA418ED87487}" destId="{DCC7291B-A788-4B8E-AC76-53F0DF2DD5E1}" srcOrd="0" destOrd="0" presId="urn:microsoft.com/office/officeart/2005/8/layout/bList2"/>
    <dgm:cxn modelId="{9910B646-0BBE-9248-8AF8-93EE4355F6CA}" type="presParOf" srcId="{E30A6299-BF4F-40BE-BCC3-CA418ED87487}" destId="{BA6CB801-FD52-47E9-93DE-35C9F0E9D282}" srcOrd="1" destOrd="0" presId="urn:microsoft.com/office/officeart/2005/8/layout/bList2"/>
    <dgm:cxn modelId="{F5443DED-FF4F-DE48-94F9-A7AA55A45863}" type="presParOf" srcId="{E30A6299-BF4F-40BE-BCC3-CA418ED87487}" destId="{B91831E9-1E05-4868-AB8E-9A28F1EBBA23}" srcOrd="2" destOrd="0" presId="urn:microsoft.com/office/officeart/2005/8/layout/bList2"/>
    <dgm:cxn modelId="{42E74188-A6BE-D146-A95A-4703379B4CD2}" type="presParOf" srcId="{E30A6299-BF4F-40BE-BCC3-CA418ED87487}" destId="{C7D21E19-B0F9-4757-9154-3A2A047870E3}" srcOrd="3" destOrd="0" presId="urn:microsoft.com/office/officeart/2005/8/layout/bList2"/>
    <dgm:cxn modelId="{EA209693-546B-BA40-8285-BBE17F6D34B7}" type="presParOf" srcId="{A12F1B7A-564B-4C7C-9AB8-F348E576E736}" destId="{01A03E43-8CD9-49CB-8935-EE9C28CEF3D3}" srcOrd="1" destOrd="0" presId="urn:microsoft.com/office/officeart/2005/8/layout/bList2"/>
    <dgm:cxn modelId="{EBAE4A47-C1B8-F745-BEE7-F6B2E282F62A}" type="presParOf" srcId="{A12F1B7A-564B-4C7C-9AB8-F348E576E736}" destId="{2996B663-DAE1-45CD-AB34-09B4530B2B99}" srcOrd="2" destOrd="0" presId="urn:microsoft.com/office/officeart/2005/8/layout/bList2"/>
    <dgm:cxn modelId="{6361A1A9-8AD5-EE4A-A3C3-9332E99B2D04}" type="presParOf" srcId="{2996B663-DAE1-45CD-AB34-09B4530B2B99}" destId="{AB44F8B1-5DEE-4471-968A-6202DFADD87D}" srcOrd="0" destOrd="0" presId="urn:microsoft.com/office/officeart/2005/8/layout/bList2"/>
    <dgm:cxn modelId="{785D5BEB-46D5-3349-B43F-5CC1F08FAE69}" type="presParOf" srcId="{2996B663-DAE1-45CD-AB34-09B4530B2B99}" destId="{6D104B9A-6F01-43C5-9F48-D8B263B928FB}" srcOrd="1" destOrd="0" presId="urn:microsoft.com/office/officeart/2005/8/layout/bList2"/>
    <dgm:cxn modelId="{14A81FD9-44DE-9745-A696-FAFF04DC6F63}" type="presParOf" srcId="{2996B663-DAE1-45CD-AB34-09B4530B2B99}" destId="{1AE42713-D601-4A3D-8314-52BEE13D3211}" srcOrd="2" destOrd="0" presId="urn:microsoft.com/office/officeart/2005/8/layout/bList2"/>
    <dgm:cxn modelId="{B5B7BA7F-A6C5-5342-A654-1EB959CD5C6A}" type="presParOf" srcId="{2996B663-DAE1-45CD-AB34-09B4530B2B99}" destId="{836C8621-428F-4F96-BFF4-004F54CFCC26}" srcOrd="3" destOrd="0" presId="urn:microsoft.com/office/officeart/2005/8/layout/bList2"/>
    <dgm:cxn modelId="{A35412A8-AEDB-044B-BFB3-3E01A6C6AE49}" type="presParOf" srcId="{A12F1B7A-564B-4C7C-9AB8-F348E576E736}" destId="{58A740C8-D069-4128-AE4B-6CD066AAD2D8}" srcOrd="3" destOrd="0" presId="urn:microsoft.com/office/officeart/2005/8/layout/bList2"/>
    <dgm:cxn modelId="{83566FFF-BFA9-9A45-9C7A-C94FD8244F3F}" type="presParOf" srcId="{A12F1B7A-564B-4C7C-9AB8-F348E576E736}" destId="{CFECD594-3D03-47ED-A88D-29D818641AEF}" srcOrd="4" destOrd="0" presId="urn:microsoft.com/office/officeart/2005/8/layout/bList2"/>
    <dgm:cxn modelId="{72C07CFC-2A9C-394C-8E8B-CA41386D8F18}" type="presParOf" srcId="{CFECD594-3D03-47ED-A88D-29D818641AEF}" destId="{48706192-A484-486B-825E-EA21BD31E059}" srcOrd="0" destOrd="0" presId="urn:microsoft.com/office/officeart/2005/8/layout/bList2"/>
    <dgm:cxn modelId="{173AE521-9216-AD45-A6DB-2EC13E30DD6D}" type="presParOf" srcId="{CFECD594-3D03-47ED-A88D-29D818641AEF}" destId="{F716586F-DFEF-4E23-80E8-92FD7B3B0379}" srcOrd="1" destOrd="0" presId="urn:microsoft.com/office/officeart/2005/8/layout/bList2"/>
    <dgm:cxn modelId="{77B016F5-F21D-714B-B452-8E6E868817C5}" type="presParOf" srcId="{CFECD594-3D03-47ED-A88D-29D818641AEF}" destId="{C9E4FC8F-99E7-4A36-841D-65496FDA5D0D}" srcOrd="2" destOrd="0" presId="urn:microsoft.com/office/officeart/2005/8/layout/bList2"/>
    <dgm:cxn modelId="{F8F480E7-FCDE-874D-8651-706FCE7FFD9F}" type="presParOf" srcId="{CFECD594-3D03-47ED-A88D-29D818641AEF}" destId="{FB67DE25-2050-4D5C-BFAC-131792C6780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D778BD-C8C4-43B5-A170-626DEE3A46B9}"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US"/>
        </a:p>
      </dgm:t>
    </dgm:pt>
    <dgm:pt modelId="{52565AC3-3ABE-4689-A53F-C05B440AC1FD}">
      <dgm:prSet phldrT="[Texto]" custT="1"/>
      <dgm:spPr/>
      <dgm:t>
        <a:bodyPr/>
        <a:lstStyle/>
        <a:p>
          <a:pPr algn="just"/>
          <a:r>
            <a:rPr lang="es-US" sz="2400" dirty="0" smtClean="0"/>
            <a:t>Estas reuniones permiten a los grupos de equipos discutir su trabajo, enfocándose especialmente en áreas de solapamiento e integración.</a:t>
          </a:r>
          <a:endParaRPr lang="es-US" sz="2400" dirty="0"/>
        </a:p>
      </dgm:t>
    </dgm:pt>
    <dgm:pt modelId="{7B2017D7-E3AC-44FE-9EAA-B3186DC02506}" type="parTrans" cxnId="{72D6D39F-F230-4ED4-86AB-47AD463C7731}">
      <dgm:prSet/>
      <dgm:spPr/>
      <dgm:t>
        <a:bodyPr/>
        <a:lstStyle/>
        <a:p>
          <a:endParaRPr lang="es-US"/>
        </a:p>
      </dgm:t>
    </dgm:pt>
    <dgm:pt modelId="{12C3E371-FB81-4884-B34E-B55219BC1ED1}" type="sibTrans" cxnId="{72D6D39F-F230-4ED4-86AB-47AD463C7731}">
      <dgm:prSet/>
      <dgm:spPr/>
      <dgm:t>
        <a:bodyPr/>
        <a:lstStyle/>
        <a:p>
          <a:endParaRPr lang="es-US"/>
        </a:p>
      </dgm:t>
    </dgm:pt>
    <dgm:pt modelId="{D69347A6-CDB9-42E3-B5B5-BF8829C16B95}">
      <dgm:prSet phldrT="[Texto]" custT="1"/>
      <dgm:spPr/>
      <dgm:t>
        <a:bodyPr/>
        <a:lstStyle/>
        <a:p>
          <a:r>
            <a:rPr lang="es-US" sz="3600" dirty="0" smtClean="0"/>
            <a:t>Asiste una persona asignada por cada equipo</a:t>
          </a:r>
          <a:endParaRPr lang="es-US" sz="3600" dirty="0"/>
        </a:p>
      </dgm:t>
    </dgm:pt>
    <dgm:pt modelId="{DBF87737-B872-4B49-A449-FC8582A5AB05}" type="parTrans" cxnId="{2A59437F-E96D-4ACA-9A61-2F8666E06A27}">
      <dgm:prSet/>
      <dgm:spPr/>
      <dgm:t>
        <a:bodyPr/>
        <a:lstStyle/>
        <a:p>
          <a:endParaRPr lang="es-US"/>
        </a:p>
      </dgm:t>
    </dgm:pt>
    <dgm:pt modelId="{39C0ECE9-94AD-451A-866D-96EC4636E96C}" type="sibTrans" cxnId="{2A59437F-E96D-4ACA-9A61-2F8666E06A27}">
      <dgm:prSet/>
      <dgm:spPr/>
      <dgm:t>
        <a:bodyPr/>
        <a:lstStyle/>
        <a:p>
          <a:endParaRPr lang="es-US"/>
        </a:p>
      </dgm:t>
    </dgm:pt>
    <dgm:pt modelId="{811B104F-9EC5-43DB-BC65-DEE3E40C50C7}" type="pres">
      <dgm:prSet presAssocID="{76D778BD-C8C4-43B5-A170-626DEE3A46B9}" presName="linear" presStyleCnt="0">
        <dgm:presLayoutVars>
          <dgm:dir/>
          <dgm:animLvl val="lvl"/>
          <dgm:resizeHandles val="exact"/>
        </dgm:presLayoutVars>
      </dgm:prSet>
      <dgm:spPr/>
      <dgm:t>
        <a:bodyPr/>
        <a:lstStyle/>
        <a:p>
          <a:endParaRPr lang="es-EC"/>
        </a:p>
      </dgm:t>
    </dgm:pt>
    <dgm:pt modelId="{2E3FF68B-8A03-431E-942D-DAF61CD217B2}" type="pres">
      <dgm:prSet presAssocID="{52565AC3-3ABE-4689-A53F-C05B440AC1FD}" presName="parentLin" presStyleCnt="0"/>
      <dgm:spPr/>
    </dgm:pt>
    <dgm:pt modelId="{C8FEDD6D-4892-4EF9-BF4B-BBC30D653E6F}" type="pres">
      <dgm:prSet presAssocID="{52565AC3-3ABE-4689-A53F-C05B440AC1FD}" presName="parentLeftMargin" presStyleLbl="node1" presStyleIdx="0" presStyleCnt="2"/>
      <dgm:spPr/>
      <dgm:t>
        <a:bodyPr/>
        <a:lstStyle/>
        <a:p>
          <a:endParaRPr lang="es-EC"/>
        </a:p>
      </dgm:t>
    </dgm:pt>
    <dgm:pt modelId="{154722BA-2C66-4D6C-B0C0-B7599BC7A2D3}" type="pres">
      <dgm:prSet presAssocID="{52565AC3-3ABE-4689-A53F-C05B440AC1FD}" presName="parentText" presStyleLbl="node1" presStyleIdx="0" presStyleCnt="2" custScaleX="117439" custScaleY="328851">
        <dgm:presLayoutVars>
          <dgm:chMax val="0"/>
          <dgm:bulletEnabled val="1"/>
        </dgm:presLayoutVars>
      </dgm:prSet>
      <dgm:spPr/>
      <dgm:t>
        <a:bodyPr/>
        <a:lstStyle/>
        <a:p>
          <a:endParaRPr lang="es-US"/>
        </a:p>
      </dgm:t>
    </dgm:pt>
    <dgm:pt modelId="{485493B4-0D70-4672-9EAF-6DD0C90F0A1B}" type="pres">
      <dgm:prSet presAssocID="{52565AC3-3ABE-4689-A53F-C05B440AC1FD}" presName="negativeSpace" presStyleCnt="0"/>
      <dgm:spPr/>
    </dgm:pt>
    <dgm:pt modelId="{2A392374-400F-4D89-B318-F3934C517DD7}" type="pres">
      <dgm:prSet presAssocID="{52565AC3-3ABE-4689-A53F-C05B440AC1FD}" presName="childText" presStyleLbl="conFgAcc1" presStyleIdx="0" presStyleCnt="2">
        <dgm:presLayoutVars>
          <dgm:bulletEnabled val="1"/>
        </dgm:presLayoutVars>
      </dgm:prSet>
      <dgm:spPr/>
    </dgm:pt>
    <dgm:pt modelId="{2AFE07F8-376E-46C6-86F5-7E5A3DC41E8D}" type="pres">
      <dgm:prSet presAssocID="{12C3E371-FB81-4884-B34E-B55219BC1ED1}" presName="spaceBetweenRectangles" presStyleCnt="0"/>
      <dgm:spPr/>
    </dgm:pt>
    <dgm:pt modelId="{A32F7865-7499-4980-84A1-755ABA1880A2}" type="pres">
      <dgm:prSet presAssocID="{D69347A6-CDB9-42E3-B5B5-BF8829C16B95}" presName="parentLin" presStyleCnt="0"/>
      <dgm:spPr/>
    </dgm:pt>
    <dgm:pt modelId="{161EC4DA-96F0-46C5-BE69-867171A9FE4A}" type="pres">
      <dgm:prSet presAssocID="{D69347A6-CDB9-42E3-B5B5-BF8829C16B95}" presName="parentLeftMargin" presStyleLbl="node1" presStyleIdx="0" presStyleCnt="2"/>
      <dgm:spPr/>
      <dgm:t>
        <a:bodyPr/>
        <a:lstStyle/>
        <a:p>
          <a:endParaRPr lang="es-EC"/>
        </a:p>
      </dgm:t>
    </dgm:pt>
    <dgm:pt modelId="{68317D3B-FDBD-4C4F-A0FB-74E85418D4D5}" type="pres">
      <dgm:prSet presAssocID="{D69347A6-CDB9-42E3-B5B5-BF8829C16B95}" presName="parentText" presStyleLbl="node1" presStyleIdx="1" presStyleCnt="2" custScaleX="113512" custScaleY="305886" custLinFactNeighborX="3439" custLinFactNeighborY="9349">
        <dgm:presLayoutVars>
          <dgm:chMax val="0"/>
          <dgm:bulletEnabled val="1"/>
        </dgm:presLayoutVars>
      </dgm:prSet>
      <dgm:spPr/>
      <dgm:t>
        <a:bodyPr/>
        <a:lstStyle/>
        <a:p>
          <a:endParaRPr lang="es-US"/>
        </a:p>
      </dgm:t>
    </dgm:pt>
    <dgm:pt modelId="{4ED07995-816A-4651-A3CF-2D408DB1EDB1}" type="pres">
      <dgm:prSet presAssocID="{D69347A6-CDB9-42E3-B5B5-BF8829C16B95}" presName="negativeSpace" presStyleCnt="0"/>
      <dgm:spPr/>
    </dgm:pt>
    <dgm:pt modelId="{D1727645-1043-481E-BE99-3E4665B1A579}" type="pres">
      <dgm:prSet presAssocID="{D69347A6-CDB9-42E3-B5B5-BF8829C16B95}" presName="childText" presStyleLbl="conFgAcc1" presStyleIdx="1" presStyleCnt="2">
        <dgm:presLayoutVars>
          <dgm:bulletEnabled val="1"/>
        </dgm:presLayoutVars>
      </dgm:prSet>
      <dgm:spPr/>
    </dgm:pt>
  </dgm:ptLst>
  <dgm:cxnLst>
    <dgm:cxn modelId="{72D6D39F-F230-4ED4-86AB-47AD463C7731}" srcId="{76D778BD-C8C4-43B5-A170-626DEE3A46B9}" destId="{52565AC3-3ABE-4689-A53F-C05B440AC1FD}" srcOrd="0" destOrd="0" parTransId="{7B2017D7-E3AC-44FE-9EAA-B3186DC02506}" sibTransId="{12C3E371-FB81-4884-B34E-B55219BC1ED1}"/>
    <dgm:cxn modelId="{846099E4-8514-5441-8A18-14A4042DD320}" type="presOf" srcId="{52565AC3-3ABE-4689-A53F-C05B440AC1FD}" destId="{C8FEDD6D-4892-4EF9-BF4B-BBC30D653E6F}" srcOrd="0" destOrd="0" presId="urn:microsoft.com/office/officeart/2005/8/layout/list1"/>
    <dgm:cxn modelId="{2A59437F-E96D-4ACA-9A61-2F8666E06A27}" srcId="{76D778BD-C8C4-43B5-A170-626DEE3A46B9}" destId="{D69347A6-CDB9-42E3-B5B5-BF8829C16B95}" srcOrd="1" destOrd="0" parTransId="{DBF87737-B872-4B49-A449-FC8582A5AB05}" sibTransId="{39C0ECE9-94AD-451A-866D-96EC4636E96C}"/>
    <dgm:cxn modelId="{D8206A0A-366A-0847-94E4-BD6DA7EFFC55}" type="presOf" srcId="{76D778BD-C8C4-43B5-A170-626DEE3A46B9}" destId="{811B104F-9EC5-43DB-BC65-DEE3E40C50C7}" srcOrd="0" destOrd="0" presId="urn:microsoft.com/office/officeart/2005/8/layout/list1"/>
    <dgm:cxn modelId="{2EFED6CA-08A2-5346-A7EC-0140D5795205}" type="presOf" srcId="{52565AC3-3ABE-4689-A53F-C05B440AC1FD}" destId="{154722BA-2C66-4D6C-B0C0-B7599BC7A2D3}" srcOrd="1" destOrd="0" presId="urn:microsoft.com/office/officeart/2005/8/layout/list1"/>
    <dgm:cxn modelId="{9C36F5C8-4E73-6140-A5AF-33D2B95AA5C2}" type="presOf" srcId="{D69347A6-CDB9-42E3-B5B5-BF8829C16B95}" destId="{68317D3B-FDBD-4C4F-A0FB-74E85418D4D5}" srcOrd="1" destOrd="0" presId="urn:microsoft.com/office/officeart/2005/8/layout/list1"/>
    <dgm:cxn modelId="{546F2BDE-0C89-4249-A81D-99D698468AF0}" type="presOf" srcId="{D69347A6-CDB9-42E3-B5B5-BF8829C16B95}" destId="{161EC4DA-96F0-46C5-BE69-867171A9FE4A}" srcOrd="0" destOrd="0" presId="urn:microsoft.com/office/officeart/2005/8/layout/list1"/>
    <dgm:cxn modelId="{B85B873F-ADD8-AF42-A3D8-49AEF4D4F594}" type="presParOf" srcId="{811B104F-9EC5-43DB-BC65-DEE3E40C50C7}" destId="{2E3FF68B-8A03-431E-942D-DAF61CD217B2}" srcOrd="0" destOrd="0" presId="urn:microsoft.com/office/officeart/2005/8/layout/list1"/>
    <dgm:cxn modelId="{821B9B5B-9E94-664D-A113-C76C515C3F98}" type="presParOf" srcId="{2E3FF68B-8A03-431E-942D-DAF61CD217B2}" destId="{C8FEDD6D-4892-4EF9-BF4B-BBC30D653E6F}" srcOrd="0" destOrd="0" presId="urn:microsoft.com/office/officeart/2005/8/layout/list1"/>
    <dgm:cxn modelId="{E10EE278-5068-2B44-8458-079FC093A59F}" type="presParOf" srcId="{2E3FF68B-8A03-431E-942D-DAF61CD217B2}" destId="{154722BA-2C66-4D6C-B0C0-B7599BC7A2D3}" srcOrd="1" destOrd="0" presId="urn:microsoft.com/office/officeart/2005/8/layout/list1"/>
    <dgm:cxn modelId="{977AEAA9-6A2E-2041-90C1-55F2642B0801}" type="presParOf" srcId="{811B104F-9EC5-43DB-BC65-DEE3E40C50C7}" destId="{485493B4-0D70-4672-9EAF-6DD0C90F0A1B}" srcOrd="1" destOrd="0" presId="urn:microsoft.com/office/officeart/2005/8/layout/list1"/>
    <dgm:cxn modelId="{31E01130-215C-414E-BD69-3403718AB6AF}" type="presParOf" srcId="{811B104F-9EC5-43DB-BC65-DEE3E40C50C7}" destId="{2A392374-400F-4D89-B318-F3934C517DD7}" srcOrd="2" destOrd="0" presId="urn:microsoft.com/office/officeart/2005/8/layout/list1"/>
    <dgm:cxn modelId="{C8A72766-5FDE-634C-B5F8-85FE7B4FABE8}" type="presParOf" srcId="{811B104F-9EC5-43DB-BC65-DEE3E40C50C7}" destId="{2AFE07F8-376E-46C6-86F5-7E5A3DC41E8D}" srcOrd="3" destOrd="0" presId="urn:microsoft.com/office/officeart/2005/8/layout/list1"/>
    <dgm:cxn modelId="{517DA06B-9D7C-A347-8B0C-1F88493EB9BE}" type="presParOf" srcId="{811B104F-9EC5-43DB-BC65-DEE3E40C50C7}" destId="{A32F7865-7499-4980-84A1-755ABA1880A2}" srcOrd="4" destOrd="0" presId="urn:microsoft.com/office/officeart/2005/8/layout/list1"/>
    <dgm:cxn modelId="{84C7BC53-623F-A345-AD53-4BD260C5F1BC}" type="presParOf" srcId="{A32F7865-7499-4980-84A1-755ABA1880A2}" destId="{161EC4DA-96F0-46C5-BE69-867171A9FE4A}" srcOrd="0" destOrd="0" presId="urn:microsoft.com/office/officeart/2005/8/layout/list1"/>
    <dgm:cxn modelId="{DED4D7EC-A827-3F45-819C-466222D3217B}" type="presParOf" srcId="{A32F7865-7499-4980-84A1-755ABA1880A2}" destId="{68317D3B-FDBD-4C4F-A0FB-74E85418D4D5}" srcOrd="1" destOrd="0" presId="urn:microsoft.com/office/officeart/2005/8/layout/list1"/>
    <dgm:cxn modelId="{6D0A18E6-AA2B-0F44-B740-82BB49703FD3}" type="presParOf" srcId="{811B104F-9EC5-43DB-BC65-DEE3E40C50C7}" destId="{4ED07995-816A-4651-A3CF-2D408DB1EDB1}" srcOrd="5" destOrd="0" presId="urn:microsoft.com/office/officeart/2005/8/layout/list1"/>
    <dgm:cxn modelId="{AEC5D35F-AD35-CD4F-B29F-0EF11260F19C}" type="presParOf" srcId="{811B104F-9EC5-43DB-BC65-DEE3E40C50C7}" destId="{D1727645-1043-481E-BE99-3E4665B1A57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7A55B-9BCE-4596-9A02-4592E084D1B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US"/>
        </a:p>
      </dgm:t>
    </dgm:pt>
    <dgm:pt modelId="{FF931821-6A65-46B9-9DB6-299A2F09BD7B}">
      <dgm:prSet phldrT="[Texto]"/>
      <dgm:spPr/>
      <dgm:t>
        <a:bodyPr/>
        <a:lstStyle/>
        <a:p>
          <a:pPr algn="just"/>
          <a:r>
            <a:rPr lang="es-US" dirty="0" smtClean="0"/>
            <a:t>¿Qué ha hecho tu equipo desde nuestra última reunión?</a:t>
          </a:r>
          <a:endParaRPr lang="es-US" dirty="0"/>
        </a:p>
      </dgm:t>
    </dgm:pt>
    <dgm:pt modelId="{97E63B87-E117-4B2E-9EEB-441620E7DBEE}" type="parTrans" cxnId="{BF7DF509-7537-42C9-962A-E3F157968E7E}">
      <dgm:prSet/>
      <dgm:spPr/>
      <dgm:t>
        <a:bodyPr/>
        <a:lstStyle/>
        <a:p>
          <a:endParaRPr lang="es-US"/>
        </a:p>
      </dgm:t>
    </dgm:pt>
    <dgm:pt modelId="{3FCCA3FA-522A-4400-A640-7D9942C40BDE}" type="sibTrans" cxnId="{BF7DF509-7537-42C9-962A-E3F157968E7E}">
      <dgm:prSet/>
      <dgm:spPr/>
      <dgm:t>
        <a:bodyPr/>
        <a:lstStyle/>
        <a:p>
          <a:endParaRPr lang="es-US"/>
        </a:p>
      </dgm:t>
    </dgm:pt>
    <dgm:pt modelId="{AFAA9F80-DD16-46C3-947F-BF2F8A0B931E}">
      <dgm:prSet phldrT="[Texto]"/>
      <dgm:spPr/>
      <dgm:t>
        <a:bodyPr/>
        <a:lstStyle/>
        <a:p>
          <a:pPr algn="just"/>
          <a:r>
            <a:rPr lang="es-US" dirty="0" smtClean="0"/>
            <a:t>¿Qué hará tu equipo antes que nos volvamos a reunir?</a:t>
          </a:r>
          <a:endParaRPr lang="es-US" dirty="0"/>
        </a:p>
      </dgm:t>
    </dgm:pt>
    <dgm:pt modelId="{35A838A6-E2DE-421C-AD6A-8CBCFC6E74D1}" type="parTrans" cxnId="{F391800B-3D3E-4D0D-9B38-40BC25EF62DB}">
      <dgm:prSet/>
      <dgm:spPr/>
      <dgm:t>
        <a:bodyPr/>
        <a:lstStyle/>
        <a:p>
          <a:endParaRPr lang="es-US"/>
        </a:p>
      </dgm:t>
    </dgm:pt>
    <dgm:pt modelId="{3F267021-A0BD-458A-A171-7E2229D6E33B}" type="sibTrans" cxnId="{F391800B-3D3E-4D0D-9B38-40BC25EF62DB}">
      <dgm:prSet/>
      <dgm:spPr/>
      <dgm:t>
        <a:bodyPr/>
        <a:lstStyle/>
        <a:p>
          <a:endParaRPr lang="es-US"/>
        </a:p>
      </dgm:t>
    </dgm:pt>
    <dgm:pt modelId="{D37770BF-1827-4D9E-8E86-1E22F5D6E2D2}">
      <dgm:prSet phldrT="[Texto]"/>
      <dgm:spPr/>
      <dgm:t>
        <a:bodyPr/>
        <a:lstStyle/>
        <a:p>
          <a:pPr algn="just"/>
          <a:r>
            <a:rPr lang="es-US" dirty="0" smtClean="0"/>
            <a:t>¿Hay algo que demora o estorba a tu equipo?</a:t>
          </a:r>
          <a:endParaRPr lang="es-US" dirty="0"/>
        </a:p>
      </dgm:t>
    </dgm:pt>
    <dgm:pt modelId="{9A73934C-532B-4C67-9069-13CB09070008}" type="parTrans" cxnId="{87A0B6C6-67D7-4A19-9CC3-47E2BF060ADA}">
      <dgm:prSet/>
      <dgm:spPr/>
      <dgm:t>
        <a:bodyPr/>
        <a:lstStyle/>
        <a:p>
          <a:endParaRPr lang="es-US"/>
        </a:p>
      </dgm:t>
    </dgm:pt>
    <dgm:pt modelId="{352AF67E-1634-4921-AF14-25BF7E0E1F2E}" type="sibTrans" cxnId="{87A0B6C6-67D7-4A19-9CC3-47E2BF060ADA}">
      <dgm:prSet/>
      <dgm:spPr/>
      <dgm:t>
        <a:bodyPr/>
        <a:lstStyle/>
        <a:p>
          <a:endParaRPr lang="es-US"/>
        </a:p>
      </dgm:t>
    </dgm:pt>
    <dgm:pt modelId="{887724DF-4C6B-4442-B71F-96549B098362}">
      <dgm:prSet/>
      <dgm:spPr/>
      <dgm:t>
        <a:bodyPr/>
        <a:lstStyle/>
        <a:p>
          <a:pPr algn="just"/>
          <a:r>
            <a:rPr lang="es-US" dirty="0" smtClean="0"/>
            <a:t>¿Estás a punto de poner algo en el camino del otro equipo?</a:t>
          </a:r>
          <a:endParaRPr lang="es-US" dirty="0"/>
        </a:p>
      </dgm:t>
    </dgm:pt>
    <dgm:pt modelId="{8FBE0505-FBAB-4507-8920-8580DD466FAC}" type="parTrans" cxnId="{0D17A71E-5143-4CDD-8F63-77908D92C5B9}">
      <dgm:prSet/>
      <dgm:spPr/>
      <dgm:t>
        <a:bodyPr/>
        <a:lstStyle/>
        <a:p>
          <a:endParaRPr lang="es-US"/>
        </a:p>
      </dgm:t>
    </dgm:pt>
    <dgm:pt modelId="{7E1CB688-5F2B-4089-93C8-AF3F60759E65}" type="sibTrans" cxnId="{0D17A71E-5143-4CDD-8F63-77908D92C5B9}">
      <dgm:prSet/>
      <dgm:spPr/>
      <dgm:t>
        <a:bodyPr/>
        <a:lstStyle/>
        <a:p>
          <a:endParaRPr lang="es-US"/>
        </a:p>
      </dgm:t>
    </dgm:pt>
    <dgm:pt modelId="{300D03BC-AE3D-4776-83BD-795892C3C3D4}" type="pres">
      <dgm:prSet presAssocID="{8CF7A55B-9BCE-4596-9A02-4592E084D1BB}" presName="Name0" presStyleCnt="0">
        <dgm:presLayoutVars>
          <dgm:dir/>
          <dgm:resizeHandles val="exact"/>
        </dgm:presLayoutVars>
      </dgm:prSet>
      <dgm:spPr/>
      <dgm:t>
        <a:bodyPr/>
        <a:lstStyle/>
        <a:p>
          <a:endParaRPr lang="es-EC"/>
        </a:p>
      </dgm:t>
    </dgm:pt>
    <dgm:pt modelId="{4E07B955-2ED4-4CF9-A943-203792D2DDDC}" type="pres">
      <dgm:prSet presAssocID="{FF931821-6A65-46B9-9DB6-299A2F09BD7B}" presName="composite" presStyleCnt="0"/>
      <dgm:spPr/>
    </dgm:pt>
    <dgm:pt modelId="{6093545A-D53C-4FE7-8B3F-452A94B06414}" type="pres">
      <dgm:prSet presAssocID="{FF931821-6A65-46B9-9DB6-299A2F09BD7B}" presName="rect1" presStyleLbl="trAlignAcc1" presStyleIdx="0" presStyleCnt="4">
        <dgm:presLayoutVars>
          <dgm:bulletEnabled val="1"/>
        </dgm:presLayoutVars>
      </dgm:prSet>
      <dgm:spPr/>
      <dgm:t>
        <a:bodyPr/>
        <a:lstStyle/>
        <a:p>
          <a:endParaRPr lang="es-US"/>
        </a:p>
      </dgm:t>
    </dgm:pt>
    <dgm:pt modelId="{323FC7BA-9E5C-4E26-87D9-3DD368CE0716}" type="pres">
      <dgm:prSet presAssocID="{FF931821-6A65-46B9-9DB6-299A2F09BD7B}" presName="rect2" presStyleLbl="fgImgPlace1" presStyleIdx="0" presStyleCnt="4"/>
      <dgm:spPr>
        <a:blipFill rotWithShape="1">
          <a:blip xmlns:r="http://schemas.openxmlformats.org/officeDocument/2006/relationships" r:embed="rId1"/>
          <a:stretch>
            <a:fillRect/>
          </a:stretch>
        </a:blipFill>
      </dgm:spPr>
    </dgm:pt>
    <dgm:pt modelId="{1249275E-B730-439D-94D5-347436B701EA}" type="pres">
      <dgm:prSet presAssocID="{3FCCA3FA-522A-4400-A640-7D9942C40BDE}" presName="sibTrans" presStyleCnt="0"/>
      <dgm:spPr/>
    </dgm:pt>
    <dgm:pt modelId="{4C957818-2597-49C7-8BBC-7C6888E548D2}" type="pres">
      <dgm:prSet presAssocID="{AFAA9F80-DD16-46C3-947F-BF2F8A0B931E}" presName="composite" presStyleCnt="0"/>
      <dgm:spPr/>
    </dgm:pt>
    <dgm:pt modelId="{B58153B3-094C-41E6-8EEB-462B04AC33EE}" type="pres">
      <dgm:prSet presAssocID="{AFAA9F80-DD16-46C3-947F-BF2F8A0B931E}" presName="rect1" presStyleLbl="trAlignAcc1" presStyleIdx="1" presStyleCnt="4">
        <dgm:presLayoutVars>
          <dgm:bulletEnabled val="1"/>
        </dgm:presLayoutVars>
      </dgm:prSet>
      <dgm:spPr/>
      <dgm:t>
        <a:bodyPr/>
        <a:lstStyle/>
        <a:p>
          <a:endParaRPr lang="es-US"/>
        </a:p>
      </dgm:t>
    </dgm:pt>
    <dgm:pt modelId="{E45E34C6-9D17-4455-8117-C7EDE62A96F0}" type="pres">
      <dgm:prSet presAssocID="{AFAA9F80-DD16-46C3-947F-BF2F8A0B931E}" presName="rect2" presStyleLbl="fgImgPlace1" presStyleIdx="1" presStyleCnt="4"/>
      <dgm:spPr>
        <a:blipFill rotWithShape="1">
          <a:blip xmlns:r="http://schemas.openxmlformats.org/officeDocument/2006/relationships" r:embed="rId1"/>
          <a:stretch>
            <a:fillRect/>
          </a:stretch>
        </a:blipFill>
      </dgm:spPr>
    </dgm:pt>
    <dgm:pt modelId="{8BE45BE2-D611-460E-8380-B122F6F08425}" type="pres">
      <dgm:prSet presAssocID="{3F267021-A0BD-458A-A171-7E2229D6E33B}" presName="sibTrans" presStyleCnt="0"/>
      <dgm:spPr/>
    </dgm:pt>
    <dgm:pt modelId="{940FFECF-64E9-406D-8316-4050D2854385}" type="pres">
      <dgm:prSet presAssocID="{D37770BF-1827-4D9E-8E86-1E22F5D6E2D2}" presName="composite" presStyleCnt="0"/>
      <dgm:spPr/>
    </dgm:pt>
    <dgm:pt modelId="{733FA469-F5F8-404D-B6FC-447C7ABD6258}" type="pres">
      <dgm:prSet presAssocID="{D37770BF-1827-4D9E-8E86-1E22F5D6E2D2}" presName="rect1" presStyleLbl="trAlignAcc1" presStyleIdx="2" presStyleCnt="4">
        <dgm:presLayoutVars>
          <dgm:bulletEnabled val="1"/>
        </dgm:presLayoutVars>
      </dgm:prSet>
      <dgm:spPr/>
      <dgm:t>
        <a:bodyPr/>
        <a:lstStyle/>
        <a:p>
          <a:endParaRPr lang="es-US"/>
        </a:p>
      </dgm:t>
    </dgm:pt>
    <dgm:pt modelId="{06FFBC13-B7DB-4E3F-9024-6C1FF86824CB}" type="pres">
      <dgm:prSet presAssocID="{D37770BF-1827-4D9E-8E86-1E22F5D6E2D2}" presName="rect2" presStyleLbl="fgImgPlace1" presStyleIdx="2" presStyleCnt="4"/>
      <dgm:spPr>
        <a:blipFill rotWithShape="1">
          <a:blip xmlns:r="http://schemas.openxmlformats.org/officeDocument/2006/relationships" r:embed="rId1"/>
          <a:stretch>
            <a:fillRect/>
          </a:stretch>
        </a:blipFill>
      </dgm:spPr>
    </dgm:pt>
    <dgm:pt modelId="{961F294D-9941-4353-BD5D-6F19D5142696}" type="pres">
      <dgm:prSet presAssocID="{352AF67E-1634-4921-AF14-25BF7E0E1F2E}" presName="sibTrans" presStyleCnt="0"/>
      <dgm:spPr/>
    </dgm:pt>
    <dgm:pt modelId="{08B9B726-8B48-4E10-A11B-F2780F9152C4}" type="pres">
      <dgm:prSet presAssocID="{887724DF-4C6B-4442-B71F-96549B098362}" presName="composite" presStyleCnt="0"/>
      <dgm:spPr/>
    </dgm:pt>
    <dgm:pt modelId="{6BB81D86-A700-488E-B3BF-57A9C2E382CC}" type="pres">
      <dgm:prSet presAssocID="{887724DF-4C6B-4442-B71F-96549B098362}" presName="rect1" presStyleLbl="trAlignAcc1" presStyleIdx="3" presStyleCnt="4">
        <dgm:presLayoutVars>
          <dgm:bulletEnabled val="1"/>
        </dgm:presLayoutVars>
      </dgm:prSet>
      <dgm:spPr/>
      <dgm:t>
        <a:bodyPr/>
        <a:lstStyle/>
        <a:p>
          <a:endParaRPr lang="es-EC"/>
        </a:p>
      </dgm:t>
    </dgm:pt>
    <dgm:pt modelId="{E8FF8E6D-C5B6-402C-8F4F-74158838A343}" type="pres">
      <dgm:prSet presAssocID="{887724DF-4C6B-4442-B71F-96549B098362}" presName="rect2" presStyleLbl="fgImgPlace1" presStyleIdx="3" presStyleCnt="4"/>
      <dgm:spPr>
        <a:blipFill rotWithShape="1">
          <a:blip xmlns:r="http://schemas.openxmlformats.org/officeDocument/2006/relationships" r:embed="rId1"/>
          <a:stretch>
            <a:fillRect/>
          </a:stretch>
        </a:blipFill>
      </dgm:spPr>
    </dgm:pt>
  </dgm:ptLst>
  <dgm:cxnLst>
    <dgm:cxn modelId="{498452DC-2079-8E46-9152-368E6D6AC2F7}" type="presOf" srcId="{FF931821-6A65-46B9-9DB6-299A2F09BD7B}" destId="{6093545A-D53C-4FE7-8B3F-452A94B06414}" srcOrd="0" destOrd="0" presId="urn:microsoft.com/office/officeart/2008/layout/PictureStrips"/>
    <dgm:cxn modelId="{736F3211-5271-7A47-ABEA-4B1FA61D03F6}" type="presOf" srcId="{8CF7A55B-9BCE-4596-9A02-4592E084D1BB}" destId="{300D03BC-AE3D-4776-83BD-795892C3C3D4}" srcOrd="0" destOrd="0" presId="urn:microsoft.com/office/officeart/2008/layout/PictureStrips"/>
    <dgm:cxn modelId="{8B69B2F5-7E7A-E345-9982-5DFAB0429964}" type="presOf" srcId="{D37770BF-1827-4D9E-8E86-1E22F5D6E2D2}" destId="{733FA469-F5F8-404D-B6FC-447C7ABD6258}" srcOrd="0" destOrd="0" presId="urn:microsoft.com/office/officeart/2008/layout/PictureStrips"/>
    <dgm:cxn modelId="{F391800B-3D3E-4D0D-9B38-40BC25EF62DB}" srcId="{8CF7A55B-9BCE-4596-9A02-4592E084D1BB}" destId="{AFAA9F80-DD16-46C3-947F-BF2F8A0B931E}" srcOrd="1" destOrd="0" parTransId="{35A838A6-E2DE-421C-AD6A-8CBCFC6E74D1}" sibTransId="{3F267021-A0BD-458A-A171-7E2229D6E33B}"/>
    <dgm:cxn modelId="{0D17A71E-5143-4CDD-8F63-77908D92C5B9}" srcId="{8CF7A55B-9BCE-4596-9A02-4592E084D1BB}" destId="{887724DF-4C6B-4442-B71F-96549B098362}" srcOrd="3" destOrd="0" parTransId="{8FBE0505-FBAB-4507-8920-8580DD466FAC}" sibTransId="{7E1CB688-5F2B-4089-93C8-AF3F60759E65}"/>
    <dgm:cxn modelId="{E7E281A0-DB96-FA48-A889-9416C4E0B5DF}" type="presOf" srcId="{887724DF-4C6B-4442-B71F-96549B098362}" destId="{6BB81D86-A700-488E-B3BF-57A9C2E382CC}" srcOrd="0" destOrd="0" presId="urn:microsoft.com/office/officeart/2008/layout/PictureStrips"/>
    <dgm:cxn modelId="{87A0B6C6-67D7-4A19-9CC3-47E2BF060ADA}" srcId="{8CF7A55B-9BCE-4596-9A02-4592E084D1BB}" destId="{D37770BF-1827-4D9E-8E86-1E22F5D6E2D2}" srcOrd="2" destOrd="0" parTransId="{9A73934C-532B-4C67-9069-13CB09070008}" sibTransId="{352AF67E-1634-4921-AF14-25BF7E0E1F2E}"/>
    <dgm:cxn modelId="{BF7DF509-7537-42C9-962A-E3F157968E7E}" srcId="{8CF7A55B-9BCE-4596-9A02-4592E084D1BB}" destId="{FF931821-6A65-46B9-9DB6-299A2F09BD7B}" srcOrd="0" destOrd="0" parTransId="{97E63B87-E117-4B2E-9EEB-441620E7DBEE}" sibTransId="{3FCCA3FA-522A-4400-A640-7D9942C40BDE}"/>
    <dgm:cxn modelId="{F7E0C12E-CB87-9A48-BEB0-1D3F978499A1}" type="presOf" srcId="{AFAA9F80-DD16-46C3-947F-BF2F8A0B931E}" destId="{B58153B3-094C-41E6-8EEB-462B04AC33EE}" srcOrd="0" destOrd="0" presId="urn:microsoft.com/office/officeart/2008/layout/PictureStrips"/>
    <dgm:cxn modelId="{F1C607D3-4ACE-4540-9348-5F667A911318}" type="presParOf" srcId="{300D03BC-AE3D-4776-83BD-795892C3C3D4}" destId="{4E07B955-2ED4-4CF9-A943-203792D2DDDC}" srcOrd="0" destOrd="0" presId="urn:microsoft.com/office/officeart/2008/layout/PictureStrips"/>
    <dgm:cxn modelId="{DE74A055-B0AB-1046-96B3-31DBA7EB8DE4}" type="presParOf" srcId="{4E07B955-2ED4-4CF9-A943-203792D2DDDC}" destId="{6093545A-D53C-4FE7-8B3F-452A94B06414}" srcOrd="0" destOrd="0" presId="urn:microsoft.com/office/officeart/2008/layout/PictureStrips"/>
    <dgm:cxn modelId="{4C34ADF4-E237-6048-A1CE-DC1F2B4685C7}" type="presParOf" srcId="{4E07B955-2ED4-4CF9-A943-203792D2DDDC}" destId="{323FC7BA-9E5C-4E26-87D9-3DD368CE0716}" srcOrd="1" destOrd="0" presId="urn:microsoft.com/office/officeart/2008/layout/PictureStrips"/>
    <dgm:cxn modelId="{758E1AD9-3887-2A4E-BC15-DE80D9877BEE}" type="presParOf" srcId="{300D03BC-AE3D-4776-83BD-795892C3C3D4}" destId="{1249275E-B730-439D-94D5-347436B701EA}" srcOrd="1" destOrd="0" presId="urn:microsoft.com/office/officeart/2008/layout/PictureStrips"/>
    <dgm:cxn modelId="{8463110E-1B3A-2843-98A5-34ADEFF8C15B}" type="presParOf" srcId="{300D03BC-AE3D-4776-83BD-795892C3C3D4}" destId="{4C957818-2597-49C7-8BBC-7C6888E548D2}" srcOrd="2" destOrd="0" presId="urn:microsoft.com/office/officeart/2008/layout/PictureStrips"/>
    <dgm:cxn modelId="{D6C268F4-131E-AF4A-B985-ABF001E3472A}" type="presParOf" srcId="{4C957818-2597-49C7-8BBC-7C6888E548D2}" destId="{B58153B3-094C-41E6-8EEB-462B04AC33EE}" srcOrd="0" destOrd="0" presId="urn:microsoft.com/office/officeart/2008/layout/PictureStrips"/>
    <dgm:cxn modelId="{C00E0CD1-14FE-C54D-928F-6A703D8CA01A}" type="presParOf" srcId="{4C957818-2597-49C7-8BBC-7C6888E548D2}" destId="{E45E34C6-9D17-4455-8117-C7EDE62A96F0}" srcOrd="1" destOrd="0" presId="urn:microsoft.com/office/officeart/2008/layout/PictureStrips"/>
    <dgm:cxn modelId="{94E8FA01-DC61-E540-AC62-040EA290AEB9}" type="presParOf" srcId="{300D03BC-AE3D-4776-83BD-795892C3C3D4}" destId="{8BE45BE2-D611-460E-8380-B122F6F08425}" srcOrd="3" destOrd="0" presId="urn:microsoft.com/office/officeart/2008/layout/PictureStrips"/>
    <dgm:cxn modelId="{38F0CAE3-F12C-1C4E-A101-197816D51453}" type="presParOf" srcId="{300D03BC-AE3D-4776-83BD-795892C3C3D4}" destId="{940FFECF-64E9-406D-8316-4050D2854385}" srcOrd="4" destOrd="0" presId="urn:microsoft.com/office/officeart/2008/layout/PictureStrips"/>
    <dgm:cxn modelId="{7F2A0E22-825D-D647-AD79-EC14B0D26844}" type="presParOf" srcId="{940FFECF-64E9-406D-8316-4050D2854385}" destId="{733FA469-F5F8-404D-B6FC-447C7ABD6258}" srcOrd="0" destOrd="0" presId="urn:microsoft.com/office/officeart/2008/layout/PictureStrips"/>
    <dgm:cxn modelId="{095DD249-01E8-7A40-B778-7DB35B046BAE}" type="presParOf" srcId="{940FFECF-64E9-406D-8316-4050D2854385}" destId="{06FFBC13-B7DB-4E3F-9024-6C1FF86824CB}" srcOrd="1" destOrd="0" presId="urn:microsoft.com/office/officeart/2008/layout/PictureStrips"/>
    <dgm:cxn modelId="{07CF6052-F212-A644-8DEE-126E190685F1}" type="presParOf" srcId="{300D03BC-AE3D-4776-83BD-795892C3C3D4}" destId="{961F294D-9941-4353-BD5D-6F19D5142696}" srcOrd="5" destOrd="0" presId="urn:microsoft.com/office/officeart/2008/layout/PictureStrips"/>
    <dgm:cxn modelId="{8A6787D2-05C0-384A-8C64-C0A86C6C2E14}" type="presParOf" srcId="{300D03BC-AE3D-4776-83BD-795892C3C3D4}" destId="{08B9B726-8B48-4E10-A11B-F2780F9152C4}" srcOrd="6" destOrd="0" presId="urn:microsoft.com/office/officeart/2008/layout/PictureStrips"/>
    <dgm:cxn modelId="{C1BC4BBB-990C-BF43-B5BE-E16456C1A1B7}" type="presParOf" srcId="{08B9B726-8B48-4E10-A11B-F2780F9152C4}" destId="{6BB81D86-A700-488E-B3BF-57A9C2E382CC}" srcOrd="0" destOrd="0" presId="urn:microsoft.com/office/officeart/2008/layout/PictureStrips"/>
    <dgm:cxn modelId="{636CB92E-BE3E-C441-90C9-FEE0F75B0C7C}" type="presParOf" srcId="{08B9B726-8B48-4E10-A11B-F2780F9152C4}" destId="{E8FF8E6D-C5B6-402C-8F4F-74158838A343}"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0059C-0B2D-4CE4-9F10-ED4EAA144B21}">
      <dsp:nvSpPr>
        <dsp:cNvPr id="0" name=""/>
        <dsp:cNvSpPr/>
      </dsp:nvSpPr>
      <dsp:spPr>
        <a:xfrm>
          <a:off x="0" y="187099"/>
          <a:ext cx="2327140" cy="13962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US" sz="1800" kern="1200" dirty="0" smtClean="0"/>
            <a:t>La reunión comienza puntualmente a su hora.</a:t>
          </a:r>
          <a:endParaRPr lang="es-US" sz="1800" kern="1200" dirty="0"/>
        </a:p>
      </dsp:txBody>
      <dsp:txXfrm>
        <a:off x="0" y="187099"/>
        <a:ext cx="2327140" cy="1396284"/>
      </dsp:txXfrm>
    </dsp:sp>
    <dsp:sp modelId="{1233764E-95C6-4A92-883E-0A9D4A94125D}">
      <dsp:nvSpPr>
        <dsp:cNvPr id="0" name=""/>
        <dsp:cNvSpPr/>
      </dsp:nvSpPr>
      <dsp:spPr>
        <a:xfrm>
          <a:off x="2559855" y="187099"/>
          <a:ext cx="2327140" cy="1396284"/>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US" sz="1800" kern="1200" dirty="0" smtClean="0"/>
            <a:t>Todos son bienvenidos, pero solo los “cerdos” pueden hablar.</a:t>
          </a:r>
          <a:endParaRPr lang="es-US" sz="1800" kern="1200" dirty="0"/>
        </a:p>
      </dsp:txBody>
      <dsp:txXfrm>
        <a:off x="2559855" y="187099"/>
        <a:ext cx="2327140" cy="1396284"/>
      </dsp:txXfrm>
    </dsp:sp>
    <dsp:sp modelId="{7D672646-053B-487E-BAB9-A1781E6105E2}">
      <dsp:nvSpPr>
        <dsp:cNvPr id="0" name=""/>
        <dsp:cNvSpPr/>
      </dsp:nvSpPr>
      <dsp:spPr>
        <a:xfrm>
          <a:off x="5119710" y="187099"/>
          <a:ext cx="2327140" cy="1396284"/>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US" sz="1800" kern="1200" dirty="0" smtClean="0"/>
            <a:t>La reunión tiene una duración fija de 15 minutos.</a:t>
          </a:r>
          <a:endParaRPr lang="es-US" sz="1800" kern="1200" dirty="0"/>
        </a:p>
      </dsp:txBody>
      <dsp:txXfrm>
        <a:off x="5119710" y="187099"/>
        <a:ext cx="2327140" cy="1396284"/>
      </dsp:txXfrm>
    </dsp:sp>
    <dsp:sp modelId="{03BBFAA6-2FAB-436B-8B95-D7F85F765D8C}">
      <dsp:nvSpPr>
        <dsp:cNvPr id="0" name=""/>
        <dsp:cNvSpPr/>
      </dsp:nvSpPr>
      <dsp:spPr>
        <a:xfrm>
          <a:off x="1279927" y="1816098"/>
          <a:ext cx="2327140" cy="1396284"/>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US" sz="1800" kern="1200" dirty="0" smtClean="0"/>
            <a:t>Todos los asistentes deben mantenerse de pie </a:t>
          </a:r>
          <a:endParaRPr lang="es-US" sz="1800" kern="1200" dirty="0"/>
        </a:p>
      </dsp:txBody>
      <dsp:txXfrm>
        <a:off x="1279927" y="1816098"/>
        <a:ext cx="2327140" cy="1396284"/>
      </dsp:txXfrm>
    </dsp:sp>
    <dsp:sp modelId="{1D5710B5-3CE2-4B51-9F7C-EFAB282D5E13}">
      <dsp:nvSpPr>
        <dsp:cNvPr id="0" name=""/>
        <dsp:cNvSpPr/>
      </dsp:nvSpPr>
      <dsp:spPr>
        <a:xfrm>
          <a:off x="3839782" y="1816098"/>
          <a:ext cx="2327140" cy="1396284"/>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US" sz="1800" kern="1200" dirty="0" smtClean="0"/>
            <a:t>La reunión debe ocurrir en la misma ubicación y a la misma hora todos los días</a:t>
          </a:r>
          <a:endParaRPr lang="es-US" sz="1800" kern="1200" dirty="0"/>
        </a:p>
      </dsp:txBody>
      <dsp:txXfrm>
        <a:off x="3839782" y="1816098"/>
        <a:ext cx="2327140" cy="1396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7291B-A788-4B8E-AC76-53F0DF2DD5E1}">
      <dsp:nvSpPr>
        <dsp:cNvPr id="0" name=""/>
        <dsp:cNvSpPr/>
      </dsp:nvSpPr>
      <dsp:spPr>
        <a:xfrm>
          <a:off x="271354" y="3435"/>
          <a:ext cx="2879962" cy="214983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s-US" sz="2600" kern="1200" smtClean="0"/>
            <a:t>¿Qué has hecho desde ayer?</a:t>
          </a:r>
          <a:endParaRPr lang="es-US" sz="2600" kern="1200"/>
        </a:p>
      </dsp:txBody>
      <dsp:txXfrm>
        <a:off x="321727" y="53808"/>
        <a:ext cx="2779216" cy="2099458"/>
      </dsp:txXfrm>
    </dsp:sp>
    <dsp:sp modelId="{B91831E9-1E05-4868-AB8E-9A28F1EBBA23}">
      <dsp:nvSpPr>
        <dsp:cNvPr id="0" name=""/>
        <dsp:cNvSpPr/>
      </dsp:nvSpPr>
      <dsp:spPr>
        <a:xfrm>
          <a:off x="271354" y="2153266"/>
          <a:ext cx="2879962" cy="9244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r>
            <a:rPr lang="es-ES" sz="3200" kern="1200" dirty="0" smtClean="0"/>
            <a:t>PREGUNTA</a:t>
          </a:r>
          <a:endParaRPr lang="es-US" sz="3200" kern="1200" dirty="0"/>
        </a:p>
      </dsp:txBody>
      <dsp:txXfrm>
        <a:off x="271354" y="2153266"/>
        <a:ext cx="2028142" cy="924427"/>
      </dsp:txXfrm>
    </dsp:sp>
    <dsp:sp modelId="{C7D21E19-B0F9-4757-9154-3A2A047870E3}">
      <dsp:nvSpPr>
        <dsp:cNvPr id="0" name=""/>
        <dsp:cNvSpPr/>
      </dsp:nvSpPr>
      <dsp:spPr>
        <a:xfrm>
          <a:off x="2380966" y="2300103"/>
          <a:ext cx="1007986" cy="1007986"/>
        </a:xfrm>
        <a:prstGeom prst="ellipse">
          <a:avLst/>
        </a:prstGeom>
        <a:blipFill rotWithShape="1">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44F8B1-5DEE-4471-968A-6202DFADD87D}">
      <dsp:nvSpPr>
        <dsp:cNvPr id="0" name=""/>
        <dsp:cNvSpPr/>
      </dsp:nvSpPr>
      <dsp:spPr>
        <a:xfrm>
          <a:off x="3638675" y="3435"/>
          <a:ext cx="2879962" cy="214983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s-US" sz="2600" kern="1200" smtClean="0"/>
            <a:t>¿Qué es lo que estás planeando hacer hoy?</a:t>
          </a:r>
          <a:endParaRPr lang="es-US" sz="2600" kern="1200"/>
        </a:p>
      </dsp:txBody>
      <dsp:txXfrm>
        <a:off x="3689048" y="53808"/>
        <a:ext cx="2779216" cy="2099458"/>
      </dsp:txXfrm>
    </dsp:sp>
    <dsp:sp modelId="{1AE42713-D601-4A3D-8314-52BEE13D3211}">
      <dsp:nvSpPr>
        <dsp:cNvPr id="0" name=""/>
        <dsp:cNvSpPr/>
      </dsp:nvSpPr>
      <dsp:spPr>
        <a:xfrm>
          <a:off x="3638675" y="2153266"/>
          <a:ext cx="2879962" cy="9244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r>
            <a:rPr lang="es-ES" sz="3200" kern="1200" dirty="0" smtClean="0"/>
            <a:t>PREGUNTA</a:t>
          </a:r>
          <a:endParaRPr lang="es-US" sz="3200" kern="1200" dirty="0"/>
        </a:p>
      </dsp:txBody>
      <dsp:txXfrm>
        <a:off x="3638675" y="2153266"/>
        <a:ext cx="2028142" cy="924427"/>
      </dsp:txXfrm>
    </dsp:sp>
    <dsp:sp modelId="{836C8621-428F-4F96-BFF4-004F54CFCC26}">
      <dsp:nvSpPr>
        <dsp:cNvPr id="0" name=""/>
        <dsp:cNvSpPr/>
      </dsp:nvSpPr>
      <dsp:spPr>
        <a:xfrm>
          <a:off x="5748287" y="2300103"/>
          <a:ext cx="1007986" cy="1007986"/>
        </a:xfrm>
        <a:prstGeom prst="ellipse">
          <a:avLst/>
        </a:prstGeom>
        <a:blipFill rotWithShape="1">
          <a:blip xmlns:r="http://schemas.openxmlformats.org/officeDocument/2006/relationships" r:embed="rId2"/>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706192-A484-486B-825E-EA21BD31E059}">
      <dsp:nvSpPr>
        <dsp:cNvPr id="0" name=""/>
        <dsp:cNvSpPr/>
      </dsp:nvSpPr>
      <dsp:spPr>
        <a:xfrm>
          <a:off x="7005996" y="3435"/>
          <a:ext cx="2879962" cy="214983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s-US" sz="2600" kern="1200" smtClean="0"/>
            <a:t>¿Has tenido algún problema que te haya impedido alcanzar tu objetivo? </a:t>
          </a:r>
          <a:endParaRPr lang="es-US" sz="2600" kern="1200"/>
        </a:p>
      </dsp:txBody>
      <dsp:txXfrm>
        <a:off x="7056369" y="53808"/>
        <a:ext cx="2779216" cy="2099458"/>
      </dsp:txXfrm>
    </dsp:sp>
    <dsp:sp modelId="{C9E4FC8F-99E7-4A36-841D-65496FDA5D0D}">
      <dsp:nvSpPr>
        <dsp:cNvPr id="0" name=""/>
        <dsp:cNvSpPr/>
      </dsp:nvSpPr>
      <dsp:spPr>
        <a:xfrm>
          <a:off x="7005996" y="2153266"/>
          <a:ext cx="2879962" cy="9244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r>
            <a:rPr lang="es-ES" sz="3200" kern="1200" dirty="0" smtClean="0"/>
            <a:t>PREGUNTA</a:t>
          </a:r>
          <a:endParaRPr lang="es-US" sz="3200" kern="1200" dirty="0"/>
        </a:p>
      </dsp:txBody>
      <dsp:txXfrm>
        <a:off x="7005996" y="2153266"/>
        <a:ext cx="2028142" cy="924427"/>
      </dsp:txXfrm>
    </dsp:sp>
    <dsp:sp modelId="{FB67DE25-2050-4D5C-BFAC-131792C67802}">
      <dsp:nvSpPr>
        <dsp:cNvPr id="0" name=""/>
        <dsp:cNvSpPr/>
      </dsp:nvSpPr>
      <dsp:spPr>
        <a:xfrm>
          <a:off x="9115608" y="2300103"/>
          <a:ext cx="1007986" cy="1007986"/>
        </a:xfrm>
        <a:prstGeom prst="ellipse">
          <a:avLst/>
        </a:prstGeom>
        <a:blipFill rotWithShape="1">
          <a:blip xmlns:r="http://schemas.openxmlformats.org/officeDocument/2006/relationships" r:embed="rId2"/>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92374-400F-4D89-B318-F3934C517DD7}">
      <dsp:nvSpPr>
        <dsp:cNvPr id="0" name=""/>
        <dsp:cNvSpPr/>
      </dsp:nvSpPr>
      <dsp:spPr>
        <a:xfrm>
          <a:off x="0" y="1617818"/>
          <a:ext cx="7497047" cy="478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722BA-2C66-4D6C-B0C0-B7599BC7A2D3}">
      <dsp:nvSpPr>
        <dsp:cNvPr id="0" name=""/>
        <dsp:cNvSpPr/>
      </dsp:nvSpPr>
      <dsp:spPr>
        <a:xfrm>
          <a:off x="374486" y="53799"/>
          <a:ext cx="6157101" cy="1844459"/>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359" tIns="0" rIns="198359" bIns="0" numCol="1" spcCol="1270" anchor="ctr" anchorCtr="0">
          <a:noAutofit/>
        </a:bodyPr>
        <a:lstStyle/>
        <a:p>
          <a:pPr lvl="0" algn="just" defTabSz="1066800">
            <a:lnSpc>
              <a:spcPct val="90000"/>
            </a:lnSpc>
            <a:spcBef>
              <a:spcPct val="0"/>
            </a:spcBef>
            <a:spcAft>
              <a:spcPct val="35000"/>
            </a:spcAft>
          </a:pPr>
          <a:r>
            <a:rPr lang="es-US" sz="2400" kern="1200" dirty="0" smtClean="0"/>
            <a:t>Estas reuniones permiten a los grupos de equipos discutir su trabajo, enfocándose especialmente en áreas de solapamiento e integración.</a:t>
          </a:r>
          <a:endParaRPr lang="es-US" sz="2400" kern="1200" dirty="0"/>
        </a:p>
      </dsp:txBody>
      <dsp:txXfrm>
        <a:off x="464525" y="143838"/>
        <a:ext cx="5977023" cy="1664381"/>
      </dsp:txXfrm>
    </dsp:sp>
    <dsp:sp modelId="{D1727645-1043-481E-BE99-3E4665B1A579}">
      <dsp:nvSpPr>
        <dsp:cNvPr id="0" name=""/>
        <dsp:cNvSpPr/>
      </dsp:nvSpPr>
      <dsp:spPr>
        <a:xfrm>
          <a:off x="0" y="3634431"/>
          <a:ext cx="7497047" cy="478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317D3B-FDBD-4C4F-A0FB-74E85418D4D5}">
      <dsp:nvSpPr>
        <dsp:cNvPr id="0" name=""/>
        <dsp:cNvSpPr/>
      </dsp:nvSpPr>
      <dsp:spPr>
        <a:xfrm>
          <a:off x="387364" y="2251655"/>
          <a:ext cx="5951216" cy="1715653"/>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359" tIns="0" rIns="198359" bIns="0" numCol="1" spcCol="1270" anchor="ctr" anchorCtr="0">
          <a:noAutofit/>
        </a:bodyPr>
        <a:lstStyle/>
        <a:p>
          <a:pPr lvl="0" algn="l" defTabSz="1600200">
            <a:lnSpc>
              <a:spcPct val="90000"/>
            </a:lnSpc>
            <a:spcBef>
              <a:spcPct val="0"/>
            </a:spcBef>
            <a:spcAft>
              <a:spcPct val="35000"/>
            </a:spcAft>
          </a:pPr>
          <a:r>
            <a:rPr lang="es-US" sz="3600" kern="1200" dirty="0" smtClean="0"/>
            <a:t>Asiste una persona asignada por cada equipo</a:t>
          </a:r>
          <a:endParaRPr lang="es-US" sz="3600" kern="1200" dirty="0"/>
        </a:p>
      </dsp:txBody>
      <dsp:txXfrm>
        <a:off x="471115" y="2335406"/>
        <a:ext cx="5783714" cy="15481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3545A-D53C-4FE7-8B3F-452A94B06414}">
      <dsp:nvSpPr>
        <dsp:cNvPr id="0" name=""/>
        <dsp:cNvSpPr/>
      </dsp:nvSpPr>
      <dsp:spPr>
        <a:xfrm>
          <a:off x="189599" y="303115"/>
          <a:ext cx="4529048" cy="141532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649" tIns="102870" rIns="102870" bIns="102870" numCol="1" spcCol="1270" anchor="ctr" anchorCtr="0">
          <a:noAutofit/>
        </a:bodyPr>
        <a:lstStyle/>
        <a:p>
          <a:pPr lvl="0" algn="just" defTabSz="1200150">
            <a:lnSpc>
              <a:spcPct val="90000"/>
            </a:lnSpc>
            <a:spcBef>
              <a:spcPct val="0"/>
            </a:spcBef>
            <a:spcAft>
              <a:spcPct val="35000"/>
            </a:spcAft>
          </a:pPr>
          <a:r>
            <a:rPr lang="es-US" sz="2700" kern="1200" dirty="0" smtClean="0"/>
            <a:t>¿Qué ha hecho tu equipo desde nuestra última reunión?</a:t>
          </a:r>
          <a:endParaRPr lang="es-US" sz="2700" kern="1200" dirty="0"/>
        </a:p>
      </dsp:txBody>
      <dsp:txXfrm>
        <a:off x="189599" y="303115"/>
        <a:ext cx="4529048" cy="1415327"/>
      </dsp:txXfrm>
    </dsp:sp>
    <dsp:sp modelId="{323FC7BA-9E5C-4E26-87D9-3DD368CE0716}">
      <dsp:nvSpPr>
        <dsp:cNvPr id="0" name=""/>
        <dsp:cNvSpPr/>
      </dsp:nvSpPr>
      <dsp:spPr>
        <a:xfrm>
          <a:off x="889" y="98679"/>
          <a:ext cx="990729" cy="148609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8153B3-094C-41E6-8EEB-462B04AC33EE}">
      <dsp:nvSpPr>
        <dsp:cNvPr id="0" name=""/>
        <dsp:cNvSpPr/>
      </dsp:nvSpPr>
      <dsp:spPr>
        <a:xfrm>
          <a:off x="5083962" y="303115"/>
          <a:ext cx="4529048" cy="141532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649" tIns="102870" rIns="102870" bIns="102870" numCol="1" spcCol="1270" anchor="ctr" anchorCtr="0">
          <a:noAutofit/>
        </a:bodyPr>
        <a:lstStyle/>
        <a:p>
          <a:pPr lvl="0" algn="just" defTabSz="1200150">
            <a:lnSpc>
              <a:spcPct val="90000"/>
            </a:lnSpc>
            <a:spcBef>
              <a:spcPct val="0"/>
            </a:spcBef>
            <a:spcAft>
              <a:spcPct val="35000"/>
            </a:spcAft>
          </a:pPr>
          <a:r>
            <a:rPr lang="es-US" sz="2700" kern="1200" dirty="0" smtClean="0"/>
            <a:t>¿Qué hará tu equipo antes que nos volvamos a reunir?</a:t>
          </a:r>
          <a:endParaRPr lang="es-US" sz="2700" kern="1200" dirty="0"/>
        </a:p>
      </dsp:txBody>
      <dsp:txXfrm>
        <a:off x="5083962" y="303115"/>
        <a:ext cx="4529048" cy="1415327"/>
      </dsp:txXfrm>
    </dsp:sp>
    <dsp:sp modelId="{E45E34C6-9D17-4455-8117-C7EDE62A96F0}">
      <dsp:nvSpPr>
        <dsp:cNvPr id="0" name=""/>
        <dsp:cNvSpPr/>
      </dsp:nvSpPr>
      <dsp:spPr>
        <a:xfrm>
          <a:off x="4895252" y="98679"/>
          <a:ext cx="990729" cy="148609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3FA469-F5F8-404D-B6FC-447C7ABD6258}">
      <dsp:nvSpPr>
        <dsp:cNvPr id="0" name=""/>
        <dsp:cNvSpPr/>
      </dsp:nvSpPr>
      <dsp:spPr>
        <a:xfrm>
          <a:off x="189599" y="2084855"/>
          <a:ext cx="4529048" cy="141532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649" tIns="102870" rIns="102870" bIns="102870" numCol="1" spcCol="1270" anchor="ctr" anchorCtr="0">
          <a:noAutofit/>
        </a:bodyPr>
        <a:lstStyle/>
        <a:p>
          <a:pPr lvl="0" algn="just" defTabSz="1200150">
            <a:lnSpc>
              <a:spcPct val="90000"/>
            </a:lnSpc>
            <a:spcBef>
              <a:spcPct val="0"/>
            </a:spcBef>
            <a:spcAft>
              <a:spcPct val="35000"/>
            </a:spcAft>
          </a:pPr>
          <a:r>
            <a:rPr lang="es-US" sz="2700" kern="1200" dirty="0" smtClean="0"/>
            <a:t>¿Hay algo que demora o estorba a tu equipo?</a:t>
          </a:r>
          <a:endParaRPr lang="es-US" sz="2700" kern="1200" dirty="0"/>
        </a:p>
      </dsp:txBody>
      <dsp:txXfrm>
        <a:off x="189599" y="2084855"/>
        <a:ext cx="4529048" cy="1415327"/>
      </dsp:txXfrm>
    </dsp:sp>
    <dsp:sp modelId="{06FFBC13-B7DB-4E3F-9024-6C1FF86824CB}">
      <dsp:nvSpPr>
        <dsp:cNvPr id="0" name=""/>
        <dsp:cNvSpPr/>
      </dsp:nvSpPr>
      <dsp:spPr>
        <a:xfrm>
          <a:off x="889" y="1880419"/>
          <a:ext cx="990729" cy="148609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81D86-A700-488E-B3BF-57A9C2E382CC}">
      <dsp:nvSpPr>
        <dsp:cNvPr id="0" name=""/>
        <dsp:cNvSpPr/>
      </dsp:nvSpPr>
      <dsp:spPr>
        <a:xfrm>
          <a:off x="5083962" y="2084855"/>
          <a:ext cx="4529048" cy="141532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649" tIns="102870" rIns="102870" bIns="102870" numCol="1" spcCol="1270" anchor="ctr" anchorCtr="0">
          <a:noAutofit/>
        </a:bodyPr>
        <a:lstStyle/>
        <a:p>
          <a:pPr lvl="0" algn="just" defTabSz="1200150">
            <a:lnSpc>
              <a:spcPct val="90000"/>
            </a:lnSpc>
            <a:spcBef>
              <a:spcPct val="0"/>
            </a:spcBef>
            <a:spcAft>
              <a:spcPct val="35000"/>
            </a:spcAft>
          </a:pPr>
          <a:r>
            <a:rPr lang="es-US" sz="2700" kern="1200" dirty="0" smtClean="0"/>
            <a:t>¿Estás a punto de poner algo en el camino del otro equipo?</a:t>
          </a:r>
          <a:endParaRPr lang="es-US" sz="2700" kern="1200" dirty="0"/>
        </a:p>
      </dsp:txBody>
      <dsp:txXfrm>
        <a:off x="5083962" y="2084855"/>
        <a:ext cx="4529048" cy="1415327"/>
      </dsp:txXfrm>
    </dsp:sp>
    <dsp:sp modelId="{E8FF8E6D-C5B6-402C-8F4F-74158838A343}">
      <dsp:nvSpPr>
        <dsp:cNvPr id="0" name=""/>
        <dsp:cNvSpPr/>
      </dsp:nvSpPr>
      <dsp:spPr>
        <a:xfrm>
          <a:off x="4895252" y="1880419"/>
          <a:ext cx="990729" cy="148609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B4DC4-53FF-5B47-B885-69065D9B77A6}" type="datetimeFigureOut">
              <a:rPr lang="en-US" smtClean="0"/>
              <a:t>11/13/16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54751-52A1-7C41-AD53-D5552481E65F}" type="slidenum">
              <a:rPr lang="en-US" smtClean="0"/>
              <a:t>‹#›</a:t>
            </a:fld>
            <a:endParaRPr lang="en-US"/>
          </a:p>
        </p:txBody>
      </p:sp>
    </p:spTree>
    <p:extLst>
      <p:ext uri="{BB962C8B-B14F-4D97-AF65-F5344CB8AC3E}">
        <p14:creationId xmlns:p14="http://schemas.microsoft.com/office/powerpoint/2010/main" val="1447876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E380-178F-DF45-BFD0-66AEB45436BF}" type="datetimeFigureOut">
              <a:rPr lang="en-US" smtClean="0"/>
              <a:t>11/13/16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A8D6B-5608-E544-8CA4-0178D250604B}" type="slidenum">
              <a:rPr lang="en-US" smtClean="0"/>
              <a:t>‹#›</a:t>
            </a:fld>
            <a:endParaRPr lang="en-US"/>
          </a:p>
        </p:txBody>
      </p:sp>
    </p:spTree>
    <p:extLst>
      <p:ext uri="{BB962C8B-B14F-4D97-AF65-F5344CB8AC3E}">
        <p14:creationId xmlns:p14="http://schemas.microsoft.com/office/powerpoint/2010/main" val="146513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950641-FDA6-5041-B714-E663C75C3FBB}" type="datetimeFigureOut">
              <a:rPr lang="en-US" smtClean="0"/>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139897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50641-FDA6-5041-B714-E663C75C3FBB}" type="datetimeFigureOut">
              <a:rPr lang="en-US" smtClean="0"/>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47544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50641-FDA6-5041-B714-E663C75C3FBB}" type="datetimeFigureOut">
              <a:rPr lang="en-US" smtClean="0"/>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212876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50641-FDA6-5041-B714-E663C75C3FBB}" type="datetimeFigureOut">
              <a:rPr lang="en-US" smtClean="0"/>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194607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50641-FDA6-5041-B714-E663C75C3FBB}" type="datetimeFigureOut">
              <a:rPr lang="en-US" smtClean="0"/>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153231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50641-FDA6-5041-B714-E663C75C3FBB}" type="datetimeFigureOut">
              <a:rPr lang="en-US" smtClean="0"/>
              <a:t>11/13/16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95577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50641-FDA6-5041-B714-E663C75C3FBB}" type="datetimeFigureOut">
              <a:rPr lang="en-US" smtClean="0"/>
              <a:t>11/13/16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47770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50641-FDA6-5041-B714-E663C75C3FBB}" type="datetimeFigureOut">
              <a:rPr lang="en-US" smtClean="0"/>
              <a:t>11/13/16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145229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50641-FDA6-5041-B714-E663C75C3FBB}" type="datetimeFigureOut">
              <a:rPr lang="en-US" smtClean="0"/>
              <a:t>11/13/16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45854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50641-FDA6-5041-B714-E663C75C3FBB}" type="datetimeFigureOut">
              <a:rPr lang="en-US" smtClean="0"/>
              <a:t>11/13/16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16319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50641-FDA6-5041-B714-E663C75C3FBB}" type="datetimeFigureOut">
              <a:rPr lang="en-US" smtClean="0"/>
              <a:t>11/13/16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1534-B04F-F74A-BF9A-791EE6ABE22B}" type="slidenum">
              <a:rPr lang="en-US" smtClean="0"/>
              <a:t>‹#›</a:t>
            </a:fld>
            <a:endParaRPr lang="en-US"/>
          </a:p>
        </p:txBody>
      </p:sp>
    </p:spTree>
    <p:extLst>
      <p:ext uri="{BB962C8B-B14F-4D97-AF65-F5344CB8AC3E}">
        <p14:creationId xmlns:p14="http://schemas.microsoft.com/office/powerpoint/2010/main" val="11272431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50641-FDA6-5041-B714-E663C75C3FBB}" type="datetimeFigureOut">
              <a:rPr lang="en-US" smtClean="0"/>
              <a:t>11/13/16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41534-B04F-F74A-BF9A-791EE6ABE22B}" type="slidenum">
              <a:rPr lang="en-US" smtClean="0"/>
              <a:t>‹#›</a:t>
            </a:fld>
            <a:endParaRPr lang="en-US"/>
          </a:p>
        </p:txBody>
      </p:sp>
    </p:spTree>
    <p:extLst>
      <p:ext uri="{BB962C8B-B14F-4D97-AF65-F5344CB8AC3E}">
        <p14:creationId xmlns:p14="http://schemas.microsoft.com/office/powerpoint/2010/main" val="66437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gilemanifesto.org/iso/es/manifesto.html" TargetMode="External"/><Relationship Id="rId3" Type="http://schemas.openxmlformats.org/officeDocument/2006/relationships/hyperlink" Target="http://agilemanifesto.org/iso/es/principle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Desarrollo</a:t>
            </a:r>
            <a:r>
              <a:rPr lang="en-US" dirty="0" smtClean="0"/>
              <a:t> </a:t>
            </a:r>
            <a:r>
              <a:rPr lang="en-US" dirty="0" err="1" smtClean="0"/>
              <a:t>Ágil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695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Metodologías</a:t>
            </a:r>
            <a:r>
              <a:rPr lang="en-US" dirty="0" smtClean="0"/>
              <a:t> </a:t>
            </a:r>
            <a:r>
              <a:rPr lang="en-US" dirty="0" err="1" smtClean="0"/>
              <a:t>Ágiles</a:t>
            </a:r>
            <a:endParaRPr lang="en-US" dirty="0"/>
          </a:p>
        </p:txBody>
      </p:sp>
      <p:sp>
        <p:nvSpPr>
          <p:cNvPr id="3" name="Content Placeholder 2"/>
          <p:cNvSpPr>
            <a:spLocks noGrp="1"/>
          </p:cNvSpPr>
          <p:nvPr>
            <p:ph idx="1"/>
          </p:nvPr>
        </p:nvSpPr>
        <p:spPr/>
        <p:txBody>
          <a:bodyPr>
            <a:normAutofit/>
          </a:bodyPr>
          <a:lstStyle/>
          <a:p>
            <a:r>
              <a:rPr lang="en-US" dirty="0" err="1" smtClean="0"/>
              <a:t>Desarrollo</a:t>
            </a:r>
            <a:r>
              <a:rPr lang="en-US" dirty="0" smtClean="0"/>
              <a:t> </a:t>
            </a:r>
            <a:r>
              <a:rPr lang="en-US" dirty="0" err="1"/>
              <a:t>adaptativo</a:t>
            </a:r>
            <a:r>
              <a:rPr lang="en-US" dirty="0"/>
              <a:t> de software (</a:t>
            </a:r>
            <a:r>
              <a:rPr lang="en-US" dirty="0" smtClean="0"/>
              <a:t>DAS)</a:t>
            </a:r>
          </a:p>
          <a:p>
            <a:r>
              <a:rPr lang="en-US" dirty="0" smtClean="0"/>
              <a:t>Scrum</a:t>
            </a:r>
          </a:p>
          <a:p>
            <a:r>
              <a:rPr lang="en-US" dirty="0" err="1" smtClean="0"/>
              <a:t>Método</a:t>
            </a:r>
            <a:r>
              <a:rPr lang="en-US" dirty="0" smtClean="0"/>
              <a:t> </a:t>
            </a:r>
            <a:r>
              <a:rPr lang="en-US" dirty="0"/>
              <a:t>de </a:t>
            </a:r>
            <a:r>
              <a:rPr lang="en-US" dirty="0" err="1"/>
              <a:t>desarrollo</a:t>
            </a:r>
            <a:r>
              <a:rPr lang="en-US" dirty="0"/>
              <a:t> de </a:t>
            </a:r>
            <a:r>
              <a:rPr lang="en-US" dirty="0" err="1"/>
              <a:t>sistemas</a:t>
            </a:r>
            <a:r>
              <a:rPr lang="en-US" dirty="0"/>
              <a:t> </a:t>
            </a:r>
            <a:r>
              <a:rPr lang="en-US" dirty="0" err="1"/>
              <a:t>dinámicos</a:t>
            </a:r>
            <a:r>
              <a:rPr lang="en-US" dirty="0"/>
              <a:t> (</a:t>
            </a:r>
            <a:r>
              <a:rPr lang="en-US" dirty="0" smtClean="0"/>
              <a:t>MDSD)</a:t>
            </a:r>
          </a:p>
          <a:p>
            <a:r>
              <a:rPr lang="en-US" dirty="0" smtClean="0"/>
              <a:t>Cristal</a:t>
            </a:r>
          </a:p>
          <a:p>
            <a:r>
              <a:rPr lang="en-US" dirty="0" err="1" smtClean="0"/>
              <a:t>Desarrollo</a:t>
            </a:r>
            <a:r>
              <a:rPr lang="en-US" dirty="0" smtClean="0"/>
              <a:t> </a:t>
            </a:r>
            <a:r>
              <a:rPr lang="en-US" dirty="0" err="1"/>
              <a:t>impulsado</a:t>
            </a:r>
            <a:r>
              <a:rPr lang="en-US" dirty="0"/>
              <a:t> </a:t>
            </a:r>
            <a:r>
              <a:rPr lang="en-US" dirty="0" err="1"/>
              <a:t>por</a:t>
            </a:r>
            <a:r>
              <a:rPr lang="en-US" dirty="0"/>
              <a:t> las </a:t>
            </a:r>
            <a:r>
              <a:rPr lang="en-US" dirty="0" err="1"/>
              <a:t>características</a:t>
            </a:r>
            <a:r>
              <a:rPr lang="en-US" dirty="0"/>
              <a:t> (</a:t>
            </a:r>
            <a:r>
              <a:rPr lang="en-US" dirty="0" smtClean="0"/>
              <a:t>DIC)</a:t>
            </a:r>
          </a:p>
          <a:p>
            <a:r>
              <a:rPr lang="en-US" dirty="0" err="1" smtClean="0"/>
              <a:t>Desarrollo</a:t>
            </a:r>
            <a:r>
              <a:rPr lang="en-US" dirty="0" smtClean="0"/>
              <a:t> </a:t>
            </a:r>
            <a:r>
              <a:rPr lang="en-US" dirty="0" err="1"/>
              <a:t>esbelto</a:t>
            </a:r>
            <a:r>
              <a:rPr lang="en-US" dirty="0"/>
              <a:t> de software (</a:t>
            </a:r>
            <a:r>
              <a:rPr lang="en-US" dirty="0" smtClean="0"/>
              <a:t>DES)</a:t>
            </a:r>
          </a:p>
          <a:p>
            <a:r>
              <a:rPr lang="en-US" dirty="0" err="1" smtClean="0"/>
              <a:t>Modelado</a:t>
            </a:r>
            <a:r>
              <a:rPr lang="en-US" dirty="0" smtClean="0"/>
              <a:t> </a:t>
            </a:r>
            <a:r>
              <a:rPr lang="en-US" dirty="0" err="1"/>
              <a:t>ágil</a:t>
            </a:r>
            <a:r>
              <a:rPr lang="en-US" dirty="0"/>
              <a:t> (</a:t>
            </a:r>
            <a:r>
              <a:rPr lang="en-US" dirty="0" smtClean="0"/>
              <a:t>MA)</a:t>
            </a:r>
          </a:p>
          <a:p>
            <a:r>
              <a:rPr lang="en-US" dirty="0" err="1" smtClean="0"/>
              <a:t>Proceso</a:t>
            </a:r>
            <a:r>
              <a:rPr lang="en-US" dirty="0" smtClean="0"/>
              <a:t> </a:t>
            </a:r>
            <a:r>
              <a:rPr lang="en-US" dirty="0" err="1"/>
              <a:t>unificado</a:t>
            </a:r>
            <a:r>
              <a:rPr lang="en-US" dirty="0"/>
              <a:t> </a:t>
            </a:r>
            <a:r>
              <a:rPr lang="en-US" dirty="0" err="1"/>
              <a:t>ágil</a:t>
            </a:r>
            <a:r>
              <a:rPr lang="en-US" dirty="0"/>
              <a:t> (PUA) </a:t>
            </a:r>
          </a:p>
        </p:txBody>
      </p:sp>
    </p:spTree>
    <p:extLst>
      <p:ext uri="{BB962C8B-B14F-4D97-AF65-F5344CB8AC3E}">
        <p14:creationId xmlns:p14="http://schemas.microsoft.com/office/powerpoint/2010/main" val="41854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Extrema (XP)</a:t>
            </a:r>
            <a:endParaRPr lang="en-US" dirty="0"/>
          </a:p>
        </p:txBody>
      </p:sp>
      <p:sp>
        <p:nvSpPr>
          <p:cNvPr id="3" name="Content Placeholder 2"/>
          <p:cNvSpPr>
            <a:spLocks noGrp="1"/>
          </p:cNvSpPr>
          <p:nvPr>
            <p:ph idx="1"/>
          </p:nvPr>
        </p:nvSpPr>
        <p:spPr/>
        <p:txBody>
          <a:bodyPr anchor="ctr"/>
          <a:lstStyle/>
          <a:p>
            <a:r>
              <a:rPr lang="en-US" dirty="0" smtClean="0"/>
              <a:t>Se </a:t>
            </a:r>
            <a:r>
              <a:rPr lang="en-US" dirty="0" err="1" smtClean="0"/>
              <a:t>basa</a:t>
            </a:r>
            <a:r>
              <a:rPr lang="en-US" dirty="0" smtClean="0"/>
              <a:t> </a:t>
            </a:r>
            <a:r>
              <a:rPr lang="en-US" dirty="0" err="1" smtClean="0"/>
              <a:t>en</a:t>
            </a:r>
            <a:r>
              <a:rPr lang="en-US" dirty="0" smtClean="0"/>
              <a:t> </a:t>
            </a:r>
            <a:r>
              <a:rPr lang="en-US" dirty="0" err="1" smtClean="0"/>
              <a:t>los</a:t>
            </a:r>
            <a:r>
              <a:rPr lang="en-US" dirty="0" smtClean="0"/>
              <a:t> </a:t>
            </a:r>
            <a:r>
              <a:rPr lang="en-US" dirty="0" err="1" smtClean="0"/>
              <a:t>valores</a:t>
            </a:r>
            <a:r>
              <a:rPr lang="en-US" dirty="0" smtClean="0"/>
              <a:t>: </a:t>
            </a:r>
          </a:p>
          <a:p>
            <a:pPr lvl="1"/>
            <a:r>
              <a:rPr lang="en-US" dirty="0" err="1" smtClean="0"/>
              <a:t>comunicación</a:t>
            </a:r>
            <a:r>
              <a:rPr lang="en-US" dirty="0"/>
              <a:t>, </a:t>
            </a:r>
            <a:endParaRPr lang="en-US" dirty="0" smtClean="0"/>
          </a:p>
          <a:p>
            <a:pPr lvl="1"/>
            <a:r>
              <a:rPr lang="en-US" dirty="0" err="1" smtClean="0"/>
              <a:t>simplicidad</a:t>
            </a:r>
            <a:r>
              <a:rPr lang="en-US" dirty="0"/>
              <a:t>, </a:t>
            </a:r>
            <a:endParaRPr lang="en-US" dirty="0" smtClean="0"/>
          </a:p>
          <a:p>
            <a:pPr lvl="1"/>
            <a:r>
              <a:rPr lang="en-US" dirty="0" err="1" smtClean="0"/>
              <a:t>retroalimentación</a:t>
            </a:r>
            <a:r>
              <a:rPr lang="en-US" dirty="0"/>
              <a:t>, </a:t>
            </a:r>
            <a:endParaRPr lang="en-US" dirty="0" smtClean="0"/>
          </a:p>
          <a:p>
            <a:pPr lvl="1"/>
            <a:r>
              <a:rPr lang="en-US" dirty="0" err="1" smtClean="0"/>
              <a:t>valentía</a:t>
            </a:r>
            <a:r>
              <a:rPr lang="en-US" dirty="0" smtClean="0"/>
              <a:t> </a:t>
            </a:r>
            <a:r>
              <a:rPr lang="en-US" dirty="0"/>
              <a:t>y </a:t>
            </a:r>
            <a:endParaRPr lang="en-US" dirty="0" smtClean="0"/>
          </a:p>
          <a:p>
            <a:pPr lvl="1"/>
            <a:r>
              <a:rPr lang="en-US" dirty="0" err="1" smtClean="0"/>
              <a:t>respeto</a:t>
            </a:r>
            <a:r>
              <a:rPr lang="en-US" dirty="0" smtClean="0"/>
              <a:t>.</a:t>
            </a:r>
          </a:p>
        </p:txBody>
      </p:sp>
    </p:spTree>
    <p:extLst>
      <p:ext uri="{BB962C8B-B14F-4D97-AF65-F5344CB8AC3E}">
        <p14:creationId xmlns:p14="http://schemas.microsoft.com/office/powerpoint/2010/main" val="8170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XP: </a:t>
            </a:r>
            <a:r>
              <a:rPr lang="en-US" b="1" dirty="0" err="1" smtClean="0"/>
              <a:t>Comunicación</a:t>
            </a:r>
            <a:endParaRPr lang="en-US" b="1" dirty="0"/>
          </a:p>
        </p:txBody>
      </p:sp>
      <p:sp>
        <p:nvSpPr>
          <p:cNvPr id="3" name="Content Placeholder 2"/>
          <p:cNvSpPr>
            <a:spLocks noGrp="1"/>
          </p:cNvSpPr>
          <p:nvPr>
            <p:ph idx="1"/>
          </p:nvPr>
        </p:nvSpPr>
        <p:spPr/>
        <p:txBody>
          <a:bodyPr/>
          <a:lstStyle/>
          <a:p>
            <a:r>
              <a:rPr lang="en-US" dirty="0" err="1"/>
              <a:t>C</a:t>
            </a:r>
            <a:r>
              <a:rPr lang="en-US" dirty="0" err="1" smtClean="0"/>
              <a:t>ercana</a:t>
            </a:r>
            <a:r>
              <a:rPr lang="en-US" dirty="0" smtClean="0"/>
              <a:t> </a:t>
            </a:r>
            <a:r>
              <a:rPr lang="en-US" dirty="0" err="1" smtClean="0"/>
              <a:t>pero</a:t>
            </a:r>
            <a:r>
              <a:rPr lang="en-US" dirty="0" smtClean="0"/>
              <a:t> informal entre </a:t>
            </a:r>
            <a:r>
              <a:rPr lang="en-US" dirty="0" err="1" smtClean="0"/>
              <a:t>clientes</a:t>
            </a:r>
            <a:r>
              <a:rPr lang="en-US" dirty="0" smtClean="0"/>
              <a:t> y </a:t>
            </a:r>
            <a:r>
              <a:rPr lang="en-US" dirty="0" err="1" smtClean="0"/>
              <a:t>desarrolladores</a:t>
            </a:r>
            <a:r>
              <a:rPr lang="en-US" dirty="0" smtClean="0"/>
              <a:t>.</a:t>
            </a:r>
          </a:p>
          <a:p>
            <a:r>
              <a:rPr lang="en-US" dirty="0" err="1" smtClean="0"/>
              <a:t>Metáforas</a:t>
            </a:r>
            <a:r>
              <a:rPr lang="en-US" dirty="0" smtClean="0"/>
              <a:t> o </a:t>
            </a:r>
            <a:r>
              <a:rPr lang="en-US" b="1" dirty="0" err="1" smtClean="0"/>
              <a:t>historias</a:t>
            </a:r>
            <a:r>
              <a:rPr lang="en-US" b="1" dirty="0" smtClean="0"/>
              <a:t> de </a:t>
            </a:r>
            <a:r>
              <a:rPr lang="en-US" b="1" dirty="0" err="1" smtClean="0"/>
              <a:t>usuario</a:t>
            </a:r>
            <a:r>
              <a:rPr lang="en-US" b="1" dirty="0" smtClean="0"/>
              <a:t>: </a:t>
            </a:r>
            <a:r>
              <a:rPr lang="en-US" dirty="0" smtClean="0"/>
              <a:t> </a:t>
            </a:r>
            <a:r>
              <a:rPr lang="en-US" dirty="0" err="1"/>
              <a:t>una</a:t>
            </a:r>
            <a:r>
              <a:rPr lang="en-US" dirty="0"/>
              <a:t> </a:t>
            </a:r>
            <a:r>
              <a:rPr lang="en-US" dirty="0" err="1"/>
              <a:t>historia</a:t>
            </a:r>
            <a:r>
              <a:rPr lang="en-US" dirty="0"/>
              <a:t> que </a:t>
            </a:r>
            <a:r>
              <a:rPr lang="en-US" dirty="0" err="1"/>
              <a:t>cada</a:t>
            </a:r>
            <a:r>
              <a:rPr lang="en-US" dirty="0"/>
              <a:t> </a:t>
            </a:r>
            <a:r>
              <a:rPr lang="en-US" dirty="0" err="1"/>
              <a:t>quien</a:t>
            </a:r>
            <a:r>
              <a:rPr lang="en-US" dirty="0"/>
              <a:t> —</a:t>
            </a:r>
            <a:r>
              <a:rPr lang="en-US" dirty="0" err="1"/>
              <a:t>clientes</a:t>
            </a:r>
            <a:r>
              <a:rPr lang="en-US" dirty="0"/>
              <a:t>, </a:t>
            </a:r>
            <a:r>
              <a:rPr lang="en-US" dirty="0" err="1"/>
              <a:t>programadores</a:t>
            </a:r>
            <a:r>
              <a:rPr lang="en-US" dirty="0"/>
              <a:t> y </a:t>
            </a:r>
            <a:r>
              <a:rPr lang="en-US" dirty="0" err="1"/>
              <a:t>gerentes</a:t>
            </a:r>
            <a:r>
              <a:rPr lang="en-US" dirty="0"/>
              <a:t>— </a:t>
            </a:r>
            <a:r>
              <a:rPr lang="en-US" dirty="0" err="1"/>
              <a:t>narra</a:t>
            </a:r>
            <a:r>
              <a:rPr lang="en-US" dirty="0"/>
              <a:t>, </a:t>
            </a:r>
            <a:r>
              <a:rPr lang="en-US" dirty="0" err="1"/>
              <a:t>acerca</a:t>
            </a:r>
            <a:r>
              <a:rPr lang="en-US" dirty="0"/>
              <a:t> de </a:t>
            </a:r>
            <a:r>
              <a:rPr lang="en-US" dirty="0" err="1"/>
              <a:t>cómo</a:t>
            </a:r>
            <a:r>
              <a:rPr lang="en-US" dirty="0"/>
              <a:t> </a:t>
            </a:r>
            <a:r>
              <a:rPr lang="en-US" dirty="0" err="1"/>
              <a:t>funciona</a:t>
            </a:r>
            <a:r>
              <a:rPr lang="en-US" dirty="0"/>
              <a:t> el </a:t>
            </a:r>
            <a:r>
              <a:rPr lang="en-US" dirty="0" err="1" smtClean="0"/>
              <a:t>sistema</a:t>
            </a:r>
            <a:r>
              <a:rPr lang="en-US" dirty="0" smtClean="0"/>
              <a:t>.</a:t>
            </a:r>
          </a:p>
          <a:p>
            <a:r>
              <a:rPr lang="en-US" dirty="0" err="1" smtClean="0"/>
              <a:t>Retroalimentación</a:t>
            </a:r>
            <a:r>
              <a:rPr lang="en-US" dirty="0" smtClean="0"/>
              <a:t> continua</a:t>
            </a:r>
          </a:p>
          <a:p>
            <a:r>
              <a:rPr lang="en-US" dirty="0" err="1" smtClean="0"/>
              <a:t>Evitar</a:t>
            </a:r>
            <a:r>
              <a:rPr lang="en-US" dirty="0" smtClean="0"/>
              <a:t> </a:t>
            </a:r>
            <a:r>
              <a:rPr lang="en-US" dirty="0"/>
              <a:t>la </a:t>
            </a:r>
            <a:r>
              <a:rPr lang="en-US" dirty="0" err="1"/>
              <a:t>documentación</a:t>
            </a:r>
            <a:r>
              <a:rPr lang="en-US" dirty="0"/>
              <a:t> </a:t>
            </a:r>
            <a:r>
              <a:rPr lang="en-US" dirty="0" err="1"/>
              <a:t>voluminosa</a:t>
            </a:r>
            <a:r>
              <a:rPr lang="en-US" dirty="0"/>
              <a:t> </a:t>
            </a:r>
            <a:r>
              <a:rPr lang="en-US" dirty="0" err="1"/>
              <a:t>como</a:t>
            </a:r>
            <a:r>
              <a:rPr lang="en-US" dirty="0"/>
              <a:t> </a:t>
            </a:r>
            <a:r>
              <a:rPr lang="en-US" dirty="0" err="1"/>
              <a:t>medio</a:t>
            </a:r>
            <a:r>
              <a:rPr lang="en-US" dirty="0"/>
              <a:t> de </a:t>
            </a:r>
            <a:r>
              <a:rPr lang="en-US" dirty="0" err="1" smtClean="0"/>
              <a:t>comunicación</a:t>
            </a:r>
            <a:r>
              <a:rPr lang="en-US" dirty="0" smtClean="0"/>
              <a:t>.</a:t>
            </a:r>
          </a:p>
        </p:txBody>
      </p:sp>
    </p:spTree>
    <p:extLst>
      <p:ext uri="{BB962C8B-B14F-4D97-AF65-F5344CB8AC3E}">
        <p14:creationId xmlns:p14="http://schemas.microsoft.com/office/powerpoint/2010/main" val="188331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a:t>
            </a:r>
            <a:r>
              <a:rPr lang="en-US" dirty="0" err="1" smtClean="0"/>
              <a:t>Simplicidad</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Restringe</a:t>
            </a:r>
            <a:r>
              <a:rPr lang="en-US" dirty="0" smtClean="0"/>
              <a:t> </a:t>
            </a:r>
            <a:r>
              <a:rPr lang="en-US" dirty="0"/>
              <a:t>a </a:t>
            </a:r>
            <a:r>
              <a:rPr lang="en-US" dirty="0" err="1"/>
              <a:t>los</a:t>
            </a:r>
            <a:r>
              <a:rPr lang="en-US" dirty="0"/>
              <a:t> </a:t>
            </a:r>
            <a:r>
              <a:rPr lang="en-US" dirty="0" err="1"/>
              <a:t>desarrolladores</a:t>
            </a:r>
            <a:r>
              <a:rPr lang="en-US" dirty="0"/>
              <a:t> para que </a:t>
            </a:r>
            <a:r>
              <a:rPr lang="en-US" dirty="0" err="1"/>
              <a:t>diseñen</a:t>
            </a:r>
            <a:r>
              <a:rPr lang="en-US" dirty="0"/>
              <a:t> </a:t>
            </a:r>
            <a:r>
              <a:rPr lang="en-US" dirty="0" err="1"/>
              <a:t>sólo</a:t>
            </a:r>
            <a:r>
              <a:rPr lang="en-US" dirty="0"/>
              <a:t> para las </a:t>
            </a:r>
            <a:r>
              <a:rPr lang="en-US" dirty="0" err="1"/>
              <a:t>necesidades</a:t>
            </a:r>
            <a:r>
              <a:rPr lang="en-US" dirty="0"/>
              <a:t> </a:t>
            </a:r>
            <a:r>
              <a:rPr lang="en-US" dirty="0" err="1"/>
              <a:t>inmediatas</a:t>
            </a:r>
            <a:r>
              <a:rPr lang="en-US" dirty="0"/>
              <a:t>, </a:t>
            </a:r>
            <a:r>
              <a:rPr lang="en-US" dirty="0" err="1"/>
              <a:t>en</a:t>
            </a:r>
            <a:r>
              <a:rPr lang="en-US" dirty="0"/>
              <a:t> </a:t>
            </a:r>
            <a:r>
              <a:rPr lang="en-US" dirty="0" err="1"/>
              <a:t>lugar</a:t>
            </a:r>
            <a:r>
              <a:rPr lang="en-US" dirty="0"/>
              <a:t> de </a:t>
            </a:r>
            <a:r>
              <a:rPr lang="en-US" dirty="0" err="1"/>
              <a:t>considerar</a:t>
            </a:r>
            <a:r>
              <a:rPr lang="en-US" dirty="0"/>
              <a:t> las del </a:t>
            </a:r>
            <a:r>
              <a:rPr lang="en-US" dirty="0" err="1"/>
              <a:t>futuro</a:t>
            </a:r>
            <a:r>
              <a:rPr lang="en-US" dirty="0"/>
              <a:t>. </a:t>
            </a:r>
            <a:endParaRPr lang="en-US" dirty="0" smtClean="0"/>
          </a:p>
          <a:p>
            <a:r>
              <a:rPr lang="en-US" dirty="0" err="1" smtClean="0"/>
              <a:t>Diseño</a:t>
            </a:r>
            <a:r>
              <a:rPr lang="en-US" dirty="0" smtClean="0"/>
              <a:t> </a:t>
            </a:r>
            <a:r>
              <a:rPr lang="en-US" dirty="0" err="1"/>
              <a:t>sencillo</a:t>
            </a:r>
            <a:r>
              <a:rPr lang="en-US" dirty="0"/>
              <a:t> que se </a:t>
            </a:r>
            <a:r>
              <a:rPr lang="en-US" dirty="0" err="1"/>
              <a:t>implemente</a:t>
            </a:r>
            <a:r>
              <a:rPr lang="en-US" dirty="0"/>
              <a:t> con </a:t>
            </a:r>
            <a:r>
              <a:rPr lang="en-US" dirty="0" err="1"/>
              <a:t>facilidad</a:t>
            </a:r>
            <a:r>
              <a:rPr lang="en-US" dirty="0"/>
              <a:t> </a:t>
            </a:r>
            <a:r>
              <a:rPr lang="en-US" dirty="0" err="1"/>
              <a:t>en</a:t>
            </a:r>
            <a:r>
              <a:rPr lang="en-US" dirty="0"/>
              <a:t> forma de </a:t>
            </a:r>
            <a:r>
              <a:rPr lang="en-US" dirty="0" err="1"/>
              <a:t>código</a:t>
            </a:r>
            <a:r>
              <a:rPr lang="en-US" dirty="0"/>
              <a:t>. </a:t>
            </a:r>
            <a:endParaRPr lang="en-US" dirty="0" smtClean="0"/>
          </a:p>
          <a:p>
            <a:r>
              <a:rPr lang="en-US" dirty="0" smtClean="0"/>
              <a:t>Las </a:t>
            </a:r>
            <a:r>
              <a:rPr lang="en-US" dirty="0" err="1" smtClean="0"/>
              <a:t>mejoras</a:t>
            </a:r>
            <a:r>
              <a:rPr lang="en-US" dirty="0" smtClean="0"/>
              <a:t> se las </a:t>
            </a:r>
            <a:r>
              <a:rPr lang="en-US" dirty="0" err="1" smtClean="0"/>
              <a:t>implementará</a:t>
            </a:r>
            <a:r>
              <a:rPr lang="en-US" dirty="0"/>
              <a:t> </a:t>
            </a:r>
            <a:r>
              <a:rPr lang="en-US" dirty="0" err="1" smtClean="0"/>
              <a:t>posteriormente</a:t>
            </a:r>
            <a:endParaRPr lang="en-US" dirty="0"/>
          </a:p>
        </p:txBody>
      </p:sp>
    </p:spTree>
    <p:extLst>
      <p:ext uri="{BB962C8B-B14F-4D97-AF65-F5344CB8AC3E}">
        <p14:creationId xmlns:p14="http://schemas.microsoft.com/office/powerpoint/2010/main" val="196032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a:t>
            </a:r>
            <a:r>
              <a:rPr lang="en-US" dirty="0" err="1" smtClean="0"/>
              <a:t>Retroalimentación</a:t>
            </a:r>
            <a:endParaRPr lang="en-US" dirty="0"/>
          </a:p>
        </p:txBody>
      </p:sp>
      <p:sp>
        <p:nvSpPr>
          <p:cNvPr id="3" name="Content Placeholder 2"/>
          <p:cNvSpPr>
            <a:spLocks noGrp="1"/>
          </p:cNvSpPr>
          <p:nvPr>
            <p:ph idx="1"/>
          </p:nvPr>
        </p:nvSpPr>
        <p:spPr/>
        <p:txBody>
          <a:bodyPr/>
          <a:lstStyle/>
          <a:p>
            <a:r>
              <a:rPr lang="en-US" dirty="0" err="1"/>
              <a:t>tres</a:t>
            </a:r>
            <a:r>
              <a:rPr lang="en-US" dirty="0"/>
              <a:t> </a:t>
            </a:r>
            <a:r>
              <a:rPr lang="en-US" dirty="0" err="1"/>
              <a:t>fuentes</a:t>
            </a:r>
            <a:r>
              <a:rPr lang="en-US" dirty="0"/>
              <a:t>: </a:t>
            </a:r>
            <a:endParaRPr lang="en-US" dirty="0" smtClean="0"/>
          </a:p>
          <a:p>
            <a:pPr lvl="1"/>
            <a:r>
              <a:rPr lang="en-US" dirty="0" smtClean="0"/>
              <a:t>el </a:t>
            </a:r>
            <a:r>
              <a:rPr lang="en-US" dirty="0"/>
              <a:t>software </a:t>
            </a:r>
            <a:r>
              <a:rPr lang="en-US" dirty="0" err="1"/>
              <a:t>implementado</a:t>
            </a:r>
            <a:r>
              <a:rPr lang="en-US" dirty="0"/>
              <a:t>, </a:t>
            </a:r>
            <a:endParaRPr lang="en-US" dirty="0" smtClean="0"/>
          </a:p>
          <a:p>
            <a:pPr lvl="1"/>
            <a:r>
              <a:rPr lang="en-US" dirty="0" smtClean="0"/>
              <a:t>el </a:t>
            </a:r>
            <a:r>
              <a:rPr lang="en-US" dirty="0" err="1"/>
              <a:t>cliente</a:t>
            </a:r>
            <a:r>
              <a:rPr lang="en-US" dirty="0"/>
              <a:t> y </a:t>
            </a:r>
            <a:endParaRPr lang="en-US" dirty="0" smtClean="0"/>
          </a:p>
          <a:p>
            <a:pPr lvl="1"/>
            <a:r>
              <a:rPr lang="en-US" dirty="0" err="1" smtClean="0"/>
              <a:t>otros</a:t>
            </a:r>
            <a:r>
              <a:rPr lang="en-US" dirty="0" smtClean="0"/>
              <a:t> </a:t>
            </a:r>
            <a:r>
              <a:rPr lang="en-US" dirty="0" err="1"/>
              <a:t>miembros</a:t>
            </a:r>
            <a:r>
              <a:rPr lang="en-US" dirty="0"/>
              <a:t> del </a:t>
            </a:r>
            <a:r>
              <a:rPr lang="en-US" dirty="0" err="1" smtClean="0"/>
              <a:t>equipo</a:t>
            </a:r>
            <a:endParaRPr lang="en-US" dirty="0" smtClean="0"/>
          </a:p>
          <a:p>
            <a:r>
              <a:rPr lang="en-US" dirty="0" err="1" smtClean="0"/>
              <a:t>Estrategia</a:t>
            </a:r>
            <a:r>
              <a:rPr lang="en-US" dirty="0" smtClean="0"/>
              <a:t> </a:t>
            </a:r>
            <a:r>
              <a:rPr lang="en-US" dirty="0"/>
              <a:t>de </a:t>
            </a:r>
            <a:r>
              <a:rPr lang="en-US" dirty="0" err="1"/>
              <a:t>pruebas</a:t>
            </a:r>
            <a:r>
              <a:rPr lang="en-US" dirty="0"/>
              <a:t> </a:t>
            </a:r>
            <a:r>
              <a:rPr lang="en-US" dirty="0" err="1"/>
              <a:t>eficaz</a:t>
            </a:r>
            <a:r>
              <a:rPr lang="en-US" dirty="0"/>
              <a:t> </a:t>
            </a:r>
            <a:endParaRPr lang="en-US" dirty="0" smtClean="0"/>
          </a:p>
          <a:p>
            <a:r>
              <a:rPr lang="en-US" i="1" dirty="0" err="1" smtClean="0"/>
              <a:t>Prueba</a:t>
            </a:r>
            <a:r>
              <a:rPr lang="en-US" i="1" dirty="0" smtClean="0"/>
              <a:t> </a:t>
            </a:r>
            <a:r>
              <a:rPr lang="en-US" i="1" dirty="0" err="1" smtClean="0"/>
              <a:t>unitaria</a:t>
            </a:r>
            <a:r>
              <a:rPr lang="en-US" i="1" dirty="0" smtClean="0"/>
              <a:t>: </a:t>
            </a:r>
            <a:r>
              <a:rPr lang="en-US" dirty="0" err="1" smtClean="0"/>
              <a:t>pruebas</a:t>
            </a:r>
            <a:r>
              <a:rPr lang="en-US" dirty="0" smtClean="0"/>
              <a:t> </a:t>
            </a:r>
            <a:r>
              <a:rPr lang="en-US" dirty="0" err="1" smtClean="0"/>
              <a:t>enfocadas</a:t>
            </a:r>
            <a:r>
              <a:rPr lang="en-US" dirty="0" smtClean="0"/>
              <a:t> a </a:t>
            </a:r>
            <a:r>
              <a:rPr lang="en-US" dirty="0" err="1" smtClean="0"/>
              <a:t>cada</a:t>
            </a:r>
            <a:r>
              <a:rPr lang="en-US" dirty="0" smtClean="0"/>
              <a:t> </a:t>
            </a:r>
            <a:r>
              <a:rPr lang="en-US" dirty="0" err="1" smtClean="0"/>
              <a:t>clase</a:t>
            </a:r>
            <a:r>
              <a:rPr lang="en-US" dirty="0" smtClean="0"/>
              <a:t> y </a:t>
            </a:r>
            <a:r>
              <a:rPr lang="en-US" dirty="0" err="1" smtClean="0"/>
              <a:t>sus</a:t>
            </a:r>
            <a:r>
              <a:rPr lang="en-US" dirty="0" smtClean="0"/>
              <a:t> </a:t>
            </a:r>
            <a:r>
              <a:rPr lang="en-US" dirty="0" err="1" smtClean="0"/>
              <a:t>métodos</a:t>
            </a:r>
            <a:r>
              <a:rPr lang="en-US" dirty="0" smtClean="0"/>
              <a:t>.</a:t>
            </a:r>
          </a:p>
          <a:p>
            <a:r>
              <a:rPr lang="en-US" dirty="0" err="1" smtClean="0"/>
              <a:t>Historias</a:t>
            </a:r>
            <a:r>
              <a:rPr lang="en-US" dirty="0" smtClean="0"/>
              <a:t> de </a:t>
            </a:r>
            <a:r>
              <a:rPr lang="en-US" dirty="0" err="1" smtClean="0"/>
              <a:t>usuario</a:t>
            </a:r>
            <a:r>
              <a:rPr lang="en-US" dirty="0" smtClean="0"/>
              <a:t> son la base para </a:t>
            </a:r>
            <a:r>
              <a:rPr lang="en-US" b="1" dirty="0" err="1" smtClean="0"/>
              <a:t>pruebas</a:t>
            </a:r>
            <a:r>
              <a:rPr lang="en-US" b="1" dirty="0" smtClean="0"/>
              <a:t> de </a:t>
            </a:r>
            <a:r>
              <a:rPr lang="en-US" b="1" dirty="0" err="1" smtClean="0"/>
              <a:t>aceptación</a:t>
            </a:r>
            <a:endParaRPr lang="en-US" dirty="0" smtClean="0"/>
          </a:p>
          <a:p>
            <a:endParaRPr lang="en-US" dirty="0" smtClean="0"/>
          </a:p>
          <a:p>
            <a:endParaRPr lang="en-US" dirty="0"/>
          </a:p>
        </p:txBody>
      </p:sp>
    </p:spTree>
    <p:extLst>
      <p:ext uri="{BB962C8B-B14F-4D97-AF65-F5344CB8AC3E}">
        <p14:creationId xmlns:p14="http://schemas.microsoft.com/office/powerpoint/2010/main" val="1075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a:t>
            </a:r>
            <a:r>
              <a:rPr lang="en-US" dirty="0" err="1" smtClean="0"/>
              <a:t>Valentía</a:t>
            </a:r>
            <a:endParaRPr lang="en-US" dirty="0"/>
          </a:p>
        </p:txBody>
      </p:sp>
      <p:sp>
        <p:nvSpPr>
          <p:cNvPr id="3" name="Content Placeholder 2"/>
          <p:cNvSpPr>
            <a:spLocks noGrp="1"/>
          </p:cNvSpPr>
          <p:nvPr>
            <p:ph idx="1"/>
          </p:nvPr>
        </p:nvSpPr>
        <p:spPr/>
        <p:txBody>
          <a:bodyPr/>
          <a:lstStyle/>
          <a:p>
            <a:r>
              <a:rPr lang="en-US" b="1" dirty="0" err="1" smtClean="0"/>
              <a:t>Disciplina</a:t>
            </a:r>
            <a:r>
              <a:rPr lang="en-US" b="1" dirty="0" smtClean="0"/>
              <a:t> </a:t>
            </a:r>
            <a:r>
              <a:rPr lang="en-US" dirty="0"/>
              <a:t>(</a:t>
            </a:r>
            <a:r>
              <a:rPr lang="en-US" dirty="0" err="1"/>
              <a:t>valentía</a:t>
            </a:r>
            <a:r>
              <a:rPr lang="en-US" dirty="0"/>
              <a:t>) para </a:t>
            </a:r>
            <a:r>
              <a:rPr lang="en-US" b="1" dirty="0" err="1"/>
              <a:t>diseñar</a:t>
            </a:r>
            <a:r>
              <a:rPr lang="en-US" b="1" dirty="0"/>
              <a:t> para hoy </a:t>
            </a:r>
            <a:r>
              <a:rPr lang="en-US" dirty="0"/>
              <a:t>y </a:t>
            </a:r>
            <a:r>
              <a:rPr lang="en-US" dirty="0" err="1"/>
              <a:t>reconocer</a:t>
            </a:r>
            <a:r>
              <a:rPr lang="en-US" dirty="0"/>
              <a:t> que </a:t>
            </a:r>
            <a:r>
              <a:rPr lang="en-US" dirty="0" err="1"/>
              <a:t>los</a:t>
            </a:r>
            <a:r>
              <a:rPr lang="en-US" dirty="0"/>
              <a:t> </a:t>
            </a:r>
            <a:r>
              <a:rPr lang="en-US" dirty="0" err="1" smtClean="0"/>
              <a:t>requerimientos</a:t>
            </a:r>
            <a:r>
              <a:rPr lang="en-US" dirty="0" smtClean="0"/>
              <a:t> </a:t>
            </a:r>
            <a:r>
              <a:rPr lang="en-US" dirty="0" err="1"/>
              <a:t>futuros</a:t>
            </a:r>
            <a:r>
              <a:rPr lang="en-US" dirty="0"/>
              <a:t> </a:t>
            </a:r>
            <a:r>
              <a:rPr lang="en-US" dirty="0" err="1"/>
              <a:t>tal</a:t>
            </a:r>
            <a:r>
              <a:rPr lang="en-US" dirty="0"/>
              <a:t> </a:t>
            </a:r>
            <a:r>
              <a:rPr lang="en-US" dirty="0" err="1"/>
              <a:t>vez</a:t>
            </a:r>
            <a:r>
              <a:rPr lang="en-US" dirty="0"/>
              <a:t> </a:t>
            </a:r>
            <a:r>
              <a:rPr lang="en-US" dirty="0" err="1"/>
              <a:t>cambien</a:t>
            </a:r>
            <a:r>
              <a:rPr lang="en-US" dirty="0"/>
              <a:t> mucho </a:t>
            </a:r>
            <a:endParaRPr lang="en-US" dirty="0" smtClean="0"/>
          </a:p>
          <a:p>
            <a:r>
              <a:rPr lang="en-US" dirty="0" smtClean="0"/>
              <a:t>Los </a:t>
            </a:r>
            <a:r>
              <a:rPr lang="en-US" dirty="0" err="1" smtClean="0"/>
              <a:t>equipos</a:t>
            </a:r>
            <a:r>
              <a:rPr lang="en-US" dirty="0" smtClean="0"/>
              <a:t> </a:t>
            </a:r>
            <a:r>
              <a:rPr lang="en-US" dirty="0" err="1" smtClean="0"/>
              <a:t>sucumben</a:t>
            </a:r>
            <a:r>
              <a:rPr lang="en-US" dirty="0" smtClean="0"/>
              <a:t> ante la </a:t>
            </a:r>
            <a:r>
              <a:rPr lang="en-US" dirty="0" err="1" smtClean="0"/>
              <a:t>presión</a:t>
            </a:r>
            <a:r>
              <a:rPr lang="en-US" dirty="0" smtClean="0"/>
              <a:t> de </a:t>
            </a:r>
            <a:r>
              <a:rPr lang="en-US" dirty="0" err="1" smtClean="0"/>
              <a:t>diseñar</a:t>
            </a:r>
            <a:r>
              <a:rPr lang="en-US" dirty="0" smtClean="0"/>
              <a:t> para </a:t>
            </a:r>
            <a:r>
              <a:rPr lang="en-US" dirty="0" err="1" smtClean="0"/>
              <a:t>mañana</a:t>
            </a:r>
            <a:r>
              <a:rPr lang="en-US" dirty="0" smtClean="0"/>
              <a:t> para ”</a:t>
            </a:r>
            <a:r>
              <a:rPr lang="en-US" dirty="0" err="1" smtClean="0"/>
              <a:t>ahorrar</a:t>
            </a:r>
            <a:r>
              <a:rPr lang="en-US" dirty="0" smtClean="0"/>
              <a:t> </a:t>
            </a:r>
            <a:r>
              <a:rPr lang="en-US" dirty="0" err="1" smtClean="0"/>
              <a:t>tiempo</a:t>
            </a:r>
            <a:r>
              <a:rPr lang="en-US" dirty="0" smtClean="0"/>
              <a:t> y </a:t>
            </a:r>
            <a:r>
              <a:rPr lang="en-US" dirty="0" err="1" smtClean="0"/>
              <a:t>esfuerzo</a:t>
            </a:r>
            <a:r>
              <a:rPr lang="en-US" dirty="0" smtClean="0"/>
              <a:t> </a:t>
            </a:r>
            <a:r>
              <a:rPr lang="en-US" dirty="0" err="1" smtClean="0"/>
              <a:t>en</a:t>
            </a:r>
            <a:r>
              <a:rPr lang="en-US" dirty="0" smtClean="0"/>
              <a:t> el largo </a:t>
            </a:r>
            <a:r>
              <a:rPr lang="en-US" dirty="0" err="1" smtClean="0"/>
              <a:t>plazo</a:t>
            </a:r>
            <a:r>
              <a:rPr lang="en-US" dirty="0" smtClean="0"/>
              <a:t>”</a:t>
            </a:r>
          </a:p>
          <a:p>
            <a:endParaRPr lang="en-US" dirty="0"/>
          </a:p>
        </p:txBody>
      </p:sp>
    </p:spTree>
    <p:extLst>
      <p:ext uri="{BB962C8B-B14F-4D97-AF65-F5344CB8AC3E}">
        <p14:creationId xmlns:p14="http://schemas.microsoft.com/office/powerpoint/2010/main" val="111359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a:t>
            </a:r>
            <a:r>
              <a:rPr lang="en-US" dirty="0" err="1" smtClean="0"/>
              <a:t>Respeto</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los</a:t>
            </a:r>
            <a:r>
              <a:rPr lang="en-US" dirty="0" smtClean="0"/>
              <a:t> </a:t>
            </a:r>
            <a:r>
              <a:rPr lang="en-US" dirty="0" err="1" smtClean="0"/>
              <a:t>demás</a:t>
            </a:r>
            <a:r>
              <a:rPr lang="en-US" dirty="0" smtClean="0"/>
              <a:t> </a:t>
            </a:r>
            <a:r>
              <a:rPr lang="en-US" dirty="0" err="1" smtClean="0"/>
              <a:t>miembros</a:t>
            </a:r>
            <a:r>
              <a:rPr lang="en-US" dirty="0" smtClean="0"/>
              <a:t> del </a:t>
            </a:r>
            <a:r>
              <a:rPr lang="en-US" dirty="0" err="1" smtClean="0"/>
              <a:t>equipo</a:t>
            </a:r>
            <a:endParaRPr lang="en-US" dirty="0" smtClean="0"/>
          </a:p>
          <a:p>
            <a:r>
              <a:rPr lang="en-US" dirty="0" smtClean="0"/>
              <a:t>A </a:t>
            </a:r>
            <a:r>
              <a:rPr lang="en-US" dirty="0" err="1" smtClean="0"/>
              <a:t>sí</a:t>
            </a:r>
            <a:r>
              <a:rPr lang="en-US" dirty="0" smtClean="0"/>
              <a:t> </a:t>
            </a:r>
            <a:r>
              <a:rPr lang="en-US" dirty="0" err="1" smtClean="0"/>
              <a:t>mismos</a:t>
            </a:r>
            <a:endParaRPr lang="en-US" dirty="0" smtClean="0"/>
          </a:p>
          <a:p>
            <a:r>
              <a:rPr lang="en-US" dirty="0" smtClean="0"/>
              <a:t>Al </a:t>
            </a:r>
            <a:r>
              <a:rPr lang="en-US" dirty="0" err="1" smtClean="0"/>
              <a:t>proceso</a:t>
            </a:r>
            <a:r>
              <a:rPr lang="en-US" dirty="0" smtClean="0"/>
              <a:t> XP</a:t>
            </a:r>
          </a:p>
          <a:p>
            <a:r>
              <a:rPr lang="en-US" dirty="0" err="1" smtClean="0"/>
              <a:t>Mientras</a:t>
            </a:r>
            <a:r>
              <a:rPr lang="en-US" dirty="0" smtClean="0"/>
              <a:t> se van </a:t>
            </a:r>
            <a:r>
              <a:rPr lang="en-US" dirty="0" err="1" smtClean="0"/>
              <a:t>logrando</a:t>
            </a:r>
            <a:r>
              <a:rPr lang="en-US" dirty="0" smtClean="0"/>
              <a:t> las </a:t>
            </a:r>
            <a:r>
              <a:rPr lang="en-US" dirty="0" err="1" smtClean="0"/>
              <a:t>entregas</a:t>
            </a:r>
            <a:r>
              <a:rPr lang="en-US" dirty="0" smtClean="0"/>
              <a:t> de </a:t>
            </a:r>
            <a:r>
              <a:rPr lang="en-US" dirty="0" err="1" smtClean="0"/>
              <a:t>los</a:t>
            </a:r>
            <a:r>
              <a:rPr lang="en-US" dirty="0" smtClean="0"/>
              <a:t> </a:t>
            </a:r>
            <a:r>
              <a:rPr lang="en-US" dirty="0" err="1" smtClean="0"/>
              <a:t>incrementos</a:t>
            </a:r>
            <a:r>
              <a:rPr lang="en-US" dirty="0" smtClean="0"/>
              <a:t>, se </a:t>
            </a:r>
            <a:r>
              <a:rPr lang="en-US" dirty="0" err="1" smtClean="0"/>
              <a:t>aumenta</a:t>
            </a:r>
            <a:r>
              <a:rPr lang="en-US" dirty="0" smtClean="0"/>
              <a:t> </a:t>
            </a:r>
            <a:r>
              <a:rPr lang="en-US" dirty="0" err="1" smtClean="0"/>
              <a:t>este</a:t>
            </a:r>
            <a:r>
              <a:rPr lang="en-US" dirty="0" smtClean="0"/>
              <a:t> </a:t>
            </a:r>
            <a:r>
              <a:rPr lang="en-US" dirty="0" err="1" smtClean="0"/>
              <a:t>respeto</a:t>
            </a:r>
            <a:r>
              <a:rPr lang="en-US" dirty="0" smtClean="0"/>
              <a:t>.</a:t>
            </a:r>
            <a:endParaRPr lang="en-US" dirty="0"/>
          </a:p>
        </p:txBody>
      </p:sp>
    </p:spTree>
    <p:extLst>
      <p:ext uri="{BB962C8B-B14F-4D97-AF65-F5344CB8AC3E}">
        <p14:creationId xmlns:p14="http://schemas.microsoft.com/office/powerpoint/2010/main" val="122219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007" y="1432560"/>
            <a:ext cx="5969793" cy="3820667"/>
          </a:xfrm>
          <a:prstGeom prst="rect">
            <a:avLst/>
          </a:prstGeom>
        </p:spPr>
      </p:pic>
      <p:sp>
        <p:nvSpPr>
          <p:cNvPr id="2" name="Title 1"/>
          <p:cNvSpPr>
            <a:spLocks noGrp="1"/>
          </p:cNvSpPr>
          <p:nvPr>
            <p:ph type="title"/>
          </p:nvPr>
        </p:nvSpPr>
        <p:spPr>
          <a:xfrm>
            <a:off x="6392598" y="640263"/>
            <a:ext cx="5221266" cy="1344975"/>
          </a:xfrm>
        </p:spPr>
        <p:txBody>
          <a:bodyPr>
            <a:normAutofit/>
          </a:bodyPr>
          <a:lstStyle/>
          <a:p>
            <a:pPr algn="ctr"/>
            <a:r>
              <a:rPr lang="en-US" sz="4000" b="1" dirty="0" err="1"/>
              <a:t>Proceso</a:t>
            </a:r>
            <a:r>
              <a:rPr lang="en-US" sz="4000" b="1" dirty="0"/>
              <a:t> XP</a:t>
            </a:r>
          </a:p>
        </p:txBody>
      </p:sp>
      <p:sp>
        <p:nvSpPr>
          <p:cNvPr id="3" name="Content Placeholder 2"/>
          <p:cNvSpPr>
            <a:spLocks noGrp="1"/>
          </p:cNvSpPr>
          <p:nvPr>
            <p:ph idx="1"/>
          </p:nvPr>
        </p:nvSpPr>
        <p:spPr>
          <a:xfrm>
            <a:off x="6391903" y="2121763"/>
            <a:ext cx="5235490" cy="3773010"/>
          </a:xfrm>
        </p:spPr>
        <p:txBody>
          <a:bodyPr>
            <a:normAutofit/>
          </a:bodyPr>
          <a:lstStyle/>
          <a:p>
            <a:r>
              <a:rPr lang="en-US" sz="3200" dirty="0" err="1" smtClean="0"/>
              <a:t>Cuatro</a:t>
            </a:r>
            <a:r>
              <a:rPr lang="en-US" sz="3200" dirty="0" smtClean="0"/>
              <a:t> </a:t>
            </a:r>
            <a:r>
              <a:rPr lang="en-US" sz="3200" dirty="0" err="1" smtClean="0"/>
              <a:t>actividades</a:t>
            </a:r>
            <a:r>
              <a:rPr lang="en-US" sz="3200" dirty="0" smtClean="0"/>
              <a:t> </a:t>
            </a:r>
            <a:r>
              <a:rPr lang="en-US" sz="3200" dirty="0" err="1" smtClean="0"/>
              <a:t>estructurales</a:t>
            </a:r>
            <a:r>
              <a:rPr lang="en-US" sz="3200" dirty="0" smtClean="0"/>
              <a:t>:</a:t>
            </a:r>
          </a:p>
          <a:p>
            <a:pPr lvl="1"/>
            <a:r>
              <a:rPr lang="en-US" dirty="0" err="1" smtClean="0"/>
              <a:t>Planeación</a:t>
            </a:r>
            <a:endParaRPr lang="en-US" dirty="0" smtClean="0"/>
          </a:p>
          <a:p>
            <a:pPr lvl="1"/>
            <a:r>
              <a:rPr lang="en-US" dirty="0" err="1" smtClean="0"/>
              <a:t>Diseño</a:t>
            </a:r>
            <a:endParaRPr lang="en-US" dirty="0" smtClean="0"/>
          </a:p>
          <a:p>
            <a:pPr lvl="1"/>
            <a:r>
              <a:rPr lang="en-US" dirty="0" err="1" smtClean="0"/>
              <a:t>Codificación</a:t>
            </a:r>
            <a:endParaRPr lang="en-US" dirty="0" smtClean="0"/>
          </a:p>
          <a:p>
            <a:pPr lvl="1"/>
            <a:r>
              <a:rPr lang="en-US" dirty="0" err="1" smtClean="0"/>
              <a:t>Pruebas</a:t>
            </a:r>
            <a:endParaRPr lang="en-US" dirty="0" smtClean="0"/>
          </a:p>
          <a:p>
            <a:endParaRPr lang="en-US" sz="2000" dirty="0"/>
          </a:p>
          <a:p>
            <a:endParaRPr lang="en-US" sz="2000" dirty="0"/>
          </a:p>
        </p:txBody>
      </p:sp>
    </p:spTree>
    <p:extLst>
      <p:ext uri="{BB962C8B-B14F-4D97-AF65-F5344CB8AC3E}">
        <p14:creationId xmlns:p14="http://schemas.microsoft.com/office/powerpoint/2010/main" val="367295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007" y="1432560"/>
            <a:ext cx="5969793" cy="3820667"/>
          </a:xfrm>
          <a:prstGeom prst="rect">
            <a:avLst/>
          </a:prstGeom>
        </p:spPr>
      </p:pic>
      <p:sp>
        <p:nvSpPr>
          <p:cNvPr id="2" name="Title 1"/>
          <p:cNvSpPr>
            <a:spLocks noGrp="1"/>
          </p:cNvSpPr>
          <p:nvPr>
            <p:ph type="title"/>
          </p:nvPr>
        </p:nvSpPr>
        <p:spPr>
          <a:xfrm>
            <a:off x="6391839" y="366221"/>
            <a:ext cx="5221266" cy="524658"/>
          </a:xfrm>
        </p:spPr>
        <p:txBody>
          <a:bodyPr>
            <a:normAutofit fontScale="90000"/>
          </a:bodyPr>
          <a:lstStyle/>
          <a:p>
            <a:pPr algn="ctr"/>
            <a:r>
              <a:rPr lang="en-US" sz="4000" b="1" dirty="0" smtClean="0"/>
              <a:t>XP: </a:t>
            </a:r>
            <a:r>
              <a:rPr lang="en-US" sz="4000" b="1" dirty="0" err="1" smtClean="0"/>
              <a:t>Planificación</a:t>
            </a:r>
            <a:endParaRPr lang="en-US" sz="4000" b="1" dirty="0"/>
          </a:p>
        </p:txBody>
      </p:sp>
      <p:sp>
        <p:nvSpPr>
          <p:cNvPr id="3" name="Content Placeholder 2"/>
          <p:cNvSpPr>
            <a:spLocks noGrp="1"/>
          </p:cNvSpPr>
          <p:nvPr>
            <p:ph idx="1"/>
          </p:nvPr>
        </p:nvSpPr>
        <p:spPr>
          <a:xfrm>
            <a:off x="6134677" y="890879"/>
            <a:ext cx="5735590" cy="5309455"/>
          </a:xfrm>
        </p:spPr>
        <p:txBody>
          <a:bodyPr>
            <a:normAutofit fontScale="85000" lnSpcReduction="20000"/>
          </a:bodyPr>
          <a:lstStyle/>
          <a:p>
            <a:r>
              <a:rPr lang="en-US" sz="2000" dirty="0" err="1" smtClean="0"/>
              <a:t>Escuchar</a:t>
            </a:r>
            <a:r>
              <a:rPr lang="en-US" sz="2000" dirty="0" smtClean="0"/>
              <a:t>: </a:t>
            </a:r>
          </a:p>
          <a:p>
            <a:pPr lvl="1"/>
            <a:r>
              <a:rPr lang="en-US" sz="1600" dirty="0" err="1"/>
              <a:t>R</a:t>
            </a:r>
            <a:r>
              <a:rPr lang="en-US" sz="1600" dirty="0" err="1" smtClean="0"/>
              <a:t>ecabar</a:t>
            </a:r>
            <a:r>
              <a:rPr lang="en-US" sz="1600" dirty="0" smtClean="0"/>
              <a:t> </a:t>
            </a:r>
            <a:r>
              <a:rPr lang="en-US" sz="1600" dirty="0" err="1" smtClean="0"/>
              <a:t>requerimientos</a:t>
            </a:r>
            <a:r>
              <a:rPr lang="en-US" sz="1600" dirty="0" smtClean="0"/>
              <a:t>, </a:t>
            </a:r>
          </a:p>
          <a:p>
            <a:pPr lvl="1"/>
            <a:r>
              <a:rPr lang="en-US" sz="1600" dirty="0" err="1" smtClean="0"/>
              <a:t>Entender</a:t>
            </a:r>
            <a:r>
              <a:rPr lang="en-US" sz="1600" dirty="0" smtClean="0"/>
              <a:t> </a:t>
            </a:r>
            <a:r>
              <a:rPr lang="en-US" sz="1600" dirty="0" err="1" smtClean="0"/>
              <a:t>contexto</a:t>
            </a:r>
            <a:r>
              <a:rPr lang="en-US" sz="1600" dirty="0" smtClean="0"/>
              <a:t> del </a:t>
            </a:r>
            <a:r>
              <a:rPr lang="en-US" sz="1600" dirty="0" err="1" smtClean="0"/>
              <a:t>negocio</a:t>
            </a:r>
            <a:endParaRPr lang="en-US" sz="1600" dirty="0" smtClean="0"/>
          </a:p>
          <a:p>
            <a:pPr lvl="1"/>
            <a:r>
              <a:rPr lang="en-US" sz="1600" dirty="0" err="1" smtClean="0"/>
              <a:t>Características</a:t>
            </a:r>
            <a:r>
              <a:rPr lang="en-US" sz="1600" dirty="0" smtClean="0"/>
              <a:t> </a:t>
            </a:r>
            <a:r>
              <a:rPr lang="en-US" sz="1600" dirty="0" err="1" smtClean="0"/>
              <a:t>principales</a:t>
            </a:r>
            <a:endParaRPr lang="en-US" sz="1600" dirty="0"/>
          </a:p>
          <a:p>
            <a:r>
              <a:rPr lang="en-US" sz="2000" dirty="0" err="1" smtClean="0"/>
              <a:t>Historias</a:t>
            </a:r>
            <a:r>
              <a:rPr lang="en-US" sz="2000" dirty="0" smtClean="0"/>
              <a:t> de </a:t>
            </a:r>
            <a:r>
              <a:rPr lang="en-US" sz="2000" dirty="0" err="1" smtClean="0"/>
              <a:t>usuario</a:t>
            </a:r>
            <a:r>
              <a:rPr lang="en-US" sz="2000" dirty="0" smtClean="0"/>
              <a:t> (</a:t>
            </a:r>
            <a:r>
              <a:rPr lang="en-US" sz="2000" dirty="0" err="1" smtClean="0"/>
              <a:t>casos</a:t>
            </a:r>
            <a:r>
              <a:rPr lang="en-US" sz="2000" dirty="0" smtClean="0"/>
              <a:t> de </a:t>
            </a:r>
            <a:r>
              <a:rPr lang="en-US" sz="2000" dirty="0" err="1" smtClean="0"/>
              <a:t>uso</a:t>
            </a:r>
            <a:r>
              <a:rPr lang="en-US" sz="2000" dirty="0" smtClean="0"/>
              <a:t>)</a:t>
            </a:r>
          </a:p>
          <a:p>
            <a:pPr lvl="1"/>
            <a:r>
              <a:rPr lang="en-US" sz="1600" dirty="0" err="1" smtClean="0"/>
              <a:t>Escritas</a:t>
            </a:r>
            <a:r>
              <a:rPr lang="en-US" sz="1600" dirty="0" smtClean="0"/>
              <a:t> </a:t>
            </a:r>
            <a:r>
              <a:rPr lang="en-US" sz="1600" dirty="0" err="1" smtClean="0"/>
              <a:t>por</a:t>
            </a:r>
            <a:r>
              <a:rPr lang="en-US" sz="1600" dirty="0" smtClean="0"/>
              <a:t> el </a:t>
            </a:r>
            <a:r>
              <a:rPr lang="en-US" sz="1600" dirty="0" err="1" smtClean="0"/>
              <a:t>cliente</a:t>
            </a:r>
            <a:endParaRPr lang="en-US" sz="1600" dirty="0" smtClean="0"/>
          </a:p>
          <a:p>
            <a:pPr lvl="1"/>
            <a:r>
              <a:rPr lang="en-US" sz="1600" dirty="0" err="1" smtClean="0"/>
              <a:t>Colocada</a:t>
            </a:r>
            <a:r>
              <a:rPr lang="en-US" sz="1600" dirty="0" smtClean="0"/>
              <a:t> </a:t>
            </a:r>
            <a:r>
              <a:rPr lang="en-US" sz="1600" dirty="0" err="1" smtClean="0"/>
              <a:t>en</a:t>
            </a:r>
            <a:r>
              <a:rPr lang="en-US" sz="1600" dirty="0" smtClean="0"/>
              <a:t> un </a:t>
            </a:r>
            <a:r>
              <a:rPr lang="en-US" sz="1600" dirty="0" err="1" smtClean="0"/>
              <a:t>tarjeta</a:t>
            </a:r>
            <a:r>
              <a:rPr lang="en-US" sz="1600" dirty="0" smtClean="0"/>
              <a:t> </a:t>
            </a:r>
            <a:r>
              <a:rPr lang="en-US" sz="1600" dirty="0" err="1" smtClean="0"/>
              <a:t>indizada</a:t>
            </a:r>
            <a:endParaRPr lang="en-US" sz="1600" dirty="0" smtClean="0"/>
          </a:p>
          <a:p>
            <a:pPr lvl="1"/>
            <a:r>
              <a:rPr lang="en-US" sz="1600" dirty="0" err="1" smtClean="0"/>
              <a:t>Cliente</a:t>
            </a:r>
            <a:r>
              <a:rPr lang="en-US" sz="1600" dirty="0" smtClean="0"/>
              <a:t> le </a:t>
            </a:r>
            <a:r>
              <a:rPr lang="en-US" sz="1600" dirty="0" err="1" smtClean="0"/>
              <a:t>asigna</a:t>
            </a:r>
            <a:r>
              <a:rPr lang="en-US" sz="1600" dirty="0" smtClean="0"/>
              <a:t> </a:t>
            </a:r>
            <a:r>
              <a:rPr lang="en-US" sz="1600" dirty="0" err="1" smtClean="0"/>
              <a:t>prioridad</a:t>
            </a:r>
            <a:endParaRPr lang="en-US" sz="1600" dirty="0" smtClean="0"/>
          </a:p>
          <a:p>
            <a:pPr lvl="1"/>
            <a:r>
              <a:rPr lang="en-US" sz="1600" dirty="0" smtClean="0"/>
              <a:t>Los </a:t>
            </a:r>
            <a:r>
              <a:rPr lang="en-US" sz="1600" dirty="0" err="1" smtClean="0"/>
              <a:t>miembros</a:t>
            </a:r>
            <a:r>
              <a:rPr lang="en-US" sz="1600" dirty="0" smtClean="0"/>
              <a:t> le </a:t>
            </a:r>
            <a:r>
              <a:rPr lang="en-US" sz="1600" dirty="0" err="1" smtClean="0"/>
              <a:t>asignan</a:t>
            </a:r>
            <a:r>
              <a:rPr lang="en-US" sz="1600" dirty="0" smtClean="0"/>
              <a:t> un </a:t>
            </a:r>
            <a:r>
              <a:rPr lang="en-US" sz="1600" dirty="0" err="1" smtClean="0"/>
              <a:t>costo</a:t>
            </a:r>
            <a:r>
              <a:rPr lang="en-US" sz="1600" dirty="0" smtClean="0"/>
              <a:t> (</a:t>
            </a:r>
            <a:r>
              <a:rPr lang="en-US" sz="1600" dirty="0" err="1" smtClean="0"/>
              <a:t>semanas</a:t>
            </a:r>
            <a:r>
              <a:rPr lang="en-US" sz="1600" dirty="0" smtClean="0"/>
              <a:t> de </a:t>
            </a:r>
            <a:r>
              <a:rPr lang="en-US" sz="1600" dirty="0" err="1" smtClean="0"/>
              <a:t>desarrollo</a:t>
            </a:r>
            <a:r>
              <a:rPr lang="en-US" sz="1600" dirty="0" smtClean="0"/>
              <a:t>)</a:t>
            </a:r>
          </a:p>
          <a:p>
            <a:pPr lvl="1"/>
            <a:r>
              <a:rPr lang="en-US" sz="1600" dirty="0" smtClean="0"/>
              <a:t>El </a:t>
            </a:r>
            <a:r>
              <a:rPr lang="en-US" sz="1600" dirty="0" err="1" smtClean="0"/>
              <a:t>costo</a:t>
            </a:r>
            <a:r>
              <a:rPr lang="en-US" sz="1600" dirty="0" smtClean="0"/>
              <a:t> </a:t>
            </a:r>
            <a:r>
              <a:rPr lang="en-US" sz="1600" dirty="0" err="1" smtClean="0"/>
              <a:t>debe</a:t>
            </a:r>
            <a:r>
              <a:rPr lang="en-US" sz="1600" dirty="0" smtClean="0"/>
              <a:t> </a:t>
            </a:r>
            <a:r>
              <a:rPr lang="en-US" sz="1600" dirty="0" err="1" smtClean="0"/>
              <a:t>ser</a:t>
            </a:r>
            <a:r>
              <a:rPr lang="en-US" sz="1600" dirty="0" smtClean="0"/>
              <a:t> </a:t>
            </a:r>
            <a:r>
              <a:rPr lang="en-US" sz="1600" dirty="0" err="1" smtClean="0"/>
              <a:t>siempre</a:t>
            </a:r>
            <a:r>
              <a:rPr lang="en-US" sz="1600" dirty="0" smtClean="0"/>
              <a:t> </a:t>
            </a:r>
            <a:r>
              <a:rPr lang="en-US" sz="1600" dirty="0" err="1" smtClean="0"/>
              <a:t>menor</a:t>
            </a:r>
            <a:r>
              <a:rPr lang="en-US" sz="1600" dirty="0" smtClean="0"/>
              <a:t> que 3 </a:t>
            </a:r>
            <a:r>
              <a:rPr lang="en-US" sz="1600" dirty="0" err="1" smtClean="0"/>
              <a:t>semanas</a:t>
            </a:r>
            <a:endParaRPr lang="en-US" sz="1600" dirty="0" smtClean="0"/>
          </a:p>
          <a:p>
            <a:pPr lvl="1"/>
            <a:r>
              <a:rPr lang="en-US" sz="1600" dirty="0" err="1" smtClean="0"/>
              <a:t>En</a:t>
            </a:r>
            <a:r>
              <a:rPr lang="en-US" sz="1600" dirty="0" smtClean="0"/>
              <a:t> </a:t>
            </a:r>
            <a:r>
              <a:rPr lang="en-US" sz="1600" dirty="0" err="1" smtClean="0"/>
              <a:t>cualquier</a:t>
            </a:r>
            <a:r>
              <a:rPr lang="en-US" sz="1600" dirty="0"/>
              <a:t> </a:t>
            </a:r>
            <a:r>
              <a:rPr lang="en-US" sz="1600" dirty="0" err="1" smtClean="0"/>
              <a:t>momento</a:t>
            </a:r>
            <a:r>
              <a:rPr lang="en-US" sz="1600" dirty="0" smtClean="0"/>
              <a:t> </a:t>
            </a:r>
            <a:r>
              <a:rPr lang="en-US" sz="1600" dirty="0" err="1" smtClean="0"/>
              <a:t>surgen</a:t>
            </a:r>
            <a:r>
              <a:rPr lang="en-US" sz="1600" dirty="0" smtClean="0"/>
              <a:t> </a:t>
            </a:r>
            <a:r>
              <a:rPr lang="en-US" sz="1600" dirty="0" err="1" smtClean="0"/>
              <a:t>nuevas</a:t>
            </a:r>
            <a:r>
              <a:rPr lang="en-US" sz="1600" dirty="0" smtClean="0"/>
              <a:t> </a:t>
            </a:r>
            <a:r>
              <a:rPr lang="en-US" sz="1600" dirty="0" err="1" smtClean="0"/>
              <a:t>historias</a:t>
            </a:r>
            <a:endParaRPr lang="en-US" sz="1600" dirty="0" smtClean="0"/>
          </a:p>
          <a:p>
            <a:r>
              <a:rPr lang="en-US" sz="2000" dirty="0" err="1" smtClean="0"/>
              <a:t>Clientes</a:t>
            </a:r>
            <a:r>
              <a:rPr lang="en-US" sz="2000" dirty="0" smtClean="0"/>
              <a:t> y </a:t>
            </a:r>
            <a:r>
              <a:rPr lang="en-US" sz="2000" dirty="0" err="1" smtClean="0"/>
              <a:t>desarrolladores</a:t>
            </a:r>
            <a:r>
              <a:rPr lang="en-US" sz="2000" dirty="0" smtClean="0"/>
              <a:t> </a:t>
            </a:r>
            <a:r>
              <a:rPr lang="en-US" sz="2000" dirty="0" err="1" smtClean="0"/>
              <a:t>agrupan</a:t>
            </a:r>
            <a:r>
              <a:rPr lang="en-US" sz="2000" dirty="0" smtClean="0"/>
              <a:t> </a:t>
            </a:r>
            <a:r>
              <a:rPr lang="en-US" sz="2000" dirty="0" err="1" smtClean="0"/>
              <a:t>historias</a:t>
            </a:r>
            <a:r>
              <a:rPr lang="en-US" sz="2000" dirty="0" smtClean="0"/>
              <a:t> para la </a:t>
            </a:r>
            <a:r>
              <a:rPr lang="en-US" sz="2000" dirty="0" err="1" smtClean="0"/>
              <a:t>siguiente</a:t>
            </a:r>
            <a:r>
              <a:rPr lang="en-US" sz="2000" dirty="0" smtClean="0"/>
              <a:t> </a:t>
            </a:r>
            <a:r>
              <a:rPr lang="en-US" sz="2000" dirty="0" err="1" smtClean="0"/>
              <a:t>entrega</a:t>
            </a:r>
            <a:r>
              <a:rPr lang="en-US" sz="2000" dirty="0" smtClean="0"/>
              <a:t> (</a:t>
            </a:r>
            <a:r>
              <a:rPr lang="en-US" sz="2000" dirty="0" err="1" smtClean="0"/>
              <a:t>incremento</a:t>
            </a:r>
            <a:r>
              <a:rPr lang="en-US" sz="2000" dirty="0" smtClean="0"/>
              <a:t>)</a:t>
            </a:r>
          </a:p>
          <a:p>
            <a:r>
              <a:rPr lang="en-US" sz="2000" dirty="0" smtClean="0"/>
              <a:t>Se </a:t>
            </a:r>
            <a:r>
              <a:rPr lang="en-US" sz="2000" dirty="0" err="1" smtClean="0"/>
              <a:t>determina</a:t>
            </a:r>
            <a:r>
              <a:rPr lang="en-US" sz="2000" dirty="0" smtClean="0"/>
              <a:t> </a:t>
            </a:r>
            <a:r>
              <a:rPr lang="en-US" sz="2000" dirty="0" err="1" smtClean="0"/>
              <a:t>como</a:t>
            </a:r>
            <a:r>
              <a:rPr lang="en-US" sz="2000" dirty="0" smtClean="0"/>
              <a:t> se </a:t>
            </a:r>
            <a:r>
              <a:rPr lang="en-US" sz="2000" dirty="0" err="1" smtClean="0"/>
              <a:t>desarrollarán</a:t>
            </a:r>
            <a:r>
              <a:rPr lang="en-US" sz="2000" dirty="0" smtClean="0"/>
              <a:t> las </a:t>
            </a:r>
            <a:r>
              <a:rPr lang="en-US" sz="2000" dirty="0" err="1" smtClean="0"/>
              <a:t>historias</a:t>
            </a:r>
            <a:r>
              <a:rPr lang="en-US" sz="2000" dirty="0" smtClean="0"/>
              <a:t>:</a:t>
            </a:r>
          </a:p>
          <a:p>
            <a:pPr lvl="1"/>
            <a:r>
              <a:rPr lang="en-US" sz="1600" dirty="0" err="1" smtClean="0"/>
              <a:t>Todas</a:t>
            </a:r>
            <a:r>
              <a:rPr lang="en-US" sz="1600" dirty="0" smtClean="0"/>
              <a:t> las </a:t>
            </a:r>
            <a:r>
              <a:rPr lang="en-US" sz="1600" dirty="0" err="1" smtClean="0"/>
              <a:t>historias</a:t>
            </a:r>
            <a:r>
              <a:rPr lang="en-US" sz="1600" dirty="0" smtClean="0"/>
              <a:t> </a:t>
            </a:r>
            <a:r>
              <a:rPr lang="en-US" sz="1600" dirty="0" err="1" smtClean="0"/>
              <a:t>inmediatamente</a:t>
            </a:r>
            <a:endParaRPr lang="en-US" sz="1600" dirty="0" smtClean="0"/>
          </a:p>
          <a:p>
            <a:pPr lvl="1"/>
            <a:r>
              <a:rPr lang="en-US" sz="1600" dirty="0" smtClean="0"/>
              <a:t>Valor </a:t>
            </a:r>
            <a:r>
              <a:rPr lang="en-US" sz="1600" dirty="0" err="1" smtClean="0"/>
              <a:t>más</a:t>
            </a:r>
            <a:r>
              <a:rPr lang="en-US" sz="1600" dirty="0" smtClean="0"/>
              <a:t> alto primero</a:t>
            </a:r>
          </a:p>
          <a:p>
            <a:pPr lvl="1"/>
            <a:r>
              <a:rPr lang="en-US" sz="1600" dirty="0" smtClean="0"/>
              <a:t>Mayor </a:t>
            </a:r>
            <a:r>
              <a:rPr lang="en-US" sz="1600" dirty="0" err="1" smtClean="0"/>
              <a:t>prioridad</a:t>
            </a:r>
            <a:r>
              <a:rPr lang="en-US" sz="1600" dirty="0" smtClean="0"/>
              <a:t> primero</a:t>
            </a:r>
            <a:endParaRPr lang="en-US" sz="1600" dirty="0"/>
          </a:p>
          <a:p>
            <a:r>
              <a:rPr lang="en-US" sz="2000" dirty="0" err="1" smtClean="0"/>
              <a:t>Después</a:t>
            </a:r>
            <a:r>
              <a:rPr lang="en-US" sz="2000" dirty="0" smtClean="0"/>
              <a:t> de la </a:t>
            </a:r>
            <a:r>
              <a:rPr lang="en-US" sz="2000" dirty="0" err="1" smtClean="0"/>
              <a:t>entrega</a:t>
            </a:r>
            <a:r>
              <a:rPr lang="en-US" sz="2000" dirty="0" smtClean="0"/>
              <a:t> del </a:t>
            </a:r>
            <a:r>
              <a:rPr lang="en-US" sz="2000" dirty="0" err="1" smtClean="0"/>
              <a:t>incremento</a:t>
            </a:r>
            <a:r>
              <a:rPr lang="en-US" sz="2000" dirty="0" smtClean="0"/>
              <a:t> se </a:t>
            </a:r>
            <a:r>
              <a:rPr lang="en-US" sz="2000" dirty="0" err="1" smtClean="0"/>
              <a:t>calcula</a:t>
            </a:r>
            <a:r>
              <a:rPr lang="en-US" sz="2000" dirty="0" smtClean="0"/>
              <a:t> la </a:t>
            </a:r>
            <a:r>
              <a:rPr lang="en-US" sz="2000" dirty="0" err="1" smtClean="0"/>
              <a:t>velocidad</a:t>
            </a:r>
            <a:r>
              <a:rPr lang="en-US" sz="2000" dirty="0" smtClean="0"/>
              <a:t> del </a:t>
            </a:r>
            <a:r>
              <a:rPr lang="en-US" sz="2000" dirty="0" err="1" smtClean="0"/>
              <a:t>proyecto</a:t>
            </a:r>
            <a:r>
              <a:rPr lang="en-US" sz="2000" dirty="0" smtClean="0"/>
              <a:t> (</a:t>
            </a:r>
            <a:r>
              <a:rPr lang="en-US" sz="2000" dirty="0" err="1" smtClean="0"/>
              <a:t>productividad</a:t>
            </a:r>
            <a:r>
              <a:rPr lang="en-US" sz="2000" dirty="0" smtClean="0"/>
              <a:t>)</a:t>
            </a:r>
          </a:p>
          <a:p>
            <a:pPr lvl="1"/>
            <a:r>
              <a:rPr lang="en-US" sz="1600" dirty="0" err="1" smtClean="0"/>
              <a:t>Cuantas</a:t>
            </a:r>
            <a:r>
              <a:rPr lang="en-US" sz="1600" dirty="0" smtClean="0"/>
              <a:t> </a:t>
            </a:r>
            <a:r>
              <a:rPr lang="en-US" sz="1600" dirty="0" err="1" smtClean="0"/>
              <a:t>historias</a:t>
            </a:r>
            <a:r>
              <a:rPr lang="en-US" sz="1600" dirty="0" smtClean="0"/>
              <a:t> se </a:t>
            </a:r>
            <a:r>
              <a:rPr lang="en-US" sz="1600" dirty="0" err="1" smtClean="0"/>
              <a:t>han</a:t>
            </a:r>
            <a:r>
              <a:rPr lang="en-US" sz="1600" dirty="0" smtClean="0"/>
              <a:t> </a:t>
            </a:r>
            <a:r>
              <a:rPr lang="en-US" sz="1600" dirty="0" err="1" smtClean="0"/>
              <a:t>desarrollado</a:t>
            </a:r>
            <a:r>
              <a:rPr lang="en-US" sz="1600" dirty="0" smtClean="0"/>
              <a:t> y </a:t>
            </a:r>
            <a:r>
              <a:rPr lang="en-US" sz="1600" dirty="0" err="1" smtClean="0"/>
              <a:t>en</a:t>
            </a:r>
            <a:r>
              <a:rPr lang="en-US" sz="1600" dirty="0" smtClean="0"/>
              <a:t> que </a:t>
            </a:r>
            <a:r>
              <a:rPr lang="en-US" sz="1600" dirty="0" err="1" smtClean="0"/>
              <a:t>tiempo</a:t>
            </a:r>
            <a:endParaRPr lang="en-US" sz="1600" dirty="0" smtClean="0"/>
          </a:p>
          <a:p>
            <a:pPr lvl="1"/>
            <a:r>
              <a:rPr lang="en-US" sz="1600" dirty="0" err="1" smtClean="0"/>
              <a:t>Ayuda</a:t>
            </a:r>
            <a:r>
              <a:rPr lang="en-US" sz="1600" dirty="0" smtClean="0"/>
              <a:t> a </a:t>
            </a:r>
            <a:r>
              <a:rPr lang="en-US" sz="1600" dirty="0" err="1" smtClean="0"/>
              <a:t>calcular</a:t>
            </a:r>
            <a:r>
              <a:rPr lang="en-US" sz="1600" dirty="0" smtClean="0"/>
              <a:t> las </a:t>
            </a:r>
            <a:r>
              <a:rPr lang="en-US" sz="1600" dirty="0" err="1" smtClean="0"/>
              <a:t>fechas</a:t>
            </a:r>
            <a:r>
              <a:rPr lang="en-US" sz="1600" dirty="0" smtClean="0"/>
              <a:t> de </a:t>
            </a:r>
            <a:r>
              <a:rPr lang="en-US" sz="1600" dirty="0" err="1" smtClean="0"/>
              <a:t>entrega</a:t>
            </a:r>
            <a:r>
              <a:rPr lang="en-US" sz="1600" dirty="0" smtClean="0"/>
              <a:t> </a:t>
            </a:r>
            <a:r>
              <a:rPr lang="en-US" sz="1600" dirty="0" err="1" smtClean="0"/>
              <a:t>posteriores</a:t>
            </a:r>
            <a:endParaRPr lang="en-US" sz="1600" dirty="0" smtClean="0"/>
          </a:p>
        </p:txBody>
      </p:sp>
    </p:spTree>
    <p:extLst>
      <p:ext uri="{BB962C8B-B14F-4D97-AF65-F5344CB8AC3E}">
        <p14:creationId xmlns:p14="http://schemas.microsoft.com/office/powerpoint/2010/main" val="1837635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007" y="1432560"/>
            <a:ext cx="5969793" cy="3820667"/>
          </a:xfrm>
          <a:prstGeom prst="rect">
            <a:avLst/>
          </a:prstGeom>
        </p:spPr>
      </p:pic>
      <p:sp>
        <p:nvSpPr>
          <p:cNvPr id="2" name="Title 1"/>
          <p:cNvSpPr>
            <a:spLocks noGrp="1"/>
          </p:cNvSpPr>
          <p:nvPr>
            <p:ph type="title"/>
          </p:nvPr>
        </p:nvSpPr>
        <p:spPr>
          <a:xfrm>
            <a:off x="6391839" y="366221"/>
            <a:ext cx="5221266" cy="524658"/>
          </a:xfrm>
        </p:spPr>
        <p:txBody>
          <a:bodyPr>
            <a:normAutofit fontScale="90000"/>
          </a:bodyPr>
          <a:lstStyle/>
          <a:p>
            <a:pPr algn="ctr"/>
            <a:r>
              <a:rPr lang="en-US" sz="4000" b="1" dirty="0" smtClean="0"/>
              <a:t>XP: </a:t>
            </a:r>
            <a:r>
              <a:rPr lang="en-US" sz="4000" b="1" dirty="0" err="1" smtClean="0"/>
              <a:t>Dise</a:t>
            </a:r>
            <a:r>
              <a:rPr lang="en-US" sz="4000" b="1" dirty="0" err="1" smtClean="0"/>
              <a:t>ño</a:t>
            </a:r>
            <a:endParaRPr lang="en-US" sz="4000" b="1" dirty="0"/>
          </a:p>
        </p:txBody>
      </p:sp>
      <p:sp>
        <p:nvSpPr>
          <p:cNvPr id="3" name="Content Placeholder 2"/>
          <p:cNvSpPr>
            <a:spLocks noGrp="1"/>
          </p:cNvSpPr>
          <p:nvPr>
            <p:ph idx="1"/>
          </p:nvPr>
        </p:nvSpPr>
        <p:spPr>
          <a:xfrm>
            <a:off x="6134677" y="890879"/>
            <a:ext cx="5735590" cy="5309455"/>
          </a:xfrm>
        </p:spPr>
        <p:txBody>
          <a:bodyPr>
            <a:noAutofit/>
          </a:bodyPr>
          <a:lstStyle/>
          <a:p>
            <a:r>
              <a:rPr lang="en-US" sz="2000" dirty="0" err="1" smtClean="0"/>
              <a:t>Rigurosamente</a:t>
            </a:r>
            <a:r>
              <a:rPr lang="en-US" sz="2000" dirty="0" smtClean="0"/>
              <a:t> el principio KISS</a:t>
            </a:r>
          </a:p>
          <a:p>
            <a:r>
              <a:rPr lang="en-US" sz="2000" dirty="0" err="1" smtClean="0"/>
              <a:t>Guía</a:t>
            </a:r>
            <a:r>
              <a:rPr lang="en-US" sz="2000" dirty="0" smtClean="0"/>
              <a:t> la </a:t>
            </a:r>
            <a:r>
              <a:rPr lang="en-US" sz="2000" dirty="0" err="1" smtClean="0"/>
              <a:t>implementación</a:t>
            </a:r>
            <a:r>
              <a:rPr lang="en-US" sz="2000" dirty="0" smtClean="0"/>
              <a:t> de </a:t>
            </a:r>
            <a:r>
              <a:rPr lang="en-US" sz="2000" dirty="0" err="1" smtClean="0"/>
              <a:t>una</a:t>
            </a:r>
            <a:r>
              <a:rPr lang="en-US" sz="2000" dirty="0" smtClean="0"/>
              <a:t> </a:t>
            </a:r>
            <a:r>
              <a:rPr lang="en-US" sz="2000" dirty="0" err="1" smtClean="0"/>
              <a:t>historia</a:t>
            </a:r>
            <a:endParaRPr lang="en-US" sz="2000" dirty="0" smtClean="0"/>
          </a:p>
          <a:p>
            <a:r>
              <a:rPr lang="en-US" sz="2000" dirty="0" smtClean="0"/>
              <a:t>No </a:t>
            </a:r>
            <a:r>
              <a:rPr lang="en-US" sz="2000" dirty="0" err="1" smtClean="0"/>
              <a:t>suponer</a:t>
            </a:r>
            <a:r>
              <a:rPr lang="en-US" sz="2000" dirty="0" smtClean="0"/>
              <a:t> que </a:t>
            </a:r>
            <a:r>
              <a:rPr lang="en-US" sz="2000" dirty="0" err="1" smtClean="0"/>
              <a:t>algo</a:t>
            </a:r>
            <a:r>
              <a:rPr lang="en-US" sz="2000" dirty="0" smtClean="0"/>
              <a:t> </a:t>
            </a:r>
            <a:r>
              <a:rPr lang="en-US" sz="2000" dirty="0" err="1" smtClean="0"/>
              <a:t>será</a:t>
            </a:r>
            <a:r>
              <a:rPr lang="en-US" sz="2000" dirty="0" smtClean="0"/>
              <a:t> </a:t>
            </a:r>
            <a:r>
              <a:rPr lang="en-US" sz="2000" dirty="0" err="1" smtClean="0"/>
              <a:t>necesario</a:t>
            </a:r>
            <a:r>
              <a:rPr lang="en-US" sz="2000" dirty="0" smtClean="0"/>
              <a:t> a </a:t>
            </a:r>
            <a:r>
              <a:rPr lang="en-US" sz="2000" dirty="0" err="1" smtClean="0"/>
              <a:t>futuro</a:t>
            </a:r>
            <a:endParaRPr lang="en-US" sz="2000" dirty="0" smtClean="0"/>
          </a:p>
          <a:p>
            <a:r>
              <a:rPr lang="en-US" sz="2000" dirty="0" err="1" smtClean="0"/>
              <a:t>Tarjetas</a:t>
            </a:r>
            <a:r>
              <a:rPr lang="en-US" sz="2000" dirty="0" smtClean="0"/>
              <a:t> CRC (</a:t>
            </a:r>
            <a:r>
              <a:rPr lang="en-US" sz="2000" dirty="0" err="1" smtClean="0"/>
              <a:t>Clase</a:t>
            </a:r>
            <a:r>
              <a:rPr lang="en-US" sz="2000" dirty="0" smtClean="0"/>
              <a:t> </a:t>
            </a:r>
            <a:r>
              <a:rPr lang="mr-IN" sz="2000" dirty="0" smtClean="0"/>
              <a:t>–</a:t>
            </a:r>
            <a:r>
              <a:rPr lang="en-US" sz="2000" dirty="0" smtClean="0"/>
              <a:t> </a:t>
            </a:r>
            <a:r>
              <a:rPr lang="en-US" sz="2000" dirty="0" err="1" smtClean="0"/>
              <a:t>Responsabilidad</a:t>
            </a:r>
            <a:r>
              <a:rPr lang="en-US" sz="2000" dirty="0" smtClean="0"/>
              <a:t> - </a:t>
            </a:r>
            <a:r>
              <a:rPr lang="en-US" sz="2000" dirty="0" err="1" smtClean="0"/>
              <a:t>Colaborador</a:t>
            </a:r>
            <a:r>
              <a:rPr lang="en-US" sz="2000" dirty="0" smtClean="0"/>
              <a:t>), </a:t>
            </a:r>
            <a:r>
              <a:rPr lang="en-US" sz="2000" dirty="0" err="1" smtClean="0"/>
              <a:t>identifican</a:t>
            </a:r>
            <a:r>
              <a:rPr lang="en-US" sz="2000" dirty="0" smtClean="0"/>
              <a:t> y </a:t>
            </a:r>
            <a:r>
              <a:rPr lang="en-US" sz="2000" dirty="0" err="1" smtClean="0"/>
              <a:t>organizan</a:t>
            </a:r>
            <a:r>
              <a:rPr lang="en-US" sz="2000" dirty="0" smtClean="0"/>
              <a:t> las </a:t>
            </a:r>
            <a:r>
              <a:rPr lang="en-US" sz="2000" dirty="0" err="1" smtClean="0"/>
              <a:t>clases</a:t>
            </a:r>
            <a:r>
              <a:rPr lang="en-US" sz="2000" dirty="0" smtClean="0"/>
              <a:t> </a:t>
            </a:r>
            <a:r>
              <a:rPr lang="en-US" sz="2000" dirty="0" err="1" smtClean="0"/>
              <a:t>necesarias</a:t>
            </a:r>
            <a:r>
              <a:rPr lang="en-US" sz="2000" dirty="0" smtClean="0"/>
              <a:t> para el </a:t>
            </a:r>
            <a:r>
              <a:rPr lang="en-US" sz="2000" dirty="0" err="1" smtClean="0"/>
              <a:t>incremento</a:t>
            </a:r>
            <a:endParaRPr lang="en-US" sz="2000" dirty="0" smtClean="0"/>
          </a:p>
          <a:p>
            <a:r>
              <a:rPr lang="en-US" sz="2000" dirty="0" err="1" smtClean="0"/>
              <a:t>Prototipo</a:t>
            </a:r>
            <a:r>
              <a:rPr lang="en-US" sz="2000" dirty="0" smtClean="0"/>
              <a:t> </a:t>
            </a:r>
            <a:r>
              <a:rPr lang="en-US" sz="2000" dirty="0" err="1" smtClean="0"/>
              <a:t>operativo</a:t>
            </a:r>
            <a:r>
              <a:rPr lang="en-US" sz="2000" dirty="0" smtClean="0"/>
              <a:t> para </a:t>
            </a:r>
            <a:r>
              <a:rPr lang="en-US" sz="2000" dirty="0" err="1" smtClean="0"/>
              <a:t>problemas</a:t>
            </a:r>
            <a:r>
              <a:rPr lang="en-US" sz="2000" dirty="0" smtClean="0"/>
              <a:t> de </a:t>
            </a:r>
            <a:r>
              <a:rPr lang="en-US" sz="2000" dirty="0" err="1" smtClean="0"/>
              <a:t>diseño</a:t>
            </a:r>
            <a:r>
              <a:rPr lang="en-US" sz="2000" dirty="0" smtClean="0"/>
              <a:t> </a:t>
            </a:r>
            <a:r>
              <a:rPr lang="en-US" sz="2000" dirty="0" err="1" smtClean="0"/>
              <a:t>dificil</a:t>
            </a:r>
            <a:endParaRPr lang="en-US" sz="2000" dirty="0" smtClean="0"/>
          </a:p>
          <a:p>
            <a:r>
              <a:rPr lang="en-US" sz="2000" dirty="0" smtClean="0"/>
              <a:t>Se </a:t>
            </a:r>
            <a:r>
              <a:rPr lang="en-US" sz="2000" dirty="0" err="1" smtClean="0"/>
              <a:t>implementa</a:t>
            </a:r>
            <a:r>
              <a:rPr lang="en-US" sz="2000" dirty="0" smtClean="0"/>
              <a:t> y se </a:t>
            </a:r>
            <a:r>
              <a:rPr lang="en-US" sz="2000" dirty="0" err="1" smtClean="0"/>
              <a:t>evalua</a:t>
            </a:r>
            <a:r>
              <a:rPr lang="en-US" sz="2000" dirty="0" smtClean="0"/>
              <a:t> el </a:t>
            </a:r>
            <a:r>
              <a:rPr lang="en-US" sz="2000" dirty="0" err="1" smtClean="0"/>
              <a:t>prototipo</a:t>
            </a:r>
            <a:r>
              <a:rPr lang="en-US" sz="2000" dirty="0" smtClean="0"/>
              <a:t> (</a:t>
            </a:r>
            <a:r>
              <a:rPr lang="en-US" sz="2000" dirty="0" err="1"/>
              <a:t>s</a:t>
            </a:r>
            <a:r>
              <a:rPr lang="en-US" sz="2000" dirty="0" err="1" smtClean="0"/>
              <a:t>olución</a:t>
            </a:r>
            <a:r>
              <a:rPr lang="en-US" sz="2000" dirty="0" smtClean="0"/>
              <a:t> </a:t>
            </a:r>
            <a:r>
              <a:rPr lang="en-US" sz="2000" dirty="0" err="1" smtClean="0"/>
              <a:t>en</a:t>
            </a:r>
            <a:r>
              <a:rPr lang="en-US" sz="2000" dirty="0" smtClean="0"/>
              <a:t> </a:t>
            </a:r>
            <a:r>
              <a:rPr lang="en-US" sz="2000" dirty="0" err="1" smtClean="0"/>
              <a:t>punta</a:t>
            </a:r>
            <a:r>
              <a:rPr lang="en-US" sz="2000" dirty="0" smtClean="0"/>
              <a:t>) </a:t>
            </a:r>
            <a:r>
              <a:rPr lang="en-US" sz="2000" dirty="0" err="1" smtClean="0"/>
              <a:t>permite</a:t>
            </a:r>
            <a:r>
              <a:rPr lang="en-US" sz="2000" dirty="0" smtClean="0"/>
              <a:t> </a:t>
            </a:r>
            <a:r>
              <a:rPr lang="en-US" sz="2000" dirty="0" err="1" smtClean="0"/>
              <a:t>reducir</a:t>
            </a:r>
            <a:r>
              <a:rPr lang="en-US" sz="2000" dirty="0" smtClean="0"/>
              <a:t> el </a:t>
            </a:r>
            <a:r>
              <a:rPr lang="en-US" sz="2000" dirty="0" err="1" smtClean="0"/>
              <a:t>riesgo</a:t>
            </a:r>
            <a:r>
              <a:rPr lang="en-US" sz="2000" dirty="0" smtClean="0"/>
              <a:t> </a:t>
            </a:r>
            <a:r>
              <a:rPr lang="en-US" sz="2000" dirty="0" err="1" smtClean="0"/>
              <a:t>cuando</a:t>
            </a:r>
            <a:r>
              <a:rPr lang="en-US" sz="2000" dirty="0" smtClean="0"/>
              <a:t> </a:t>
            </a:r>
            <a:r>
              <a:rPr lang="en-US" sz="2000" dirty="0" err="1" smtClean="0"/>
              <a:t>empiece</a:t>
            </a:r>
            <a:r>
              <a:rPr lang="en-US" sz="2000" dirty="0" smtClean="0"/>
              <a:t> la </a:t>
            </a:r>
            <a:r>
              <a:rPr lang="en-US" sz="2000" dirty="0" err="1" smtClean="0"/>
              <a:t>implementación</a:t>
            </a:r>
            <a:r>
              <a:rPr lang="en-US" sz="2000" dirty="0" smtClean="0"/>
              <a:t> real.</a:t>
            </a:r>
          </a:p>
          <a:p>
            <a:r>
              <a:rPr lang="en-US" sz="2000" dirty="0" err="1" smtClean="0"/>
              <a:t>Puede</a:t>
            </a:r>
            <a:r>
              <a:rPr lang="en-US" sz="2000" dirty="0" smtClean="0"/>
              <a:t> </a:t>
            </a:r>
            <a:r>
              <a:rPr lang="en-US" sz="2000" dirty="0" err="1" smtClean="0"/>
              <a:t>modificarse</a:t>
            </a:r>
            <a:r>
              <a:rPr lang="en-US" sz="2000" dirty="0" smtClean="0"/>
              <a:t> a </a:t>
            </a:r>
            <a:r>
              <a:rPr lang="en-US" sz="2000" dirty="0" err="1" smtClean="0"/>
              <a:t>medida</a:t>
            </a:r>
            <a:r>
              <a:rPr lang="en-US" sz="2000" dirty="0" smtClean="0"/>
              <a:t> que se </a:t>
            </a:r>
            <a:r>
              <a:rPr lang="en-US" sz="2000" dirty="0" err="1" smtClean="0"/>
              <a:t>implementa</a:t>
            </a:r>
            <a:r>
              <a:rPr lang="en-US" sz="2000" dirty="0"/>
              <a:t> </a:t>
            </a:r>
            <a:r>
              <a:rPr lang="en-US" sz="2000" dirty="0" smtClean="0"/>
              <a:t>para </a:t>
            </a:r>
            <a:r>
              <a:rPr lang="en-US" sz="2000" dirty="0" err="1" smtClean="0"/>
              <a:t>mejorar</a:t>
            </a:r>
            <a:endParaRPr lang="en-US" sz="2000" dirty="0" smtClean="0"/>
          </a:p>
        </p:txBody>
      </p:sp>
    </p:spTree>
    <p:extLst>
      <p:ext uri="{BB962C8B-B14F-4D97-AF65-F5344CB8AC3E}">
        <p14:creationId xmlns:p14="http://schemas.microsoft.com/office/powerpoint/2010/main" val="139611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Manifiesto</a:t>
            </a:r>
            <a:r>
              <a:rPr lang="en-US" dirty="0" smtClean="0"/>
              <a:t> </a:t>
            </a:r>
            <a:r>
              <a:rPr lang="en-US" dirty="0" err="1" smtClean="0"/>
              <a:t>Ágil</a:t>
            </a:r>
            <a:endParaRPr lang="en-US" dirty="0"/>
          </a:p>
        </p:txBody>
      </p:sp>
      <p:sp>
        <p:nvSpPr>
          <p:cNvPr id="3" name="Content Placeholder 2"/>
          <p:cNvSpPr>
            <a:spLocks noGrp="1"/>
          </p:cNvSpPr>
          <p:nvPr>
            <p:ph idx="1"/>
          </p:nvPr>
        </p:nvSpPr>
        <p:spPr/>
        <p:txBody>
          <a:bodyPr>
            <a:normAutofit/>
          </a:bodyPr>
          <a:lstStyle/>
          <a:p>
            <a:r>
              <a:rPr lang="en-US" dirty="0" err="1" smtClean="0"/>
              <a:t>En</a:t>
            </a:r>
            <a:r>
              <a:rPr lang="en-US" dirty="0" smtClean="0"/>
              <a:t> 2001, 16 </a:t>
            </a:r>
            <a:r>
              <a:rPr lang="en-US" dirty="0" err="1" smtClean="0"/>
              <a:t>desarrolladores</a:t>
            </a:r>
            <a:r>
              <a:rPr lang="en-US" dirty="0" smtClean="0"/>
              <a:t> </a:t>
            </a:r>
            <a:r>
              <a:rPr lang="en-US" dirty="0" err="1" smtClean="0"/>
              <a:t>reconocidos</a:t>
            </a:r>
            <a:r>
              <a:rPr lang="en-US" dirty="0" smtClean="0"/>
              <a:t> </a:t>
            </a:r>
            <a:r>
              <a:rPr lang="en-US" dirty="0" err="1" smtClean="0"/>
              <a:t>firmaron</a:t>
            </a:r>
            <a:r>
              <a:rPr lang="en-US" dirty="0" smtClean="0"/>
              <a:t> el </a:t>
            </a:r>
            <a:r>
              <a:rPr lang="en-US" dirty="0" err="1" smtClean="0"/>
              <a:t>Manifiesto</a:t>
            </a:r>
            <a:r>
              <a:rPr lang="en-US" dirty="0" smtClean="0"/>
              <a:t> </a:t>
            </a:r>
            <a:r>
              <a:rPr lang="en-US" dirty="0" err="1" smtClean="0"/>
              <a:t>Ágil</a:t>
            </a:r>
            <a:endParaRPr lang="en-US" dirty="0" smtClean="0"/>
          </a:p>
          <a:p>
            <a:r>
              <a:rPr lang="en-US" dirty="0" smtClean="0">
                <a:hlinkClick r:id="rId2"/>
              </a:rPr>
              <a:t>http://agilemanifesto.org/iso/es/manifesto.html</a:t>
            </a:r>
            <a:endParaRPr lang="en-US" dirty="0" smtClean="0"/>
          </a:p>
          <a:p>
            <a:r>
              <a:rPr lang="en-US" dirty="0" smtClean="0"/>
              <a:t>De </a:t>
            </a:r>
            <a:r>
              <a:rPr lang="en-US" dirty="0" err="1" smtClean="0"/>
              <a:t>los</a:t>
            </a:r>
            <a:r>
              <a:rPr lang="en-US" dirty="0" smtClean="0"/>
              <a:t> 4 </a:t>
            </a:r>
            <a:r>
              <a:rPr lang="en-US" dirty="0" err="1" smtClean="0"/>
              <a:t>valores</a:t>
            </a:r>
            <a:r>
              <a:rPr lang="en-US" dirty="0" smtClean="0"/>
              <a:t> de </a:t>
            </a:r>
            <a:r>
              <a:rPr lang="en-US" dirty="0" err="1" smtClean="0"/>
              <a:t>desarrollan</a:t>
            </a:r>
            <a:r>
              <a:rPr lang="en-US" dirty="0" smtClean="0"/>
              <a:t> </a:t>
            </a:r>
            <a:r>
              <a:rPr lang="en-US" dirty="0" err="1" smtClean="0"/>
              <a:t>los</a:t>
            </a:r>
            <a:r>
              <a:rPr lang="en-US" dirty="0" smtClean="0"/>
              <a:t> 12 </a:t>
            </a:r>
            <a:r>
              <a:rPr lang="en-US" dirty="0" err="1" smtClean="0"/>
              <a:t>principios</a:t>
            </a:r>
            <a:r>
              <a:rPr lang="en-US" dirty="0" smtClean="0"/>
              <a:t> del </a:t>
            </a:r>
            <a:r>
              <a:rPr lang="en-US" dirty="0" err="1" smtClean="0"/>
              <a:t>desarrollo</a:t>
            </a:r>
            <a:r>
              <a:rPr lang="en-US" dirty="0" smtClean="0"/>
              <a:t> </a:t>
            </a:r>
            <a:r>
              <a:rPr lang="en-US" dirty="0" err="1" smtClean="0"/>
              <a:t>ágil</a:t>
            </a:r>
            <a:r>
              <a:rPr lang="en-US" dirty="0" smtClean="0"/>
              <a:t>: </a:t>
            </a:r>
            <a:r>
              <a:rPr lang="en-US" dirty="0" smtClean="0">
                <a:hlinkClick r:id="rId3"/>
              </a:rPr>
              <a:t>http://agilemanifesto.org/iso/es/principles.html</a:t>
            </a:r>
            <a:endParaRPr lang="en-US" dirty="0" smtClean="0"/>
          </a:p>
        </p:txBody>
      </p:sp>
    </p:spTree>
    <p:extLst>
      <p:ext uri="{BB962C8B-B14F-4D97-AF65-F5344CB8AC3E}">
        <p14:creationId xmlns:p14="http://schemas.microsoft.com/office/powerpoint/2010/main" val="2095342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007" y="1432560"/>
            <a:ext cx="5969793" cy="3820667"/>
          </a:xfrm>
          <a:prstGeom prst="rect">
            <a:avLst/>
          </a:prstGeom>
        </p:spPr>
      </p:pic>
      <p:sp>
        <p:nvSpPr>
          <p:cNvPr id="2" name="Title 1"/>
          <p:cNvSpPr>
            <a:spLocks noGrp="1"/>
          </p:cNvSpPr>
          <p:nvPr>
            <p:ph type="title"/>
          </p:nvPr>
        </p:nvSpPr>
        <p:spPr>
          <a:xfrm>
            <a:off x="6391839" y="366221"/>
            <a:ext cx="5221266" cy="524658"/>
          </a:xfrm>
        </p:spPr>
        <p:txBody>
          <a:bodyPr>
            <a:normAutofit fontScale="90000"/>
          </a:bodyPr>
          <a:lstStyle/>
          <a:p>
            <a:pPr algn="ctr"/>
            <a:r>
              <a:rPr lang="en-US" sz="4000" b="1" dirty="0" smtClean="0"/>
              <a:t>XP: </a:t>
            </a:r>
            <a:r>
              <a:rPr lang="en-US" sz="4000" b="1" dirty="0" err="1" smtClean="0"/>
              <a:t>Codificación</a:t>
            </a:r>
            <a:endParaRPr lang="en-US" sz="4000" b="1" dirty="0"/>
          </a:p>
        </p:txBody>
      </p:sp>
      <p:sp>
        <p:nvSpPr>
          <p:cNvPr id="3" name="Content Placeholder 2"/>
          <p:cNvSpPr>
            <a:spLocks noGrp="1"/>
          </p:cNvSpPr>
          <p:nvPr>
            <p:ph idx="1"/>
          </p:nvPr>
        </p:nvSpPr>
        <p:spPr>
          <a:xfrm>
            <a:off x="6134677" y="890880"/>
            <a:ext cx="5735590" cy="5184244"/>
          </a:xfrm>
        </p:spPr>
        <p:txBody>
          <a:bodyPr>
            <a:noAutofit/>
          </a:bodyPr>
          <a:lstStyle/>
          <a:p>
            <a:r>
              <a:rPr lang="en-US" sz="2300" dirty="0" smtClean="0"/>
              <a:t>Antes de </a:t>
            </a:r>
            <a:r>
              <a:rPr lang="en-US" sz="2300" dirty="0" err="1" smtClean="0"/>
              <a:t>codificar</a:t>
            </a:r>
            <a:r>
              <a:rPr lang="en-US" sz="2300" dirty="0" smtClean="0"/>
              <a:t> se </a:t>
            </a:r>
            <a:r>
              <a:rPr lang="en-US" sz="2300" dirty="0" err="1" smtClean="0"/>
              <a:t>crean</a:t>
            </a:r>
            <a:r>
              <a:rPr lang="en-US" sz="2300" dirty="0" smtClean="0"/>
              <a:t> </a:t>
            </a:r>
            <a:r>
              <a:rPr lang="en-US" sz="2300" dirty="0" err="1" smtClean="0"/>
              <a:t>pruebas</a:t>
            </a:r>
            <a:r>
              <a:rPr lang="en-US" sz="2300" dirty="0" smtClean="0"/>
              <a:t> </a:t>
            </a:r>
            <a:r>
              <a:rPr lang="en-US" sz="2300" dirty="0" err="1" smtClean="0"/>
              <a:t>unitarias</a:t>
            </a:r>
            <a:r>
              <a:rPr lang="en-US" sz="2300" dirty="0" smtClean="0"/>
              <a:t> para </a:t>
            </a:r>
            <a:r>
              <a:rPr lang="en-US" sz="2300" dirty="0" err="1" smtClean="0"/>
              <a:t>cada</a:t>
            </a:r>
            <a:r>
              <a:rPr lang="en-US" sz="2300" dirty="0" smtClean="0"/>
              <a:t> </a:t>
            </a:r>
            <a:r>
              <a:rPr lang="en-US" sz="2300" dirty="0" err="1" smtClean="0"/>
              <a:t>historia</a:t>
            </a:r>
            <a:r>
              <a:rPr lang="en-US" sz="2300" dirty="0" smtClean="0"/>
              <a:t>.</a:t>
            </a:r>
          </a:p>
          <a:p>
            <a:r>
              <a:rPr lang="en-US" sz="2300" dirty="0" smtClean="0"/>
              <a:t>Se </a:t>
            </a:r>
            <a:r>
              <a:rPr lang="en-US" sz="2300" dirty="0" err="1" smtClean="0"/>
              <a:t>implementa</a:t>
            </a:r>
            <a:r>
              <a:rPr lang="en-US" sz="2300" dirty="0" smtClean="0"/>
              <a:t> lo </a:t>
            </a:r>
            <a:r>
              <a:rPr lang="en-US" sz="2300" dirty="0" err="1" smtClean="0"/>
              <a:t>necesario</a:t>
            </a:r>
            <a:r>
              <a:rPr lang="en-US" sz="2300" dirty="0" smtClean="0"/>
              <a:t> para </a:t>
            </a:r>
            <a:r>
              <a:rPr lang="en-US" sz="2300" dirty="0" err="1" smtClean="0"/>
              <a:t>pasar</a:t>
            </a:r>
            <a:r>
              <a:rPr lang="en-US" sz="2300" dirty="0" smtClean="0"/>
              <a:t> la </a:t>
            </a:r>
            <a:r>
              <a:rPr lang="en-US" sz="2300" dirty="0" err="1" smtClean="0"/>
              <a:t>prueba</a:t>
            </a:r>
            <a:endParaRPr lang="en-US" sz="2300" dirty="0" smtClean="0"/>
          </a:p>
          <a:p>
            <a:r>
              <a:rPr lang="en-US" sz="2300" dirty="0" smtClean="0"/>
              <a:t>Se </a:t>
            </a:r>
            <a:r>
              <a:rPr lang="en-US" sz="2300" dirty="0" err="1" smtClean="0"/>
              <a:t>apega</a:t>
            </a:r>
            <a:r>
              <a:rPr lang="en-US" sz="2300" dirty="0" smtClean="0"/>
              <a:t> al </a:t>
            </a:r>
            <a:r>
              <a:rPr lang="en-US" sz="2300" dirty="0" err="1" smtClean="0"/>
              <a:t>diseño</a:t>
            </a:r>
            <a:r>
              <a:rPr lang="en-US" sz="2300" dirty="0" smtClean="0"/>
              <a:t> simple</a:t>
            </a:r>
          </a:p>
          <a:p>
            <a:r>
              <a:rPr lang="en-US" sz="2300" dirty="0" smtClean="0"/>
              <a:t>Se </a:t>
            </a:r>
            <a:r>
              <a:rPr lang="en-US" sz="2300" dirty="0" err="1" smtClean="0"/>
              <a:t>aplica</a:t>
            </a:r>
            <a:r>
              <a:rPr lang="en-US" sz="2300" dirty="0" smtClean="0"/>
              <a:t> la </a:t>
            </a:r>
            <a:r>
              <a:rPr lang="en-US" sz="2300" dirty="0" err="1" smtClean="0"/>
              <a:t>prueba</a:t>
            </a:r>
            <a:r>
              <a:rPr lang="en-US" sz="2300" dirty="0" smtClean="0"/>
              <a:t> </a:t>
            </a:r>
            <a:r>
              <a:rPr lang="en-US" sz="2300" dirty="0" err="1" smtClean="0"/>
              <a:t>unitaria</a:t>
            </a:r>
            <a:r>
              <a:rPr lang="en-US" sz="2300" dirty="0" smtClean="0"/>
              <a:t> (</a:t>
            </a:r>
            <a:r>
              <a:rPr lang="en-US" sz="2300" dirty="0" err="1" smtClean="0"/>
              <a:t>retroalimentación</a:t>
            </a:r>
            <a:r>
              <a:rPr lang="en-US" sz="2300" dirty="0" smtClean="0"/>
              <a:t>)</a:t>
            </a:r>
          </a:p>
          <a:p>
            <a:r>
              <a:rPr lang="en-US" sz="2300" dirty="0" err="1" smtClean="0"/>
              <a:t>Programación</a:t>
            </a:r>
            <a:r>
              <a:rPr lang="en-US" sz="2300" dirty="0" smtClean="0"/>
              <a:t> </a:t>
            </a:r>
            <a:r>
              <a:rPr lang="en-US" sz="2300" dirty="0" err="1" smtClean="0"/>
              <a:t>por</a:t>
            </a:r>
            <a:r>
              <a:rPr lang="en-US" sz="2300" dirty="0" smtClean="0"/>
              <a:t> </a:t>
            </a:r>
            <a:r>
              <a:rPr lang="en-US" sz="2300" dirty="0" err="1" smtClean="0"/>
              <a:t>parejas</a:t>
            </a:r>
            <a:r>
              <a:rPr lang="en-US" sz="2300" dirty="0" smtClean="0"/>
              <a:t>: Dos </a:t>
            </a:r>
            <a:r>
              <a:rPr lang="en-US" sz="2300" dirty="0" err="1" smtClean="0"/>
              <a:t>cabezas</a:t>
            </a:r>
            <a:r>
              <a:rPr lang="en-US" sz="2300" dirty="0" smtClean="0"/>
              <a:t> </a:t>
            </a:r>
            <a:r>
              <a:rPr lang="en-US" sz="2300" dirty="0" err="1" smtClean="0"/>
              <a:t>piensan</a:t>
            </a:r>
            <a:r>
              <a:rPr lang="en-US" sz="2300" dirty="0" smtClean="0"/>
              <a:t> </a:t>
            </a:r>
            <a:r>
              <a:rPr lang="en-US" sz="2300" dirty="0" err="1" smtClean="0"/>
              <a:t>mejor</a:t>
            </a:r>
            <a:r>
              <a:rPr lang="en-US" sz="2300" dirty="0" smtClean="0"/>
              <a:t> que </a:t>
            </a:r>
            <a:r>
              <a:rPr lang="en-US" sz="2300" dirty="0" err="1" smtClean="0"/>
              <a:t>una</a:t>
            </a:r>
            <a:endParaRPr lang="en-US" sz="2300" dirty="0" smtClean="0"/>
          </a:p>
          <a:p>
            <a:pPr lvl="1"/>
            <a:r>
              <a:rPr lang="en-US" sz="2300" dirty="0" err="1" smtClean="0"/>
              <a:t>Solución</a:t>
            </a:r>
            <a:r>
              <a:rPr lang="en-US" sz="2300" dirty="0" smtClean="0"/>
              <a:t> de </a:t>
            </a:r>
            <a:r>
              <a:rPr lang="en-US" sz="2300" dirty="0" err="1" smtClean="0"/>
              <a:t>problemas</a:t>
            </a:r>
            <a:r>
              <a:rPr lang="en-US" sz="2300" dirty="0" smtClean="0"/>
              <a:t> </a:t>
            </a:r>
            <a:r>
              <a:rPr lang="en-US" sz="2300" dirty="0" err="1" smtClean="0"/>
              <a:t>en</a:t>
            </a:r>
            <a:r>
              <a:rPr lang="en-US" sz="2300" dirty="0" smtClean="0"/>
              <a:t> </a:t>
            </a:r>
            <a:r>
              <a:rPr lang="en-US" sz="2300" dirty="0" err="1" smtClean="0"/>
              <a:t>tiempo</a:t>
            </a:r>
            <a:r>
              <a:rPr lang="en-US" sz="2300" dirty="0" smtClean="0"/>
              <a:t> real</a:t>
            </a:r>
          </a:p>
          <a:p>
            <a:pPr lvl="1"/>
            <a:r>
              <a:rPr lang="en-US" sz="2300" dirty="0" smtClean="0"/>
              <a:t>El </a:t>
            </a:r>
            <a:r>
              <a:rPr lang="en-US" sz="2300" dirty="0" err="1" smtClean="0"/>
              <a:t>código</a:t>
            </a:r>
            <a:r>
              <a:rPr lang="en-US" sz="2300" dirty="0" smtClean="0"/>
              <a:t> se </a:t>
            </a:r>
            <a:r>
              <a:rPr lang="en-US" sz="2300" dirty="0" err="1" smtClean="0"/>
              <a:t>revisa</a:t>
            </a:r>
            <a:r>
              <a:rPr lang="en-US" sz="2300" dirty="0" smtClean="0"/>
              <a:t> </a:t>
            </a:r>
            <a:r>
              <a:rPr lang="en-US" sz="2300" dirty="0" err="1" smtClean="0"/>
              <a:t>mientras</a:t>
            </a:r>
            <a:r>
              <a:rPr lang="en-US" sz="2300" dirty="0" smtClean="0"/>
              <a:t> se </a:t>
            </a:r>
            <a:r>
              <a:rPr lang="en-US" sz="2300" dirty="0" err="1" smtClean="0"/>
              <a:t>crea</a:t>
            </a:r>
            <a:r>
              <a:rPr lang="en-US" sz="2300" dirty="0" smtClean="0"/>
              <a:t> (</a:t>
            </a:r>
            <a:r>
              <a:rPr lang="en-US" sz="2300" dirty="0" err="1" smtClean="0"/>
              <a:t>calidad</a:t>
            </a:r>
            <a:r>
              <a:rPr lang="en-US" sz="2300" dirty="0" smtClean="0"/>
              <a:t>)</a:t>
            </a:r>
            <a:endParaRPr lang="en-US" sz="2300" dirty="0"/>
          </a:p>
          <a:p>
            <a:r>
              <a:rPr lang="en-US" sz="2300" dirty="0" smtClean="0"/>
              <a:t>El </a:t>
            </a:r>
            <a:r>
              <a:rPr lang="en-US" sz="2300" dirty="0" err="1" smtClean="0"/>
              <a:t>código</a:t>
            </a:r>
            <a:r>
              <a:rPr lang="en-US" sz="2300" dirty="0" smtClean="0"/>
              <a:t> de </a:t>
            </a:r>
            <a:r>
              <a:rPr lang="en-US" sz="2300" dirty="0" err="1" smtClean="0"/>
              <a:t>cada</a:t>
            </a:r>
            <a:r>
              <a:rPr lang="en-US" sz="2300" dirty="0" smtClean="0"/>
              <a:t> </a:t>
            </a:r>
            <a:r>
              <a:rPr lang="en-US" sz="2300" dirty="0" err="1" smtClean="0"/>
              <a:t>pareja</a:t>
            </a:r>
            <a:r>
              <a:rPr lang="en-US" sz="2300" dirty="0" smtClean="0"/>
              <a:t> se </a:t>
            </a:r>
            <a:r>
              <a:rPr lang="en-US" sz="2300" dirty="0" err="1" smtClean="0"/>
              <a:t>integra</a:t>
            </a:r>
            <a:r>
              <a:rPr lang="en-US" sz="2300" dirty="0" smtClean="0"/>
              <a:t> con el de </a:t>
            </a:r>
            <a:r>
              <a:rPr lang="en-US" sz="2300" dirty="0" err="1" smtClean="0"/>
              <a:t>los</a:t>
            </a:r>
            <a:r>
              <a:rPr lang="en-US" sz="2300" dirty="0" smtClean="0"/>
              <a:t> </a:t>
            </a:r>
            <a:r>
              <a:rPr lang="en-US" sz="2300" dirty="0" err="1" smtClean="0"/>
              <a:t>demás</a:t>
            </a:r>
            <a:r>
              <a:rPr lang="en-US" sz="2300" dirty="0" smtClean="0"/>
              <a:t> ”</a:t>
            </a:r>
            <a:r>
              <a:rPr lang="en-US" sz="2300" b="1" dirty="0" err="1" smtClean="0"/>
              <a:t>Integración</a:t>
            </a:r>
            <a:r>
              <a:rPr lang="en-US" sz="2300" b="1" dirty="0" smtClean="0"/>
              <a:t> Continua</a:t>
            </a:r>
            <a:r>
              <a:rPr lang="en-US" sz="2300" dirty="0" smtClean="0"/>
              <a:t>”</a:t>
            </a:r>
          </a:p>
        </p:txBody>
      </p:sp>
    </p:spTree>
    <p:extLst>
      <p:ext uri="{BB962C8B-B14F-4D97-AF65-F5344CB8AC3E}">
        <p14:creationId xmlns:p14="http://schemas.microsoft.com/office/powerpoint/2010/main" val="1545598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007" y="1432560"/>
            <a:ext cx="5969793" cy="3820667"/>
          </a:xfrm>
          <a:prstGeom prst="rect">
            <a:avLst/>
          </a:prstGeom>
        </p:spPr>
      </p:pic>
      <p:sp>
        <p:nvSpPr>
          <p:cNvPr id="2" name="Title 1"/>
          <p:cNvSpPr>
            <a:spLocks noGrp="1"/>
          </p:cNvSpPr>
          <p:nvPr>
            <p:ph type="title"/>
          </p:nvPr>
        </p:nvSpPr>
        <p:spPr>
          <a:xfrm>
            <a:off x="6391839" y="366221"/>
            <a:ext cx="5221266" cy="524658"/>
          </a:xfrm>
        </p:spPr>
        <p:txBody>
          <a:bodyPr>
            <a:normAutofit fontScale="90000"/>
          </a:bodyPr>
          <a:lstStyle/>
          <a:p>
            <a:pPr algn="ctr"/>
            <a:r>
              <a:rPr lang="en-US" sz="4000" b="1" dirty="0" smtClean="0"/>
              <a:t>XP: </a:t>
            </a:r>
            <a:r>
              <a:rPr lang="en-US" sz="4000" b="1" dirty="0" err="1" smtClean="0"/>
              <a:t>Pruebas</a:t>
            </a:r>
            <a:endParaRPr lang="en-US" sz="4000" b="1" dirty="0"/>
          </a:p>
        </p:txBody>
      </p:sp>
      <p:sp>
        <p:nvSpPr>
          <p:cNvPr id="3" name="Content Placeholder 2"/>
          <p:cNvSpPr>
            <a:spLocks noGrp="1"/>
          </p:cNvSpPr>
          <p:nvPr>
            <p:ph idx="1"/>
          </p:nvPr>
        </p:nvSpPr>
        <p:spPr>
          <a:xfrm>
            <a:off x="6134677" y="890880"/>
            <a:ext cx="5735590" cy="5184244"/>
          </a:xfrm>
        </p:spPr>
        <p:txBody>
          <a:bodyPr>
            <a:noAutofit/>
          </a:bodyPr>
          <a:lstStyle/>
          <a:p>
            <a:r>
              <a:rPr lang="en-US" sz="2300" b="1" dirty="0" err="1" smtClean="0"/>
              <a:t>Pruebas</a:t>
            </a:r>
            <a:r>
              <a:rPr lang="en-US" sz="2300" b="1" dirty="0" smtClean="0"/>
              <a:t> </a:t>
            </a:r>
            <a:r>
              <a:rPr lang="en-US" sz="2300" b="1" dirty="0" err="1" smtClean="0"/>
              <a:t>unitarias</a:t>
            </a:r>
            <a:r>
              <a:rPr lang="en-US" sz="2300" b="1" dirty="0" smtClean="0"/>
              <a:t> </a:t>
            </a:r>
            <a:r>
              <a:rPr lang="en-US" sz="2300" dirty="0" smtClean="0"/>
              <a:t>antes de </a:t>
            </a:r>
            <a:r>
              <a:rPr lang="en-US" sz="2300" dirty="0" err="1" smtClean="0"/>
              <a:t>codificar</a:t>
            </a:r>
            <a:endParaRPr lang="en-US" sz="2300" dirty="0" smtClean="0"/>
          </a:p>
          <a:p>
            <a:pPr lvl="1"/>
            <a:r>
              <a:rPr lang="en-US" sz="1900" dirty="0" err="1" smtClean="0"/>
              <a:t>Automatizadas</a:t>
            </a:r>
            <a:endParaRPr lang="en-US" sz="1900" dirty="0"/>
          </a:p>
          <a:p>
            <a:pPr lvl="1"/>
            <a:r>
              <a:rPr lang="en-US" sz="1900" dirty="0" err="1" smtClean="0"/>
              <a:t>Ejecutarse</a:t>
            </a:r>
            <a:r>
              <a:rPr lang="en-US" sz="1900" dirty="0" smtClean="0"/>
              <a:t> </a:t>
            </a:r>
            <a:r>
              <a:rPr lang="en-US" sz="1900" dirty="0" err="1" smtClean="0"/>
              <a:t>repetidamente</a:t>
            </a:r>
            <a:endParaRPr lang="en-US" sz="1900" dirty="0" smtClean="0"/>
          </a:p>
          <a:p>
            <a:r>
              <a:rPr lang="en-US" sz="2300" dirty="0" err="1" smtClean="0"/>
              <a:t>Grupo</a:t>
            </a:r>
            <a:r>
              <a:rPr lang="en-US" sz="2300" dirty="0" smtClean="0"/>
              <a:t> de </a:t>
            </a:r>
            <a:r>
              <a:rPr lang="en-US" sz="2300" dirty="0" err="1" smtClean="0"/>
              <a:t>pruebas</a:t>
            </a:r>
            <a:r>
              <a:rPr lang="en-US" sz="2300" dirty="0" smtClean="0"/>
              <a:t> universal (</a:t>
            </a:r>
            <a:r>
              <a:rPr lang="en-US" sz="2300" dirty="0" err="1" smtClean="0"/>
              <a:t>unión</a:t>
            </a:r>
            <a:r>
              <a:rPr lang="en-US" sz="2300" dirty="0" smtClean="0"/>
              <a:t> de </a:t>
            </a:r>
            <a:r>
              <a:rPr lang="en-US" sz="2300" dirty="0" err="1" smtClean="0"/>
              <a:t>pruebas</a:t>
            </a:r>
            <a:r>
              <a:rPr lang="en-US" sz="2300" dirty="0" smtClean="0"/>
              <a:t> </a:t>
            </a:r>
            <a:r>
              <a:rPr lang="en-US" sz="2300" dirty="0" err="1" smtClean="0"/>
              <a:t>unitarias</a:t>
            </a:r>
            <a:r>
              <a:rPr lang="en-US" sz="2300" dirty="0" smtClean="0"/>
              <a:t>)</a:t>
            </a:r>
          </a:p>
          <a:p>
            <a:r>
              <a:rPr lang="en-US" sz="2300" b="1" dirty="0" err="1" smtClean="0"/>
              <a:t>Pruebas</a:t>
            </a:r>
            <a:r>
              <a:rPr lang="en-US" sz="2300" b="1" dirty="0" smtClean="0"/>
              <a:t> de </a:t>
            </a:r>
            <a:r>
              <a:rPr lang="en-US" sz="2300" b="1" dirty="0" err="1" smtClean="0"/>
              <a:t>integración</a:t>
            </a:r>
            <a:r>
              <a:rPr lang="en-US" sz="2300" b="1" dirty="0" smtClean="0"/>
              <a:t> y </a:t>
            </a:r>
            <a:r>
              <a:rPr lang="en-US" sz="2300" b="1" dirty="0" err="1" smtClean="0"/>
              <a:t>validación</a:t>
            </a:r>
            <a:r>
              <a:rPr lang="en-US" sz="2300" dirty="0" smtClean="0"/>
              <a:t> se </a:t>
            </a:r>
            <a:r>
              <a:rPr lang="en-US" sz="2300" dirty="0" err="1" smtClean="0"/>
              <a:t>hacen</a:t>
            </a:r>
            <a:r>
              <a:rPr lang="en-US" sz="2300" dirty="0" smtClean="0"/>
              <a:t> a </a:t>
            </a:r>
            <a:r>
              <a:rPr lang="en-US" sz="2300" dirty="0" err="1" smtClean="0"/>
              <a:t>diario</a:t>
            </a:r>
            <a:endParaRPr lang="en-US" sz="2300" dirty="0" smtClean="0"/>
          </a:p>
          <a:p>
            <a:r>
              <a:rPr lang="en-US" sz="2300" dirty="0" smtClean="0"/>
              <a:t>Se </a:t>
            </a:r>
            <a:r>
              <a:rPr lang="en-US" sz="2300" dirty="0" err="1" smtClean="0"/>
              <a:t>detectan</a:t>
            </a:r>
            <a:r>
              <a:rPr lang="en-US" sz="2300" dirty="0" smtClean="0"/>
              <a:t> y </a:t>
            </a:r>
            <a:r>
              <a:rPr lang="en-US" sz="2300" dirty="0" err="1" smtClean="0"/>
              <a:t>corrigen</a:t>
            </a:r>
            <a:r>
              <a:rPr lang="en-US" sz="2300" dirty="0" smtClean="0"/>
              <a:t> </a:t>
            </a:r>
            <a:r>
              <a:rPr lang="en-US" sz="2300" dirty="0" err="1" smtClean="0"/>
              <a:t>errores</a:t>
            </a:r>
            <a:r>
              <a:rPr lang="en-US" sz="2300" dirty="0" smtClean="0"/>
              <a:t> </a:t>
            </a:r>
            <a:r>
              <a:rPr lang="en-US" sz="2300" dirty="0" err="1" smtClean="0"/>
              <a:t>cada</a:t>
            </a:r>
            <a:r>
              <a:rPr lang="en-US" sz="2300" dirty="0" smtClean="0"/>
              <a:t> </a:t>
            </a:r>
            <a:r>
              <a:rPr lang="en-US" sz="2300" dirty="0" err="1" smtClean="0"/>
              <a:t>cierto</a:t>
            </a:r>
            <a:r>
              <a:rPr lang="en-US" sz="2300" dirty="0" smtClean="0"/>
              <a:t> </a:t>
            </a:r>
            <a:r>
              <a:rPr lang="en-US" sz="2300" dirty="0" err="1" smtClean="0"/>
              <a:t>número</a:t>
            </a:r>
            <a:r>
              <a:rPr lang="en-US" sz="2300" dirty="0" smtClean="0"/>
              <a:t> de horas</a:t>
            </a:r>
          </a:p>
          <a:p>
            <a:r>
              <a:rPr lang="en-US" sz="2300" b="1" dirty="0" err="1" smtClean="0"/>
              <a:t>Pruebas</a:t>
            </a:r>
            <a:r>
              <a:rPr lang="en-US" sz="2300" b="1" dirty="0" smtClean="0"/>
              <a:t> de </a:t>
            </a:r>
            <a:r>
              <a:rPr lang="en-US" sz="2300" b="1" dirty="0" err="1" smtClean="0"/>
              <a:t>aceptación</a:t>
            </a:r>
            <a:r>
              <a:rPr lang="en-US" sz="2300" b="1" dirty="0" smtClean="0"/>
              <a:t>:</a:t>
            </a:r>
            <a:r>
              <a:rPr lang="en-US" sz="2300" dirty="0" smtClean="0"/>
              <a:t> las </a:t>
            </a:r>
            <a:r>
              <a:rPr lang="en-US" sz="2300" dirty="0" err="1" smtClean="0"/>
              <a:t>realiza</a:t>
            </a:r>
            <a:r>
              <a:rPr lang="en-US" sz="2300" dirty="0" smtClean="0"/>
              <a:t> el </a:t>
            </a:r>
            <a:r>
              <a:rPr lang="en-US" sz="2300" dirty="0" err="1" smtClean="0"/>
              <a:t>cliente</a:t>
            </a:r>
            <a:r>
              <a:rPr lang="en-US" sz="2300" dirty="0" smtClean="0"/>
              <a:t>, se </a:t>
            </a:r>
            <a:r>
              <a:rPr lang="en-US" sz="2300" dirty="0" err="1" smtClean="0"/>
              <a:t>derivan</a:t>
            </a:r>
            <a:r>
              <a:rPr lang="en-US" sz="2300" dirty="0" smtClean="0"/>
              <a:t> de las </a:t>
            </a:r>
            <a:r>
              <a:rPr lang="en-US" sz="2300" dirty="0" err="1" smtClean="0"/>
              <a:t>historias</a:t>
            </a:r>
            <a:endParaRPr lang="en-US" sz="2300" b="1" dirty="0" smtClean="0"/>
          </a:p>
        </p:txBody>
      </p:sp>
    </p:spTree>
    <p:extLst>
      <p:ext uri="{BB962C8B-B14F-4D97-AF65-F5344CB8AC3E}">
        <p14:creationId xmlns:p14="http://schemas.microsoft.com/office/powerpoint/2010/main" val="1414100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0"/>
            <a:ext cx="10131425" cy="1456267"/>
          </a:xfrm>
        </p:spPr>
        <p:txBody>
          <a:bodyPr>
            <a:normAutofit/>
          </a:bodyPr>
          <a:lstStyle/>
          <a:p>
            <a:pPr algn="ctr"/>
            <a:r>
              <a:rPr lang="es-EC" sz="4800" b="1" dirty="0">
                <a:solidFill>
                  <a:schemeClr val="accent3">
                    <a:lumMod val="50000"/>
                  </a:schemeClr>
                </a:solidFill>
              </a:rPr>
              <a:t>SCRUM</a:t>
            </a:r>
          </a:p>
        </p:txBody>
      </p:sp>
      <p:sp>
        <p:nvSpPr>
          <p:cNvPr id="3" name="Marcador de contenido 2"/>
          <p:cNvSpPr>
            <a:spLocks noGrp="1"/>
          </p:cNvSpPr>
          <p:nvPr>
            <p:ph idx="1"/>
          </p:nvPr>
        </p:nvSpPr>
        <p:spPr>
          <a:xfrm>
            <a:off x="685800" y="998441"/>
            <a:ext cx="11098369" cy="3649133"/>
          </a:xfrm>
        </p:spPr>
        <p:txBody>
          <a:bodyPr>
            <a:normAutofit/>
          </a:bodyPr>
          <a:lstStyle/>
          <a:p>
            <a:pPr algn="just"/>
            <a:r>
              <a:rPr lang="es-EC" sz="2400" dirty="0" smtClean="0"/>
              <a:t>Es </a:t>
            </a:r>
            <a:r>
              <a:rPr lang="es-EC" sz="2400" dirty="0"/>
              <a:t>un marco de trabajo para la gestión y desarrollo de software basada en un proceso iterativo e incremental utilizado comúnmente en entornos basados en el desarrollo ágil de software. </a:t>
            </a:r>
            <a:endParaRPr lang="es-EC" sz="2400" dirty="0" smtClean="0"/>
          </a:p>
          <a:p>
            <a:pPr algn="just"/>
            <a:r>
              <a:rPr lang="es-EC" sz="2400" dirty="0" smtClean="0"/>
              <a:t>Proceso </a:t>
            </a:r>
            <a:r>
              <a:rPr lang="es-EC" sz="2400" dirty="0"/>
              <a:t>en el que se aplican de manera regular un conjunto de buenas prácticas para trabajar colaborativamente, en equipo, y obtener el mejor resultado posible de un proyecto </a:t>
            </a:r>
            <a:r>
              <a:rPr lang="es-EC" sz="2400" dirty="0" smtClean="0"/>
              <a:t>.</a:t>
            </a:r>
          </a:p>
          <a:p>
            <a:pPr algn="just"/>
            <a:r>
              <a:rPr lang="es-EC" sz="2400" dirty="0"/>
              <a:t>Está especialmente indicada para proyectos con un rápido cambio de requisitos. </a:t>
            </a:r>
          </a:p>
        </p:txBody>
      </p:sp>
      <p:pic>
        <p:nvPicPr>
          <p:cNvPr id="7170" name="Picture 2" descr="http://stackify.com/wp-content/uploads/2013/04/scrum-development-and-rugby-scrum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822" y="4163990"/>
            <a:ext cx="4512323" cy="25697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71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3226" y="184600"/>
            <a:ext cx="10131425" cy="1456267"/>
          </a:xfrm>
        </p:spPr>
        <p:txBody>
          <a:bodyPr>
            <a:normAutofit/>
          </a:bodyPr>
          <a:lstStyle/>
          <a:p>
            <a:pPr algn="ctr"/>
            <a:r>
              <a:rPr lang="es-EC" sz="4800" b="1" dirty="0">
                <a:solidFill>
                  <a:schemeClr val="accent3">
                    <a:lumMod val="50000"/>
                  </a:schemeClr>
                </a:solidFill>
              </a:rPr>
              <a:t>CARACTERÍSTICAS DE SCRUM</a:t>
            </a:r>
          </a:p>
        </p:txBody>
      </p:sp>
      <p:sp>
        <p:nvSpPr>
          <p:cNvPr id="3" name="Marcador de contenido 2"/>
          <p:cNvSpPr>
            <a:spLocks noGrp="1"/>
          </p:cNvSpPr>
          <p:nvPr>
            <p:ph idx="1"/>
          </p:nvPr>
        </p:nvSpPr>
        <p:spPr>
          <a:xfrm>
            <a:off x="608528" y="1176150"/>
            <a:ext cx="11137005" cy="3649133"/>
          </a:xfrm>
        </p:spPr>
        <p:txBody>
          <a:bodyPr>
            <a:noAutofit/>
          </a:bodyPr>
          <a:lstStyle/>
          <a:p>
            <a:pPr algn="just"/>
            <a:r>
              <a:rPr lang="es-EC" sz="2400" dirty="0" smtClean="0"/>
              <a:t>Modelo </a:t>
            </a:r>
            <a:r>
              <a:rPr lang="es-EC" sz="2400" dirty="0"/>
              <a:t>de referencia que define un conjunto de prácticas y roles, punto para definir el proceso de desarrollo que se ejecutará en un proyecto </a:t>
            </a:r>
            <a:endParaRPr lang="es-EC" sz="2400" dirty="0" smtClean="0"/>
          </a:p>
          <a:p>
            <a:pPr algn="just"/>
            <a:r>
              <a:rPr lang="es-EC" sz="2400" dirty="0" smtClean="0"/>
              <a:t>Equipos </a:t>
            </a:r>
            <a:r>
              <a:rPr lang="es-EC" sz="2400" dirty="0"/>
              <a:t>auto organizados, integración, comunicación verbal, entre el equipo y disciplinas involucradas en el proyecto. </a:t>
            </a:r>
            <a:endParaRPr lang="es-EC" sz="2400" dirty="0" smtClean="0"/>
          </a:p>
          <a:p>
            <a:pPr algn="just"/>
            <a:r>
              <a:rPr lang="es-EC" sz="2400" dirty="0" smtClean="0"/>
              <a:t>Fácil </a:t>
            </a:r>
            <a:r>
              <a:rPr lang="es-EC" sz="2400" dirty="0"/>
              <a:t>de aprender, y requiere muy poco esfuerzo para comenzarse a </a:t>
            </a:r>
            <a:r>
              <a:rPr lang="es-EC" sz="2400" dirty="0" smtClean="0"/>
              <a:t>utilizar</a:t>
            </a:r>
            <a:endParaRPr lang="es-EC" sz="2400" dirty="0"/>
          </a:p>
          <a:p>
            <a:pPr algn="just"/>
            <a:endParaRPr lang="es-EC" sz="2400" dirty="0"/>
          </a:p>
        </p:txBody>
      </p:sp>
      <p:sp>
        <p:nvSpPr>
          <p:cNvPr id="4" name="Rectángulo 3"/>
          <p:cNvSpPr/>
          <p:nvPr/>
        </p:nvSpPr>
        <p:spPr>
          <a:xfrm>
            <a:off x="1070557" y="4348338"/>
            <a:ext cx="10212946" cy="1323439"/>
          </a:xfrm>
          <a:prstGeom prst="rect">
            <a:avLst/>
          </a:prstGeom>
          <a:solidFill>
            <a:schemeClr val="accent5">
              <a:lumMod val="50000"/>
            </a:schemeClr>
          </a:solidFill>
          <a:ln w="38100">
            <a:solidFill>
              <a:schemeClr val="accent6">
                <a:lumMod val="50000"/>
              </a:schemeClr>
            </a:solidFill>
          </a:ln>
        </p:spPr>
        <p:txBody>
          <a:bodyPr wrap="square">
            <a:spAutoFit/>
          </a:bodyPr>
          <a:lstStyle/>
          <a:p>
            <a:pPr algn="just"/>
            <a:r>
              <a:rPr lang="es-EC" sz="2000" dirty="0" smtClean="0"/>
              <a:t>El </a:t>
            </a:r>
            <a:r>
              <a:rPr lang="es-EC" sz="2000" dirty="0"/>
              <a:t>desarrollo de software se realiza mediante iteraciones, denominadas sprints, con una duración de </a:t>
            </a:r>
            <a:r>
              <a:rPr lang="es-EC" sz="2000" dirty="0" smtClean="0"/>
              <a:t>21</a:t>
            </a:r>
            <a:r>
              <a:rPr lang="es-EC" sz="2000" dirty="0" smtClean="0"/>
              <a:t> </a:t>
            </a:r>
            <a:r>
              <a:rPr lang="es-EC" sz="2000" dirty="0"/>
              <a:t>días. El resultado de cada sprint es un incremento ejecutable que se muestra al cliente</a:t>
            </a:r>
            <a:r>
              <a:rPr lang="es-EC" sz="2000" dirty="0" smtClean="0"/>
              <a:t>.</a:t>
            </a:r>
          </a:p>
          <a:p>
            <a:pPr algn="just"/>
            <a:r>
              <a:rPr lang="es-EC" sz="2000" dirty="0" smtClean="0"/>
              <a:t>Las reuniones </a:t>
            </a:r>
            <a:r>
              <a:rPr lang="es-EC" sz="2000" dirty="0"/>
              <a:t>a lo largo proyecto, entre ellas destaca la reunión diaria de 15 minutos del equipo de desarrollo para coordinación e integración. </a:t>
            </a:r>
          </a:p>
        </p:txBody>
      </p:sp>
    </p:spTree>
    <p:extLst>
      <p:ext uri="{BB962C8B-B14F-4D97-AF65-F5344CB8AC3E}">
        <p14:creationId xmlns:p14="http://schemas.microsoft.com/office/powerpoint/2010/main" val="976145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0"/>
            <a:ext cx="10131425" cy="1456267"/>
          </a:xfrm>
        </p:spPr>
        <p:txBody>
          <a:bodyPr>
            <a:normAutofit/>
          </a:bodyPr>
          <a:lstStyle/>
          <a:p>
            <a:pPr algn="ctr"/>
            <a:r>
              <a:rPr lang="es-EC" sz="4800" b="1" dirty="0" smtClean="0">
                <a:solidFill>
                  <a:schemeClr val="accent3">
                    <a:lumMod val="50000"/>
                  </a:schemeClr>
                </a:solidFill>
              </a:rPr>
              <a:t>COMPONENTES DE SCRUM</a:t>
            </a:r>
            <a:endParaRPr lang="es-EC" sz="4800" b="1" dirty="0">
              <a:solidFill>
                <a:schemeClr val="accent3">
                  <a:lumMod val="50000"/>
                </a:schemeClr>
              </a:solidFill>
            </a:endParaRPr>
          </a:p>
        </p:txBody>
      </p:sp>
      <p:sp>
        <p:nvSpPr>
          <p:cNvPr id="3" name="Marcador de contenido 2"/>
          <p:cNvSpPr>
            <a:spLocks noGrp="1"/>
          </p:cNvSpPr>
          <p:nvPr>
            <p:ph idx="1"/>
          </p:nvPr>
        </p:nvSpPr>
        <p:spPr>
          <a:xfrm>
            <a:off x="931559" y="1582690"/>
            <a:ext cx="10712002" cy="2910624"/>
          </a:xfrm>
        </p:spPr>
        <p:txBody>
          <a:bodyPr>
            <a:noAutofit/>
          </a:bodyPr>
          <a:lstStyle/>
          <a:p>
            <a:r>
              <a:rPr lang="es-EC" sz="2400" dirty="0"/>
              <a:t>Roles: </a:t>
            </a:r>
            <a:r>
              <a:rPr lang="es-ES" sz="2400" dirty="0" smtClean="0"/>
              <a:t>responsabilidades </a:t>
            </a:r>
            <a:r>
              <a:rPr lang="es-ES" sz="2400" dirty="0"/>
              <a:t>del proyecto </a:t>
            </a:r>
            <a:endParaRPr lang="es-ES" sz="2400" dirty="0" smtClean="0"/>
          </a:p>
          <a:p>
            <a:r>
              <a:rPr lang="es-EC" sz="2400" dirty="0" smtClean="0"/>
              <a:t>Sprint</a:t>
            </a:r>
            <a:endParaRPr lang="es-EC" sz="2400" dirty="0"/>
          </a:p>
          <a:p>
            <a:pPr lvl="1"/>
            <a:r>
              <a:rPr lang="es-ES" sz="2200" dirty="0"/>
              <a:t>Es el periodo de tiempo durante el cual se realiza un incremento de funcionalidad.</a:t>
            </a:r>
            <a:endParaRPr lang="es-EC" sz="2200" dirty="0"/>
          </a:p>
          <a:p>
            <a:r>
              <a:rPr lang="es-EC" sz="2400" dirty="0" smtClean="0"/>
              <a:t>Reuniones</a:t>
            </a:r>
          </a:p>
          <a:p>
            <a:pPr lvl="1"/>
            <a:r>
              <a:rPr lang="es-EC" sz="2200" dirty="0" smtClean="0"/>
              <a:t>El </a:t>
            </a:r>
            <a:r>
              <a:rPr lang="es-EC" sz="2200" dirty="0"/>
              <a:t>objetivo </a:t>
            </a:r>
            <a:r>
              <a:rPr lang="es-EC" sz="2200" dirty="0" smtClean="0"/>
              <a:t>es </a:t>
            </a:r>
            <a:r>
              <a:rPr lang="es-EC" sz="2200" dirty="0"/>
              <a:t>facilitar la transferencia de información y la colaboración entre los miembros del equipo aumentando su productividad, al poner de manifiesto puntos en que se pueden ayudar unos a otros.</a:t>
            </a:r>
          </a:p>
          <a:p>
            <a:r>
              <a:rPr lang="es-EC" sz="2400" dirty="0" smtClean="0"/>
              <a:t>Artefactos</a:t>
            </a:r>
            <a:endParaRPr lang="es-AR" sz="2400" dirty="0"/>
          </a:p>
          <a:p>
            <a:pPr lvl="1"/>
            <a:r>
              <a:rPr lang="es-AR" sz="2200" dirty="0" err="1" smtClean="0"/>
              <a:t>Product</a:t>
            </a:r>
            <a:r>
              <a:rPr lang="es-AR" sz="2200" dirty="0" smtClean="0"/>
              <a:t> </a:t>
            </a:r>
            <a:r>
              <a:rPr lang="es-AR" sz="2200" dirty="0" err="1"/>
              <a:t>Backlog</a:t>
            </a:r>
            <a:r>
              <a:rPr lang="es-AR" sz="2200" dirty="0"/>
              <a:t> se encuentran definidos los requerimientos a desarrollar.</a:t>
            </a:r>
            <a:endParaRPr lang="es-EC" sz="2200" dirty="0"/>
          </a:p>
          <a:p>
            <a:pPr lvl="1"/>
            <a:r>
              <a:rPr lang="es-AR" sz="2200" dirty="0" err="1"/>
              <a:t>Burndown</a:t>
            </a:r>
            <a:r>
              <a:rPr lang="es-AR" sz="2200" dirty="0"/>
              <a:t> Chart indica la cantidad de trabajo pendiente a lo largo del tiempo.</a:t>
            </a:r>
            <a:endParaRPr lang="es-EC" sz="2200" dirty="0"/>
          </a:p>
          <a:p>
            <a:pPr lvl="1"/>
            <a:r>
              <a:rPr lang="es-AR" sz="2200" dirty="0" smtClean="0"/>
              <a:t>Sprint </a:t>
            </a:r>
            <a:r>
              <a:rPr lang="es-AR" sz="2200" dirty="0" err="1"/>
              <a:t>Backlog</a:t>
            </a:r>
            <a:r>
              <a:rPr lang="es-AR" sz="2200" dirty="0"/>
              <a:t> es una lista de tareas que el </a:t>
            </a:r>
            <a:r>
              <a:rPr lang="es-AR" sz="2200" dirty="0" err="1"/>
              <a:t>Team</a:t>
            </a:r>
            <a:r>
              <a:rPr lang="es-AR" sz="2200" dirty="0"/>
              <a:t> se ha comprometido a realizar a lo largo del Sprint.</a:t>
            </a:r>
            <a:endParaRPr lang="es-EC" sz="2200" dirty="0"/>
          </a:p>
        </p:txBody>
      </p:sp>
    </p:spTree>
    <p:extLst>
      <p:ext uri="{BB962C8B-B14F-4D97-AF65-F5344CB8AC3E}">
        <p14:creationId xmlns:p14="http://schemas.microsoft.com/office/powerpoint/2010/main" val="1448914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1541" y="1162092"/>
            <a:ext cx="10131425" cy="3649133"/>
          </a:xfrm>
        </p:spPr>
        <p:txBody>
          <a:bodyPr>
            <a:noAutofit/>
          </a:bodyPr>
          <a:lstStyle/>
          <a:p>
            <a:r>
              <a:rPr lang="es-EC" sz="2400" b="1" dirty="0"/>
              <a:t>ROLES </a:t>
            </a:r>
            <a:r>
              <a:rPr lang="es-EC" sz="2400" b="1" dirty="0" smtClean="0"/>
              <a:t>PRINCIPALES</a:t>
            </a:r>
          </a:p>
          <a:p>
            <a:r>
              <a:rPr lang="es-EC" sz="2400" b="1" dirty="0" smtClean="0"/>
              <a:t>ROLES </a:t>
            </a:r>
            <a:r>
              <a:rPr lang="es-EC" sz="2400" b="1" dirty="0"/>
              <a:t>AUXILIARES </a:t>
            </a:r>
            <a:endParaRPr lang="es-EC" sz="2400" b="1" dirty="0" smtClean="0"/>
          </a:p>
          <a:p>
            <a:pPr lvl="1"/>
            <a:r>
              <a:rPr lang="es-EC" sz="2400" dirty="0" smtClean="0"/>
              <a:t>Son </a:t>
            </a:r>
            <a:r>
              <a:rPr lang="es-EC" sz="2400" dirty="0"/>
              <a:t>aquellos que no tienen un rol formal y no se involucran frecuentemente en el "proceso </a:t>
            </a:r>
            <a:r>
              <a:rPr lang="es-EC" sz="2400" dirty="0" err="1" smtClean="0"/>
              <a:t>Scrum</a:t>
            </a:r>
            <a:r>
              <a:rPr lang="es-EC" sz="2400" dirty="0" smtClean="0"/>
              <a:t>“</a:t>
            </a:r>
          </a:p>
        </p:txBody>
      </p:sp>
      <p:sp>
        <p:nvSpPr>
          <p:cNvPr id="4" name="Título 1"/>
          <p:cNvSpPr txBox="1">
            <a:spLocks/>
          </p:cNvSpPr>
          <p:nvPr/>
        </p:nvSpPr>
        <p:spPr>
          <a:xfrm>
            <a:off x="685801" y="9444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4800" b="1" dirty="0" smtClean="0">
                <a:solidFill>
                  <a:schemeClr val="accent3">
                    <a:lumMod val="50000"/>
                  </a:schemeClr>
                </a:solidFill>
              </a:rPr>
              <a:t>Roles SCRUM</a:t>
            </a:r>
            <a:endParaRPr lang="es-EC" sz="4800" b="1" dirty="0">
              <a:solidFill>
                <a:schemeClr val="accent3">
                  <a:lumMod val="50000"/>
                </a:schemeClr>
              </a:solidFill>
            </a:endParaRPr>
          </a:p>
        </p:txBody>
      </p:sp>
      <p:pic>
        <p:nvPicPr>
          <p:cNvPr id="8194" name="Picture 2" descr="http://www.imablumm.com/uploads/3/2/2/2/3222593/5857633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75" y="3561544"/>
            <a:ext cx="3533775" cy="3076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987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1" y="2099352"/>
            <a:ext cx="11041380" cy="3649133"/>
          </a:xfrm>
        </p:spPr>
        <p:txBody>
          <a:bodyPr>
            <a:noAutofit/>
          </a:bodyPr>
          <a:lstStyle/>
          <a:p>
            <a:r>
              <a:rPr lang="es-EC" sz="2400" b="1" dirty="0" err="1"/>
              <a:t>Product</a:t>
            </a:r>
            <a:r>
              <a:rPr lang="es-EC" sz="2400" b="1" dirty="0"/>
              <a:t> </a:t>
            </a:r>
            <a:r>
              <a:rPr lang="es-EC" sz="2400" b="1" dirty="0" err="1" smtClean="0"/>
              <a:t>Owner</a:t>
            </a:r>
            <a:endParaRPr lang="es-EC" sz="2400" b="1" dirty="0" smtClean="0"/>
          </a:p>
          <a:p>
            <a:pPr lvl="1"/>
            <a:r>
              <a:rPr lang="es-EC" sz="2400" dirty="0" smtClean="0"/>
              <a:t>Representa </a:t>
            </a:r>
            <a:r>
              <a:rPr lang="es-EC" sz="2400" dirty="0"/>
              <a:t>la voz del cliente. </a:t>
            </a:r>
            <a:endParaRPr lang="es-EC" sz="2400" dirty="0" smtClean="0"/>
          </a:p>
          <a:p>
            <a:pPr lvl="1"/>
            <a:r>
              <a:rPr lang="es-EC" sz="2400" dirty="0" smtClean="0"/>
              <a:t>Se </a:t>
            </a:r>
            <a:r>
              <a:rPr lang="es-EC" sz="2400" dirty="0"/>
              <a:t>asegura de que el equipo </a:t>
            </a:r>
            <a:r>
              <a:rPr lang="es-EC" sz="2400" dirty="0" err="1"/>
              <a:t>Scrum</a:t>
            </a:r>
            <a:r>
              <a:rPr lang="es-EC" sz="2400" dirty="0"/>
              <a:t> trabaje de forma adecuada desde la perspectiva del negocio. </a:t>
            </a:r>
            <a:endParaRPr lang="es-EC" sz="2400" dirty="0" smtClean="0"/>
          </a:p>
          <a:p>
            <a:r>
              <a:rPr lang="es-EC" sz="2400" b="1" dirty="0" err="1" smtClean="0"/>
              <a:t>ScrumMaster</a:t>
            </a:r>
            <a:r>
              <a:rPr lang="es-EC" sz="2400" dirty="0" smtClean="0"/>
              <a:t> </a:t>
            </a:r>
            <a:r>
              <a:rPr lang="es-EC" sz="2400" dirty="0"/>
              <a:t>-</a:t>
            </a:r>
            <a:r>
              <a:rPr lang="es-EC" sz="2400" b="1" dirty="0"/>
              <a:t>Facilitador</a:t>
            </a:r>
            <a:r>
              <a:rPr lang="es-EC" sz="2400" dirty="0"/>
              <a:t> </a:t>
            </a:r>
            <a:endParaRPr lang="es-EC" sz="2400" dirty="0" smtClean="0"/>
          </a:p>
          <a:p>
            <a:pPr lvl="1"/>
            <a:r>
              <a:rPr lang="es-EC" sz="2400" dirty="0" smtClean="0"/>
              <a:t>Elimina </a:t>
            </a:r>
            <a:r>
              <a:rPr lang="es-EC" sz="2400" dirty="0"/>
              <a:t>los obstáculos que impiden que el equipo alcance el objetivo del sprint, actúa como protección entre el equipo y cualquier influencia que le distraiga. </a:t>
            </a:r>
            <a:endParaRPr lang="es-EC" sz="2400" dirty="0" smtClean="0"/>
          </a:p>
          <a:p>
            <a:r>
              <a:rPr lang="es-EC" sz="2400" b="1" dirty="0" err="1" smtClean="0"/>
              <a:t>Scrum</a:t>
            </a:r>
            <a:r>
              <a:rPr lang="es-EC" sz="2400" b="1" dirty="0" smtClean="0"/>
              <a:t> </a:t>
            </a:r>
            <a:r>
              <a:rPr lang="es-EC" sz="2400" b="1" dirty="0" err="1"/>
              <a:t>Team</a:t>
            </a:r>
            <a:r>
              <a:rPr lang="es-EC" sz="2400" b="1" dirty="0"/>
              <a:t> (Equipo de desarrollo) </a:t>
            </a:r>
            <a:endParaRPr lang="es-EC" sz="2400" b="1" dirty="0" smtClean="0"/>
          </a:p>
          <a:p>
            <a:pPr lvl="1"/>
            <a:r>
              <a:rPr lang="es-EC" sz="2400" dirty="0" smtClean="0"/>
              <a:t>Un </a:t>
            </a:r>
            <a:r>
              <a:rPr lang="es-EC" sz="2400" dirty="0"/>
              <a:t>equipo con las habilidades necesarias para realizar el trabajo (análisis, diseño, desarrollo, pruebas, documentación,…). </a:t>
            </a:r>
          </a:p>
        </p:txBody>
      </p:sp>
      <p:sp>
        <p:nvSpPr>
          <p:cNvPr id="4" name="Título 1"/>
          <p:cNvSpPr txBox="1">
            <a:spLocks/>
          </p:cNvSpPr>
          <p:nvPr/>
        </p:nvSpPr>
        <p:spPr>
          <a:xfrm>
            <a:off x="685801" y="9444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4800" b="1" dirty="0" smtClean="0">
                <a:solidFill>
                  <a:schemeClr val="accent3">
                    <a:lumMod val="50000"/>
                  </a:schemeClr>
                </a:solidFill>
              </a:rPr>
              <a:t>Roles SCRUM - PRINCIPALES</a:t>
            </a:r>
            <a:endParaRPr lang="es-EC" sz="4800" b="1" dirty="0">
              <a:solidFill>
                <a:schemeClr val="accent3">
                  <a:lumMod val="50000"/>
                </a:schemeClr>
              </a:solidFill>
            </a:endParaRPr>
          </a:p>
        </p:txBody>
      </p:sp>
    </p:spTree>
    <p:extLst>
      <p:ext uri="{BB962C8B-B14F-4D97-AF65-F5344CB8AC3E}">
        <p14:creationId xmlns:p14="http://schemas.microsoft.com/office/powerpoint/2010/main" val="1027440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4421" y="1844887"/>
            <a:ext cx="10131425" cy="3649133"/>
          </a:xfrm>
        </p:spPr>
        <p:txBody>
          <a:bodyPr>
            <a:normAutofit/>
          </a:bodyPr>
          <a:lstStyle/>
          <a:p>
            <a:pPr marL="285750" lvl="1"/>
            <a:r>
              <a:rPr lang="es-EC" sz="2400" b="1" dirty="0" err="1"/>
              <a:t>Stakeholders</a:t>
            </a:r>
            <a:r>
              <a:rPr lang="es-EC" sz="2400" b="1" dirty="0"/>
              <a:t> - Clientes, Proveedores, Vendedores</a:t>
            </a:r>
            <a:r>
              <a:rPr lang="es-EC" sz="2400" dirty="0"/>
              <a:t>, </a:t>
            </a:r>
            <a:endParaRPr lang="es-EC" sz="2400" dirty="0" smtClean="0"/>
          </a:p>
          <a:p>
            <a:pPr marL="742950" lvl="2"/>
            <a:r>
              <a:rPr lang="es-EC" sz="2400" dirty="0" smtClean="0"/>
              <a:t>Gente </a:t>
            </a:r>
            <a:r>
              <a:rPr lang="es-EC" sz="2400" dirty="0"/>
              <a:t>que hace posible el proyecto y para quienes el proyecto producirán el beneficio acordado que justifica su producción. </a:t>
            </a:r>
            <a:endParaRPr lang="es-EC" sz="2400" dirty="0" smtClean="0"/>
          </a:p>
          <a:p>
            <a:pPr marL="0" indent="-457200"/>
            <a:r>
              <a:rPr lang="es-EC" sz="2400" b="1" dirty="0" smtClean="0"/>
              <a:t>Administradores </a:t>
            </a:r>
            <a:r>
              <a:rPr lang="es-EC" sz="2400" b="1" dirty="0"/>
              <a:t>(Managers) </a:t>
            </a:r>
            <a:endParaRPr lang="es-EC" sz="2400" b="1" dirty="0" smtClean="0"/>
          </a:p>
          <a:p>
            <a:pPr marL="914400" lvl="2" indent="-457200"/>
            <a:r>
              <a:rPr lang="es-EC" sz="2400" dirty="0" smtClean="0"/>
              <a:t>Gente </a:t>
            </a:r>
            <a:r>
              <a:rPr lang="es-EC" sz="2400" dirty="0"/>
              <a:t>que establece el ambiente para el desarrollo del producto.</a:t>
            </a:r>
          </a:p>
          <a:p>
            <a:endParaRPr lang="es-EC" sz="2400" dirty="0"/>
          </a:p>
        </p:txBody>
      </p:sp>
      <p:sp>
        <p:nvSpPr>
          <p:cNvPr id="4" name="Título 1"/>
          <p:cNvSpPr txBox="1">
            <a:spLocks/>
          </p:cNvSpPr>
          <p:nvPr/>
        </p:nvSpPr>
        <p:spPr>
          <a:xfrm>
            <a:off x="685801" y="9444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4800" b="1" dirty="0" smtClean="0">
                <a:solidFill>
                  <a:schemeClr val="accent3">
                    <a:lumMod val="50000"/>
                  </a:schemeClr>
                </a:solidFill>
              </a:rPr>
              <a:t>Roles SCRUM - AUXILIARES</a:t>
            </a:r>
            <a:endParaRPr lang="es-EC" sz="4800" b="1" dirty="0">
              <a:solidFill>
                <a:schemeClr val="accent3">
                  <a:lumMod val="50000"/>
                </a:schemeClr>
              </a:solidFill>
            </a:endParaRPr>
          </a:p>
        </p:txBody>
      </p:sp>
    </p:spTree>
    <p:extLst>
      <p:ext uri="{BB962C8B-B14F-4D97-AF65-F5344CB8AC3E}">
        <p14:creationId xmlns:p14="http://schemas.microsoft.com/office/powerpoint/2010/main" val="269990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88720" y="2073487"/>
            <a:ext cx="10131425" cy="3649133"/>
          </a:xfrm>
        </p:spPr>
        <p:txBody>
          <a:bodyPr>
            <a:normAutofit/>
          </a:bodyPr>
          <a:lstStyle/>
          <a:p>
            <a:r>
              <a:rPr lang="es-EC" sz="2400" dirty="0" smtClean="0"/>
              <a:t>PLANIFICACIÓN</a:t>
            </a:r>
          </a:p>
          <a:p>
            <a:pPr lvl="1"/>
            <a:r>
              <a:rPr lang="es-EC" sz="2400" dirty="0" smtClean="0"/>
              <a:t>Selección </a:t>
            </a:r>
            <a:r>
              <a:rPr lang="es-EC" sz="2400" dirty="0"/>
              <a:t>de requisitos </a:t>
            </a:r>
            <a:endParaRPr lang="es-EC" sz="2400" dirty="0" smtClean="0"/>
          </a:p>
          <a:p>
            <a:pPr lvl="1"/>
            <a:r>
              <a:rPr lang="es-EC" sz="2400" dirty="0" smtClean="0"/>
              <a:t>Planificación </a:t>
            </a:r>
            <a:r>
              <a:rPr lang="es-EC" sz="2400" dirty="0"/>
              <a:t>de la </a:t>
            </a:r>
            <a:r>
              <a:rPr lang="es-EC" sz="2400" dirty="0" smtClean="0"/>
              <a:t>iteración</a:t>
            </a:r>
          </a:p>
          <a:p>
            <a:r>
              <a:rPr lang="es-EC" sz="2400" dirty="0" smtClean="0"/>
              <a:t> EJECUCIÓN </a:t>
            </a:r>
            <a:r>
              <a:rPr lang="es-EC" sz="2400" dirty="0"/>
              <a:t>DE LA ITERACIÓN </a:t>
            </a:r>
            <a:endParaRPr lang="es-EC" sz="2400" dirty="0" smtClean="0"/>
          </a:p>
          <a:p>
            <a:r>
              <a:rPr lang="es-EC" sz="2400" dirty="0" smtClean="0"/>
              <a:t>INSPECCIÓN </a:t>
            </a:r>
            <a:r>
              <a:rPr lang="es-EC" sz="2400" dirty="0"/>
              <a:t>Y ADAPTACIÓN </a:t>
            </a:r>
            <a:endParaRPr lang="es-EC" sz="2400" dirty="0" smtClean="0"/>
          </a:p>
          <a:p>
            <a:pPr lvl="1"/>
            <a:r>
              <a:rPr lang="es-EC" sz="2400" dirty="0" smtClean="0"/>
              <a:t>Demostración </a:t>
            </a:r>
          </a:p>
          <a:p>
            <a:pPr lvl="1"/>
            <a:r>
              <a:rPr lang="es-EC" sz="2400" dirty="0" smtClean="0"/>
              <a:t>Retrospectiva</a:t>
            </a:r>
            <a:endParaRPr lang="es-EC" sz="2400" dirty="0"/>
          </a:p>
        </p:txBody>
      </p:sp>
      <p:sp>
        <p:nvSpPr>
          <p:cNvPr id="4" name="Título 1"/>
          <p:cNvSpPr>
            <a:spLocks noGrp="1"/>
          </p:cNvSpPr>
          <p:nvPr>
            <p:ph type="title"/>
          </p:nvPr>
        </p:nvSpPr>
        <p:spPr>
          <a:xfrm>
            <a:off x="754380" y="205740"/>
            <a:ext cx="10131425" cy="1456267"/>
          </a:xfrm>
        </p:spPr>
        <p:txBody>
          <a:bodyPr>
            <a:normAutofit/>
          </a:bodyPr>
          <a:lstStyle/>
          <a:p>
            <a:r>
              <a:rPr lang="es-EC" sz="4800" b="1" dirty="0">
                <a:solidFill>
                  <a:schemeClr val="accent3">
                    <a:lumMod val="50000"/>
                  </a:schemeClr>
                </a:solidFill>
              </a:rPr>
              <a:t>Proceso </a:t>
            </a:r>
            <a:r>
              <a:rPr lang="es-EC" sz="4800" b="1" dirty="0" smtClean="0">
                <a:solidFill>
                  <a:schemeClr val="accent3">
                    <a:lumMod val="50000"/>
                  </a:schemeClr>
                </a:solidFill>
              </a:rPr>
              <a:t>O REUNIONES EN SCRUM</a:t>
            </a:r>
            <a:endParaRPr lang="es-EC" sz="4800" b="1" dirty="0">
              <a:solidFill>
                <a:schemeClr val="accent3">
                  <a:lumMod val="50000"/>
                </a:schemeClr>
              </a:solidFill>
            </a:endParaRPr>
          </a:p>
        </p:txBody>
      </p:sp>
    </p:spTree>
    <p:extLst>
      <p:ext uri="{BB962C8B-B14F-4D97-AF65-F5344CB8AC3E}">
        <p14:creationId xmlns:p14="http://schemas.microsoft.com/office/powerpoint/2010/main" val="96899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130387"/>
            <a:ext cx="10131425" cy="1456267"/>
          </a:xfrm>
        </p:spPr>
        <p:txBody>
          <a:bodyPr>
            <a:normAutofit/>
          </a:bodyPr>
          <a:lstStyle/>
          <a:p>
            <a:r>
              <a:rPr lang="es-EC" sz="4800" b="1" dirty="0">
                <a:solidFill>
                  <a:schemeClr val="accent3">
                    <a:lumMod val="50000"/>
                  </a:schemeClr>
                </a:solidFill>
              </a:rPr>
              <a:t>PLANIFICACIÓN</a:t>
            </a:r>
          </a:p>
        </p:txBody>
      </p:sp>
      <p:sp>
        <p:nvSpPr>
          <p:cNvPr id="3" name="Marcador de contenido 2"/>
          <p:cNvSpPr>
            <a:spLocks noGrp="1"/>
          </p:cNvSpPr>
          <p:nvPr>
            <p:ph idx="1"/>
          </p:nvPr>
        </p:nvSpPr>
        <p:spPr>
          <a:xfrm>
            <a:off x="685801" y="1513629"/>
            <a:ext cx="10538459" cy="3649133"/>
          </a:xfrm>
        </p:spPr>
        <p:txBody>
          <a:bodyPr>
            <a:noAutofit/>
          </a:bodyPr>
          <a:lstStyle/>
          <a:p>
            <a:r>
              <a:rPr lang="es-EC" sz="2400" dirty="0"/>
              <a:t>Selección de requisitos </a:t>
            </a:r>
            <a:endParaRPr lang="es-EC" sz="2400" dirty="0" smtClean="0"/>
          </a:p>
          <a:p>
            <a:pPr lvl="1"/>
            <a:r>
              <a:rPr lang="es-EC" sz="2400" dirty="0" smtClean="0"/>
              <a:t>4 </a:t>
            </a:r>
            <a:r>
              <a:rPr lang="es-EC" sz="2400" dirty="0"/>
              <a:t>horas máximo </a:t>
            </a:r>
            <a:endParaRPr lang="es-EC" sz="2400" dirty="0" smtClean="0"/>
          </a:p>
          <a:p>
            <a:pPr lvl="1"/>
            <a:r>
              <a:rPr lang="es-EC" sz="2400" dirty="0" smtClean="0"/>
              <a:t>Cliente </a:t>
            </a:r>
            <a:r>
              <a:rPr lang="es-EC" sz="2400" dirty="0"/>
              <a:t>presenta la lista de requisitos del </a:t>
            </a:r>
            <a:r>
              <a:rPr lang="es-EC" sz="2400" dirty="0" smtClean="0"/>
              <a:t>producto</a:t>
            </a:r>
          </a:p>
          <a:p>
            <a:pPr lvl="1"/>
            <a:r>
              <a:rPr lang="es-EC" sz="2400" dirty="0" smtClean="0"/>
              <a:t>El </a:t>
            </a:r>
            <a:r>
              <a:rPr lang="es-EC" sz="2400" dirty="0"/>
              <a:t>equipo pregunta al cliente las dudas surgidas, selecciona los requisitos más </a:t>
            </a:r>
            <a:r>
              <a:rPr lang="es-EC" sz="2400" dirty="0" smtClean="0"/>
              <a:t>prioritarios</a:t>
            </a:r>
          </a:p>
          <a:p>
            <a:endParaRPr lang="es-EC" sz="2400" dirty="0"/>
          </a:p>
        </p:txBody>
      </p:sp>
      <p:pic>
        <p:nvPicPr>
          <p:cNvPr id="9220" name="Picture 4" descr="http://guiadeproyecto.files.wordpress.com/2014/07/project-management-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9967" y="4594860"/>
            <a:ext cx="3144393" cy="20802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685802" y="3650403"/>
            <a:ext cx="8194166"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C" sz="2400" dirty="0" smtClean="0"/>
              <a:t>Planificación de la iteración </a:t>
            </a:r>
          </a:p>
          <a:p>
            <a:pPr lvl="1"/>
            <a:r>
              <a:rPr lang="es-EC" sz="2400" dirty="0" smtClean="0"/>
              <a:t>4 horas máximo</a:t>
            </a:r>
          </a:p>
          <a:p>
            <a:pPr lvl="1"/>
            <a:r>
              <a:rPr lang="es-EC" sz="2400" dirty="0" smtClean="0"/>
              <a:t>El equipo elabora la lista de tareas de la iteración necesarias para desarrollar </a:t>
            </a:r>
          </a:p>
          <a:p>
            <a:pPr lvl="1"/>
            <a:r>
              <a:rPr lang="es-EC" sz="2400" dirty="0" smtClean="0"/>
              <a:t>El esfuerzo se hace en conjunto y los miembros del equipo se auto asignan las tareas</a:t>
            </a:r>
          </a:p>
          <a:p>
            <a:endParaRPr lang="es-EC" sz="2400" dirty="0"/>
          </a:p>
        </p:txBody>
      </p:sp>
    </p:spTree>
    <p:extLst>
      <p:ext uri="{BB962C8B-B14F-4D97-AF65-F5344CB8AC3E}">
        <p14:creationId xmlns:p14="http://schemas.microsoft.com/office/powerpoint/2010/main" val="80546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Desarrollo</a:t>
            </a:r>
            <a:r>
              <a:rPr lang="en-US" dirty="0" smtClean="0"/>
              <a:t> </a:t>
            </a:r>
            <a:r>
              <a:rPr lang="en-US" dirty="0" err="1" smtClean="0"/>
              <a:t>Ágil</a:t>
            </a:r>
            <a:endParaRPr lang="en-US" dirty="0"/>
          </a:p>
        </p:txBody>
      </p:sp>
      <p:sp>
        <p:nvSpPr>
          <p:cNvPr id="3" name="Content Placeholder 2"/>
          <p:cNvSpPr>
            <a:spLocks noGrp="1"/>
          </p:cNvSpPr>
          <p:nvPr>
            <p:ph idx="1"/>
          </p:nvPr>
        </p:nvSpPr>
        <p:spPr/>
        <p:txBody>
          <a:bodyPr/>
          <a:lstStyle/>
          <a:p>
            <a:pPr algn="just"/>
            <a:r>
              <a:rPr lang="en-US" dirty="0" err="1" smtClean="0"/>
              <a:t>Énfasis</a:t>
            </a:r>
            <a:r>
              <a:rPr lang="en-US" dirty="0" smtClean="0"/>
              <a:t> </a:t>
            </a:r>
            <a:r>
              <a:rPr lang="en-US" dirty="0" err="1" smtClean="0"/>
              <a:t>en</a:t>
            </a:r>
            <a:r>
              <a:rPr lang="en-US" dirty="0" smtClean="0"/>
              <a:t>:</a:t>
            </a:r>
          </a:p>
          <a:p>
            <a:pPr lvl="1" algn="just"/>
            <a:r>
              <a:rPr lang="en-US" dirty="0" err="1" smtClean="0"/>
              <a:t>satisfacción</a:t>
            </a:r>
            <a:r>
              <a:rPr lang="en-US" dirty="0" smtClean="0"/>
              <a:t> </a:t>
            </a:r>
            <a:r>
              <a:rPr lang="en-US" dirty="0"/>
              <a:t>del </a:t>
            </a:r>
            <a:r>
              <a:rPr lang="en-US" dirty="0" err="1"/>
              <a:t>cliente</a:t>
            </a:r>
            <a:r>
              <a:rPr lang="en-US" dirty="0"/>
              <a:t> </a:t>
            </a:r>
            <a:endParaRPr lang="en-US" dirty="0" smtClean="0"/>
          </a:p>
          <a:p>
            <a:pPr lvl="1" algn="just"/>
            <a:r>
              <a:rPr lang="en-US" dirty="0" err="1"/>
              <a:t>entrega</a:t>
            </a:r>
            <a:r>
              <a:rPr lang="en-US" dirty="0"/>
              <a:t> </a:t>
            </a:r>
            <a:r>
              <a:rPr lang="en-US" dirty="0" err="1"/>
              <a:t>rápida</a:t>
            </a:r>
            <a:r>
              <a:rPr lang="en-US" dirty="0"/>
              <a:t> de software incremental, </a:t>
            </a:r>
            <a:endParaRPr lang="en-US" dirty="0" smtClean="0"/>
          </a:p>
          <a:p>
            <a:pPr lvl="1" algn="just"/>
            <a:r>
              <a:rPr lang="en-US" dirty="0" err="1" smtClean="0"/>
              <a:t>equipos</a:t>
            </a:r>
            <a:r>
              <a:rPr lang="en-US" dirty="0" smtClean="0"/>
              <a:t> </a:t>
            </a:r>
            <a:r>
              <a:rPr lang="en-US" dirty="0" err="1"/>
              <a:t>pequeños</a:t>
            </a:r>
            <a:r>
              <a:rPr lang="en-US" dirty="0"/>
              <a:t> </a:t>
            </a:r>
            <a:endParaRPr lang="en-US" dirty="0" smtClean="0"/>
          </a:p>
          <a:p>
            <a:pPr lvl="1" algn="just"/>
            <a:r>
              <a:rPr lang="en-US" dirty="0" err="1" smtClean="0"/>
              <a:t>equipos</a:t>
            </a:r>
            <a:r>
              <a:rPr lang="en-US" dirty="0" smtClean="0"/>
              <a:t> </a:t>
            </a:r>
            <a:r>
              <a:rPr lang="en-US" dirty="0" err="1" smtClean="0"/>
              <a:t>muy</a:t>
            </a:r>
            <a:r>
              <a:rPr lang="en-US" dirty="0" smtClean="0"/>
              <a:t> </a:t>
            </a:r>
            <a:r>
              <a:rPr lang="en-US" dirty="0" err="1"/>
              <a:t>motivados</a:t>
            </a:r>
            <a:r>
              <a:rPr lang="en-US" dirty="0"/>
              <a:t> para </a:t>
            </a:r>
            <a:r>
              <a:rPr lang="en-US" dirty="0" err="1"/>
              <a:t>efectuar</a:t>
            </a:r>
            <a:r>
              <a:rPr lang="en-US" dirty="0"/>
              <a:t> el </a:t>
            </a:r>
            <a:r>
              <a:rPr lang="en-US" dirty="0" err="1"/>
              <a:t>proyecto</a:t>
            </a:r>
            <a:r>
              <a:rPr lang="en-US" dirty="0"/>
              <a:t> </a:t>
            </a:r>
            <a:endParaRPr lang="en-US" dirty="0" smtClean="0"/>
          </a:p>
          <a:p>
            <a:pPr lvl="1" algn="just"/>
            <a:r>
              <a:rPr lang="en-US" dirty="0" err="1"/>
              <a:t>métodos</a:t>
            </a:r>
            <a:r>
              <a:rPr lang="en-US" dirty="0"/>
              <a:t> </a:t>
            </a:r>
            <a:r>
              <a:rPr lang="en-US" dirty="0" err="1"/>
              <a:t>informales</a:t>
            </a:r>
            <a:r>
              <a:rPr lang="en-US" dirty="0"/>
              <a:t>, </a:t>
            </a:r>
            <a:endParaRPr lang="en-US" dirty="0" smtClean="0"/>
          </a:p>
          <a:p>
            <a:pPr lvl="1" algn="just"/>
            <a:r>
              <a:rPr lang="en-US" dirty="0" err="1" smtClean="0"/>
              <a:t>productos</a:t>
            </a:r>
            <a:r>
              <a:rPr lang="en-US" dirty="0" smtClean="0"/>
              <a:t> </a:t>
            </a:r>
            <a:r>
              <a:rPr lang="en-US" dirty="0"/>
              <a:t>del </a:t>
            </a:r>
            <a:r>
              <a:rPr lang="en-US" dirty="0" err="1"/>
              <a:t>trabajo</a:t>
            </a:r>
            <a:r>
              <a:rPr lang="en-US" dirty="0"/>
              <a:t> con </a:t>
            </a:r>
            <a:r>
              <a:rPr lang="en-US" dirty="0" err="1"/>
              <a:t>mínima</a:t>
            </a:r>
            <a:r>
              <a:rPr lang="en-US" dirty="0"/>
              <a:t> </a:t>
            </a:r>
            <a:r>
              <a:rPr lang="en-US" dirty="0" err="1"/>
              <a:t>ingeniería</a:t>
            </a:r>
            <a:r>
              <a:rPr lang="en-US" dirty="0"/>
              <a:t> de software y </a:t>
            </a:r>
            <a:endParaRPr lang="en-US" dirty="0" smtClean="0"/>
          </a:p>
          <a:p>
            <a:pPr lvl="1" algn="just"/>
            <a:r>
              <a:rPr lang="en-US" dirty="0" smtClean="0"/>
              <a:t>la </a:t>
            </a:r>
            <a:r>
              <a:rPr lang="en-US" dirty="0" err="1"/>
              <a:t>sencillez</a:t>
            </a:r>
            <a:r>
              <a:rPr lang="en-US" dirty="0"/>
              <a:t> general </a:t>
            </a:r>
            <a:r>
              <a:rPr lang="en-US" dirty="0" err="1"/>
              <a:t>en</a:t>
            </a:r>
            <a:r>
              <a:rPr lang="en-US" dirty="0"/>
              <a:t> el </a:t>
            </a:r>
            <a:r>
              <a:rPr lang="en-US" dirty="0" err="1" smtClean="0"/>
              <a:t>desarrollo</a:t>
            </a:r>
            <a:endParaRPr lang="en-US" dirty="0" smtClean="0"/>
          </a:p>
          <a:p>
            <a:pPr lvl="1" algn="just"/>
            <a:r>
              <a:rPr lang="en-US" dirty="0"/>
              <a:t>la </a:t>
            </a:r>
            <a:r>
              <a:rPr lang="en-US" dirty="0" err="1"/>
              <a:t>entrega</a:t>
            </a:r>
            <a:r>
              <a:rPr lang="en-US" dirty="0"/>
              <a:t> </a:t>
            </a:r>
            <a:r>
              <a:rPr lang="en-US" dirty="0" err="1"/>
              <a:t>sobre</a:t>
            </a:r>
            <a:r>
              <a:rPr lang="en-US" dirty="0"/>
              <a:t> el </a:t>
            </a:r>
            <a:r>
              <a:rPr lang="en-US" dirty="0" err="1"/>
              <a:t>análisis</a:t>
            </a:r>
            <a:r>
              <a:rPr lang="en-US" dirty="0"/>
              <a:t> y el </a:t>
            </a:r>
            <a:r>
              <a:rPr lang="en-US" dirty="0" err="1"/>
              <a:t>diseño</a:t>
            </a:r>
            <a:r>
              <a:rPr lang="en-US" dirty="0"/>
              <a:t> </a:t>
            </a:r>
            <a:r>
              <a:rPr lang="en-US" dirty="0" smtClean="0"/>
              <a:t>(</a:t>
            </a:r>
            <a:r>
              <a:rPr lang="en-US" dirty="0" err="1" smtClean="0"/>
              <a:t>aunque</a:t>
            </a:r>
            <a:r>
              <a:rPr lang="en-US" dirty="0" smtClean="0"/>
              <a:t> se </a:t>
            </a:r>
            <a:r>
              <a:rPr lang="en-US" dirty="0" err="1" smtClean="0"/>
              <a:t>recomienda</a:t>
            </a:r>
            <a:r>
              <a:rPr lang="en-US" dirty="0" smtClean="0"/>
              <a:t> </a:t>
            </a:r>
            <a:r>
              <a:rPr lang="en-US" dirty="0" err="1" smtClean="0"/>
              <a:t>estas</a:t>
            </a:r>
            <a:r>
              <a:rPr lang="en-US" dirty="0" smtClean="0"/>
              <a:t> </a:t>
            </a:r>
            <a:r>
              <a:rPr lang="en-US" dirty="0" err="1" smtClean="0"/>
              <a:t>etapas</a:t>
            </a:r>
            <a:r>
              <a:rPr lang="en-US" dirty="0" smtClean="0"/>
              <a:t>)</a:t>
            </a:r>
          </a:p>
          <a:p>
            <a:pPr lvl="1" algn="just"/>
            <a:r>
              <a:rPr lang="en-US" dirty="0"/>
              <a:t>la </a:t>
            </a:r>
            <a:r>
              <a:rPr lang="en-US" dirty="0" err="1"/>
              <a:t>comunicación</a:t>
            </a:r>
            <a:r>
              <a:rPr lang="en-US" dirty="0"/>
              <a:t> </a:t>
            </a:r>
            <a:r>
              <a:rPr lang="en-US" dirty="0" err="1"/>
              <a:t>activa</a:t>
            </a:r>
            <a:r>
              <a:rPr lang="en-US" dirty="0"/>
              <a:t> y continua entre </a:t>
            </a:r>
            <a:r>
              <a:rPr lang="en-US" dirty="0" err="1"/>
              <a:t>desarrolladores</a:t>
            </a:r>
            <a:r>
              <a:rPr lang="en-US" dirty="0"/>
              <a:t> y </a:t>
            </a:r>
            <a:r>
              <a:rPr lang="en-US" dirty="0" err="1" smtClean="0"/>
              <a:t>clientes</a:t>
            </a:r>
            <a:r>
              <a:rPr lang="en-US" dirty="0" smtClean="0"/>
              <a:t>.</a:t>
            </a:r>
          </a:p>
        </p:txBody>
      </p:sp>
    </p:spTree>
    <p:extLst>
      <p:ext uri="{BB962C8B-B14F-4D97-AF65-F5344CB8AC3E}">
        <p14:creationId xmlns:p14="http://schemas.microsoft.com/office/powerpoint/2010/main" val="9940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41708"/>
            <a:ext cx="10131425" cy="1456267"/>
          </a:xfrm>
        </p:spPr>
        <p:txBody>
          <a:bodyPr>
            <a:normAutofit/>
          </a:bodyPr>
          <a:lstStyle/>
          <a:p>
            <a:r>
              <a:rPr lang="es-EC" sz="4800" b="1" dirty="0">
                <a:solidFill>
                  <a:schemeClr val="accent3">
                    <a:lumMod val="50000"/>
                  </a:schemeClr>
                </a:solidFill>
              </a:rPr>
              <a:t>EJECUCIÓN DE LA ITERACIÓN </a:t>
            </a:r>
          </a:p>
        </p:txBody>
      </p:sp>
      <p:sp>
        <p:nvSpPr>
          <p:cNvPr id="5" name="Marcador de contenido 4"/>
          <p:cNvSpPr>
            <a:spLocks noGrp="1"/>
          </p:cNvSpPr>
          <p:nvPr>
            <p:ph idx="1"/>
          </p:nvPr>
        </p:nvSpPr>
        <p:spPr>
          <a:xfrm>
            <a:off x="685800" y="1797975"/>
            <a:ext cx="10131425" cy="3649133"/>
          </a:xfrm>
        </p:spPr>
        <p:txBody>
          <a:bodyPr>
            <a:normAutofit/>
          </a:bodyPr>
          <a:lstStyle/>
          <a:p>
            <a:pPr algn="just"/>
            <a:r>
              <a:rPr lang="es-EC" sz="2400" dirty="0" smtClean="0"/>
              <a:t>Cada </a:t>
            </a:r>
            <a:r>
              <a:rPr lang="es-EC" sz="2400" dirty="0"/>
              <a:t>día realiza una reunión de sincronización (15 minutos máximos). </a:t>
            </a:r>
            <a:endParaRPr lang="es-EC" sz="2400" dirty="0" smtClean="0"/>
          </a:p>
          <a:p>
            <a:pPr algn="just"/>
            <a:r>
              <a:rPr lang="es-EC" sz="2400" dirty="0" smtClean="0"/>
              <a:t>Cada </a:t>
            </a:r>
            <a:r>
              <a:rPr lang="es-EC" sz="2400" dirty="0"/>
              <a:t>miembro del equipo inspecciona el trabajo que el resto está </a:t>
            </a:r>
            <a:r>
              <a:rPr lang="es-EC" sz="2400" dirty="0" smtClean="0"/>
              <a:t>realizando</a:t>
            </a:r>
          </a:p>
          <a:p>
            <a:pPr algn="just"/>
            <a:r>
              <a:rPr lang="es-EC" sz="2400" dirty="0" smtClean="0"/>
              <a:t>En </a:t>
            </a:r>
            <a:r>
              <a:rPr lang="es-EC" sz="2400" dirty="0"/>
              <a:t>la reunión cada miembro del equipo responde a tres </a:t>
            </a:r>
            <a:r>
              <a:rPr lang="es-EC" sz="2400" dirty="0" smtClean="0"/>
              <a:t>preguntas.</a:t>
            </a:r>
          </a:p>
          <a:p>
            <a:pPr algn="just"/>
            <a:r>
              <a:rPr lang="es-EC" sz="2400" dirty="0" smtClean="0"/>
              <a:t>El </a:t>
            </a:r>
            <a:r>
              <a:rPr lang="es-EC" sz="2400" dirty="0"/>
              <a:t>Facilitador se encarga de que el equipo cumpla con su compromiso y que no se merme su productividad.</a:t>
            </a:r>
          </a:p>
          <a:p>
            <a:pPr algn="just"/>
            <a:endParaRPr lang="es-EC" sz="2400" dirty="0"/>
          </a:p>
        </p:txBody>
      </p:sp>
      <p:pic>
        <p:nvPicPr>
          <p:cNvPr id="12290" name="Picture 2" descr="http://www.testedemesa.com.br/imagens/iterativ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020" y="4036217"/>
            <a:ext cx="3867785" cy="28217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431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426720"/>
            <a:ext cx="10131425" cy="1456267"/>
          </a:xfrm>
        </p:spPr>
        <p:txBody>
          <a:bodyPr>
            <a:normAutofit/>
          </a:bodyPr>
          <a:lstStyle/>
          <a:p>
            <a:r>
              <a:rPr lang="es-EC" sz="4800" b="1" dirty="0">
                <a:solidFill>
                  <a:schemeClr val="accent3">
                    <a:lumMod val="50000"/>
                  </a:schemeClr>
                </a:solidFill>
              </a:rPr>
              <a:t>INSPECCIÓN Y ADAPTACIÓN </a:t>
            </a:r>
          </a:p>
        </p:txBody>
      </p:sp>
      <p:sp>
        <p:nvSpPr>
          <p:cNvPr id="4" name="Marcador de contenido 2"/>
          <p:cNvSpPr>
            <a:spLocks noGrp="1"/>
          </p:cNvSpPr>
          <p:nvPr>
            <p:ph idx="1"/>
          </p:nvPr>
        </p:nvSpPr>
        <p:spPr>
          <a:xfrm>
            <a:off x="685801" y="2370667"/>
            <a:ext cx="10131425" cy="3649133"/>
          </a:xfrm>
        </p:spPr>
        <p:txBody>
          <a:bodyPr>
            <a:noAutofit/>
          </a:bodyPr>
          <a:lstStyle/>
          <a:p>
            <a:r>
              <a:rPr lang="es-EC" sz="2400" dirty="0"/>
              <a:t>Demostración </a:t>
            </a:r>
            <a:endParaRPr lang="es-EC" sz="2400" dirty="0" smtClean="0"/>
          </a:p>
          <a:p>
            <a:pPr lvl="1"/>
            <a:r>
              <a:rPr lang="es-EC" sz="2400" dirty="0" smtClean="0"/>
              <a:t>4 </a:t>
            </a:r>
            <a:r>
              <a:rPr lang="es-EC" sz="2400" dirty="0"/>
              <a:t>horas máximo </a:t>
            </a:r>
            <a:endParaRPr lang="es-EC" sz="2400" dirty="0" smtClean="0"/>
          </a:p>
          <a:p>
            <a:pPr lvl="1"/>
            <a:r>
              <a:rPr lang="es-EC" sz="2400" dirty="0" smtClean="0"/>
              <a:t>Equipo </a:t>
            </a:r>
            <a:r>
              <a:rPr lang="es-EC" sz="2400" dirty="0"/>
              <a:t>presenta al cliente los requisitos completados en la iteración </a:t>
            </a:r>
            <a:endParaRPr lang="es-EC" sz="2400" dirty="0" smtClean="0"/>
          </a:p>
          <a:p>
            <a:pPr lvl="1"/>
            <a:r>
              <a:rPr lang="es-EC" sz="2400" dirty="0" smtClean="0"/>
              <a:t>Cliente </a:t>
            </a:r>
            <a:r>
              <a:rPr lang="es-EC" sz="2400" dirty="0"/>
              <a:t>realiza las adaptaciones necesarias de manera </a:t>
            </a:r>
            <a:r>
              <a:rPr lang="es-EC" sz="2400" dirty="0" smtClean="0"/>
              <a:t>objetiva</a:t>
            </a:r>
          </a:p>
          <a:p>
            <a:pPr marL="285750" lvl="1"/>
            <a:r>
              <a:rPr lang="es-EC" sz="2400" dirty="0" smtClean="0"/>
              <a:t>Retrospectiva</a:t>
            </a:r>
          </a:p>
          <a:p>
            <a:pPr marL="742950" lvl="2"/>
            <a:r>
              <a:rPr lang="es-EC" sz="2400" dirty="0" smtClean="0"/>
              <a:t>4 </a:t>
            </a:r>
            <a:r>
              <a:rPr lang="es-EC" sz="2400" dirty="0"/>
              <a:t>horas máximo </a:t>
            </a:r>
            <a:endParaRPr lang="es-EC" sz="2400" dirty="0" smtClean="0"/>
          </a:p>
          <a:p>
            <a:pPr marL="742950" lvl="2"/>
            <a:r>
              <a:rPr lang="es-EC" sz="2400" dirty="0" smtClean="0"/>
              <a:t>Equipo </a:t>
            </a:r>
            <a:r>
              <a:rPr lang="es-EC" sz="2400" dirty="0"/>
              <a:t>analiza cómo ha sido su manera de trabajar y cuáles son los problemas y </a:t>
            </a:r>
            <a:r>
              <a:rPr lang="es-EC" sz="2400" dirty="0" smtClean="0"/>
              <a:t>corregirlo</a:t>
            </a:r>
          </a:p>
          <a:p>
            <a:pPr marL="742950" lvl="2"/>
            <a:r>
              <a:rPr lang="es-EC" sz="2400" dirty="0" smtClean="0"/>
              <a:t>Propósito </a:t>
            </a:r>
            <a:r>
              <a:rPr lang="es-EC" sz="2400" dirty="0"/>
              <a:t>de la retrospectiva es realizar una mejora continua del proceso</a:t>
            </a:r>
          </a:p>
          <a:p>
            <a:endParaRPr lang="es-EC" sz="2400" dirty="0"/>
          </a:p>
        </p:txBody>
      </p:sp>
      <p:pic>
        <p:nvPicPr>
          <p:cNvPr id="13314" name="Picture 2" descr="http://us.123rf.com/450wm/Orla/Orla1307/Orla130700435/21358961-3d-people--man-person-with-a-pencil-and-a-clipboard-checklist.jpg?ve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2535" y="4619261"/>
            <a:ext cx="2701925" cy="22387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www.doctorweb.org/noticias/wp-content/uploads/2011/04/resistenciaalcambio01-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240" y="83290"/>
            <a:ext cx="3467735" cy="260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4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0"/>
            <a:ext cx="10131425" cy="1456267"/>
          </a:xfrm>
        </p:spPr>
        <p:txBody>
          <a:bodyPr>
            <a:normAutofit/>
          </a:bodyPr>
          <a:lstStyle/>
          <a:p>
            <a:r>
              <a:rPr lang="es-EC" sz="4800" b="1" dirty="0" smtClean="0">
                <a:solidFill>
                  <a:schemeClr val="accent3">
                    <a:lumMod val="50000"/>
                  </a:schemeClr>
                </a:solidFill>
              </a:rPr>
              <a:t>DOCUMENTOS - ARTEFACTOS</a:t>
            </a:r>
            <a:endParaRPr lang="es-EC" sz="4800" b="1" dirty="0">
              <a:solidFill>
                <a:schemeClr val="accent3">
                  <a:lumMod val="50000"/>
                </a:schemeClr>
              </a:solidFill>
            </a:endParaRPr>
          </a:p>
        </p:txBody>
      </p:sp>
      <p:sp>
        <p:nvSpPr>
          <p:cNvPr id="3" name="Marcador de contenido 2"/>
          <p:cNvSpPr>
            <a:spLocks noGrp="1"/>
          </p:cNvSpPr>
          <p:nvPr>
            <p:ph idx="1"/>
          </p:nvPr>
        </p:nvSpPr>
        <p:spPr>
          <a:xfrm>
            <a:off x="685801" y="2004907"/>
            <a:ext cx="11109959" cy="3649133"/>
          </a:xfrm>
        </p:spPr>
        <p:txBody>
          <a:bodyPr>
            <a:noAutofit/>
          </a:bodyPr>
          <a:lstStyle/>
          <a:p>
            <a:r>
              <a:rPr lang="es-EC" sz="2000" dirty="0" smtClean="0"/>
              <a:t>PRODUCT </a:t>
            </a:r>
            <a:r>
              <a:rPr lang="es-EC" sz="2000" dirty="0"/>
              <a:t>BACKLOG </a:t>
            </a:r>
            <a:endParaRPr lang="es-EC" sz="2000" dirty="0" smtClean="0"/>
          </a:p>
          <a:p>
            <a:pPr lvl="1"/>
            <a:r>
              <a:rPr lang="es-EC" sz="2000" dirty="0" smtClean="0"/>
              <a:t>Se </a:t>
            </a:r>
            <a:r>
              <a:rPr lang="es-EC" sz="2000" dirty="0"/>
              <a:t>trata de un archivo genérico que recoge el conjunto de tareas, los requerimientos y las funcionalidades requeridas por el proyecto</a:t>
            </a:r>
            <a:r>
              <a:rPr lang="es-EC" sz="2000" dirty="0" smtClean="0"/>
              <a:t>.</a:t>
            </a:r>
          </a:p>
          <a:p>
            <a:r>
              <a:rPr lang="es-EC" sz="2000" dirty="0"/>
              <a:t>SPRINT </a:t>
            </a:r>
            <a:r>
              <a:rPr lang="es-EC" sz="2000" dirty="0" smtClean="0"/>
              <a:t>BACKLOG</a:t>
            </a:r>
          </a:p>
          <a:p>
            <a:pPr lvl="1"/>
            <a:r>
              <a:rPr lang="es-EC" sz="2000" dirty="0" smtClean="0"/>
              <a:t>Es </a:t>
            </a:r>
            <a:r>
              <a:rPr lang="es-EC" sz="2000" dirty="0"/>
              <a:t>un documento detallado donde se describe el cómo el equipo va a implementar los requisitos durante el siguiente sprint. </a:t>
            </a:r>
            <a:endParaRPr lang="es-EC" sz="2000" dirty="0" smtClean="0"/>
          </a:p>
          <a:p>
            <a:r>
              <a:rPr lang="es-EC" sz="2000" dirty="0" smtClean="0"/>
              <a:t>SPRINT </a:t>
            </a:r>
          </a:p>
          <a:p>
            <a:pPr lvl="1"/>
            <a:r>
              <a:rPr lang="es-EC" sz="2000" dirty="0" smtClean="0"/>
              <a:t>Es </a:t>
            </a:r>
            <a:r>
              <a:rPr lang="es-EC" sz="2000" dirty="0"/>
              <a:t>el período en el cual se lleva a cabo el trabajo en sí. </a:t>
            </a:r>
            <a:endParaRPr lang="es-EC" sz="2000" dirty="0" smtClean="0"/>
          </a:p>
          <a:p>
            <a:pPr lvl="1"/>
            <a:r>
              <a:rPr lang="es-EC" sz="2000" dirty="0" smtClean="0"/>
              <a:t>Es </a:t>
            </a:r>
            <a:r>
              <a:rPr lang="es-EC" sz="2000" dirty="0"/>
              <a:t>recomendado que la duración de los </a:t>
            </a:r>
            <a:r>
              <a:rPr lang="es-EC" sz="2000" dirty="0" err="1"/>
              <a:t>sprints</a:t>
            </a:r>
            <a:r>
              <a:rPr lang="es-EC" sz="2000" dirty="0"/>
              <a:t> sea constante y definida por el equipo con base en su propia experiencia. </a:t>
            </a:r>
            <a:endParaRPr lang="es-EC" sz="2000" dirty="0" smtClean="0"/>
          </a:p>
          <a:p>
            <a:r>
              <a:rPr lang="es-EC" sz="2000" dirty="0" smtClean="0"/>
              <a:t>BURN </a:t>
            </a:r>
            <a:r>
              <a:rPr lang="es-EC" sz="2000" dirty="0"/>
              <a:t>DOWN CHART </a:t>
            </a:r>
            <a:endParaRPr lang="es-EC" sz="2000" dirty="0" smtClean="0"/>
          </a:p>
          <a:p>
            <a:pPr lvl="1"/>
            <a:r>
              <a:rPr lang="es-EC" sz="2000" dirty="0" smtClean="0"/>
              <a:t>Es </a:t>
            </a:r>
            <a:r>
              <a:rPr lang="es-EC" sz="2000" dirty="0"/>
              <a:t>una gráfica mostrada públicamente que mide la cantidad de requisitos en el </a:t>
            </a:r>
            <a:r>
              <a:rPr lang="es-EC" sz="2000" dirty="0" err="1"/>
              <a:t>Backlog</a:t>
            </a:r>
            <a:r>
              <a:rPr lang="es-EC" sz="2000" dirty="0"/>
              <a:t> del proyecto pendientes al comienzo de cada Sprint.</a:t>
            </a:r>
          </a:p>
        </p:txBody>
      </p:sp>
    </p:spTree>
    <p:extLst>
      <p:ext uri="{BB962C8B-B14F-4D97-AF65-F5344CB8AC3E}">
        <p14:creationId xmlns:p14="http://schemas.microsoft.com/office/powerpoint/2010/main" val="777991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6000" dirty="0" smtClean="0">
                <a:solidFill>
                  <a:schemeClr val="accent3">
                    <a:lumMod val="50000"/>
                  </a:schemeClr>
                </a:solidFill>
              </a:rPr>
              <a:t>ARTEFACTOS SCRUM</a:t>
            </a:r>
            <a:endParaRPr lang="es-US" sz="6000" dirty="0">
              <a:solidFill>
                <a:schemeClr val="accent3">
                  <a:lumMod val="50000"/>
                </a:schemeClr>
              </a:solidFill>
            </a:endParaRPr>
          </a:p>
        </p:txBody>
      </p:sp>
    </p:spTree>
    <p:extLst>
      <p:ext uri="{BB962C8B-B14F-4D97-AF65-F5344CB8AC3E}">
        <p14:creationId xmlns:p14="http://schemas.microsoft.com/office/powerpoint/2010/main" val="1817840341"/>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PRODUCT BACK LOG (PILA DEL PRODUCTO)</a:t>
            </a:r>
            <a:endParaRPr lang="es-US" dirty="0"/>
          </a:p>
        </p:txBody>
      </p:sp>
      <p:sp>
        <p:nvSpPr>
          <p:cNvPr id="3" name="Marcador de contenido 2"/>
          <p:cNvSpPr>
            <a:spLocks noGrp="1"/>
          </p:cNvSpPr>
          <p:nvPr>
            <p:ph sz="quarter" idx="4294967295"/>
          </p:nvPr>
        </p:nvSpPr>
        <p:spPr>
          <a:xfrm>
            <a:off x="685801" y="1837765"/>
            <a:ext cx="9481110" cy="4154079"/>
          </a:xfrm>
          <a:prstGeom prst="rect">
            <a:avLst/>
          </a:prstGeom>
        </p:spPr>
        <p:txBody>
          <a:bodyPr>
            <a:normAutofit/>
          </a:bodyPr>
          <a:lstStyle/>
          <a:p>
            <a:pPr algn="just"/>
            <a:r>
              <a:rPr lang="es-US" sz="2800" dirty="0"/>
              <a:t>Lista de requisitos de </a:t>
            </a:r>
            <a:r>
              <a:rPr lang="es-US" sz="2800" dirty="0" smtClean="0"/>
              <a:t>usuario.</a:t>
            </a:r>
          </a:p>
          <a:p>
            <a:pPr algn="just"/>
            <a:endParaRPr lang="es-US" sz="2800" dirty="0"/>
          </a:p>
          <a:p>
            <a:pPr algn="just"/>
            <a:r>
              <a:rPr lang="es-US" sz="2800" dirty="0"/>
              <a:t>Es un documento dinámico que incorpora constantemente las necesidades del </a:t>
            </a:r>
            <a:r>
              <a:rPr lang="es-US" sz="2800" dirty="0" smtClean="0"/>
              <a:t>sistema.</a:t>
            </a:r>
          </a:p>
          <a:p>
            <a:pPr algn="just"/>
            <a:endParaRPr lang="es-US" sz="2800" dirty="0"/>
          </a:p>
          <a:p>
            <a:pPr algn="just"/>
            <a:r>
              <a:rPr lang="es-US" sz="2800" dirty="0" smtClean="0"/>
              <a:t>Trabajo </a:t>
            </a:r>
            <a:r>
              <a:rPr lang="es-US" sz="2800" dirty="0"/>
              <a:t>o tareas determinadas por el equipo para realizar en un sprint y lograr al final del mismo un incremento de la funcionalidad.</a:t>
            </a:r>
          </a:p>
          <a:p>
            <a:endParaRPr lang="es-US" dirty="0"/>
          </a:p>
        </p:txBody>
      </p:sp>
    </p:spTree>
    <p:extLst>
      <p:ext uri="{BB962C8B-B14F-4D97-AF65-F5344CB8AC3E}">
        <p14:creationId xmlns:p14="http://schemas.microsoft.com/office/powerpoint/2010/main" val="19276531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PRODUCT BACK LOG (PILA DEL PRODUCTO)</a:t>
            </a:r>
            <a:endParaRPr lang="es-US" dirty="0"/>
          </a:p>
        </p:txBody>
      </p:sp>
      <p:sp>
        <p:nvSpPr>
          <p:cNvPr id="3" name="Marcador de contenido 2"/>
          <p:cNvSpPr>
            <a:spLocks noGrp="1"/>
          </p:cNvSpPr>
          <p:nvPr>
            <p:ph sz="quarter" idx="4294967295"/>
          </p:nvPr>
        </p:nvSpPr>
        <p:spPr>
          <a:xfrm>
            <a:off x="685800" y="2063396"/>
            <a:ext cx="10394707" cy="3311189"/>
          </a:xfrm>
          <a:prstGeom prst="rect">
            <a:avLst/>
          </a:prstGeom>
        </p:spPr>
        <p:txBody>
          <a:bodyPr>
            <a:normAutofit/>
          </a:bodyPr>
          <a:lstStyle/>
          <a:p>
            <a:pPr algn="just"/>
            <a:r>
              <a:rPr lang="es-US" sz="2800" dirty="0"/>
              <a:t>Preparación de la pila del producto Se denomina “preparación” (grooming) de la pila del producto a las actividades de priorización, detalle y estimación de los elementos que la componen. </a:t>
            </a:r>
            <a:endParaRPr lang="es-US" sz="2800" dirty="0" smtClean="0"/>
          </a:p>
          <a:p>
            <a:pPr algn="just"/>
            <a:endParaRPr lang="es-US" sz="2800" dirty="0" smtClean="0"/>
          </a:p>
          <a:p>
            <a:pPr algn="just"/>
            <a:r>
              <a:rPr lang="es-US" sz="2800" dirty="0"/>
              <a:t>La pila del producto no es un documento de requisitos, sino una herramienta de referencia para el equipo. </a:t>
            </a:r>
          </a:p>
          <a:p>
            <a:pPr algn="just"/>
            <a:endParaRPr lang="es-US" dirty="0"/>
          </a:p>
        </p:txBody>
      </p:sp>
    </p:spTree>
    <p:extLst>
      <p:ext uri="{BB962C8B-B14F-4D97-AF65-F5344CB8AC3E}">
        <p14:creationId xmlns:p14="http://schemas.microsoft.com/office/powerpoint/2010/main" val="14013599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PRODUCT BACK LOG (PILA DEL PRODUCTO)</a:t>
            </a:r>
            <a:endParaRPr lang="es-US" dirty="0"/>
          </a:p>
        </p:txBody>
      </p:sp>
      <p:pic>
        <p:nvPicPr>
          <p:cNvPr id="1026" name="Picture 2" descr="http://1.bp.blogspot.com/-AjrdMUx4zzU/T7_keLj4hBI/AAAAAAAAAHM/ejkaVPOnbfE/s1600/PP_H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80" y="1655048"/>
            <a:ext cx="7837124" cy="3811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523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SPRINT BACK LOG (PILA DEL SPRINT)</a:t>
            </a:r>
            <a:endParaRPr lang="es-US" dirty="0"/>
          </a:p>
        </p:txBody>
      </p:sp>
      <p:sp>
        <p:nvSpPr>
          <p:cNvPr id="4" name="Marcador de contenido 2"/>
          <p:cNvSpPr>
            <a:spLocks noGrp="1"/>
          </p:cNvSpPr>
          <p:nvPr>
            <p:ph sz="quarter" idx="4294967295"/>
          </p:nvPr>
        </p:nvSpPr>
        <p:spPr>
          <a:xfrm>
            <a:off x="685801" y="2501277"/>
            <a:ext cx="10394707" cy="3311189"/>
          </a:xfrm>
          <a:prstGeom prst="rect">
            <a:avLst/>
          </a:prstGeom>
        </p:spPr>
        <p:txBody>
          <a:bodyPr>
            <a:normAutofit lnSpcReduction="10000"/>
          </a:bodyPr>
          <a:lstStyle/>
          <a:p>
            <a:pPr algn="just"/>
            <a:r>
              <a:rPr lang="es-US" dirty="0"/>
              <a:t>La pila del sprint refleja los requisitos vistos desde el punto de vista del equipo de desarrollo. Está formada por la lista de tareas en las que se descomponen las historias de usuario que se van a llevar a cabo en el </a:t>
            </a:r>
            <a:r>
              <a:rPr lang="es-US" dirty="0" smtClean="0"/>
              <a:t>sprint.</a:t>
            </a:r>
          </a:p>
          <a:p>
            <a:pPr algn="just"/>
            <a:endParaRPr lang="es-US" dirty="0" smtClean="0"/>
          </a:p>
          <a:p>
            <a:pPr algn="just"/>
            <a:r>
              <a:rPr lang="es-US" dirty="0"/>
              <a:t>es la lista que descompone las funcionalidades de la pila del </a:t>
            </a:r>
            <a:r>
              <a:rPr lang="es-US" dirty="0" smtClean="0"/>
              <a:t>producto en </a:t>
            </a:r>
            <a:r>
              <a:rPr lang="es-US" dirty="0"/>
              <a:t>las tareas necesarias para construir un incremento: una parte completa y operativa del producto.  </a:t>
            </a:r>
          </a:p>
          <a:p>
            <a:pPr marL="0" indent="0">
              <a:buNone/>
            </a:pPr>
            <a:endParaRPr lang="es-US" dirty="0"/>
          </a:p>
          <a:p>
            <a:endParaRPr lang="es-US" dirty="0" smtClean="0"/>
          </a:p>
          <a:p>
            <a:endParaRPr lang="es-US" dirty="0"/>
          </a:p>
        </p:txBody>
      </p:sp>
    </p:spTree>
    <p:extLst>
      <p:ext uri="{BB962C8B-B14F-4D97-AF65-F5344CB8AC3E}">
        <p14:creationId xmlns:p14="http://schemas.microsoft.com/office/powerpoint/2010/main" val="462606714"/>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SPRINT BACK LOG (PILA DEL SPRINT)</a:t>
            </a:r>
            <a:endParaRPr lang="es-US" dirty="0"/>
          </a:p>
        </p:txBody>
      </p:sp>
      <p:sp>
        <p:nvSpPr>
          <p:cNvPr id="3" name="Marcador de contenido 2"/>
          <p:cNvSpPr>
            <a:spLocks noGrp="1"/>
          </p:cNvSpPr>
          <p:nvPr>
            <p:ph sz="quarter" idx="4294967295"/>
          </p:nvPr>
        </p:nvSpPr>
        <p:spPr>
          <a:xfrm>
            <a:off x="685800" y="2063396"/>
            <a:ext cx="10394707" cy="3311189"/>
          </a:xfrm>
          <a:prstGeom prst="rect">
            <a:avLst/>
          </a:prstGeom>
        </p:spPr>
        <p:txBody>
          <a:bodyPr>
            <a:normAutofit fontScale="92500" lnSpcReduction="20000"/>
          </a:bodyPr>
          <a:lstStyle/>
          <a:p>
            <a:pPr algn="just"/>
            <a:r>
              <a:rPr lang="es-US" dirty="0" smtClean="0"/>
              <a:t>Identifica riesgos </a:t>
            </a:r>
            <a:r>
              <a:rPr lang="es-US" dirty="0"/>
              <a:t>y problemas sin necesidad de procesos de gestión complejos</a:t>
            </a:r>
            <a:r>
              <a:rPr lang="es-US" dirty="0" smtClean="0"/>
              <a:t>.</a:t>
            </a:r>
          </a:p>
          <a:p>
            <a:pPr algn="just"/>
            <a:endParaRPr lang="es-US" dirty="0" smtClean="0"/>
          </a:p>
          <a:p>
            <a:pPr algn="just"/>
            <a:r>
              <a:rPr lang="es-US" dirty="0"/>
              <a:t>La realiza el equipo durante la reunión de planificación del sprint, auto asignando cada tarea a un miembro del equipo, e indicando en la misma lista cuánto tiempo o esfuerzo se prevé que falta para terminarla. </a:t>
            </a:r>
          </a:p>
          <a:p>
            <a:pPr marL="0" indent="0" algn="just">
              <a:buNone/>
            </a:pPr>
            <a:r>
              <a:rPr lang="es-US" dirty="0" smtClean="0"/>
              <a:t> </a:t>
            </a:r>
            <a:endParaRPr lang="es-US" dirty="0"/>
          </a:p>
          <a:p>
            <a:pPr algn="just"/>
            <a:r>
              <a:rPr lang="es-US" dirty="0"/>
              <a:t>Es también una herramienta para la comunicación visual directa del equipo</a:t>
            </a:r>
          </a:p>
        </p:txBody>
      </p:sp>
    </p:spTree>
    <p:extLst>
      <p:ext uri="{BB962C8B-B14F-4D97-AF65-F5344CB8AC3E}">
        <p14:creationId xmlns:p14="http://schemas.microsoft.com/office/powerpoint/2010/main" val="11402400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INCREMENTO DE FUNCIONALIDAD  </a:t>
            </a:r>
            <a:endParaRPr lang="es-US" dirty="0"/>
          </a:p>
        </p:txBody>
      </p:sp>
      <p:sp>
        <p:nvSpPr>
          <p:cNvPr id="3" name="Marcador de contenido 2"/>
          <p:cNvSpPr>
            <a:spLocks noGrp="1"/>
          </p:cNvSpPr>
          <p:nvPr>
            <p:ph sz="quarter" idx="4294967295"/>
          </p:nvPr>
        </p:nvSpPr>
        <p:spPr>
          <a:xfrm>
            <a:off x="685800" y="2063396"/>
            <a:ext cx="10394707" cy="3311189"/>
          </a:xfrm>
          <a:prstGeom prst="rect">
            <a:avLst/>
          </a:prstGeom>
        </p:spPr>
        <p:txBody>
          <a:bodyPr/>
          <a:lstStyle/>
          <a:p>
            <a:pPr algn="just"/>
            <a:r>
              <a:rPr lang="es-US" dirty="0"/>
              <a:t>El mismo debe asemejarse a un "software funcionando", permitiendo implementarse operativamente sin restricciones en un ambiente productivo.</a:t>
            </a:r>
            <a:endParaRPr lang="es-EC" dirty="0"/>
          </a:p>
          <a:p>
            <a:endParaRPr lang="es-US" dirty="0" smtClean="0"/>
          </a:p>
          <a:p>
            <a:pPr algn="just"/>
            <a:r>
              <a:rPr lang="es-US" dirty="0"/>
              <a:t>El incremento de trabajo está formado por todos los ítems completados durante un Sprint que cumplen la definición de completado</a:t>
            </a:r>
          </a:p>
        </p:txBody>
      </p:sp>
    </p:spTree>
    <p:extLst>
      <p:ext uri="{BB962C8B-B14F-4D97-AF65-F5344CB8AC3E}">
        <p14:creationId xmlns:p14="http://schemas.microsoft.com/office/powerpoint/2010/main" val="20180726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Desarrollo</a:t>
            </a:r>
            <a:r>
              <a:rPr lang="en-US" dirty="0" smtClean="0"/>
              <a:t> </a:t>
            </a:r>
            <a:r>
              <a:rPr lang="en-US" dirty="0" err="1" smtClean="0"/>
              <a:t>Ágil</a:t>
            </a:r>
            <a:endParaRPr lang="en-US" dirty="0"/>
          </a:p>
        </p:txBody>
      </p:sp>
      <p:sp>
        <p:nvSpPr>
          <p:cNvPr id="3" name="Content Placeholder 2"/>
          <p:cNvSpPr>
            <a:spLocks noGrp="1"/>
          </p:cNvSpPr>
          <p:nvPr>
            <p:ph idx="1"/>
          </p:nvPr>
        </p:nvSpPr>
        <p:spPr/>
        <p:txBody>
          <a:bodyPr>
            <a:normAutofit/>
          </a:bodyPr>
          <a:lstStyle/>
          <a:p>
            <a:pPr algn="just"/>
            <a:endParaRPr lang="en-US" dirty="0" smtClean="0"/>
          </a:p>
          <a:p>
            <a:pPr algn="just"/>
            <a:r>
              <a:rPr lang="en-US" b="1" dirty="0" err="1" smtClean="0"/>
              <a:t>Es</a:t>
            </a:r>
            <a:r>
              <a:rPr lang="en-US" b="1" dirty="0" smtClean="0"/>
              <a:t> </a:t>
            </a:r>
            <a:r>
              <a:rPr lang="en-US" b="1" dirty="0" err="1" smtClean="0"/>
              <a:t>importante</a:t>
            </a:r>
            <a:r>
              <a:rPr lang="en-US" b="1" dirty="0" smtClean="0"/>
              <a:t> </a:t>
            </a:r>
            <a:r>
              <a:rPr lang="en-US" b="1" dirty="0" err="1" smtClean="0"/>
              <a:t>porque</a:t>
            </a:r>
            <a:r>
              <a:rPr lang="en-US" b="1" dirty="0" smtClean="0"/>
              <a:t>: </a:t>
            </a:r>
            <a:r>
              <a:rPr lang="en-US" dirty="0" smtClean="0"/>
              <a:t>El </a:t>
            </a:r>
            <a:r>
              <a:rPr lang="en-US" dirty="0" err="1" smtClean="0"/>
              <a:t>ambiente</a:t>
            </a:r>
            <a:r>
              <a:rPr lang="en-US" dirty="0" smtClean="0"/>
              <a:t> </a:t>
            </a:r>
            <a:r>
              <a:rPr lang="en-US" dirty="0" err="1" smtClean="0"/>
              <a:t>moderno</a:t>
            </a:r>
            <a:r>
              <a:rPr lang="en-US" dirty="0" smtClean="0"/>
              <a:t> de </a:t>
            </a:r>
            <a:r>
              <a:rPr lang="en-US" dirty="0" err="1" smtClean="0"/>
              <a:t>negocios</a:t>
            </a:r>
            <a:r>
              <a:rPr lang="en-US" dirty="0" smtClean="0"/>
              <a:t> que genera </a:t>
            </a:r>
            <a:r>
              <a:rPr lang="en-US" dirty="0" err="1" smtClean="0"/>
              <a:t>sistemas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computadora</a:t>
            </a:r>
            <a:r>
              <a:rPr lang="en-US" dirty="0" smtClean="0"/>
              <a:t> y </a:t>
            </a:r>
            <a:r>
              <a:rPr lang="en-US" dirty="0" err="1" smtClean="0"/>
              <a:t>productos</a:t>
            </a:r>
            <a:r>
              <a:rPr lang="en-US" dirty="0" smtClean="0"/>
              <a:t> de software </a:t>
            </a:r>
            <a:r>
              <a:rPr lang="en-US" dirty="0" err="1" smtClean="0"/>
              <a:t>evoluciona</a:t>
            </a:r>
            <a:r>
              <a:rPr lang="en-US" dirty="0" smtClean="0"/>
              <a:t> </a:t>
            </a:r>
            <a:r>
              <a:rPr lang="en-US" dirty="0" err="1" smtClean="0"/>
              <a:t>rápida</a:t>
            </a:r>
            <a:r>
              <a:rPr lang="en-US" dirty="0" smtClean="0"/>
              <a:t> y </a:t>
            </a:r>
            <a:r>
              <a:rPr lang="en-US" dirty="0" err="1" smtClean="0"/>
              <a:t>constantemente</a:t>
            </a:r>
            <a:r>
              <a:rPr lang="en-US" dirty="0" smtClean="0"/>
              <a:t>.</a:t>
            </a:r>
          </a:p>
          <a:p>
            <a:pPr algn="just"/>
            <a:r>
              <a:rPr lang="en-US" dirty="0" err="1" smtClean="0"/>
              <a:t>Reducir</a:t>
            </a:r>
            <a:r>
              <a:rPr lang="en-US" dirty="0" smtClean="0"/>
              <a:t> </a:t>
            </a:r>
            <a:r>
              <a:rPr lang="en-US" dirty="0" err="1"/>
              <a:t>los</a:t>
            </a:r>
            <a:r>
              <a:rPr lang="en-US" dirty="0"/>
              <a:t> </a:t>
            </a:r>
            <a:r>
              <a:rPr lang="en-US" dirty="0" err="1"/>
              <a:t>costos</a:t>
            </a:r>
            <a:r>
              <a:rPr lang="en-US" dirty="0"/>
              <a:t> del </a:t>
            </a:r>
            <a:r>
              <a:rPr lang="en-US" dirty="0" err="1"/>
              <a:t>cambio</a:t>
            </a:r>
            <a:r>
              <a:rPr lang="en-US" dirty="0"/>
              <a:t> </a:t>
            </a:r>
            <a:r>
              <a:rPr lang="en-US" dirty="0" err="1"/>
              <a:t>durante</a:t>
            </a:r>
            <a:r>
              <a:rPr lang="en-US" dirty="0"/>
              <a:t> el </a:t>
            </a:r>
            <a:r>
              <a:rPr lang="en-US" dirty="0" err="1"/>
              <a:t>proceso</a:t>
            </a:r>
            <a:r>
              <a:rPr lang="en-US" dirty="0"/>
              <a:t> del software. </a:t>
            </a:r>
            <a:endParaRPr lang="en-US" dirty="0" smtClean="0"/>
          </a:p>
          <a:p>
            <a:pPr algn="just"/>
            <a:endParaRPr lang="en-US" dirty="0" smtClean="0"/>
          </a:p>
          <a:p>
            <a:pPr algn="just"/>
            <a:r>
              <a:rPr lang="en-US" dirty="0" err="1" smtClean="0"/>
              <a:t>Ingeniería</a:t>
            </a:r>
            <a:r>
              <a:rPr lang="en-US" dirty="0" smtClean="0"/>
              <a:t> de software </a:t>
            </a:r>
            <a:r>
              <a:rPr lang="en-US" dirty="0" err="1" smtClean="0"/>
              <a:t>ligero</a:t>
            </a:r>
            <a:r>
              <a:rPr lang="en-US" dirty="0" smtClean="0"/>
              <a:t>: se </a:t>
            </a:r>
            <a:r>
              <a:rPr lang="en-US" dirty="0" err="1" smtClean="0"/>
              <a:t>mantiene</a:t>
            </a:r>
            <a:r>
              <a:rPr lang="en-US" dirty="0" smtClean="0"/>
              <a:t> la </a:t>
            </a:r>
            <a:r>
              <a:rPr lang="en-US" dirty="0" err="1" smtClean="0"/>
              <a:t>comunicación</a:t>
            </a:r>
            <a:r>
              <a:rPr lang="en-US" dirty="0" smtClean="0"/>
              <a:t>, </a:t>
            </a:r>
            <a:r>
              <a:rPr lang="en-US" dirty="0" err="1" smtClean="0"/>
              <a:t>planeación</a:t>
            </a:r>
            <a:r>
              <a:rPr lang="en-US" dirty="0" smtClean="0"/>
              <a:t>, </a:t>
            </a:r>
            <a:r>
              <a:rPr lang="en-US" dirty="0" err="1" smtClean="0"/>
              <a:t>modelado</a:t>
            </a:r>
            <a:r>
              <a:rPr lang="en-US" dirty="0" smtClean="0"/>
              <a:t>, </a:t>
            </a:r>
            <a:r>
              <a:rPr lang="en-US" dirty="0" err="1" smtClean="0"/>
              <a:t>construcción</a:t>
            </a:r>
            <a:r>
              <a:rPr lang="en-US" dirty="0" smtClean="0"/>
              <a:t> y </a:t>
            </a:r>
            <a:r>
              <a:rPr lang="en-US" dirty="0" err="1" smtClean="0"/>
              <a:t>despliegue</a:t>
            </a:r>
            <a:r>
              <a:rPr lang="en-US" dirty="0" smtClean="0"/>
              <a:t>. </a:t>
            </a:r>
          </a:p>
          <a:p>
            <a:pPr algn="just"/>
            <a:r>
              <a:rPr lang="en-US" dirty="0" err="1" smtClean="0"/>
              <a:t>Muchos</a:t>
            </a:r>
            <a:r>
              <a:rPr lang="en-US" dirty="0" smtClean="0"/>
              <a:t> </a:t>
            </a:r>
            <a:r>
              <a:rPr lang="en-US" dirty="0" err="1" smtClean="0"/>
              <a:t>beneficios</a:t>
            </a:r>
            <a:r>
              <a:rPr lang="en-US" dirty="0" smtClean="0"/>
              <a:t> </a:t>
            </a:r>
            <a:r>
              <a:rPr lang="en-US" dirty="0" err="1" smtClean="0"/>
              <a:t>pero</a:t>
            </a:r>
            <a:r>
              <a:rPr lang="en-US" dirty="0" smtClean="0"/>
              <a:t> no </a:t>
            </a:r>
            <a:r>
              <a:rPr lang="en-US" dirty="0" err="1" smtClean="0"/>
              <a:t>aplicable</a:t>
            </a:r>
            <a:r>
              <a:rPr lang="en-US" dirty="0" smtClean="0"/>
              <a:t> a </a:t>
            </a:r>
            <a:r>
              <a:rPr lang="en-US" dirty="0" err="1" smtClean="0"/>
              <a:t>todos</a:t>
            </a:r>
            <a:r>
              <a:rPr lang="en-US" dirty="0" smtClean="0"/>
              <a:t> </a:t>
            </a:r>
            <a:r>
              <a:rPr lang="en-US" dirty="0" err="1" smtClean="0"/>
              <a:t>los</a:t>
            </a:r>
            <a:r>
              <a:rPr lang="en-US" dirty="0" smtClean="0"/>
              <a:t> </a:t>
            </a:r>
            <a:r>
              <a:rPr lang="en-US" dirty="0" err="1" smtClean="0"/>
              <a:t>casos</a:t>
            </a:r>
            <a:r>
              <a:rPr lang="en-US" dirty="0" smtClean="0"/>
              <a:t> y </a:t>
            </a:r>
            <a:r>
              <a:rPr lang="en-US" dirty="0" err="1" smtClean="0"/>
              <a:t>situaciones</a:t>
            </a:r>
            <a:r>
              <a:rPr lang="en-US" dirty="0" smtClean="0"/>
              <a:t>.</a:t>
            </a:r>
            <a:endParaRPr lang="en-US" dirty="0" smtClean="0"/>
          </a:p>
          <a:p>
            <a:pPr algn="just"/>
            <a:endParaRPr lang="en-US" dirty="0"/>
          </a:p>
        </p:txBody>
      </p:sp>
    </p:spTree>
    <p:extLst>
      <p:ext uri="{BB962C8B-B14F-4D97-AF65-F5344CB8AC3E}">
        <p14:creationId xmlns:p14="http://schemas.microsoft.com/office/powerpoint/2010/main" val="1640329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SPRINT </a:t>
            </a:r>
            <a:r>
              <a:rPr lang="es-US" dirty="0" err="1" smtClean="0"/>
              <a:t>BURNDOWN</a:t>
            </a:r>
            <a:r>
              <a:rPr lang="es-US" dirty="0" smtClean="0"/>
              <a:t> CHART </a:t>
            </a:r>
            <a:endParaRPr lang="es-EC" dirty="0"/>
          </a:p>
        </p:txBody>
      </p:sp>
      <p:sp>
        <p:nvSpPr>
          <p:cNvPr id="3" name="Marcador de contenido 2"/>
          <p:cNvSpPr>
            <a:spLocks noGrp="1"/>
          </p:cNvSpPr>
          <p:nvPr>
            <p:ph sz="quarter" idx="4294967295"/>
          </p:nvPr>
        </p:nvSpPr>
        <p:spPr>
          <a:xfrm>
            <a:off x="685800" y="2063396"/>
            <a:ext cx="10394707" cy="3311189"/>
          </a:xfrm>
          <a:prstGeom prst="rect">
            <a:avLst/>
          </a:prstGeom>
        </p:spPr>
        <p:txBody>
          <a:bodyPr/>
          <a:lstStyle/>
          <a:p>
            <a:pPr algn="just"/>
            <a:r>
              <a:rPr lang="es-US" dirty="0"/>
              <a:t>El total de las estimaciones y su evolución a lo largo de los </a:t>
            </a:r>
            <a:r>
              <a:rPr lang="es-US" dirty="0" err="1"/>
              <a:t>Sprints</a:t>
            </a:r>
            <a:r>
              <a:rPr lang="es-US" dirty="0"/>
              <a:t> pueden ser </a:t>
            </a:r>
            <a:r>
              <a:rPr lang="es-US" b="1" dirty="0"/>
              <a:t>fácilmente representables mediante una </a:t>
            </a:r>
            <a:r>
              <a:rPr lang="es-US" b="1" dirty="0" smtClean="0"/>
              <a:t>gráfica</a:t>
            </a:r>
            <a:r>
              <a:rPr lang="es-US" dirty="0"/>
              <a:t>.</a:t>
            </a:r>
            <a:endParaRPr lang="es-EC" dirty="0"/>
          </a:p>
          <a:p>
            <a:pPr algn="just"/>
            <a:endParaRPr lang="es-EC" dirty="0" smtClean="0"/>
          </a:p>
          <a:p>
            <a:pPr algn="just"/>
            <a:r>
              <a:rPr lang="es-US" dirty="0"/>
              <a:t>ayudan a visualizar la evolución del proyecto y a detectar sus desviaciones con lo que constituyen potentes herramientas a la hora de </a:t>
            </a:r>
            <a:r>
              <a:rPr lang="es-US" b="1" dirty="0"/>
              <a:t>controlar el riesgo</a:t>
            </a:r>
            <a:r>
              <a:rPr lang="es-US" dirty="0"/>
              <a:t>.</a:t>
            </a:r>
            <a:endParaRPr lang="es-EC" dirty="0"/>
          </a:p>
          <a:p>
            <a:endParaRPr lang="es-EC" dirty="0"/>
          </a:p>
        </p:txBody>
      </p:sp>
    </p:spTree>
    <p:extLst>
      <p:ext uri="{BB962C8B-B14F-4D97-AF65-F5344CB8AC3E}">
        <p14:creationId xmlns:p14="http://schemas.microsoft.com/office/powerpoint/2010/main" val="3898876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t>SPRINT </a:t>
            </a:r>
            <a:r>
              <a:rPr lang="es-US" dirty="0" err="1"/>
              <a:t>BURNDOWN</a:t>
            </a:r>
            <a:r>
              <a:rPr lang="es-US" dirty="0"/>
              <a:t> CHART </a:t>
            </a:r>
            <a:endParaRPr lang="es-EC" dirty="0"/>
          </a:p>
        </p:txBody>
      </p:sp>
      <p:pic>
        <p:nvPicPr>
          <p:cNvPr id="1028" name="Picture 4" descr="https://www.scrumalliance.org/getattachment/Community/Articles/Newly-Submitted/Burn-Down-Chart-%E2%80%93-An-Effective-Planning-and-Tracki/080713-Burn-Down-Chart-Nittan-Mittal-IMAGE-6-(1).jpg.aspx"/>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1556085" y="1744371"/>
            <a:ext cx="7858372" cy="371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4420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REUNIONES </a:t>
            </a:r>
            <a:endParaRPr lang="es-US" dirty="0"/>
          </a:p>
        </p:txBody>
      </p:sp>
    </p:spTree>
    <p:extLst>
      <p:ext uri="{BB962C8B-B14F-4D97-AF65-F5344CB8AC3E}">
        <p14:creationId xmlns:p14="http://schemas.microsoft.com/office/powerpoint/2010/main" val="56052473"/>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DAILY SCRUM</a:t>
            </a:r>
            <a:endParaRPr lang="es-US" dirty="0"/>
          </a:p>
        </p:txBody>
      </p:sp>
      <p:sp>
        <p:nvSpPr>
          <p:cNvPr id="3" name="Marcador de contenido 2"/>
          <p:cNvSpPr>
            <a:spLocks noGrp="1"/>
          </p:cNvSpPr>
          <p:nvPr>
            <p:ph sz="quarter" idx="4294967295"/>
          </p:nvPr>
        </p:nvSpPr>
        <p:spPr>
          <a:xfrm>
            <a:off x="685801" y="1661375"/>
            <a:ext cx="10394707" cy="1176072"/>
          </a:xfrm>
          <a:prstGeom prst="rect">
            <a:avLst/>
          </a:prstGeom>
        </p:spPr>
        <p:txBody>
          <a:bodyPr/>
          <a:lstStyle/>
          <a:p>
            <a:r>
              <a:rPr lang="es-US" dirty="0"/>
              <a:t>Cada día de un sprint, se realiza la reunión sobre el estado de un </a:t>
            </a:r>
            <a:r>
              <a:rPr lang="es-US" dirty="0" smtClean="0"/>
              <a:t>proyecto.</a:t>
            </a:r>
          </a:p>
          <a:p>
            <a:endParaRPr lang="es-US" dirty="0"/>
          </a:p>
        </p:txBody>
      </p:sp>
      <p:graphicFrame>
        <p:nvGraphicFramePr>
          <p:cNvPr id="4" name="Diagrama 3"/>
          <p:cNvGraphicFramePr/>
          <p:nvPr>
            <p:extLst/>
          </p:nvPr>
        </p:nvGraphicFramePr>
        <p:xfrm>
          <a:off x="1967606" y="2249411"/>
          <a:ext cx="7446851" cy="3399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0763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DAILY SCRUM</a:t>
            </a:r>
            <a:endParaRPr lang="es-US" dirty="0"/>
          </a:p>
        </p:txBody>
      </p:sp>
      <p:graphicFrame>
        <p:nvGraphicFramePr>
          <p:cNvPr id="4" name="Marcador de contenido 3"/>
          <p:cNvGraphicFramePr>
            <a:graphicFrameLocks noGrp="1"/>
          </p:cNvGraphicFramePr>
          <p:nvPr>
            <p:ph sz="quarter" idx="4294967295"/>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7041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US" b="1" dirty="0" smtClean="0"/>
              <a:t>SCRUM DE SCRUM</a:t>
            </a:r>
            <a:r>
              <a:rPr lang="es-US" b="1" dirty="0"/>
              <a:t/>
            </a:r>
            <a:br>
              <a:rPr lang="es-US" b="1" dirty="0"/>
            </a:br>
            <a:endParaRPr lang="es-US" dirty="0"/>
          </a:p>
        </p:txBody>
      </p:sp>
      <p:graphicFrame>
        <p:nvGraphicFramePr>
          <p:cNvPr id="4" name="Marcador de contenido 3"/>
          <p:cNvGraphicFramePr>
            <a:graphicFrameLocks noGrp="1"/>
          </p:cNvGraphicFramePr>
          <p:nvPr>
            <p:ph sz="quarter" idx="4294967295"/>
            <p:extLst/>
          </p:nvPr>
        </p:nvGraphicFramePr>
        <p:xfrm>
          <a:off x="2135718" y="1396642"/>
          <a:ext cx="7497047" cy="4167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8182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b="1" dirty="0" err="1"/>
              <a:t>SCRUM</a:t>
            </a:r>
            <a:r>
              <a:rPr lang="es-US" b="1" dirty="0"/>
              <a:t> DE </a:t>
            </a:r>
            <a:r>
              <a:rPr lang="es-US" b="1" dirty="0" err="1"/>
              <a:t>SCRUM</a:t>
            </a:r>
            <a:endParaRPr lang="es-US" dirty="0"/>
          </a:p>
        </p:txBody>
      </p:sp>
      <p:graphicFrame>
        <p:nvGraphicFramePr>
          <p:cNvPr id="4" name="Marcador de contenido 3"/>
          <p:cNvGraphicFramePr>
            <a:graphicFrameLocks noGrp="1"/>
          </p:cNvGraphicFramePr>
          <p:nvPr>
            <p:ph sz="quarter" idx="4294967295"/>
            <p:extLst/>
          </p:nvPr>
        </p:nvGraphicFramePr>
        <p:xfrm>
          <a:off x="1077292" y="1837765"/>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415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Planificación de Sprint (Sprint planning)</a:t>
            </a:r>
            <a:endParaRPr lang="es-EC" dirty="0"/>
          </a:p>
        </p:txBody>
      </p:sp>
      <p:sp>
        <p:nvSpPr>
          <p:cNvPr id="3" name="Marcador de contenido 2"/>
          <p:cNvSpPr>
            <a:spLocks noGrp="1"/>
          </p:cNvSpPr>
          <p:nvPr>
            <p:ph sz="quarter" idx="4294967295"/>
          </p:nvPr>
        </p:nvSpPr>
        <p:spPr>
          <a:xfrm>
            <a:off x="685800" y="2063396"/>
            <a:ext cx="10394707" cy="3311189"/>
          </a:xfrm>
          <a:prstGeom prst="rect">
            <a:avLst/>
          </a:prstGeom>
        </p:spPr>
        <p:txBody>
          <a:bodyPr/>
          <a:lstStyle/>
          <a:p>
            <a:r>
              <a:rPr lang="es-EC" dirty="0"/>
              <a:t>Lista de requerimientos priorizados </a:t>
            </a:r>
          </a:p>
          <a:p>
            <a:r>
              <a:rPr lang="es-EC" dirty="0"/>
              <a:t>El equipo determina los requerimientos del sprint </a:t>
            </a:r>
          </a:p>
          <a:p>
            <a:r>
              <a:rPr lang="es-EC" dirty="0"/>
              <a:t>El equipo define y estima las tareas de cada requerimiento </a:t>
            </a:r>
          </a:p>
          <a:p>
            <a:r>
              <a:rPr lang="es-EC" dirty="0"/>
              <a:t>Primera actividad de un sprint </a:t>
            </a:r>
          </a:p>
          <a:p>
            <a:r>
              <a:rPr lang="es-EC" dirty="0"/>
              <a:t>La duración depende de la duración del sprint (</a:t>
            </a:r>
            <a:r>
              <a:rPr lang="es-EC" dirty="0" err="1"/>
              <a:t>máx</a:t>
            </a:r>
            <a:r>
              <a:rPr lang="es-EC" dirty="0"/>
              <a:t> 8 </a:t>
            </a:r>
            <a:r>
              <a:rPr lang="es-EC" dirty="0" err="1"/>
              <a:t>hs</a:t>
            </a:r>
            <a:r>
              <a:rPr lang="es-EC" dirty="0"/>
              <a:t>) </a:t>
            </a:r>
          </a:p>
          <a:p>
            <a:r>
              <a:rPr lang="es-EC" dirty="0"/>
              <a:t>Se genera el sprint </a:t>
            </a:r>
            <a:r>
              <a:rPr lang="es-EC" dirty="0" err="1"/>
              <a:t>backlog</a:t>
            </a:r>
            <a:r>
              <a:rPr lang="es-EC" dirty="0"/>
              <a:t> y el objetivo del sprint </a:t>
            </a:r>
          </a:p>
          <a:p>
            <a:pPr marL="0" indent="0">
              <a:buNone/>
            </a:pPr>
            <a:endParaRPr lang="es-EC" dirty="0"/>
          </a:p>
        </p:txBody>
      </p:sp>
    </p:spTree>
    <p:extLst>
      <p:ext uri="{BB962C8B-B14F-4D97-AF65-F5344CB8AC3E}">
        <p14:creationId xmlns:p14="http://schemas.microsoft.com/office/powerpoint/2010/main" val="408731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Revisión de Sprint (Sprint </a:t>
            </a:r>
            <a:r>
              <a:rPr lang="es-EC" dirty="0" err="1"/>
              <a:t>review</a:t>
            </a:r>
            <a:r>
              <a:rPr lang="es-EC" dirty="0"/>
              <a:t>)</a:t>
            </a:r>
          </a:p>
        </p:txBody>
      </p:sp>
      <p:sp>
        <p:nvSpPr>
          <p:cNvPr id="3" name="Marcador de contenido 2"/>
          <p:cNvSpPr>
            <a:spLocks noGrp="1"/>
          </p:cNvSpPr>
          <p:nvPr>
            <p:ph sz="quarter" idx="4294967295"/>
          </p:nvPr>
        </p:nvSpPr>
        <p:spPr>
          <a:xfrm>
            <a:off x="685800" y="2063396"/>
            <a:ext cx="10394707" cy="3311189"/>
          </a:xfrm>
          <a:prstGeom prst="rect">
            <a:avLst/>
          </a:prstGeom>
        </p:spPr>
        <p:txBody>
          <a:bodyPr/>
          <a:lstStyle/>
          <a:p>
            <a:r>
              <a:rPr lang="es-EC" dirty="0"/>
              <a:t>Duración </a:t>
            </a:r>
            <a:r>
              <a:rPr lang="es-EC" dirty="0" err="1"/>
              <a:t>máx</a:t>
            </a:r>
            <a:r>
              <a:rPr lang="es-EC" dirty="0"/>
              <a:t> 2 a 4 </a:t>
            </a:r>
            <a:r>
              <a:rPr lang="es-EC" dirty="0" err="1"/>
              <a:t>hs</a:t>
            </a:r>
            <a:r>
              <a:rPr lang="es-EC" dirty="0"/>
              <a:t> </a:t>
            </a:r>
          </a:p>
          <a:p>
            <a:r>
              <a:rPr lang="es-EC" dirty="0"/>
              <a:t>Demo del producto </a:t>
            </a:r>
          </a:p>
          <a:p>
            <a:r>
              <a:rPr lang="es-EC" dirty="0"/>
              <a:t>Finalidad: presentar al </a:t>
            </a:r>
            <a:r>
              <a:rPr lang="es-EC" dirty="0" err="1"/>
              <a:t>product</a:t>
            </a:r>
            <a:r>
              <a:rPr lang="es-EC" dirty="0"/>
              <a:t> </a:t>
            </a:r>
            <a:r>
              <a:rPr lang="es-EC" dirty="0" err="1"/>
              <a:t>owner</a:t>
            </a:r>
            <a:r>
              <a:rPr lang="es-EC" dirty="0"/>
              <a:t> las nuevas funcionalidades </a:t>
            </a:r>
          </a:p>
          <a:p>
            <a:r>
              <a:rPr lang="es-EC" dirty="0"/>
              <a:t>Participan todos: </a:t>
            </a:r>
            <a:r>
              <a:rPr lang="es-EC" dirty="0" err="1"/>
              <a:t>Scrum</a:t>
            </a:r>
            <a:r>
              <a:rPr lang="es-EC" dirty="0"/>
              <a:t> master, Producto </a:t>
            </a:r>
            <a:r>
              <a:rPr lang="es-EC" dirty="0" err="1"/>
              <a:t>owner</a:t>
            </a:r>
            <a:r>
              <a:rPr lang="es-EC" dirty="0"/>
              <a:t> y Equipo </a:t>
            </a:r>
          </a:p>
          <a:p>
            <a:r>
              <a:rPr lang="es-EC" dirty="0"/>
              <a:t>Las funcionalidades no implementadas no se presentan </a:t>
            </a:r>
          </a:p>
          <a:p>
            <a:r>
              <a:rPr lang="es-EC" dirty="0"/>
              <a:t>Se genera </a:t>
            </a:r>
            <a:r>
              <a:rPr lang="es-EC" dirty="0" err="1"/>
              <a:t>feedback</a:t>
            </a:r>
            <a:r>
              <a:rPr lang="es-EC" dirty="0"/>
              <a:t> del </a:t>
            </a:r>
            <a:r>
              <a:rPr lang="es-EC" dirty="0" smtClean="0"/>
              <a:t>producto</a:t>
            </a:r>
            <a:endParaRPr lang="es-EC" dirty="0"/>
          </a:p>
        </p:txBody>
      </p:sp>
    </p:spTree>
    <p:extLst>
      <p:ext uri="{BB962C8B-B14F-4D97-AF65-F5344CB8AC3E}">
        <p14:creationId xmlns:p14="http://schemas.microsoft.com/office/powerpoint/2010/main" val="18892643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RETROSPECTIVA DEL SPRINT</a:t>
            </a:r>
            <a:endParaRPr lang="es-EC" dirty="0"/>
          </a:p>
        </p:txBody>
      </p:sp>
      <p:sp>
        <p:nvSpPr>
          <p:cNvPr id="3" name="Marcador de contenido 2"/>
          <p:cNvSpPr>
            <a:spLocks noGrp="1"/>
          </p:cNvSpPr>
          <p:nvPr>
            <p:ph sz="quarter" idx="4294967295"/>
          </p:nvPr>
        </p:nvSpPr>
        <p:spPr>
          <a:xfrm>
            <a:off x="685800" y="2063396"/>
            <a:ext cx="10394707" cy="3311189"/>
          </a:xfrm>
          <a:prstGeom prst="rect">
            <a:avLst/>
          </a:prstGeom>
        </p:spPr>
        <p:txBody>
          <a:bodyPr/>
          <a:lstStyle/>
          <a:p>
            <a:pPr marL="273050" lvl="1">
              <a:lnSpc>
                <a:spcPct val="80000"/>
              </a:lnSpc>
              <a:spcBef>
                <a:spcPts val="600"/>
              </a:spcBef>
              <a:buSzPct val="70000"/>
              <a:buFont typeface="Wingdings" panose="05000000000000000000" pitchFamily="2" charset="2"/>
              <a:buChar char=""/>
            </a:pPr>
            <a:r>
              <a:rPr lang="es-EC" altLang="es-EC" cap="none" dirty="0"/>
              <a:t>Tiene como objetivo  identificar  que cosas se pueden cambiar pada hacer el trabajo mas agradable y productivo en las próximas iteraciones</a:t>
            </a:r>
            <a:r>
              <a:rPr lang="es-EC" altLang="es-EC" cap="none" dirty="0" smtClean="0"/>
              <a:t>.</a:t>
            </a:r>
            <a:endParaRPr lang="es-ES" altLang="es-EC" cap="none" dirty="0" smtClean="0"/>
          </a:p>
          <a:p>
            <a:pPr marL="273050" lvl="1">
              <a:lnSpc>
                <a:spcPct val="80000"/>
              </a:lnSpc>
              <a:spcBef>
                <a:spcPts val="600"/>
              </a:spcBef>
              <a:buSzPct val="70000"/>
              <a:buFont typeface="Wingdings" panose="05000000000000000000" pitchFamily="2" charset="2"/>
              <a:buChar char=""/>
            </a:pPr>
            <a:endParaRPr lang="es-CL" altLang="es-EC" dirty="0" smtClean="0"/>
          </a:p>
          <a:p>
            <a:pPr marL="273050" lvl="1">
              <a:lnSpc>
                <a:spcPct val="80000"/>
              </a:lnSpc>
              <a:spcBef>
                <a:spcPts val="600"/>
              </a:spcBef>
              <a:buSzPct val="70000"/>
              <a:buFont typeface="Wingdings" panose="05000000000000000000" pitchFamily="2" charset="2"/>
              <a:buChar char=""/>
            </a:pPr>
            <a:r>
              <a:rPr lang="es-CL" altLang="es-EC" dirty="0" smtClean="0"/>
              <a:t>E</a:t>
            </a:r>
            <a:r>
              <a:rPr lang="es-CL" altLang="es-EC" cap="none" dirty="0" smtClean="0"/>
              <a:t>l </a:t>
            </a:r>
            <a:r>
              <a:rPr lang="es-CL" altLang="es-EC" cap="none" dirty="0" err="1" smtClean="0"/>
              <a:t>scrummaster</a:t>
            </a:r>
            <a:r>
              <a:rPr lang="es-CL" altLang="es-EC" cap="none" dirty="0" smtClean="0"/>
              <a:t>  hace que el </a:t>
            </a:r>
            <a:r>
              <a:rPr lang="es-CL" altLang="es-EC" cap="none" dirty="0" err="1" smtClean="0"/>
              <a:t>team</a:t>
            </a:r>
            <a:r>
              <a:rPr lang="es-CL" altLang="es-EC" cap="none" dirty="0" smtClean="0"/>
              <a:t>  revise, su  proceso de desarrollo </a:t>
            </a:r>
            <a:r>
              <a:rPr lang="es-CL" altLang="es-EC" cap="none" dirty="0" err="1" smtClean="0"/>
              <a:t>scrum</a:t>
            </a:r>
            <a:r>
              <a:rPr lang="es-CL" altLang="es-EC" cap="none" dirty="0" smtClean="0"/>
              <a:t>, para hacerlo más eficaz y eficiente para el próximo sprint.</a:t>
            </a:r>
          </a:p>
          <a:p>
            <a:pPr marL="273050" lvl="1">
              <a:lnSpc>
                <a:spcPct val="80000"/>
              </a:lnSpc>
              <a:spcBef>
                <a:spcPts val="600"/>
              </a:spcBef>
              <a:buSzPct val="70000"/>
              <a:buFont typeface="Wingdings" panose="05000000000000000000" pitchFamily="2" charset="2"/>
              <a:buChar char=""/>
            </a:pPr>
            <a:endParaRPr lang="es-CL" altLang="es-EC" sz="2600" dirty="0"/>
          </a:p>
          <a:p>
            <a:pPr marL="273050" lvl="1">
              <a:lnSpc>
                <a:spcPct val="80000"/>
              </a:lnSpc>
              <a:spcBef>
                <a:spcPts val="600"/>
              </a:spcBef>
              <a:buSzPct val="70000"/>
              <a:buFont typeface="Wingdings" panose="05000000000000000000" pitchFamily="2" charset="2"/>
              <a:buChar char=""/>
            </a:pPr>
            <a:r>
              <a:rPr lang="es-ES" altLang="es-EC" cap="none" dirty="0" smtClean="0"/>
              <a:t>El </a:t>
            </a:r>
            <a:r>
              <a:rPr lang="es-CL" altLang="es-EC" cap="none" dirty="0" smtClean="0"/>
              <a:t> </a:t>
            </a:r>
            <a:r>
              <a:rPr lang="es-CL" altLang="es-EC" cap="none" dirty="0" err="1" smtClean="0"/>
              <a:t>scrummaster</a:t>
            </a:r>
            <a:r>
              <a:rPr lang="es-CL" altLang="es-EC" cap="none" dirty="0" smtClean="0"/>
              <a:t> </a:t>
            </a:r>
            <a:r>
              <a:rPr lang="es-ES" altLang="es-EC" cap="none" dirty="0" smtClean="0"/>
              <a:t>no proporciona respuestas, sino que ayuda al equipo a encontrar la mejor forma de trabajar con </a:t>
            </a:r>
            <a:r>
              <a:rPr lang="es-ES" altLang="es-EC" cap="none" dirty="0" err="1" smtClean="0"/>
              <a:t>scrum</a:t>
            </a:r>
            <a:r>
              <a:rPr lang="es-ES" altLang="es-EC" cap="none" dirty="0" smtClean="0"/>
              <a:t>.</a:t>
            </a:r>
            <a:endParaRPr lang="es-EC" altLang="es-EC" cap="none" dirty="0" smtClean="0"/>
          </a:p>
        </p:txBody>
      </p:sp>
    </p:spTree>
    <p:extLst>
      <p:ext uri="{BB962C8B-B14F-4D97-AF65-F5344CB8AC3E}">
        <p14:creationId xmlns:p14="http://schemas.microsoft.com/office/powerpoint/2010/main" val="17213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la </a:t>
            </a:r>
            <a:r>
              <a:rPr lang="en-US" dirty="0" err="1" smtClean="0"/>
              <a:t>Agilidad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err="1" smtClean="0"/>
              <a:t>Respuesta</a:t>
            </a:r>
            <a:r>
              <a:rPr lang="en-US" dirty="0" smtClean="0"/>
              <a:t> </a:t>
            </a:r>
            <a:r>
              <a:rPr lang="en-US" dirty="0" err="1"/>
              <a:t>efectiva</a:t>
            </a:r>
            <a:r>
              <a:rPr lang="en-US" dirty="0"/>
              <a:t> al </a:t>
            </a:r>
            <a:r>
              <a:rPr lang="en-US" dirty="0" err="1"/>
              <a:t>cambio</a:t>
            </a:r>
            <a:r>
              <a:rPr lang="en-US" dirty="0"/>
              <a:t> </a:t>
            </a:r>
            <a:endParaRPr lang="en-US" dirty="0" smtClean="0"/>
          </a:p>
          <a:p>
            <a:pPr algn="just"/>
            <a:r>
              <a:rPr lang="en-US" dirty="0" err="1" smtClean="0"/>
              <a:t>Recomienda</a:t>
            </a:r>
            <a:r>
              <a:rPr lang="en-US" dirty="0" smtClean="0"/>
              <a:t> </a:t>
            </a:r>
            <a:r>
              <a:rPr lang="en-US" dirty="0"/>
              <a:t>las </a:t>
            </a:r>
            <a:r>
              <a:rPr lang="en-US" dirty="0" err="1"/>
              <a:t>estructuras</a:t>
            </a:r>
            <a:r>
              <a:rPr lang="en-US" dirty="0"/>
              <a:t> de </a:t>
            </a:r>
            <a:r>
              <a:rPr lang="en-US" dirty="0" err="1"/>
              <a:t>equipo</a:t>
            </a:r>
            <a:r>
              <a:rPr lang="en-US" dirty="0"/>
              <a:t> y las </a:t>
            </a:r>
            <a:r>
              <a:rPr lang="en-US" dirty="0" err="1"/>
              <a:t>actitudes</a:t>
            </a:r>
            <a:r>
              <a:rPr lang="en-US" dirty="0"/>
              <a:t> que </a:t>
            </a:r>
            <a:r>
              <a:rPr lang="en-US" dirty="0" err="1"/>
              <a:t>hacen</a:t>
            </a:r>
            <a:r>
              <a:rPr lang="en-US" dirty="0"/>
              <a:t> </a:t>
            </a:r>
            <a:r>
              <a:rPr lang="en-US" dirty="0" err="1"/>
              <a:t>más</a:t>
            </a:r>
            <a:r>
              <a:rPr lang="en-US" dirty="0"/>
              <a:t> </a:t>
            </a:r>
            <a:r>
              <a:rPr lang="en-US" dirty="0" err="1"/>
              <a:t>fácil</a:t>
            </a:r>
            <a:r>
              <a:rPr lang="en-US" dirty="0"/>
              <a:t> la </a:t>
            </a:r>
            <a:r>
              <a:rPr lang="en-US" dirty="0" err="1"/>
              <a:t>comunicación</a:t>
            </a:r>
            <a:r>
              <a:rPr lang="en-US" dirty="0"/>
              <a:t> (entre </a:t>
            </a:r>
            <a:r>
              <a:rPr lang="en-US" dirty="0" err="1"/>
              <a:t>los</a:t>
            </a:r>
            <a:r>
              <a:rPr lang="en-US" dirty="0"/>
              <a:t> </a:t>
            </a:r>
            <a:r>
              <a:rPr lang="en-US" dirty="0" err="1"/>
              <a:t>miembros</a:t>
            </a:r>
            <a:r>
              <a:rPr lang="en-US" dirty="0"/>
              <a:t> del </a:t>
            </a:r>
            <a:r>
              <a:rPr lang="en-US" dirty="0" err="1" smtClean="0"/>
              <a:t>equipo</a:t>
            </a:r>
            <a:r>
              <a:rPr lang="en-US" dirty="0" smtClean="0"/>
              <a:t> y </a:t>
            </a:r>
            <a:r>
              <a:rPr lang="en-US" dirty="0" err="1"/>
              <a:t>gente</a:t>
            </a:r>
            <a:r>
              <a:rPr lang="en-US" dirty="0"/>
              <a:t> de </a:t>
            </a:r>
            <a:r>
              <a:rPr lang="en-US" dirty="0" err="1"/>
              <a:t>negocios</a:t>
            </a:r>
            <a:r>
              <a:rPr lang="en-US" dirty="0"/>
              <a:t>, entre </a:t>
            </a:r>
            <a:r>
              <a:rPr lang="en-US" dirty="0" err="1"/>
              <a:t>los</a:t>
            </a:r>
            <a:r>
              <a:rPr lang="en-US" dirty="0"/>
              <a:t> </a:t>
            </a:r>
            <a:r>
              <a:rPr lang="en-US" dirty="0" err="1"/>
              <a:t>ingenieros</a:t>
            </a:r>
            <a:r>
              <a:rPr lang="en-US" dirty="0"/>
              <a:t> de software y </a:t>
            </a:r>
            <a:r>
              <a:rPr lang="en-US" dirty="0" err="1"/>
              <a:t>sus</a:t>
            </a:r>
            <a:r>
              <a:rPr lang="en-US" dirty="0"/>
              <a:t> </a:t>
            </a:r>
            <a:r>
              <a:rPr lang="en-US" dirty="0" err="1"/>
              <a:t>gerentes</a:t>
            </a:r>
            <a:r>
              <a:rPr lang="en-US" dirty="0"/>
              <a:t>, etc.); </a:t>
            </a:r>
            <a:endParaRPr lang="en-US" dirty="0" smtClean="0"/>
          </a:p>
          <a:p>
            <a:pPr algn="just"/>
            <a:r>
              <a:rPr lang="en-US" dirty="0" err="1" smtClean="0"/>
              <a:t>Énfasis</a:t>
            </a:r>
            <a:r>
              <a:rPr lang="en-US" dirty="0" smtClean="0"/>
              <a:t> </a:t>
            </a:r>
            <a:r>
              <a:rPr lang="en-US" dirty="0" err="1"/>
              <a:t>en</a:t>
            </a:r>
            <a:r>
              <a:rPr lang="en-US" dirty="0"/>
              <a:t> la </a:t>
            </a:r>
            <a:r>
              <a:rPr lang="en-US" dirty="0" err="1"/>
              <a:t>entrega</a:t>
            </a:r>
            <a:r>
              <a:rPr lang="en-US" dirty="0"/>
              <a:t> </a:t>
            </a:r>
            <a:r>
              <a:rPr lang="en-US" dirty="0" err="1"/>
              <a:t>rápida</a:t>
            </a:r>
            <a:r>
              <a:rPr lang="en-US" dirty="0"/>
              <a:t> de software </a:t>
            </a:r>
            <a:r>
              <a:rPr lang="en-US" dirty="0" err="1"/>
              <a:t>funcional</a:t>
            </a:r>
            <a:r>
              <a:rPr lang="en-US" dirty="0"/>
              <a:t> y </a:t>
            </a:r>
            <a:r>
              <a:rPr lang="en-US" dirty="0" err="1"/>
              <a:t>resta</a:t>
            </a:r>
            <a:r>
              <a:rPr lang="en-US" dirty="0"/>
              <a:t> </a:t>
            </a:r>
            <a:r>
              <a:rPr lang="en-US" dirty="0" err="1"/>
              <a:t>importancia</a:t>
            </a:r>
            <a:r>
              <a:rPr lang="en-US" dirty="0"/>
              <a:t> a </a:t>
            </a:r>
            <a:r>
              <a:rPr lang="en-US" dirty="0" err="1"/>
              <a:t>los</a:t>
            </a:r>
            <a:r>
              <a:rPr lang="en-US" dirty="0"/>
              <a:t> </a:t>
            </a:r>
            <a:r>
              <a:rPr lang="en-US" dirty="0" err="1"/>
              <a:t>productos</a:t>
            </a:r>
            <a:r>
              <a:rPr lang="en-US" dirty="0"/>
              <a:t> </a:t>
            </a:r>
            <a:r>
              <a:rPr lang="en-US" dirty="0" err="1" smtClean="0"/>
              <a:t>intermedios</a:t>
            </a:r>
            <a:r>
              <a:rPr lang="en-US" dirty="0" smtClean="0"/>
              <a:t> </a:t>
            </a:r>
            <a:r>
              <a:rPr lang="en-US" dirty="0"/>
              <a:t>del </a:t>
            </a:r>
            <a:r>
              <a:rPr lang="en-US" dirty="0" err="1"/>
              <a:t>trabajo</a:t>
            </a:r>
            <a:r>
              <a:rPr lang="en-US" dirty="0"/>
              <a:t> </a:t>
            </a:r>
            <a:r>
              <a:rPr lang="en-US" dirty="0" smtClean="0"/>
              <a:t>(</a:t>
            </a:r>
            <a:r>
              <a:rPr lang="en-US" dirty="0"/>
              <a:t>no </a:t>
            </a:r>
            <a:r>
              <a:rPr lang="en-US" dirty="0" err="1"/>
              <a:t>siempre</a:t>
            </a:r>
            <a:r>
              <a:rPr lang="en-US" dirty="0"/>
              <a:t> </a:t>
            </a:r>
            <a:r>
              <a:rPr lang="en-US" dirty="0" err="1"/>
              <a:t>es</a:t>
            </a:r>
            <a:r>
              <a:rPr lang="en-US" dirty="0"/>
              <a:t> </a:t>
            </a:r>
            <a:r>
              <a:rPr lang="en-US" dirty="0" err="1"/>
              <a:t>bueno</a:t>
            </a:r>
            <a:r>
              <a:rPr lang="en-US" dirty="0"/>
              <a:t>) </a:t>
            </a:r>
            <a:endParaRPr lang="en-US" dirty="0" smtClean="0"/>
          </a:p>
          <a:p>
            <a:pPr algn="just"/>
            <a:r>
              <a:rPr lang="en-US" dirty="0" err="1" smtClean="0"/>
              <a:t>Adopta</a:t>
            </a:r>
            <a:r>
              <a:rPr lang="en-US" dirty="0" smtClean="0"/>
              <a:t> </a:t>
            </a:r>
            <a:r>
              <a:rPr lang="en-US" dirty="0"/>
              <a:t>al </a:t>
            </a:r>
            <a:r>
              <a:rPr lang="en-US" dirty="0" err="1"/>
              <a:t>cliente</a:t>
            </a:r>
            <a:r>
              <a:rPr lang="en-US" dirty="0"/>
              <a:t> </a:t>
            </a:r>
            <a:r>
              <a:rPr lang="en-US" dirty="0" err="1"/>
              <a:t>como</a:t>
            </a:r>
            <a:r>
              <a:rPr lang="en-US" dirty="0"/>
              <a:t> parte del </a:t>
            </a:r>
            <a:r>
              <a:rPr lang="en-US" dirty="0" err="1"/>
              <a:t>equipo</a:t>
            </a:r>
            <a:r>
              <a:rPr lang="en-US" dirty="0"/>
              <a:t> de </a:t>
            </a:r>
            <a:r>
              <a:rPr lang="en-US" dirty="0" err="1" smtClean="0"/>
              <a:t>desarrollo</a:t>
            </a:r>
            <a:r>
              <a:rPr lang="en-US" dirty="0" smtClean="0"/>
              <a:t> (</a:t>
            </a:r>
            <a:r>
              <a:rPr lang="en-US" dirty="0" err="1" smtClean="0"/>
              <a:t>eliminar</a:t>
            </a:r>
            <a:r>
              <a:rPr lang="en-US" dirty="0" smtClean="0"/>
              <a:t> </a:t>
            </a:r>
            <a:r>
              <a:rPr lang="en-US" dirty="0"/>
              <a:t>la </a:t>
            </a:r>
            <a:r>
              <a:rPr lang="en-US" dirty="0" err="1"/>
              <a:t>actitud</a:t>
            </a:r>
            <a:r>
              <a:rPr lang="en-US" dirty="0"/>
              <a:t> de “</a:t>
            </a:r>
            <a:r>
              <a:rPr lang="en-US" dirty="0" err="1"/>
              <a:t>nosotros</a:t>
            </a:r>
            <a:r>
              <a:rPr lang="en-US" dirty="0"/>
              <a:t> y </a:t>
            </a:r>
            <a:r>
              <a:rPr lang="en-US" dirty="0" err="1"/>
              <a:t>ellos</a:t>
            </a:r>
            <a:r>
              <a:rPr lang="en-US" dirty="0" smtClean="0"/>
              <a:t>”)</a:t>
            </a:r>
          </a:p>
          <a:p>
            <a:pPr algn="just"/>
            <a:r>
              <a:rPr lang="en-US" dirty="0" err="1" smtClean="0"/>
              <a:t>Reconoce</a:t>
            </a:r>
            <a:r>
              <a:rPr lang="en-US" dirty="0" smtClean="0"/>
              <a:t> </a:t>
            </a:r>
            <a:r>
              <a:rPr lang="en-US" dirty="0"/>
              <a:t>que la </a:t>
            </a:r>
            <a:r>
              <a:rPr lang="en-US" dirty="0" err="1"/>
              <a:t>planeación</a:t>
            </a:r>
            <a:r>
              <a:rPr lang="en-US" dirty="0"/>
              <a:t> </a:t>
            </a:r>
            <a:r>
              <a:rPr lang="en-US" dirty="0" err="1"/>
              <a:t>en</a:t>
            </a:r>
            <a:r>
              <a:rPr lang="en-US" dirty="0"/>
              <a:t> un </a:t>
            </a:r>
            <a:r>
              <a:rPr lang="en-US" dirty="0" err="1"/>
              <a:t>mundo</a:t>
            </a:r>
            <a:r>
              <a:rPr lang="en-US" dirty="0"/>
              <a:t> </a:t>
            </a:r>
            <a:r>
              <a:rPr lang="en-US" dirty="0" err="1"/>
              <a:t>incierto</a:t>
            </a:r>
            <a:r>
              <a:rPr lang="en-US" dirty="0"/>
              <a:t> </a:t>
            </a:r>
            <a:r>
              <a:rPr lang="en-US" dirty="0" err="1"/>
              <a:t>tiene</a:t>
            </a:r>
            <a:r>
              <a:rPr lang="en-US" dirty="0"/>
              <a:t> </a:t>
            </a:r>
            <a:r>
              <a:rPr lang="en-US" dirty="0" err="1"/>
              <a:t>sus</a:t>
            </a:r>
            <a:r>
              <a:rPr lang="en-US" dirty="0"/>
              <a:t> </a:t>
            </a:r>
            <a:r>
              <a:rPr lang="en-US" dirty="0" err="1"/>
              <a:t>límites</a:t>
            </a:r>
            <a:r>
              <a:rPr lang="en-US" dirty="0"/>
              <a:t> y que un plan de </a:t>
            </a:r>
            <a:r>
              <a:rPr lang="en-US" dirty="0" err="1"/>
              <a:t>proyecto</a:t>
            </a:r>
            <a:r>
              <a:rPr lang="en-US" dirty="0"/>
              <a:t> </a:t>
            </a:r>
            <a:r>
              <a:rPr lang="en-US" dirty="0" err="1"/>
              <a:t>debe</a:t>
            </a:r>
            <a:r>
              <a:rPr lang="en-US" dirty="0"/>
              <a:t> </a:t>
            </a:r>
            <a:r>
              <a:rPr lang="en-US" dirty="0" err="1"/>
              <a:t>ser</a:t>
            </a:r>
            <a:r>
              <a:rPr lang="en-US" dirty="0"/>
              <a:t> flexible</a:t>
            </a:r>
            <a:r>
              <a:rPr lang="en-US" dirty="0" smtClean="0"/>
              <a:t>.</a:t>
            </a:r>
          </a:p>
        </p:txBody>
      </p:sp>
    </p:spTree>
    <p:extLst>
      <p:ext uri="{BB962C8B-B14F-4D97-AF65-F5344CB8AC3E}">
        <p14:creationId xmlns:p14="http://schemas.microsoft.com/office/powerpoint/2010/main" val="9689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rotWithShape="1">
          <a:blip r:embed="rId2"/>
          <a:srcRect l="7872" r="14009" b="-1"/>
          <a:stretch/>
        </p:blipFill>
        <p:spPr>
          <a:xfrm>
            <a:off x="4636008" y="640082"/>
            <a:ext cx="6916329" cy="5577837"/>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dirty="0" err="1"/>
              <a:t>Costo</a:t>
            </a:r>
            <a:r>
              <a:rPr lang="en-US" dirty="0"/>
              <a:t> del </a:t>
            </a:r>
            <a:r>
              <a:rPr lang="en-US" dirty="0" err="1"/>
              <a:t>cambio</a:t>
            </a:r>
            <a:endParaRPr lang="en-US" dirty="0"/>
          </a:p>
        </p:txBody>
      </p:sp>
      <p:sp>
        <p:nvSpPr>
          <p:cNvPr id="8" name="Content Placeholder 7"/>
          <p:cNvSpPr>
            <a:spLocks noGrp="1"/>
          </p:cNvSpPr>
          <p:nvPr>
            <p:ph idx="1"/>
          </p:nvPr>
        </p:nvSpPr>
        <p:spPr>
          <a:xfrm>
            <a:off x="648930" y="2438400"/>
            <a:ext cx="3667037" cy="3785419"/>
          </a:xfrm>
        </p:spPr>
        <p:txBody>
          <a:bodyPr>
            <a:normAutofit/>
          </a:bodyPr>
          <a:lstStyle/>
          <a:p>
            <a:pPr algn="just"/>
            <a:r>
              <a:rPr lang="en-US" sz="1800" dirty="0" err="1" smtClean="0"/>
              <a:t>En</a:t>
            </a:r>
            <a:r>
              <a:rPr lang="en-US" sz="1800" dirty="0" smtClean="0"/>
              <a:t> </a:t>
            </a:r>
            <a:r>
              <a:rPr lang="en-US" sz="1800" dirty="0" err="1" smtClean="0"/>
              <a:t>etapa</a:t>
            </a:r>
            <a:r>
              <a:rPr lang="en-US" sz="1800" dirty="0" smtClean="0"/>
              <a:t> de </a:t>
            </a:r>
            <a:r>
              <a:rPr lang="en-US" sz="1800" dirty="0" err="1" smtClean="0"/>
              <a:t>requerimientos</a:t>
            </a:r>
            <a:r>
              <a:rPr lang="en-US" sz="1800" dirty="0" smtClean="0"/>
              <a:t> </a:t>
            </a:r>
            <a:r>
              <a:rPr lang="en-US" sz="1800" dirty="0" err="1" smtClean="0"/>
              <a:t>es</a:t>
            </a:r>
            <a:r>
              <a:rPr lang="en-US" sz="1800" dirty="0" smtClean="0"/>
              <a:t> ”</a:t>
            </a:r>
            <a:r>
              <a:rPr lang="en-US" sz="1800" dirty="0" err="1" smtClean="0"/>
              <a:t>fácil</a:t>
            </a:r>
            <a:r>
              <a:rPr lang="en-US" sz="1800" dirty="0" smtClean="0"/>
              <a:t>”, </a:t>
            </a:r>
            <a:r>
              <a:rPr lang="en-US" sz="1800" dirty="0" err="1" smtClean="0"/>
              <a:t>es</a:t>
            </a:r>
            <a:r>
              <a:rPr lang="en-US" sz="1800" dirty="0" smtClean="0"/>
              <a:t> el </a:t>
            </a:r>
            <a:r>
              <a:rPr lang="en-US" sz="1800" dirty="0" err="1" smtClean="0"/>
              <a:t>inicio</a:t>
            </a:r>
            <a:r>
              <a:rPr lang="en-US" sz="1800" dirty="0" smtClean="0"/>
              <a:t> del </a:t>
            </a:r>
            <a:r>
              <a:rPr lang="en-US" sz="1800" dirty="0" err="1" smtClean="0"/>
              <a:t>proyecto</a:t>
            </a:r>
            <a:r>
              <a:rPr lang="en-US" sz="1800" dirty="0" smtClean="0"/>
              <a:t>, solo </a:t>
            </a:r>
            <a:r>
              <a:rPr lang="en-US" sz="1800" dirty="0" err="1" smtClean="0"/>
              <a:t>hace</a:t>
            </a:r>
            <a:r>
              <a:rPr lang="en-US" sz="1800" dirty="0" smtClean="0"/>
              <a:t> </a:t>
            </a:r>
            <a:r>
              <a:rPr lang="en-US" sz="1800" dirty="0" err="1" smtClean="0"/>
              <a:t>falta</a:t>
            </a:r>
            <a:r>
              <a:rPr lang="en-US" sz="1800" dirty="0" smtClean="0"/>
              <a:t> </a:t>
            </a:r>
            <a:r>
              <a:rPr lang="en-US" sz="1800" dirty="0" err="1" smtClean="0"/>
              <a:t>cambiar</a:t>
            </a:r>
            <a:r>
              <a:rPr lang="en-US" sz="1800" dirty="0" smtClean="0"/>
              <a:t> </a:t>
            </a:r>
            <a:r>
              <a:rPr lang="en-US" sz="1800" dirty="0" err="1" smtClean="0"/>
              <a:t>unos</a:t>
            </a:r>
            <a:r>
              <a:rPr lang="en-US" sz="1800" dirty="0" smtClean="0"/>
              <a:t> </a:t>
            </a:r>
            <a:r>
              <a:rPr lang="en-US" sz="1800" dirty="0" err="1" smtClean="0"/>
              <a:t>casos</a:t>
            </a:r>
            <a:r>
              <a:rPr lang="en-US" sz="1800" dirty="0" smtClean="0"/>
              <a:t> de </a:t>
            </a:r>
            <a:r>
              <a:rPr lang="en-US" sz="1800" dirty="0" err="1" smtClean="0"/>
              <a:t>uso</a:t>
            </a:r>
            <a:r>
              <a:rPr lang="en-US" sz="1800" dirty="0" smtClean="0"/>
              <a:t>, </a:t>
            </a:r>
            <a:r>
              <a:rPr lang="en-US" sz="1800" dirty="0" err="1" smtClean="0"/>
              <a:t>diagramas</a:t>
            </a:r>
            <a:r>
              <a:rPr lang="en-US" sz="1800" dirty="0" smtClean="0"/>
              <a:t>, etc.</a:t>
            </a:r>
          </a:p>
          <a:p>
            <a:pPr algn="just"/>
            <a:r>
              <a:rPr lang="en-US" sz="1800" dirty="0" smtClean="0"/>
              <a:t>Si el </a:t>
            </a:r>
            <a:r>
              <a:rPr lang="en-US" sz="1800" dirty="0" err="1" smtClean="0"/>
              <a:t>desarrollo</a:t>
            </a:r>
            <a:r>
              <a:rPr lang="en-US" sz="1800" dirty="0" smtClean="0"/>
              <a:t> </a:t>
            </a:r>
            <a:r>
              <a:rPr lang="en-US" sz="1800" dirty="0" err="1" smtClean="0"/>
              <a:t>ya</a:t>
            </a:r>
            <a:r>
              <a:rPr lang="en-US" sz="1800" dirty="0" smtClean="0"/>
              <a:t> </a:t>
            </a:r>
            <a:r>
              <a:rPr lang="en-US" sz="1800" dirty="0" err="1" smtClean="0"/>
              <a:t>está</a:t>
            </a:r>
            <a:r>
              <a:rPr lang="en-US" sz="1800" dirty="0" smtClean="0"/>
              <a:t> </a:t>
            </a:r>
            <a:r>
              <a:rPr lang="en-US" sz="1800" dirty="0" err="1" smtClean="0"/>
              <a:t>avanzado</a:t>
            </a:r>
            <a:r>
              <a:rPr lang="en-US" sz="1800" dirty="0" smtClean="0"/>
              <a:t> (</a:t>
            </a:r>
            <a:r>
              <a:rPr lang="en-US" sz="1800" dirty="0" err="1" smtClean="0"/>
              <a:t>en</a:t>
            </a:r>
            <a:r>
              <a:rPr lang="en-US" sz="1800" dirty="0" smtClean="0"/>
              <a:t> </a:t>
            </a:r>
            <a:r>
              <a:rPr lang="en-US" sz="1800" dirty="0" err="1" smtClean="0"/>
              <a:t>pruebas</a:t>
            </a:r>
            <a:r>
              <a:rPr lang="en-US" sz="1800" dirty="0" smtClean="0"/>
              <a:t> de </a:t>
            </a:r>
            <a:r>
              <a:rPr lang="en-US" sz="1800" dirty="0" err="1" smtClean="0"/>
              <a:t>validación</a:t>
            </a:r>
            <a:r>
              <a:rPr lang="en-US" sz="1800" dirty="0" smtClean="0"/>
              <a:t>), </a:t>
            </a:r>
            <a:r>
              <a:rPr lang="en-US" sz="1800" dirty="0" err="1" smtClean="0"/>
              <a:t>en</a:t>
            </a:r>
            <a:r>
              <a:rPr lang="en-US" sz="1800" dirty="0" smtClean="0"/>
              <a:t> </a:t>
            </a:r>
            <a:r>
              <a:rPr lang="en-US" sz="1800" dirty="0" err="1" smtClean="0"/>
              <a:t>este</a:t>
            </a:r>
            <a:r>
              <a:rPr lang="en-US" sz="1800" dirty="0" smtClean="0"/>
              <a:t> </a:t>
            </a:r>
            <a:r>
              <a:rPr lang="en-US" sz="1800" dirty="0" err="1" smtClean="0"/>
              <a:t>caso</a:t>
            </a:r>
            <a:r>
              <a:rPr lang="en-US" sz="1800" dirty="0" smtClean="0"/>
              <a:t> el </a:t>
            </a:r>
            <a:r>
              <a:rPr lang="en-US" sz="1800" dirty="0" err="1" smtClean="0"/>
              <a:t>tiempo</a:t>
            </a:r>
            <a:r>
              <a:rPr lang="en-US" sz="1800" dirty="0" smtClean="0"/>
              <a:t> y </a:t>
            </a:r>
            <a:r>
              <a:rPr lang="en-US" sz="1800" dirty="0" err="1" smtClean="0"/>
              <a:t>costo</a:t>
            </a:r>
            <a:r>
              <a:rPr lang="en-US" sz="1800" dirty="0" smtClean="0"/>
              <a:t> del </a:t>
            </a:r>
            <a:r>
              <a:rPr lang="en-US" sz="1800" dirty="0" err="1" smtClean="0"/>
              <a:t>cambio</a:t>
            </a:r>
            <a:r>
              <a:rPr lang="en-US" sz="1800" dirty="0" smtClean="0"/>
              <a:t> son </a:t>
            </a:r>
            <a:r>
              <a:rPr lang="en-US" sz="1800" dirty="0" err="1" smtClean="0"/>
              <a:t>muy</a:t>
            </a:r>
            <a:r>
              <a:rPr lang="en-US" sz="1800" dirty="0" smtClean="0"/>
              <a:t> altos.</a:t>
            </a:r>
          </a:p>
        </p:txBody>
      </p:sp>
    </p:spTree>
    <p:extLst>
      <p:ext uri="{BB962C8B-B14F-4D97-AF65-F5344CB8AC3E}">
        <p14:creationId xmlns:p14="http://schemas.microsoft.com/office/powerpoint/2010/main" val="97056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un </a:t>
            </a:r>
            <a:r>
              <a:rPr lang="en-US" dirty="0" err="1" smtClean="0"/>
              <a:t>proceso</a:t>
            </a:r>
            <a:r>
              <a:rPr lang="en-US" dirty="0" smtClean="0"/>
              <a:t> </a:t>
            </a:r>
            <a:r>
              <a:rPr lang="en-US" dirty="0" err="1" smtClean="0"/>
              <a:t>Ágil</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Tiene</a:t>
            </a:r>
            <a:r>
              <a:rPr lang="en-US" dirty="0" smtClean="0"/>
              <a:t> </a:t>
            </a:r>
            <a:r>
              <a:rPr lang="en-US" dirty="0" err="1" smtClean="0"/>
              <a:t>varias</a:t>
            </a:r>
            <a:r>
              <a:rPr lang="en-US" dirty="0" smtClean="0"/>
              <a:t> </a:t>
            </a:r>
            <a:r>
              <a:rPr lang="en-US" dirty="0" err="1" smtClean="0"/>
              <a:t>suposiciones</a:t>
            </a:r>
            <a:r>
              <a:rPr lang="en-US" dirty="0" smtClean="0"/>
              <a:t>:</a:t>
            </a:r>
          </a:p>
          <a:p>
            <a:pPr marL="914400" lvl="1" indent="-457200">
              <a:buFont typeface="+mj-lt"/>
              <a:buAutoNum type="arabicPeriod"/>
            </a:pPr>
            <a:r>
              <a:rPr lang="en-US" dirty="0" err="1"/>
              <a:t>Es</a:t>
            </a:r>
            <a:r>
              <a:rPr lang="en-US" dirty="0"/>
              <a:t> </a:t>
            </a:r>
            <a:r>
              <a:rPr lang="en-US" dirty="0" err="1"/>
              <a:t>difícil</a:t>
            </a:r>
            <a:r>
              <a:rPr lang="en-US" dirty="0"/>
              <a:t> </a:t>
            </a:r>
            <a:r>
              <a:rPr lang="en-US" dirty="0" err="1"/>
              <a:t>predecir</a:t>
            </a:r>
            <a:r>
              <a:rPr lang="en-US" dirty="0"/>
              <a:t> qué </a:t>
            </a:r>
            <a:r>
              <a:rPr lang="en-US" dirty="0" err="1"/>
              <a:t>requerimientos</a:t>
            </a:r>
            <a:r>
              <a:rPr lang="en-US" dirty="0"/>
              <a:t> de software </a:t>
            </a:r>
            <a:r>
              <a:rPr lang="en-US" dirty="0" err="1"/>
              <a:t>persistirán</a:t>
            </a:r>
            <a:r>
              <a:rPr lang="en-US" dirty="0"/>
              <a:t> y </a:t>
            </a:r>
            <a:r>
              <a:rPr lang="en-US" dirty="0" err="1"/>
              <a:t>cuáles</a:t>
            </a:r>
            <a:r>
              <a:rPr lang="en-US" dirty="0"/>
              <a:t> </a:t>
            </a:r>
            <a:r>
              <a:rPr lang="en-US" dirty="0" err="1" smtClean="0"/>
              <a:t>cambiarán</a:t>
            </a:r>
            <a:r>
              <a:rPr lang="en-US" dirty="0"/>
              <a:t> </a:t>
            </a:r>
            <a:r>
              <a:rPr lang="en-US" dirty="0" smtClean="0"/>
              <a:t>y las </a:t>
            </a:r>
            <a:r>
              <a:rPr lang="en-US" dirty="0" err="1" smtClean="0"/>
              <a:t>prioridades</a:t>
            </a:r>
            <a:r>
              <a:rPr lang="en-US" dirty="0" smtClean="0"/>
              <a:t> del </a:t>
            </a:r>
            <a:r>
              <a:rPr lang="en-US" dirty="0" err="1" smtClean="0"/>
              <a:t>cliente</a:t>
            </a:r>
            <a:r>
              <a:rPr lang="en-US" dirty="0" smtClean="0"/>
              <a:t>.</a:t>
            </a:r>
          </a:p>
          <a:p>
            <a:pPr marL="914400" lvl="1" indent="-457200">
              <a:buFont typeface="+mj-lt"/>
              <a:buAutoNum type="arabicPeriod"/>
            </a:pPr>
            <a:r>
              <a:rPr lang="en-US" dirty="0" err="1" smtClean="0"/>
              <a:t>Diseño</a:t>
            </a:r>
            <a:r>
              <a:rPr lang="en-US" dirty="0" smtClean="0"/>
              <a:t> y </a:t>
            </a:r>
            <a:r>
              <a:rPr lang="en-US" dirty="0" err="1" smtClean="0"/>
              <a:t>construcción</a:t>
            </a:r>
            <a:r>
              <a:rPr lang="en-US" dirty="0"/>
              <a:t> </a:t>
            </a:r>
            <a:r>
              <a:rPr lang="en-US" dirty="0" err="1"/>
              <a:t>deben</a:t>
            </a:r>
            <a:r>
              <a:rPr lang="en-US" dirty="0"/>
              <a:t> </a:t>
            </a:r>
            <a:r>
              <a:rPr lang="en-US" dirty="0" err="1"/>
              <a:t>ejecutarse</a:t>
            </a:r>
            <a:r>
              <a:rPr lang="en-US" dirty="0"/>
              <a:t> </a:t>
            </a:r>
            <a:r>
              <a:rPr lang="en-US" dirty="0" err="1"/>
              <a:t>en</a:t>
            </a:r>
            <a:r>
              <a:rPr lang="en-US" dirty="0"/>
              <a:t> forma </a:t>
            </a:r>
            <a:r>
              <a:rPr lang="en-US" dirty="0" err="1"/>
              <a:t>simultánea</a:t>
            </a:r>
            <a:r>
              <a:rPr lang="en-US" dirty="0"/>
              <a:t>, de </a:t>
            </a:r>
            <a:r>
              <a:rPr lang="en-US" dirty="0" err="1"/>
              <a:t>modo</a:t>
            </a:r>
            <a:r>
              <a:rPr lang="en-US" dirty="0"/>
              <a:t> que </a:t>
            </a:r>
            <a:r>
              <a:rPr lang="en-US" dirty="0" err="1"/>
              <a:t>los</a:t>
            </a:r>
            <a:r>
              <a:rPr lang="en-US" dirty="0"/>
              <a:t> </a:t>
            </a:r>
            <a:r>
              <a:rPr lang="en-US" dirty="0" err="1"/>
              <a:t>modelos</a:t>
            </a:r>
            <a:r>
              <a:rPr lang="en-US" dirty="0"/>
              <a:t> de </a:t>
            </a:r>
            <a:r>
              <a:rPr lang="en-US" dirty="0" err="1"/>
              <a:t>diseño</a:t>
            </a:r>
            <a:r>
              <a:rPr lang="en-US" dirty="0"/>
              <a:t> se </a:t>
            </a:r>
            <a:r>
              <a:rPr lang="en-US" dirty="0" err="1"/>
              <a:t>prueben</a:t>
            </a:r>
            <a:r>
              <a:rPr lang="en-US" dirty="0"/>
              <a:t> a </a:t>
            </a:r>
            <a:r>
              <a:rPr lang="en-US" dirty="0" err="1"/>
              <a:t>medida</a:t>
            </a:r>
            <a:r>
              <a:rPr lang="en-US" dirty="0"/>
              <a:t> que se </a:t>
            </a:r>
            <a:r>
              <a:rPr lang="en-US" dirty="0" err="1"/>
              <a:t>crean</a:t>
            </a:r>
            <a:r>
              <a:rPr lang="en-US" dirty="0"/>
              <a:t>. </a:t>
            </a:r>
            <a:endParaRPr lang="en-US" dirty="0" smtClean="0"/>
          </a:p>
          <a:p>
            <a:pPr marL="914400" lvl="1" indent="-457200">
              <a:buFont typeface="+mj-lt"/>
              <a:buAutoNum type="arabicPeriod"/>
            </a:pPr>
            <a:r>
              <a:rPr lang="en-US" dirty="0"/>
              <a:t>El </a:t>
            </a:r>
            <a:r>
              <a:rPr lang="en-US" dirty="0" err="1"/>
              <a:t>análisis</a:t>
            </a:r>
            <a:r>
              <a:rPr lang="en-US" dirty="0"/>
              <a:t>, el </a:t>
            </a:r>
            <a:r>
              <a:rPr lang="en-US" dirty="0" err="1"/>
              <a:t>diseño</a:t>
            </a:r>
            <a:r>
              <a:rPr lang="en-US" dirty="0"/>
              <a:t>, la </a:t>
            </a:r>
            <a:r>
              <a:rPr lang="en-US" dirty="0" err="1"/>
              <a:t>construcción</a:t>
            </a:r>
            <a:r>
              <a:rPr lang="en-US" dirty="0"/>
              <a:t> y las </a:t>
            </a:r>
            <a:r>
              <a:rPr lang="en-US" dirty="0" err="1"/>
              <a:t>pruebas</a:t>
            </a:r>
            <a:r>
              <a:rPr lang="en-US" dirty="0"/>
              <a:t> no son tan </a:t>
            </a:r>
            <a:r>
              <a:rPr lang="en-US" dirty="0" err="1"/>
              <a:t>predecibles</a:t>
            </a:r>
            <a:r>
              <a:rPr lang="en-US" dirty="0"/>
              <a:t> </a:t>
            </a:r>
            <a:r>
              <a:rPr lang="en-US" dirty="0" err="1"/>
              <a:t>como</a:t>
            </a:r>
            <a:r>
              <a:rPr lang="en-US" dirty="0"/>
              <a:t> </a:t>
            </a:r>
            <a:r>
              <a:rPr lang="en-US" dirty="0" err="1"/>
              <a:t>nos</a:t>
            </a:r>
            <a:r>
              <a:rPr lang="en-US" dirty="0"/>
              <a:t> </a:t>
            </a:r>
            <a:r>
              <a:rPr lang="en-US" dirty="0" err="1" smtClean="0"/>
              <a:t>gustaría</a:t>
            </a:r>
            <a:r>
              <a:rPr lang="en-US" dirty="0" smtClean="0"/>
              <a:t>.</a:t>
            </a:r>
          </a:p>
          <a:p>
            <a:r>
              <a:rPr lang="en-US" dirty="0" smtClean="0"/>
              <a:t>Un </a:t>
            </a:r>
            <a:r>
              <a:rPr lang="en-US" dirty="0" err="1" smtClean="0"/>
              <a:t>proceso</a:t>
            </a:r>
            <a:r>
              <a:rPr lang="en-US" dirty="0" smtClean="0"/>
              <a:t> </a:t>
            </a:r>
            <a:r>
              <a:rPr lang="en-US" dirty="0" err="1" smtClean="0"/>
              <a:t>Ágil</a:t>
            </a:r>
            <a:r>
              <a:rPr lang="en-US" dirty="0" smtClean="0"/>
              <a:t> </a:t>
            </a:r>
            <a:r>
              <a:rPr lang="en-US" dirty="0" err="1" smtClean="0"/>
              <a:t>debe</a:t>
            </a:r>
            <a:r>
              <a:rPr lang="en-US" dirty="0" smtClean="0"/>
              <a:t> </a:t>
            </a:r>
            <a:r>
              <a:rPr lang="en-US" dirty="0" err="1" smtClean="0"/>
              <a:t>ser</a:t>
            </a:r>
            <a:r>
              <a:rPr lang="en-US" dirty="0" smtClean="0"/>
              <a:t> adaptable </a:t>
            </a:r>
            <a:r>
              <a:rPr lang="en-US" b="1" i="1" dirty="0" err="1" smtClean="0"/>
              <a:t>incrementalmente</a:t>
            </a:r>
            <a:r>
              <a:rPr lang="en-US" dirty="0" smtClean="0"/>
              <a:t>.</a:t>
            </a:r>
            <a:endParaRPr lang="en-US" dirty="0"/>
          </a:p>
          <a:p>
            <a:pPr marL="914400" lvl="1" indent="-457200">
              <a:buFont typeface="+mj-lt"/>
              <a:buAutoNum type="arabicPeriod"/>
            </a:pPr>
            <a:endParaRPr lang="en-US" dirty="0"/>
          </a:p>
          <a:p>
            <a:pPr marL="914400" lvl="1" indent="-457200">
              <a:buFont typeface="+mj-lt"/>
              <a:buAutoNum type="arabicPeriod"/>
            </a:pPr>
            <a:endParaRPr lang="en-US" dirty="0" smtClean="0"/>
          </a:p>
          <a:p>
            <a:pPr lvl="1"/>
            <a:endParaRPr lang="en-US" dirty="0"/>
          </a:p>
          <a:p>
            <a:pPr lvl="1"/>
            <a:endParaRPr lang="en-US" dirty="0"/>
          </a:p>
        </p:txBody>
      </p:sp>
    </p:spTree>
    <p:extLst>
      <p:ext uri="{BB962C8B-B14F-4D97-AF65-F5344CB8AC3E}">
        <p14:creationId xmlns:p14="http://schemas.microsoft.com/office/powerpoint/2010/main" val="137832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Factores</a:t>
            </a:r>
            <a:r>
              <a:rPr lang="en-US" dirty="0" smtClean="0"/>
              <a:t> </a:t>
            </a:r>
            <a:r>
              <a:rPr lang="en-US" dirty="0" err="1" smtClean="0"/>
              <a:t>humanos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a:t>“El </a:t>
            </a:r>
            <a:r>
              <a:rPr lang="en-US" i="1" dirty="0" err="1" smtClean="0"/>
              <a:t>desarrollo</a:t>
            </a:r>
            <a:r>
              <a:rPr lang="en-US" i="1" dirty="0" smtClean="0"/>
              <a:t> </a:t>
            </a:r>
            <a:r>
              <a:rPr lang="en-US" i="1" dirty="0" err="1"/>
              <a:t>ágil</a:t>
            </a:r>
            <a:r>
              <a:rPr lang="en-US" i="1" dirty="0"/>
              <a:t> se </a:t>
            </a:r>
            <a:r>
              <a:rPr lang="en-US" i="1" dirty="0" err="1"/>
              <a:t>centra</a:t>
            </a:r>
            <a:r>
              <a:rPr lang="en-US" i="1" dirty="0"/>
              <a:t> </a:t>
            </a:r>
            <a:r>
              <a:rPr lang="en-US" i="1" dirty="0" err="1"/>
              <a:t>en</a:t>
            </a:r>
            <a:r>
              <a:rPr lang="en-US" i="1" dirty="0"/>
              <a:t> </a:t>
            </a:r>
            <a:r>
              <a:rPr lang="en-US" i="1" dirty="0" err="1"/>
              <a:t>los</a:t>
            </a:r>
            <a:r>
              <a:rPr lang="en-US" i="1" dirty="0"/>
              <a:t> </a:t>
            </a:r>
            <a:r>
              <a:rPr lang="en-US" i="1" dirty="0" err="1"/>
              <a:t>talentos</a:t>
            </a:r>
            <a:r>
              <a:rPr lang="en-US" i="1" dirty="0"/>
              <a:t> y </a:t>
            </a:r>
            <a:r>
              <a:rPr lang="en-US" i="1" dirty="0" err="1"/>
              <a:t>habilidades</a:t>
            </a:r>
            <a:r>
              <a:rPr lang="en-US" i="1" dirty="0"/>
              <a:t> de </a:t>
            </a:r>
            <a:r>
              <a:rPr lang="en-US" i="1" dirty="0" err="1"/>
              <a:t>los</a:t>
            </a:r>
            <a:r>
              <a:rPr lang="en-US" i="1" dirty="0"/>
              <a:t> </a:t>
            </a:r>
            <a:r>
              <a:rPr lang="en-US" i="1" dirty="0" err="1"/>
              <a:t>individuos</a:t>
            </a:r>
            <a:r>
              <a:rPr lang="en-US" i="1" dirty="0"/>
              <a:t>, y </a:t>
            </a:r>
            <a:r>
              <a:rPr lang="en-US" i="1" dirty="0" err="1"/>
              <a:t>adapta</a:t>
            </a:r>
            <a:r>
              <a:rPr lang="en-US" i="1" dirty="0"/>
              <a:t> el </a:t>
            </a:r>
            <a:r>
              <a:rPr lang="en-US" i="1" dirty="0" err="1"/>
              <a:t>proceso</a:t>
            </a:r>
            <a:r>
              <a:rPr lang="en-US" i="1" dirty="0"/>
              <a:t> a </a:t>
            </a:r>
            <a:r>
              <a:rPr lang="en-US" i="1" dirty="0" smtClean="0"/>
              <a:t>personas </a:t>
            </a:r>
            <a:r>
              <a:rPr lang="en-US" i="1" dirty="0"/>
              <a:t>y </a:t>
            </a:r>
            <a:r>
              <a:rPr lang="en-US" i="1" dirty="0" err="1"/>
              <a:t>equipos</a:t>
            </a:r>
            <a:r>
              <a:rPr lang="en-US" i="1" dirty="0"/>
              <a:t> </a:t>
            </a:r>
            <a:r>
              <a:rPr lang="en-US" i="1" dirty="0" err="1"/>
              <a:t>específicos</a:t>
            </a:r>
            <a:r>
              <a:rPr lang="en-US" i="1" dirty="0"/>
              <a:t>.” </a:t>
            </a:r>
            <a:endParaRPr lang="en-US" i="1" dirty="0" smtClean="0"/>
          </a:p>
          <a:p>
            <a:r>
              <a:rPr lang="en-US" dirty="0" smtClean="0"/>
              <a:t>U</a:t>
            </a:r>
            <a:r>
              <a:rPr lang="en-US" dirty="0"/>
              <a:t>n </a:t>
            </a:r>
            <a:r>
              <a:rPr lang="en-US" dirty="0" err="1"/>
              <a:t>equipo</a:t>
            </a:r>
            <a:r>
              <a:rPr lang="en-US" dirty="0"/>
              <a:t> con </a:t>
            </a:r>
            <a:r>
              <a:rPr lang="en-US" dirty="0" err="1"/>
              <a:t>organización</a:t>
            </a:r>
            <a:r>
              <a:rPr lang="en-US" dirty="0"/>
              <a:t> </a:t>
            </a:r>
            <a:r>
              <a:rPr lang="en-US" dirty="0" err="1"/>
              <a:t>propia</a:t>
            </a:r>
            <a:r>
              <a:rPr lang="en-US" dirty="0"/>
              <a:t> </a:t>
            </a:r>
            <a:r>
              <a:rPr lang="en-US" dirty="0" err="1"/>
              <a:t>tiene</a:t>
            </a:r>
            <a:r>
              <a:rPr lang="en-US" dirty="0"/>
              <a:t> el control del </a:t>
            </a:r>
            <a:r>
              <a:rPr lang="en-US" dirty="0" err="1"/>
              <a:t>trabajo</a:t>
            </a:r>
            <a:r>
              <a:rPr lang="en-US" dirty="0"/>
              <a:t> que </a:t>
            </a:r>
            <a:r>
              <a:rPr lang="en-US" dirty="0" err="1"/>
              <a:t>realiza</a:t>
            </a:r>
            <a:r>
              <a:rPr lang="en-US" dirty="0"/>
              <a:t>. </a:t>
            </a:r>
            <a:r>
              <a:rPr lang="en-US" dirty="0" err="1"/>
              <a:t>Establece</a:t>
            </a:r>
            <a:r>
              <a:rPr lang="en-US" dirty="0"/>
              <a:t> </a:t>
            </a:r>
            <a:r>
              <a:rPr lang="en-US" dirty="0" err="1"/>
              <a:t>sus</a:t>
            </a:r>
            <a:r>
              <a:rPr lang="en-US" dirty="0"/>
              <a:t> </a:t>
            </a:r>
            <a:r>
              <a:rPr lang="en-US" dirty="0" err="1"/>
              <a:t>propios</a:t>
            </a:r>
            <a:r>
              <a:rPr lang="en-US" dirty="0"/>
              <a:t> </a:t>
            </a:r>
            <a:r>
              <a:rPr lang="en-US" dirty="0" err="1"/>
              <a:t>compromisos</a:t>
            </a:r>
            <a:r>
              <a:rPr lang="en-US" dirty="0"/>
              <a:t> y define </a:t>
            </a:r>
            <a:r>
              <a:rPr lang="en-US" dirty="0" err="1"/>
              <a:t>los</a:t>
            </a:r>
            <a:r>
              <a:rPr lang="en-US" dirty="0"/>
              <a:t> planes para </a:t>
            </a:r>
            <a:r>
              <a:rPr lang="en-US" dirty="0" err="1"/>
              <a:t>lograrlo</a:t>
            </a:r>
            <a:r>
              <a:rPr lang="en-US" dirty="0" smtClean="0"/>
              <a:t>.</a:t>
            </a:r>
          </a:p>
        </p:txBody>
      </p:sp>
    </p:spTree>
    <p:extLst>
      <p:ext uri="{BB962C8B-B14F-4D97-AF65-F5344CB8AC3E}">
        <p14:creationId xmlns:p14="http://schemas.microsoft.com/office/powerpoint/2010/main" val="86067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5160"/>
          </a:xfrm>
        </p:spPr>
        <p:txBody>
          <a:bodyPr/>
          <a:lstStyle/>
          <a:p>
            <a:r>
              <a:rPr lang="en-US" dirty="0" err="1" smtClean="0"/>
              <a:t>Características</a:t>
            </a:r>
            <a:r>
              <a:rPr lang="en-US" dirty="0" smtClean="0"/>
              <a:t> de un </a:t>
            </a:r>
            <a:r>
              <a:rPr lang="en-US" dirty="0" err="1" smtClean="0"/>
              <a:t>equipo</a:t>
            </a:r>
            <a:r>
              <a:rPr lang="en-US" dirty="0" smtClean="0"/>
              <a:t> </a:t>
            </a:r>
            <a:r>
              <a:rPr lang="en-US" dirty="0" err="1" smtClean="0"/>
              <a:t>Ágil</a:t>
            </a:r>
            <a:endParaRPr lang="en-US" dirty="0"/>
          </a:p>
        </p:txBody>
      </p:sp>
      <p:sp>
        <p:nvSpPr>
          <p:cNvPr id="3" name="Content Placeholder 2"/>
          <p:cNvSpPr>
            <a:spLocks noGrp="1"/>
          </p:cNvSpPr>
          <p:nvPr>
            <p:ph idx="1"/>
          </p:nvPr>
        </p:nvSpPr>
        <p:spPr>
          <a:xfrm>
            <a:off x="838200" y="1340286"/>
            <a:ext cx="10515600" cy="4836677"/>
          </a:xfrm>
        </p:spPr>
        <p:txBody>
          <a:bodyPr>
            <a:normAutofit fontScale="92500" lnSpcReduction="10000"/>
          </a:bodyPr>
          <a:lstStyle/>
          <a:p>
            <a:pPr algn="just"/>
            <a:r>
              <a:rPr lang="en-US" dirty="0" smtClean="0"/>
              <a:t>Los </a:t>
            </a:r>
            <a:r>
              <a:rPr lang="en-US" dirty="0" err="1" smtClean="0"/>
              <a:t>miembros</a:t>
            </a:r>
            <a:r>
              <a:rPr lang="en-US" dirty="0" smtClean="0"/>
              <a:t> de un </a:t>
            </a:r>
            <a:r>
              <a:rPr lang="en-US" dirty="0" err="1" smtClean="0"/>
              <a:t>equipo</a:t>
            </a:r>
            <a:r>
              <a:rPr lang="en-US" dirty="0" smtClean="0"/>
              <a:t> </a:t>
            </a:r>
            <a:r>
              <a:rPr lang="en-US" dirty="0" err="1" smtClean="0"/>
              <a:t>Ágil</a:t>
            </a:r>
            <a:r>
              <a:rPr lang="en-US" dirty="0" smtClean="0"/>
              <a:t> </a:t>
            </a:r>
            <a:r>
              <a:rPr lang="en-US" dirty="0" err="1" smtClean="0"/>
              <a:t>deben</a:t>
            </a:r>
            <a:r>
              <a:rPr lang="en-US" dirty="0" smtClean="0"/>
              <a:t> </a:t>
            </a:r>
            <a:r>
              <a:rPr lang="en-US" dirty="0" err="1" smtClean="0"/>
              <a:t>tener</a:t>
            </a:r>
            <a:r>
              <a:rPr lang="en-US" dirty="0" smtClean="0"/>
              <a:t>:</a:t>
            </a:r>
          </a:p>
          <a:p>
            <a:pPr lvl="1" algn="just">
              <a:lnSpc>
                <a:spcPct val="150000"/>
              </a:lnSpc>
            </a:pPr>
            <a:r>
              <a:rPr lang="en-US" b="1" dirty="0" err="1" smtClean="0"/>
              <a:t>Competencia</a:t>
            </a:r>
            <a:r>
              <a:rPr lang="en-US" dirty="0" smtClean="0"/>
              <a:t> (</a:t>
            </a:r>
            <a:r>
              <a:rPr lang="en-US" dirty="0" err="1" smtClean="0"/>
              <a:t>talento</a:t>
            </a:r>
            <a:r>
              <a:rPr lang="en-US" dirty="0" smtClean="0"/>
              <a:t> </a:t>
            </a:r>
            <a:r>
              <a:rPr lang="en-US" dirty="0" err="1"/>
              <a:t>innato</a:t>
            </a:r>
            <a:r>
              <a:rPr lang="en-US" dirty="0"/>
              <a:t>, </a:t>
            </a:r>
            <a:r>
              <a:rPr lang="en-US" dirty="0" err="1" smtClean="0"/>
              <a:t>habilidades</a:t>
            </a:r>
            <a:r>
              <a:rPr lang="en-US" dirty="0" smtClean="0"/>
              <a:t> </a:t>
            </a:r>
            <a:r>
              <a:rPr lang="en-US" dirty="0" err="1" smtClean="0"/>
              <a:t>relacionadas</a:t>
            </a:r>
            <a:r>
              <a:rPr lang="en-US" dirty="0" smtClean="0"/>
              <a:t> con el SW</a:t>
            </a:r>
            <a:r>
              <a:rPr lang="en-US" dirty="0" smtClean="0"/>
              <a:t>)</a:t>
            </a:r>
          </a:p>
          <a:p>
            <a:pPr lvl="1" algn="just">
              <a:lnSpc>
                <a:spcPct val="150000"/>
              </a:lnSpc>
            </a:pPr>
            <a:r>
              <a:rPr lang="en-US" b="1" dirty="0" err="1" smtClean="0"/>
              <a:t>Enfoque</a:t>
            </a:r>
            <a:r>
              <a:rPr lang="en-US" b="1" dirty="0" smtClean="0"/>
              <a:t> </a:t>
            </a:r>
            <a:r>
              <a:rPr lang="en-US" b="1" dirty="0" err="1" smtClean="0"/>
              <a:t>común</a:t>
            </a:r>
            <a:r>
              <a:rPr lang="en-US" b="1" dirty="0" smtClean="0"/>
              <a:t> </a:t>
            </a:r>
            <a:r>
              <a:rPr lang="en-US" dirty="0" smtClean="0"/>
              <a:t>(</a:t>
            </a:r>
            <a:r>
              <a:rPr lang="en-US" dirty="0" err="1"/>
              <a:t>entregar</a:t>
            </a:r>
            <a:r>
              <a:rPr lang="en-US" dirty="0"/>
              <a:t> al </a:t>
            </a:r>
            <a:r>
              <a:rPr lang="en-US" dirty="0" err="1"/>
              <a:t>cliente</a:t>
            </a:r>
            <a:r>
              <a:rPr lang="en-US" dirty="0"/>
              <a:t> </a:t>
            </a:r>
            <a:r>
              <a:rPr lang="en-US" dirty="0" err="1"/>
              <a:t>en</a:t>
            </a:r>
            <a:r>
              <a:rPr lang="en-US" dirty="0"/>
              <a:t> la </a:t>
            </a:r>
            <a:r>
              <a:rPr lang="en-US" dirty="0" err="1"/>
              <a:t>fecha</a:t>
            </a:r>
            <a:r>
              <a:rPr lang="en-US" dirty="0"/>
              <a:t> </a:t>
            </a:r>
            <a:r>
              <a:rPr lang="en-US" dirty="0" err="1"/>
              <a:t>prometida</a:t>
            </a:r>
            <a:r>
              <a:rPr lang="en-US" dirty="0"/>
              <a:t> un </a:t>
            </a:r>
            <a:r>
              <a:rPr lang="en-US" dirty="0" err="1"/>
              <a:t>incremento</a:t>
            </a:r>
            <a:r>
              <a:rPr lang="en-US" dirty="0"/>
              <a:t> de software que </a:t>
            </a:r>
            <a:r>
              <a:rPr lang="en-US" dirty="0" err="1" smtClean="0"/>
              <a:t>funcione</a:t>
            </a:r>
            <a:r>
              <a:rPr lang="en-US" dirty="0" smtClean="0"/>
              <a:t>)</a:t>
            </a:r>
          </a:p>
          <a:p>
            <a:pPr lvl="1" algn="just">
              <a:lnSpc>
                <a:spcPct val="150000"/>
              </a:lnSpc>
            </a:pPr>
            <a:r>
              <a:rPr lang="en-US" b="1" dirty="0" err="1" smtClean="0"/>
              <a:t>Colaboración</a:t>
            </a:r>
            <a:r>
              <a:rPr lang="en-US" b="1" dirty="0" smtClean="0"/>
              <a:t> </a:t>
            </a:r>
            <a:r>
              <a:rPr lang="en-US" dirty="0" smtClean="0"/>
              <a:t>(</a:t>
            </a:r>
            <a:r>
              <a:rPr lang="en-US" dirty="0"/>
              <a:t>con </a:t>
            </a:r>
            <a:r>
              <a:rPr lang="en-US" dirty="0" err="1"/>
              <a:t>todos</a:t>
            </a:r>
            <a:r>
              <a:rPr lang="en-US" dirty="0"/>
              <a:t> </a:t>
            </a:r>
            <a:r>
              <a:rPr lang="en-US" dirty="0" err="1"/>
              <a:t>los</a:t>
            </a:r>
            <a:r>
              <a:rPr lang="en-US" dirty="0"/>
              <a:t> </a:t>
            </a:r>
            <a:r>
              <a:rPr lang="en-US" dirty="0" err="1"/>
              <a:t>participantes</a:t>
            </a:r>
            <a:r>
              <a:rPr lang="en-US" dirty="0"/>
              <a:t> </a:t>
            </a:r>
            <a:r>
              <a:rPr lang="en-US" dirty="0" err="1" smtClean="0"/>
              <a:t>incluye</a:t>
            </a:r>
            <a:r>
              <a:rPr lang="en-US" dirty="0" smtClean="0"/>
              <a:t> al </a:t>
            </a:r>
            <a:r>
              <a:rPr lang="en-US" dirty="0" err="1" smtClean="0"/>
              <a:t>cliente</a:t>
            </a:r>
            <a:r>
              <a:rPr lang="en-US" dirty="0" smtClean="0"/>
              <a:t>)</a:t>
            </a:r>
          </a:p>
          <a:p>
            <a:pPr lvl="1" algn="just">
              <a:lnSpc>
                <a:spcPct val="150000"/>
              </a:lnSpc>
            </a:pPr>
            <a:r>
              <a:rPr lang="en-US" b="1" dirty="0" err="1" smtClean="0"/>
              <a:t>Habilidad</a:t>
            </a:r>
            <a:r>
              <a:rPr lang="en-US" b="1" dirty="0" smtClean="0"/>
              <a:t> para </a:t>
            </a:r>
            <a:r>
              <a:rPr lang="en-US" b="1" dirty="0" err="1" smtClean="0"/>
              <a:t>tomar</a:t>
            </a:r>
            <a:r>
              <a:rPr lang="en-US" b="1" dirty="0" smtClean="0"/>
              <a:t> </a:t>
            </a:r>
            <a:r>
              <a:rPr lang="en-US" b="1" dirty="0" err="1" smtClean="0"/>
              <a:t>decisiones</a:t>
            </a:r>
            <a:r>
              <a:rPr lang="en-US" b="1" dirty="0" smtClean="0"/>
              <a:t> </a:t>
            </a:r>
            <a:r>
              <a:rPr lang="en-US" dirty="0" smtClean="0"/>
              <a:t>(</a:t>
            </a:r>
            <a:r>
              <a:rPr lang="en-US" dirty="0" err="1" smtClean="0"/>
              <a:t>autonomía</a:t>
            </a:r>
            <a:r>
              <a:rPr lang="en-US" dirty="0" smtClean="0"/>
              <a:t>, </a:t>
            </a:r>
            <a:r>
              <a:rPr lang="en-US" dirty="0" err="1" smtClean="0"/>
              <a:t>asuntos</a:t>
            </a:r>
            <a:r>
              <a:rPr lang="en-US" dirty="0" smtClean="0"/>
              <a:t> </a:t>
            </a:r>
            <a:r>
              <a:rPr lang="en-US" dirty="0" err="1" smtClean="0"/>
              <a:t>técnicos</a:t>
            </a:r>
            <a:r>
              <a:rPr lang="en-US" dirty="0" smtClean="0"/>
              <a:t> y del </a:t>
            </a:r>
            <a:r>
              <a:rPr lang="en-US" dirty="0" err="1" smtClean="0"/>
              <a:t>proyecto</a:t>
            </a:r>
            <a:r>
              <a:rPr lang="en-US" dirty="0" smtClean="0"/>
              <a:t>)</a:t>
            </a:r>
          </a:p>
          <a:p>
            <a:pPr lvl="1" algn="just">
              <a:lnSpc>
                <a:spcPct val="150000"/>
              </a:lnSpc>
            </a:pPr>
            <a:r>
              <a:rPr lang="en-US" b="1" dirty="0" err="1" smtClean="0"/>
              <a:t>Capacidad</a:t>
            </a:r>
            <a:r>
              <a:rPr lang="en-US" b="1" dirty="0" smtClean="0"/>
              <a:t> para resolver </a:t>
            </a:r>
            <a:r>
              <a:rPr lang="en-US" b="1" dirty="0" err="1" smtClean="0"/>
              <a:t>problemas</a:t>
            </a:r>
            <a:r>
              <a:rPr lang="en-US" b="1" dirty="0" smtClean="0"/>
              <a:t> </a:t>
            </a:r>
            <a:r>
              <a:rPr lang="en-US" b="1" dirty="0" err="1" smtClean="0"/>
              <a:t>difusos</a:t>
            </a:r>
            <a:r>
              <a:rPr lang="en-US" dirty="0"/>
              <a:t> </a:t>
            </a:r>
            <a:r>
              <a:rPr lang="en-US" dirty="0" smtClean="0"/>
              <a:t>(</a:t>
            </a:r>
            <a:r>
              <a:rPr lang="en-US" dirty="0" err="1" smtClean="0"/>
              <a:t>requerimientos</a:t>
            </a:r>
            <a:r>
              <a:rPr lang="en-US" dirty="0" smtClean="0"/>
              <a:t> </a:t>
            </a:r>
            <a:r>
              <a:rPr lang="en-US" dirty="0" err="1" smtClean="0"/>
              <a:t>cambiantes</a:t>
            </a:r>
            <a:r>
              <a:rPr lang="en-US" dirty="0" smtClean="0"/>
              <a:t>)</a:t>
            </a:r>
          </a:p>
          <a:p>
            <a:pPr lvl="1" algn="just">
              <a:lnSpc>
                <a:spcPct val="150000"/>
              </a:lnSpc>
            </a:pPr>
            <a:r>
              <a:rPr lang="en-US" b="1" dirty="0" err="1" smtClean="0"/>
              <a:t>Confianza</a:t>
            </a:r>
            <a:r>
              <a:rPr lang="en-US" b="1" dirty="0" smtClean="0"/>
              <a:t> y </a:t>
            </a:r>
            <a:r>
              <a:rPr lang="en-US" b="1" dirty="0" err="1" smtClean="0"/>
              <a:t>respeto</a:t>
            </a:r>
            <a:r>
              <a:rPr lang="en-US" b="1" dirty="0" smtClean="0"/>
              <a:t> </a:t>
            </a:r>
            <a:r>
              <a:rPr lang="en-US" b="1" dirty="0" err="1" smtClean="0"/>
              <a:t>mutuos</a:t>
            </a:r>
            <a:r>
              <a:rPr lang="en-US" b="1" dirty="0"/>
              <a:t> </a:t>
            </a:r>
            <a:r>
              <a:rPr lang="en-US" dirty="0" smtClean="0"/>
              <a:t>(”el </a:t>
            </a:r>
            <a:r>
              <a:rPr lang="en-US" dirty="0" err="1"/>
              <a:t>todo</a:t>
            </a:r>
            <a:r>
              <a:rPr lang="en-US" dirty="0"/>
              <a:t> </a:t>
            </a:r>
            <a:r>
              <a:rPr lang="en-US" dirty="0" err="1"/>
              <a:t>es</a:t>
            </a:r>
            <a:r>
              <a:rPr lang="en-US" dirty="0"/>
              <a:t> </a:t>
            </a:r>
            <a:r>
              <a:rPr lang="en-US" dirty="0" err="1"/>
              <a:t>más</a:t>
            </a:r>
            <a:r>
              <a:rPr lang="en-US" dirty="0"/>
              <a:t> que la </a:t>
            </a:r>
            <a:r>
              <a:rPr lang="en-US" dirty="0" err="1"/>
              <a:t>suma</a:t>
            </a:r>
            <a:r>
              <a:rPr lang="en-US" dirty="0"/>
              <a:t> de </a:t>
            </a:r>
            <a:r>
              <a:rPr lang="en-US" dirty="0" err="1"/>
              <a:t>sus</a:t>
            </a:r>
            <a:r>
              <a:rPr lang="en-US" dirty="0"/>
              <a:t> </a:t>
            </a:r>
            <a:r>
              <a:rPr lang="en-US" dirty="0" err="1" smtClean="0"/>
              <a:t>partes</a:t>
            </a:r>
            <a:r>
              <a:rPr lang="en-US" dirty="0" smtClean="0"/>
              <a:t>”)</a:t>
            </a:r>
            <a:endParaRPr lang="en-US" b="1" dirty="0" smtClean="0"/>
          </a:p>
          <a:p>
            <a:pPr lvl="1" algn="just">
              <a:lnSpc>
                <a:spcPct val="150000"/>
              </a:lnSpc>
            </a:pPr>
            <a:r>
              <a:rPr lang="en-US" b="1" dirty="0" err="1" smtClean="0"/>
              <a:t>Organización</a:t>
            </a:r>
            <a:r>
              <a:rPr lang="en-US" b="1" dirty="0" smtClean="0"/>
              <a:t> </a:t>
            </a:r>
            <a:r>
              <a:rPr lang="en-US" b="1" dirty="0" err="1" smtClean="0"/>
              <a:t>propia</a:t>
            </a:r>
            <a:r>
              <a:rPr lang="en-US" b="1" dirty="0" smtClean="0"/>
              <a:t> </a:t>
            </a:r>
            <a:r>
              <a:rPr lang="en-US" dirty="0" smtClean="0"/>
              <a:t>(a </a:t>
            </a:r>
            <a:r>
              <a:rPr lang="en-US" dirty="0" err="1" smtClean="0"/>
              <a:t>sí</a:t>
            </a:r>
            <a:r>
              <a:rPr lang="en-US" dirty="0" smtClean="0"/>
              <a:t> </a:t>
            </a:r>
            <a:r>
              <a:rPr lang="en-US" dirty="0" err="1" smtClean="0"/>
              <a:t>mismo</a:t>
            </a:r>
            <a:r>
              <a:rPr lang="en-US" dirty="0" smtClean="0"/>
              <a:t>, el </a:t>
            </a:r>
            <a:r>
              <a:rPr lang="en-US" dirty="0" err="1" smtClean="0"/>
              <a:t>proceso</a:t>
            </a:r>
            <a:r>
              <a:rPr lang="en-US" dirty="0" smtClean="0"/>
              <a:t>, </a:t>
            </a:r>
            <a:r>
              <a:rPr lang="en-US" dirty="0" err="1" smtClean="0"/>
              <a:t>programación</a:t>
            </a:r>
            <a:r>
              <a:rPr lang="en-US" dirty="0" smtClean="0"/>
              <a:t> de </a:t>
            </a:r>
            <a:r>
              <a:rPr lang="en-US" dirty="0" err="1" smtClean="0"/>
              <a:t>trabajo</a:t>
            </a:r>
            <a:r>
              <a:rPr lang="en-US" dirty="0" smtClean="0"/>
              <a:t>), </a:t>
            </a:r>
            <a:r>
              <a:rPr lang="en-US" dirty="0" err="1" smtClean="0"/>
              <a:t>motivación</a:t>
            </a:r>
            <a:endParaRPr lang="en-US" dirty="0" smtClean="0"/>
          </a:p>
        </p:txBody>
      </p:sp>
    </p:spTree>
    <p:extLst>
      <p:ext uri="{BB962C8B-B14F-4D97-AF65-F5344CB8AC3E}">
        <p14:creationId xmlns:p14="http://schemas.microsoft.com/office/powerpoint/2010/main" val="82047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1543</TotalTime>
  <Words>2548</Words>
  <Application>Microsoft Macintosh PowerPoint</Application>
  <PresentationFormat>Widescreen</PresentationFormat>
  <Paragraphs>297</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Calibri Light</vt:lpstr>
      <vt:lpstr>Mangal</vt:lpstr>
      <vt:lpstr>Wingdings</vt:lpstr>
      <vt:lpstr>Arial</vt:lpstr>
      <vt:lpstr>Office Theme</vt:lpstr>
      <vt:lpstr>Desarrollo Ágil</vt:lpstr>
      <vt:lpstr>Manifiesto Ágil</vt:lpstr>
      <vt:lpstr>Desarrollo Ágil</vt:lpstr>
      <vt:lpstr>Desarrollo Ágil</vt:lpstr>
      <vt:lpstr>¿Qué es la Agilidad?</vt:lpstr>
      <vt:lpstr>Costo del cambio</vt:lpstr>
      <vt:lpstr>¿Qué es un proceso Ágil?</vt:lpstr>
      <vt:lpstr>Factores humanos</vt:lpstr>
      <vt:lpstr>Características de un equipo Ágil</vt:lpstr>
      <vt:lpstr>Metodologías Ágiles</vt:lpstr>
      <vt:lpstr>Programación Extrema (XP)</vt:lpstr>
      <vt:lpstr>XP: Comunicación</vt:lpstr>
      <vt:lpstr>XP: Simplicidad </vt:lpstr>
      <vt:lpstr>XP: Retroalimentación</vt:lpstr>
      <vt:lpstr>XP: Valentía</vt:lpstr>
      <vt:lpstr>XP: Respeto</vt:lpstr>
      <vt:lpstr>Proceso XP</vt:lpstr>
      <vt:lpstr>XP: Planificación</vt:lpstr>
      <vt:lpstr>XP: Diseño</vt:lpstr>
      <vt:lpstr>XP: Codificación</vt:lpstr>
      <vt:lpstr>XP: Pruebas</vt:lpstr>
      <vt:lpstr>SCRUM</vt:lpstr>
      <vt:lpstr>CARACTERÍSTICAS DE SCRUM</vt:lpstr>
      <vt:lpstr>COMPONENTES DE SCRUM</vt:lpstr>
      <vt:lpstr>PowerPoint Presentation</vt:lpstr>
      <vt:lpstr>PowerPoint Presentation</vt:lpstr>
      <vt:lpstr>PowerPoint Presentation</vt:lpstr>
      <vt:lpstr>Proceso O REUNIONES EN SCRUM</vt:lpstr>
      <vt:lpstr>PLANIFICACIÓN</vt:lpstr>
      <vt:lpstr>EJECUCIÓN DE LA ITERACIÓN </vt:lpstr>
      <vt:lpstr>INSPECCIÓN Y ADAPTACIÓN </vt:lpstr>
      <vt:lpstr>DOCUMENTOS - ARTEFACTOS</vt:lpstr>
      <vt:lpstr>ARTEFACTOS SCRUM</vt:lpstr>
      <vt:lpstr>PRODUCT BACK LOG (PILA DEL PRODUCTO)</vt:lpstr>
      <vt:lpstr>PRODUCT BACK LOG (PILA DEL PRODUCTO)</vt:lpstr>
      <vt:lpstr>PRODUCT BACK LOG (PILA DEL PRODUCTO)</vt:lpstr>
      <vt:lpstr>SPRINT BACK LOG (PILA DEL SPRINT)</vt:lpstr>
      <vt:lpstr>SPRINT BACK LOG (PILA DEL SPRINT)</vt:lpstr>
      <vt:lpstr>INCREMENTO DE FUNCIONALIDAD  </vt:lpstr>
      <vt:lpstr>SPRINT BURNDOWN CHART </vt:lpstr>
      <vt:lpstr>SPRINT BURNDOWN CHART </vt:lpstr>
      <vt:lpstr>REUNIONES </vt:lpstr>
      <vt:lpstr>DAILY SCRUM</vt:lpstr>
      <vt:lpstr>DAILY SCRUM</vt:lpstr>
      <vt:lpstr>SCRUM DE SCRUM </vt:lpstr>
      <vt:lpstr>SCRUM DE SCRUM</vt:lpstr>
      <vt:lpstr>Planificación de Sprint (Sprint planning)</vt:lpstr>
      <vt:lpstr>Revisión de Sprint (Sprint review)</vt:lpstr>
      <vt:lpstr>RETROSPECTIVA DEL SPRINT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Ágil</dc:title>
  <dc:creator>EDWIN GONZALO SALVADOR PESANTES</dc:creator>
  <cp:lastModifiedBy>EDWIN GONZALO SALVADOR PESANTES</cp:lastModifiedBy>
  <cp:revision>17</cp:revision>
  <dcterms:created xsi:type="dcterms:W3CDTF">2016-11-13T18:18:24Z</dcterms:created>
  <dcterms:modified xsi:type="dcterms:W3CDTF">2016-11-14T20:02:21Z</dcterms:modified>
</cp:coreProperties>
</file>