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9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32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96822-EBF4-3B48-AA78-92ACAF773D84}" type="datetimeFigureOut">
              <a:rPr lang="es-ES_tradnl" smtClean="0"/>
              <a:t>16/1/17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E4BB0-1222-7941-BB57-B40595B1EFF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038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FDAAED-1C39-B94F-9D13-F74603812BE5}" type="datetimeFigureOut">
              <a:rPr lang="es-ES_tradnl" smtClean="0"/>
              <a:t>16/1/17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C7E3CF-2DB0-2F41-834A-52D9A1ECCC7B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AAED-1C39-B94F-9D13-F74603812BE5}" type="datetimeFigureOut">
              <a:rPr lang="es-ES_tradnl" smtClean="0"/>
              <a:t>16/1/17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E3CF-2DB0-2F41-834A-52D9A1ECCC7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AAED-1C39-B94F-9D13-F74603812BE5}" type="datetimeFigureOut">
              <a:rPr lang="es-ES_tradnl" smtClean="0"/>
              <a:t>16/1/17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E3CF-2DB0-2F41-834A-52D9A1ECCC7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AAED-1C39-B94F-9D13-F74603812BE5}" type="datetimeFigureOut">
              <a:rPr lang="es-ES_tradnl" smtClean="0"/>
              <a:t>16/1/17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E3CF-2DB0-2F41-834A-52D9A1ECCC7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FDAAED-1C39-B94F-9D13-F74603812BE5}" type="datetimeFigureOut">
              <a:rPr lang="es-ES_tradnl" smtClean="0"/>
              <a:t>16/1/17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C7E3CF-2DB0-2F41-834A-52D9A1ECCC7B}" type="slidenum">
              <a:rPr lang="es-ES_tradnl" smtClean="0"/>
              <a:t>‹#›</a:t>
            </a:fld>
            <a:endParaRPr lang="es-ES_tradn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AAED-1C39-B94F-9D13-F74603812BE5}" type="datetimeFigureOut">
              <a:rPr lang="es-ES_tradnl" smtClean="0"/>
              <a:t>16/1/17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E3CF-2DB0-2F41-834A-52D9A1ECCC7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AAED-1C39-B94F-9D13-F74603812BE5}" type="datetimeFigureOut">
              <a:rPr lang="es-ES_tradnl" smtClean="0"/>
              <a:t>16/1/17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E3CF-2DB0-2F41-834A-52D9A1ECCC7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AAED-1C39-B94F-9D13-F74603812BE5}" type="datetimeFigureOut">
              <a:rPr lang="es-ES_tradnl" smtClean="0"/>
              <a:t>16/1/17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E3CF-2DB0-2F41-834A-52D9A1ECCC7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AAED-1C39-B94F-9D13-F74603812BE5}" type="datetimeFigureOut">
              <a:rPr lang="es-ES_tradnl" smtClean="0"/>
              <a:t>16/1/17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E3CF-2DB0-2F41-834A-52D9A1ECCC7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AFDAAED-1C39-B94F-9D13-F74603812BE5}" type="datetimeFigureOut">
              <a:rPr lang="es-ES_tradnl" smtClean="0"/>
              <a:t>16/1/17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7C7E3CF-2DB0-2F41-834A-52D9A1ECCC7B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AFDAAED-1C39-B94F-9D13-F74603812BE5}" type="datetimeFigureOut">
              <a:rPr lang="es-ES_tradnl" smtClean="0"/>
              <a:t>16/1/17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7C7E3CF-2DB0-2F41-834A-52D9A1ECCC7B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FDAAED-1C39-B94F-9D13-F74603812BE5}" type="datetimeFigureOut">
              <a:rPr lang="es-ES_tradnl" smtClean="0"/>
              <a:t>16/1/17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C7E3CF-2DB0-2F41-834A-52D9A1ECCC7B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478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DISEÑo</a:t>
            </a:r>
            <a:r>
              <a:rPr lang="es-ES_tradnl" dirty="0" smtClean="0"/>
              <a:t> DE LA INTERFAZ DE USUARIO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38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Análisis de la interfaz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Perfil de los usuarios, categorías, habilidades, </a:t>
            </a:r>
            <a:r>
              <a:rPr lang="es-ES_tradnl" dirty="0" err="1" smtClean="0"/>
              <a:t>etc</a:t>
            </a:r>
            <a:endParaRPr lang="es-ES_tradnl" dirty="0" smtClean="0"/>
          </a:p>
          <a:p>
            <a:r>
              <a:rPr lang="es-ES_tradnl" dirty="0" smtClean="0"/>
              <a:t>Requerimientos de cada tipo de usuario</a:t>
            </a:r>
          </a:p>
          <a:p>
            <a:r>
              <a:rPr lang="es-ES_tradnl" dirty="0" smtClean="0"/>
              <a:t>Análisis de las tareas del sistema.</a:t>
            </a:r>
          </a:p>
          <a:p>
            <a:r>
              <a:rPr lang="es-ES_tradnl" dirty="0" smtClean="0"/>
              <a:t>Análisis del contenido que se presenta.</a:t>
            </a:r>
          </a:p>
          <a:p>
            <a:r>
              <a:rPr lang="es-ES_tradnl" dirty="0" smtClean="0"/>
              <a:t>Análisis del ambiente de trabajo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2905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Preguntas para conocer mejor al usuario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571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¿</a:t>
            </a:r>
            <a:r>
              <a:rPr lang="en-US" dirty="0"/>
              <a:t>Los </a:t>
            </a:r>
            <a:r>
              <a:rPr lang="en-US" dirty="0" err="1"/>
              <a:t>usuarios</a:t>
            </a:r>
            <a:r>
              <a:rPr lang="en-US" dirty="0"/>
              <a:t> son </a:t>
            </a:r>
            <a:r>
              <a:rPr lang="en-US" dirty="0" err="1"/>
              <a:t>profesionales</a:t>
            </a:r>
            <a:r>
              <a:rPr lang="en-US" dirty="0"/>
              <a:t> </a:t>
            </a:r>
            <a:r>
              <a:rPr lang="en-US" dirty="0" err="1"/>
              <a:t>capacitados</a:t>
            </a:r>
            <a:r>
              <a:rPr lang="en-US" dirty="0"/>
              <a:t>, </a:t>
            </a:r>
            <a:r>
              <a:rPr lang="en-US" dirty="0" err="1"/>
              <a:t>técnicos</a:t>
            </a:r>
            <a:r>
              <a:rPr lang="en-US" dirty="0"/>
              <a:t>, </a:t>
            </a:r>
            <a:r>
              <a:rPr lang="en-US" dirty="0" err="1"/>
              <a:t>oficinistas</a:t>
            </a:r>
            <a:r>
              <a:rPr lang="en-US" dirty="0"/>
              <a:t> o </a:t>
            </a:r>
            <a:r>
              <a:rPr lang="en-US" dirty="0" err="1"/>
              <a:t>trabajadores</a:t>
            </a:r>
            <a:r>
              <a:rPr lang="en-US" dirty="0"/>
              <a:t> de </a:t>
            </a:r>
            <a:r>
              <a:rPr lang="en-US" dirty="0" err="1"/>
              <a:t>manufactura</a:t>
            </a:r>
            <a:r>
              <a:rPr lang="en-US" dirty="0"/>
              <a:t>? </a:t>
            </a:r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¿</a:t>
            </a:r>
            <a:r>
              <a:rPr lang="en-US" b="1" dirty="0">
                <a:solidFill>
                  <a:srgbClr val="C00000"/>
                </a:solidFill>
              </a:rPr>
              <a:t>Qué </a:t>
            </a:r>
            <a:r>
              <a:rPr lang="en-US" b="1" dirty="0" err="1">
                <a:solidFill>
                  <a:srgbClr val="C00000"/>
                </a:solidFill>
              </a:rPr>
              <a:t>nivel</a:t>
            </a:r>
            <a:r>
              <a:rPr lang="en-US" b="1" dirty="0">
                <a:solidFill>
                  <a:srgbClr val="C00000"/>
                </a:solidFill>
              </a:rPr>
              <a:t> de </a:t>
            </a:r>
            <a:r>
              <a:rPr lang="en-US" b="1" dirty="0" err="1">
                <a:solidFill>
                  <a:srgbClr val="C00000"/>
                </a:solidFill>
              </a:rPr>
              <a:t>educación</a:t>
            </a:r>
            <a:r>
              <a:rPr lang="en-US" b="1" dirty="0">
                <a:solidFill>
                  <a:srgbClr val="C00000"/>
                </a:solidFill>
              </a:rPr>
              <a:t> formal </a:t>
            </a:r>
            <a:r>
              <a:rPr lang="en-US" b="1" dirty="0" err="1">
                <a:solidFill>
                  <a:srgbClr val="C00000"/>
                </a:solidFill>
              </a:rPr>
              <a:t>tiene</a:t>
            </a:r>
            <a:r>
              <a:rPr lang="en-US" b="1" dirty="0">
                <a:solidFill>
                  <a:srgbClr val="C00000"/>
                </a:solidFill>
              </a:rPr>
              <a:t> el </a:t>
            </a:r>
            <a:r>
              <a:rPr lang="en-US" b="1" dirty="0" err="1">
                <a:solidFill>
                  <a:srgbClr val="C00000"/>
                </a:solidFill>
              </a:rPr>
              <a:t>usuario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promedio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</a:p>
          <a:p>
            <a:r>
              <a:rPr lang="en-US" dirty="0" smtClean="0"/>
              <a:t>¿</a:t>
            </a:r>
            <a:r>
              <a:rPr lang="en-US" dirty="0"/>
              <a:t>Los </a:t>
            </a:r>
            <a:r>
              <a:rPr lang="en-US" dirty="0" err="1"/>
              <a:t>usuarios</a:t>
            </a:r>
            <a:r>
              <a:rPr lang="en-US" dirty="0"/>
              <a:t> son </a:t>
            </a:r>
            <a:r>
              <a:rPr lang="en-US" dirty="0" err="1"/>
              <a:t>capaces</a:t>
            </a:r>
            <a:r>
              <a:rPr lang="en-US" dirty="0"/>
              <a:t> de </a:t>
            </a:r>
            <a:r>
              <a:rPr lang="en-US" dirty="0" err="1"/>
              <a:t>aprender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materiales</a:t>
            </a:r>
            <a:r>
              <a:rPr lang="en-US" dirty="0"/>
              <a:t> </a:t>
            </a:r>
            <a:r>
              <a:rPr lang="en-US" dirty="0" err="1"/>
              <a:t>escritos</a:t>
            </a:r>
            <a:r>
              <a:rPr lang="en-US" dirty="0"/>
              <a:t> o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manifestado</a:t>
            </a:r>
            <a:r>
              <a:rPr lang="en-US" dirty="0"/>
              <a:t> </a:t>
            </a:r>
            <a:r>
              <a:rPr lang="en-US" dirty="0" smtClean="0"/>
              <a:t>el </a:t>
            </a:r>
            <a:r>
              <a:rPr lang="en-US" dirty="0" err="1"/>
              <a:t>deseo</a:t>
            </a:r>
            <a:r>
              <a:rPr lang="en-US" dirty="0"/>
              <a:t> de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 smtClean="0"/>
              <a:t>enseñanzas</a:t>
            </a:r>
            <a:r>
              <a:rPr lang="en-US" dirty="0" smtClean="0"/>
              <a:t> </a:t>
            </a:r>
            <a:r>
              <a:rPr lang="en-US" dirty="0" err="1"/>
              <a:t>en</a:t>
            </a:r>
            <a:r>
              <a:rPr lang="en-US" dirty="0"/>
              <a:t> un aula? </a:t>
            </a:r>
            <a:endParaRPr lang="en-US" dirty="0"/>
          </a:p>
          <a:p>
            <a:r>
              <a:rPr lang="en-US" dirty="0" smtClean="0"/>
              <a:t>¿</a:t>
            </a:r>
            <a:r>
              <a:rPr lang="en-US" dirty="0"/>
              <a:t>Los </a:t>
            </a:r>
            <a:r>
              <a:rPr lang="en-US" dirty="0" err="1"/>
              <a:t>usuarios</a:t>
            </a:r>
            <a:r>
              <a:rPr lang="en-US" dirty="0"/>
              <a:t> son </a:t>
            </a:r>
            <a:r>
              <a:rPr lang="en-US" dirty="0" err="1"/>
              <a:t>mecanógrafos</a:t>
            </a:r>
            <a:r>
              <a:rPr lang="en-US" dirty="0"/>
              <a:t> </a:t>
            </a:r>
            <a:r>
              <a:rPr lang="en-US" dirty="0" err="1"/>
              <a:t>expertos</a:t>
            </a:r>
            <a:r>
              <a:rPr lang="en-US" dirty="0"/>
              <a:t> o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fobia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teclados</a:t>
            </a:r>
            <a:r>
              <a:rPr lang="en-US" dirty="0"/>
              <a:t>? </a:t>
            </a:r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¿</a:t>
            </a:r>
            <a:r>
              <a:rPr lang="en-US" b="1" dirty="0" err="1">
                <a:solidFill>
                  <a:srgbClr val="C00000"/>
                </a:solidFill>
              </a:rPr>
              <a:t>Cuál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es</a:t>
            </a:r>
            <a:r>
              <a:rPr lang="en-US" b="1" dirty="0">
                <a:solidFill>
                  <a:srgbClr val="C00000"/>
                </a:solidFill>
              </a:rPr>
              <a:t> el </a:t>
            </a:r>
            <a:r>
              <a:rPr lang="en-US" b="1" dirty="0" err="1">
                <a:solidFill>
                  <a:srgbClr val="C00000"/>
                </a:solidFill>
              </a:rPr>
              <a:t>rango</a:t>
            </a:r>
            <a:r>
              <a:rPr lang="en-US" b="1" dirty="0">
                <a:solidFill>
                  <a:srgbClr val="C00000"/>
                </a:solidFill>
              </a:rPr>
              <a:t> de </a:t>
            </a:r>
            <a:r>
              <a:rPr lang="en-US" b="1" dirty="0" err="1">
                <a:solidFill>
                  <a:srgbClr val="C00000"/>
                </a:solidFill>
              </a:rPr>
              <a:t>edades</a:t>
            </a:r>
            <a:r>
              <a:rPr lang="en-US" b="1" dirty="0">
                <a:solidFill>
                  <a:srgbClr val="C00000"/>
                </a:solidFill>
              </a:rPr>
              <a:t> de la </a:t>
            </a:r>
            <a:r>
              <a:rPr lang="en-US" b="1" dirty="0" err="1">
                <a:solidFill>
                  <a:srgbClr val="C00000"/>
                </a:solidFill>
              </a:rPr>
              <a:t>comunidad</a:t>
            </a:r>
            <a:r>
              <a:rPr lang="en-US" b="1" dirty="0">
                <a:solidFill>
                  <a:srgbClr val="C00000"/>
                </a:solidFill>
              </a:rPr>
              <a:t> de </a:t>
            </a:r>
            <a:r>
              <a:rPr lang="en-US" b="1" dirty="0" err="1">
                <a:solidFill>
                  <a:srgbClr val="C00000"/>
                </a:solidFill>
              </a:rPr>
              <a:t>usuarios</a:t>
            </a:r>
            <a:r>
              <a:rPr lang="en-US" b="1" dirty="0">
                <a:solidFill>
                  <a:srgbClr val="C00000"/>
                </a:solidFill>
              </a:rPr>
              <a:t>? 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¿</a:t>
            </a:r>
            <a:r>
              <a:rPr lang="en-US" b="1" dirty="0">
                <a:solidFill>
                  <a:srgbClr val="C00000"/>
                </a:solidFill>
              </a:rPr>
              <a:t>Los </a:t>
            </a:r>
            <a:r>
              <a:rPr lang="en-US" b="1" dirty="0" err="1">
                <a:solidFill>
                  <a:srgbClr val="C00000"/>
                </a:solidFill>
              </a:rPr>
              <a:t>usuarios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estarán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representados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sobre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todo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por</a:t>
            </a:r>
            <a:r>
              <a:rPr lang="en-US" b="1" dirty="0">
                <a:solidFill>
                  <a:srgbClr val="C00000"/>
                </a:solidFill>
              </a:rPr>
              <a:t> un </a:t>
            </a:r>
            <a:r>
              <a:rPr lang="en-US" b="1" dirty="0" err="1">
                <a:solidFill>
                  <a:srgbClr val="C00000"/>
                </a:solidFill>
              </a:rPr>
              <a:t>género</a:t>
            </a:r>
            <a:r>
              <a:rPr lang="en-US" b="1" dirty="0">
                <a:solidFill>
                  <a:srgbClr val="C00000"/>
                </a:solidFill>
              </a:rPr>
              <a:t>? 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 smtClean="0"/>
              <a:t>¿</a:t>
            </a:r>
            <a:r>
              <a:rPr lang="en-US" dirty="0" err="1"/>
              <a:t>Cómo</a:t>
            </a:r>
            <a:r>
              <a:rPr lang="en-US" dirty="0"/>
              <a:t> se </a:t>
            </a:r>
            <a:r>
              <a:rPr lang="en-US" dirty="0" err="1"/>
              <a:t>compensa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trabajo</a:t>
            </a:r>
            <a:r>
              <a:rPr lang="en-US" dirty="0"/>
              <a:t> que </a:t>
            </a:r>
            <a:r>
              <a:rPr lang="en-US" dirty="0" err="1"/>
              <a:t>realizan</a:t>
            </a:r>
            <a:r>
              <a:rPr lang="en-US" dirty="0"/>
              <a:t>? </a:t>
            </a:r>
            <a:endParaRPr lang="en-US" dirty="0"/>
          </a:p>
          <a:p>
            <a:r>
              <a:rPr lang="en-US" dirty="0" smtClean="0"/>
              <a:t>¿</a:t>
            </a:r>
            <a:r>
              <a:rPr lang="en-US" dirty="0"/>
              <a:t>Los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trabajan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horario</a:t>
            </a:r>
            <a:r>
              <a:rPr lang="en-US" dirty="0"/>
              <a:t> normal de </a:t>
            </a:r>
            <a:r>
              <a:rPr lang="en-US" dirty="0" err="1"/>
              <a:t>oficina</a:t>
            </a:r>
            <a:r>
              <a:rPr lang="en-US" dirty="0"/>
              <a:t> o hasta </a:t>
            </a:r>
            <a:r>
              <a:rPr lang="en-US" dirty="0" err="1"/>
              <a:t>terminar</a:t>
            </a:r>
            <a:r>
              <a:rPr lang="en-US" dirty="0"/>
              <a:t> el </a:t>
            </a:r>
            <a:r>
              <a:rPr lang="en-US" dirty="0" err="1"/>
              <a:t>trabajo</a:t>
            </a:r>
            <a:r>
              <a:rPr lang="en-US" dirty="0"/>
              <a:t> que </a:t>
            </a:r>
            <a:r>
              <a:rPr lang="en-US" dirty="0" err="1"/>
              <a:t>hacen</a:t>
            </a:r>
            <a:r>
              <a:rPr lang="en-US" dirty="0"/>
              <a:t>? </a:t>
            </a:r>
            <a:endParaRPr lang="en-US" dirty="0"/>
          </a:p>
          <a:p>
            <a:r>
              <a:rPr lang="en-US" dirty="0" smtClean="0"/>
              <a:t>¿</a:t>
            </a:r>
            <a:r>
              <a:rPr lang="en-US" dirty="0"/>
              <a:t>El software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ser</a:t>
            </a:r>
            <a:r>
              <a:rPr lang="en-US" dirty="0"/>
              <a:t> parte integral del </a:t>
            </a:r>
            <a:r>
              <a:rPr lang="en-US" dirty="0" err="1"/>
              <a:t>trabajo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o </a:t>
            </a:r>
            <a:r>
              <a:rPr lang="en-US" dirty="0" err="1"/>
              <a:t>sólo</a:t>
            </a:r>
            <a:r>
              <a:rPr lang="en-US" dirty="0"/>
              <a:t> lo </a:t>
            </a:r>
            <a:r>
              <a:rPr lang="en-US" dirty="0" err="1"/>
              <a:t>emplearán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ocasional</a:t>
            </a:r>
            <a:r>
              <a:rPr lang="en-US" dirty="0"/>
              <a:t>? </a:t>
            </a:r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¿</a:t>
            </a:r>
            <a:r>
              <a:rPr lang="en-US" b="1" dirty="0" err="1" smtClean="0">
                <a:solidFill>
                  <a:srgbClr val="C00000"/>
                </a:solidFill>
              </a:rPr>
              <a:t>Cuál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es</a:t>
            </a:r>
            <a:r>
              <a:rPr lang="en-US" b="1" dirty="0" smtClean="0">
                <a:solidFill>
                  <a:srgbClr val="C00000"/>
                </a:solidFill>
              </a:rPr>
              <a:t> el </a:t>
            </a:r>
            <a:r>
              <a:rPr lang="en-US" b="1" dirty="0" err="1" smtClean="0">
                <a:solidFill>
                  <a:srgbClr val="C00000"/>
                </a:solidFill>
              </a:rPr>
              <a:t>idioma</a:t>
            </a:r>
            <a:r>
              <a:rPr lang="en-US" b="1" dirty="0" smtClean="0">
                <a:solidFill>
                  <a:srgbClr val="C00000"/>
                </a:solidFill>
              </a:rPr>
              <a:t> principal de </a:t>
            </a:r>
            <a:r>
              <a:rPr lang="en-US" b="1" dirty="0" err="1" smtClean="0">
                <a:solidFill>
                  <a:srgbClr val="C00000"/>
                </a:solidFill>
              </a:rPr>
              <a:t>los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usuarios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¿</a:t>
            </a:r>
            <a:r>
              <a:rPr lang="en-US" b="1" dirty="0" err="1">
                <a:solidFill>
                  <a:srgbClr val="C00000"/>
                </a:solidFill>
              </a:rPr>
              <a:t>Cuáles</a:t>
            </a:r>
            <a:r>
              <a:rPr lang="en-US" b="1" dirty="0">
                <a:solidFill>
                  <a:srgbClr val="C00000"/>
                </a:solidFill>
              </a:rPr>
              <a:t> son las </a:t>
            </a:r>
            <a:r>
              <a:rPr lang="en-US" b="1" dirty="0" err="1">
                <a:solidFill>
                  <a:srgbClr val="C00000"/>
                </a:solidFill>
              </a:rPr>
              <a:t>consecuencias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si</a:t>
            </a:r>
            <a:r>
              <a:rPr lang="en-US" b="1" dirty="0">
                <a:solidFill>
                  <a:srgbClr val="C00000"/>
                </a:solidFill>
              </a:rPr>
              <a:t> el </a:t>
            </a:r>
            <a:r>
              <a:rPr lang="en-US" b="1" dirty="0" err="1">
                <a:solidFill>
                  <a:srgbClr val="C00000"/>
                </a:solidFill>
              </a:rPr>
              <a:t>usuario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comete</a:t>
            </a:r>
            <a:r>
              <a:rPr lang="en-US" b="1" dirty="0">
                <a:solidFill>
                  <a:srgbClr val="C00000"/>
                </a:solidFill>
              </a:rPr>
              <a:t> un error al </a:t>
            </a:r>
            <a:r>
              <a:rPr lang="en-US" b="1" dirty="0" err="1">
                <a:solidFill>
                  <a:srgbClr val="C00000"/>
                </a:solidFill>
              </a:rPr>
              <a:t>emplear</a:t>
            </a:r>
            <a:r>
              <a:rPr lang="en-US" b="1" dirty="0">
                <a:solidFill>
                  <a:srgbClr val="C00000"/>
                </a:solidFill>
              </a:rPr>
              <a:t> el </a:t>
            </a:r>
            <a:r>
              <a:rPr lang="en-US" b="1" dirty="0" err="1">
                <a:solidFill>
                  <a:srgbClr val="C00000"/>
                </a:solidFill>
              </a:rPr>
              <a:t>sistema</a:t>
            </a:r>
            <a:r>
              <a:rPr lang="en-US" b="1" dirty="0">
                <a:solidFill>
                  <a:srgbClr val="C00000"/>
                </a:solidFill>
              </a:rPr>
              <a:t>? 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 smtClean="0"/>
              <a:t>¿</a:t>
            </a:r>
            <a:r>
              <a:rPr lang="en-US" dirty="0"/>
              <a:t>Los </a:t>
            </a:r>
            <a:r>
              <a:rPr lang="en-US" dirty="0" err="1"/>
              <a:t>usuarios</a:t>
            </a:r>
            <a:r>
              <a:rPr lang="en-US" dirty="0"/>
              <a:t> son </a:t>
            </a:r>
            <a:r>
              <a:rPr lang="en-US" dirty="0" err="1"/>
              <a:t>expertos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que </a:t>
            </a:r>
            <a:r>
              <a:rPr lang="en-US" dirty="0" err="1"/>
              <a:t>esta</a:t>
            </a:r>
            <a:r>
              <a:rPr lang="en-US" dirty="0"/>
              <a:t>́ </a:t>
            </a:r>
            <a:r>
              <a:rPr lang="en-US" dirty="0" err="1"/>
              <a:t>centrado</a:t>
            </a:r>
            <a:r>
              <a:rPr lang="en-US" dirty="0"/>
              <a:t> el </a:t>
            </a:r>
            <a:r>
              <a:rPr lang="en-US" dirty="0" err="1"/>
              <a:t>sistema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¿</a:t>
            </a:r>
            <a:r>
              <a:rPr lang="en-US" dirty="0"/>
              <a:t>Los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quieren</a:t>
            </a:r>
            <a:r>
              <a:rPr lang="en-US" dirty="0"/>
              <a:t> saber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tecnología</a:t>
            </a:r>
            <a:r>
              <a:rPr lang="en-US" dirty="0"/>
              <a:t> que hay </a:t>
            </a:r>
            <a:r>
              <a:rPr lang="en-US" dirty="0" err="1"/>
              <a:t>tras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? </a:t>
            </a:r>
            <a:endParaRPr lang="en-US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1304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DiseÑo</a:t>
            </a:r>
            <a:r>
              <a:rPr lang="es-ES_tradnl" dirty="0" smtClean="0"/>
              <a:t> de la interfaz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efinir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y </a:t>
            </a:r>
            <a:r>
              <a:rPr lang="en-US" dirty="0" err="1"/>
              <a:t>acciones</a:t>
            </a:r>
            <a:r>
              <a:rPr lang="en-US" dirty="0"/>
              <a:t> de </a:t>
            </a:r>
            <a:r>
              <a:rPr lang="en-US" dirty="0" err="1"/>
              <a:t>ésta</a:t>
            </a:r>
            <a:r>
              <a:rPr lang="en-US" dirty="0"/>
              <a:t> (y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representaciones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pantalla</a:t>
            </a:r>
            <a:r>
              <a:rPr lang="en-US" dirty="0"/>
              <a:t>) que </a:t>
            </a:r>
            <a:r>
              <a:rPr lang="en-US" dirty="0" err="1"/>
              <a:t>permitan</a:t>
            </a:r>
            <a:r>
              <a:rPr lang="en-US" dirty="0"/>
              <a:t> al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efectuar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forma </a:t>
            </a:r>
            <a:r>
              <a:rPr lang="en-US" dirty="0" err="1"/>
              <a:t>tal</a:t>
            </a:r>
            <a:r>
              <a:rPr lang="en-US" dirty="0"/>
              <a:t> que </a:t>
            </a:r>
            <a:r>
              <a:rPr lang="en-US" dirty="0" err="1"/>
              <a:t>cumpla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meta de la </a:t>
            </a:r>
            <a:r>
              <a:rPr lang="en-US" dirty="0" err="1"/>
              <a:t>usabilidad</a:t>
            </a:r>
            <a:r>
              <a:rPr lang="en-US" dirty="0"/>
              <a:t> </a:t>
            </a:r>
            <a:r>
              <a:rPr lang="en-US" dirty="0" err="1"/>
              <a:t>definida</a:t>
            </a:r>
            <a:r>
              <a:rPr lang="en-US" dirty="0"/>
              <a:t> para el </a:t>
            </a:r>
            <a:r>
              <a:rPr lang="en-US" dirty="0" err="1"/>
              <a:t>sistema</a:t>
            </a:r>
            <a:r>
              <a:rPr lang="en-US" dirty="0"/>
              <a:t>. </a:t>
            </a:r>
            <a:endParaRPr lang="en-US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37255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CONSTRUCCIÓN de la interfaz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omienza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lo general con la </a:t>
            </a:r>
            <a:r>
              <a:rPr lang="en-US" dirty="0" err="1"/>
              <a:t>creación</a:t>
            </a:r>
            <a:r>
              <a:rPr lang="en-US" dirty="0"/>
              <a:t> de un </a:t>
            </a:r>
            <a:r>
              <a:rPr lang="en-US" dirty="0" err="1"/>
              <a:t>prototipo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evaluar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escenarios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/>
              <a:t>medida</a:t>
            </a:r>
            <a:r>
              <a:rPr lang="en-US" dirty="0"/>
              <a:t> que </a:t>
            </a:r>
            <a:r>
              <a:rPr lang="en-US" dirty="0" err="1"/>
              <a:t>avanza</a:t>
            </a:r>
            <a:r>
              <a:rPr lang="en-US" dirty="0"/>
              <a:t> 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diseño</a:t>
            </a:r>
            <a:r>
              <a:rPr lang="en-US" dirty="0"/>
              <a:t>, se </a:t>
            </a:r>
            <a:r>
              <a:rPr lang="en-US" dirty="0" err="1"/>
              <a:t>emplea</a:t>
            </a:r>
            <a:r>
              <a:rPr lang="en-US" dirty="0"/>
              <a:t> un </a:t>
            </a:r>
            <a:r>
              <a:rPr lang="en-US" dirty="0" err="1"/>
              <a:t>grupo</a:t>
            </a:r>
            <a:r>
              <a:rPr lang="en-US" dirty="0"/>
              <a:t> de </a:t>
            </a:r>
            <a:r>
              <a:rPr lang="en-US" dirty="0" err="1"/>
              <a:t>herramientas</a:t>
            </a:r>
            <a:r>
              <a:rPr lang="en-US" dirty="0"/>
              <a:t> de la </a:t>
            </a:r>
            <a:r>
              <a:rPr lang="en-US" dirty="0" err="1"/>
              <a:t>interfaz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smtClean="0"/>
              <a:t>para </a:t>
            </a:r>
            <a:r>
              <a:rPr lang="en-US" dirty="0" err="1"/>
              <a:t>terminar</a:t>
            </a:r>
            <a:r>
              <a:rPr lang="en-US" dirty="0"/>
              <a:t> de </a:t>
            </a:r>
            <a:r>
              <a:rPr lang="en-US" dirty="0" err="1" smtClean="0"/>
              <a:t>construirla</a:t>
            </a:r>
            <a:r>
              <a:rPr lang="en-US" dirty="0"/>
              <a:t>. </a:t>
            </a:r>
            <a:endParaRPr lang="en-US" dirty="0"/>
          </a:p>
          <a:p>
            <a:r>
              <a:rPr lang="es-ES_tradnl" dirty="0" err="1" smtClean="0"/>
              <a:t>Balsamic</a:t>
            </a:r>
            <a:r>
              <a:rPr lang="es-ES_tradnl" dirty="0" smtClean="0"/>
              <a:t>, </a:t>
            </a:r>
            <a:r>
              <a:rPr lang="es-ES_tradnl" dirty="0" err="1" smtClean="0"/>
              <a:t>NinjaMock.com</a:t>
            </a:r>
            <a:r>
              <a:rPr lang="es-ES_tradnl" dirty="0" smtClean="0"/>
              <a:t>, </a:t>
            </a:r>
            <a:r>
              <a:rPr lang="es-ES_tradnl" dirty="0" err="1" smtClean="0"/>
              <a:t>etc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48604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VALIDACIÓN de la interfaz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la </a:t>
            </a:r>
            <a:r>
              <a:rPr lang="en-US" dirty="0" err="1"/>
              <a:t>capacidad</a:t>
            </a:r>
            <a:r>
              <a:rPr lang="en-US" dirty="0"/>
              <a:t> de la </a:t>
            </a:r>
            <a:r>
              <a:rPr lang="en-US" dirty="0" err="1"/>
              <a:t>interfaz</a:t>
            </a:r>
            <a:r>
              <a:rPr lang="en-US" dirty="0"/>
              <a:t> para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tareas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,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variaciones</a:t>
            </a:r>
            <a:r>
              <a:rPr lang="en-US" dirty="0"/>
              <a:t> de </a:t>
            </a:r>
            <a:r>
              <a:rPr lang="en-US" dirty="0" err="1"/>
              <a:t>éstas</a:t>
            </a:r>
            <a:r>
              <a:rPr lang="en-US" dirty="0"/>
              <a:t> y </a:t>
            </a:r>
            <a:r>
              <a:rPr lang="en-US" dirty="0" err="1"/>
              <a:t>alcanzar</a:t>
            </a:r>
            <a:r>
              <a:rPr lang="en-US" dirty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requerimientos</a:t>
            </a:r>
            <a:r>
              <a:rPr lang="en-US" dirty="0"/>
              <a:t> </a:t>
            </a:r>
            <a:r>
              <a:rPr lang="en-US" dirty="0" err="1"/>
              <a:t>generales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 smtClean="0"/>
              <a:t>;</a:t>
            </a:r>
          </a:p>
          <a:p>
            <a:r>
              <a:rPr lang="en-US" dirty="0" smtClean="0"/>
              <a:t>2</a:t>
            </a:r>
            <a:r>
              <a:rPr lang="en-US" dirty="0"/>
              <a:t>) el </a:t>
            </a:r>
            <a:r>
              <a:rPr lang="en-US" dirty="0" err="1"/>
              <a:t>grado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que la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fácil</a:t>
            </a:r>
            <a:r>
              <a:rPr lang="en-US" dirty="0"/>
              <a:t> de </a:t>
            </a:r>
            <a:r>
              <a:rPr lang="en-US" dirty="0" err="1"/>
              <a:t>usar</a:t>
            </a:r>
            <a:r>
              <a:rPr lang="en-US" dirty="0"/>
              <a:t> y de </a:t>
            </a:r>
            <a:r>
              <a:rPr lang="en-US" dirty="0" err="1" smtClean="0"/>
              <a:t>aprender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) la </a:t>
            </a:r>
            <a:r>
              <a:rPr lang="en-US" dirty="0" err="1"/>
              <a:t>aceptación</a:t>
            </a:r>
            <a:r>
              <a:rPr lang="en-US" dirty="0"/>
              <a:t> que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parte del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herramienta</a:t>
            </a:r>
            <a:r>
              <a:rPr lang="en-US" dirty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 smtClean="0"/>
              <a:t>trabajo</a:t>
            </a:r>
            <a:r>
              <a:rPr lang="en-U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7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Aspectos de diseño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02290"/>
            <a:ext cx="10178322" cy="5611661"/>
          </a:xfrm>
        </p:spPr>
        <p:txBody>
          <a:bodyPr>
            <a:normAutofit lnSpcReduction="10000"/>
          </a:bodyPr>
          <a:lstStyle/>
          <a:p>
            <a:r>
              <a:rPr lang="es-ES_tradnl" b="1" dirty="0" smtClean="0"/>
              <a:t>Tiempo de respuesta: </a:t>
            </a:r>
            <a:r>
              <a:rPr lang="es-ES_tradnl" dirty="0" smtClean="0"/>
              <a:t>longitud y variabilidad.</a:t>
            </a:r>
          </a:p>
          <a:p>
            <a:r>
              <a:rPr lang="es-ES_tradnl" b="1" dirty="0" smtClean="0"/>
              <a:t>Herramientas de ayuda: </a:t>
            </a:r>
            <a:r>
              <a:rPr lang="es-ES_tradnl" dirty="0" smtClean="0"/>
              <a:t>tendrá ayuda en línea, donde se encontrará esta ayuda, como volverá a la interacción normal?</a:t>
            </a:r>
          </a:p>
          <a:p>
            <a:r>
              <a:rPr lang="es-ES_tradnl" b="1" dirty="0" smtClean="0"/>
              <a:t>Manejo de errores: </a:t>
            </a:r>
            <a:r>
              <a:rPr lang="es-ES_tradnl" dirty="0" smtClean="0"/>
              <a:t> ”Error 1023. La aplicación ha terminado”</a:t>
            </a:r>
          </a:p>
          <a:p>
            <a:pPr lvl="1"/>
            <a:r>
              <a:rPr lang="es-ES_tradnl" dirty="0" smtClean="0"/>
              <a:t>Describir el problema en lenguaje entendible</a:t>
            </a:r>
          </a:p>
          <a:p>
            <a:pPr lvl="1"/>
            <a:r>
              <a:rPr lang="es-ES_tradnl" dirty="0" smtClean="0"/>
              <a:t>Como corregir el error.</a:t>
            </a:r>
          </a:p>
          <a:p>
            <a:pPr lvl="1"/>
            <a:r>
              <a:rPr lang="es-ES_tradnl" dirty="0" smtClean="0"/>
              <a:t>Que consecuencias ha tenido el error: se han perdido registros, se han dañado archivos?</a:t>
            </a:r>
          </a:p>
          <a:p>
            <a:pPr lvl="1"/>
            <a:r>
              <a:rPr lang="es-ES_tradnl" dirty="0" smtClean="0"/>
              <a:t>Señal de audio o visual que presente el error</a:t>
            </a:r>
          </a:p>
          <a:p>
            <a:pPr lvl="1"/>
            <a:r>
              <a:rPr lang="es-ES_tradnl" dirty="0" smtClean="0"/>
              <a:t>No culpar al usuario.</a:t>
            </a:r>
          </a:p>
          <a:p>
            <a:pPr lvl="1"/>
            <a:r>
              <a:rPr lang="es-ES_tradnl" dirty="0" smtClean="0"/>
              <a:t>Consistencia entre distintos mensajes.</a:t>
            </a:r>
          </a:p>
          <a:p>
            <a:r>
              <a:rPr lang="es-ES_tradnl" b="1" dirty="0"/>
              <a:t>Leyendas del </a:t>
            </a:r>
            <a:r>
              <a:rPr lang="es-ES_tradnl" b="1" dirty="0" smtClean="0"/>
              <a:t>menú </a:t>
            </a:r>
            <a:r>
              <a:rPr lang="es-ES_tradnl" b="1" dirty="0"/>
              <a:t>y de los </a:t>
            </a:r>
            <a:r>
              <a:rPr lang="es-ES_tradnl" b="1" dirty="0" smtClean="0"/>
              <a:t>comandos.</a:t>
            </a:r>
            <a:r>
              <a:rPr lang="es-ES_tradnl" dirty="0" smtClean="0"/>
              <a:t> Qué tareas tendrán comandos? Qué forma tendrán estos? Como recordar un comando? Los submenús son </a:t>
            </a:r>
            <a:r>
              <a:rPr lang="es-ES_tradnl" dirty="0" err="1" smtClean="0"/>
              <a:t>cosistentes</a:t>
            </a:r>
            <a:r>
              <a:rPr lang="es-ES_tradnl" dirty="0" smtClean="0"/>
              <a:t> con el tema principal?</a:t>
            </a:r>
          </a:p>
          <a:p>
            <a:r>
              <a:rPr lang="es-ES_tradnl" b="1" dirty="0"/>
              <a:t>Accesibilidad de la </a:t>
            </a:r>
            <a:r>
              <a:rPr lang="es-ES_tradnl" b="1" dirty="0" smtClean="0"/>
              <a:t>aplicación</a:t>
            </a:r>
            <a:endParaRPr lang="es-ES_tradnl" b="1" dirty="0"/>
          </a:p>
          <a:p>
            <a:r>
              <a:rPr lang="es-ES_tradnl" b="1" dirty="0" smtClean="0"/>
              <a:t>Internacionalización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8702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DEBER: DISEÑAR LOS PROTOTIPOS DE SUS SISTEMAS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6442" y="1874517"/>
            <a:ext cx="4206972" cy="48028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21337" y="2921620"/>
            <a:ext cx="132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30 de enero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1812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momento</a:t>
            </a:r>
            <a:r>
              <a:rPr lang="en-US" dirty="0"/>
              <a:t> de que la </a:t>
            </a:r>
            <a:r>
              <a:rPr lang="en-US" dirty="0" err="1" smtClean="0"/>
              <a:t>tecnologÍa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adapte</a:t>
            </a:r>
            <a:r>
              <a:rPr lang="en-US" dirty="0"/>
              <a:t> a las personas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9895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Los </a:t>
            </a:r>
            <a:r>
              <a:rPr lang="en-US" dirty="0" err="1" smtClean="0"/>
              <a:t>sistemas</a:t>
            </a:r>
            <a:r>
              <a:rPr lang="en-US" dirty="0" smtClean="0"/>
              <a:t> de software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ayudar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a </a:t>
            </a:r>
            <a:r>
              <a:rPr lang="en-US" dirty="0" err="1" smtClean="0"/>
              <a:t>cumplir</a:t>
            </a:r>
            <a:r>
              <a:rPr lang="en-US" dirty="0" smtClean="0"/>
              <a:t> con las </a:t>
            </a:r>
            <a:r>
              <a:rPr lang="en-US" dirty="0" err="1" smtClean="0"/>
              <a:t>tareas</a:t>
            </a:r>
            <a:r>
              <a:rPr lang="en-US" dirty="0" smtClean="0"/>
              <a:t> que el </a:t>
            </a:r>
            <a:r>
              <a:rPr lang="en-US" dirty="0" err="1" smtClean="0"/>
              <a:t>desea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estudiar</a:t>
            </a:r>
            <a:r>
              <a:rPr lang="en-US" dirty="0" smtClean="0"/>
              <a:t> 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para que el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cumpla</a:t>
            </a:r>
            <a:r>
              <a:rPr lang="en-US" dirty="0" smtClean="0"/>
              <a:t> con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expectativas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sencilla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interfaz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r>
              <a:rPr lang="en-US" dirty="0" smtClean="0"/>
              <a:t> de </a:t>
            </a:r>
            <a:r>
              <a:rPr lang="en-US" dirty="0" err="1" smtClean="0"/>
              <a:t>usar</a:t>
            </a:r>
            <a:r>
              <a:rPr lang="en-US" dirty="0" smtClean="0"/>
              <a:t> y </a:t>
            </a:r>
            <a:r>
              <a:rPr lang="en-US" dirty="0" err="1" smtClean="0"/>
              <a:t>fácil</a:t>
            </a:r>
            <a:r>
              <a:rPr lang="en-US" dirty="0" smtClean="0"/>
              <a:t> de </a:t>
            </a:r>
            <a:r>
              <a:rPr lang="en-US" dirty="0" err="1" smtClean="0"/>
              <a:t>recordar</a:t>
            </a:r>
            <a:r>
              <a:rPr lang="en-US" dirty="0" smtClean="0"/>
              <a:t>.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sz="2800" i="1" dirty="0" smtClean="0"/>
              <a:t>“</a:t>
            </a:r>
            <a:r>
              <a:rPr lang="en-US" sz="2800" i="1" dirty="0"/>
              <a:t>Lo que </a:t>
            </a:r>
            <a:r>
              <a:rPr lang="en-US" sz="2800" i="1" dirty="0" err="1"/>
              <a:t>realmente</a:t>
            </a:r>
            <a:r>
              <a:rPr lang="en-US" sz="2800" i="1" dirty="0"/>
              <a:t> me </a:t>
            </a:r>
            <a:r>
              <a:rPr lang="en-US" sz="2800" i="1" dirty="0" err="1"/>
              <a:t>gustaría</a:t>
            </a:r>
            <a:r>
              <a:rPr lang="en-US" sz="2800" i="1" dirty="0"/>
              <a:t>”, </a:t>
            </a:r>
            <a:r>
              <a:rPr lang="en-US" sz="2800" i="1" dirty="0" err="1"/>
              <a:t>respondio</a:t>
            </a:r>
            <a:r>
              <a:rPr lang="en-US" sz="2800" i="1" dirty="0"/>
              <a:t>́ con </a:t>
            </a:r>
            <a:r>
              <a:rPr lang="en-US" sz="2800" i="1" dirty="0" err="1"/>
              <a:t>solemnidad</a:t>
            </a:r>
            <a:r>
              <a:rPr lang="en-US" sz="2800" i="1" dirty="0"/>
              <a:t>, “</a:t>
            </a:r>
            <a:r>
              <a:rPr lang="en-US" sz="2800" i="1" dirty="0" err="1"/>
              <a:t>es</a:t>
            </a:r>
            <a:r>
              <a:rPr lang="en-US" sz="2800" i="1" dirty="0"/>
              <a:t> un </a:t>
            </a:r>
            <a:r>
              <a:rPr lang="en-US" sz="2800" i="1" dirty="0" err="1"/>
              <a:t>sistema</a:t>
            </a:r>
            <a:r>
              <a:rPr lang="en-US" sz="2800" i="1" dirty="0"/>
              <a:t> que lea mi </a:t>
            </a:r>
            <a:r>
              <a:rPr lang="en-US" sz="2800" i="1" dirty="0" err="1"/>
              <a:t>mente</a:t>
            </a:r>
            <a:r>
              <a:rPr lang="en-US" sz="2800" i="1" dirty="0"/>
              <a:t>. Que </a:t>
            </a:r>
            <a:r>
              <a:rPr lang="en-US" sz="2800" i="1" dirty="0" err="1"/>
              <a:t>sepa</a:t>
            </a:r>
            <a:r>
              <a:rPr lang="en-US" sz="2800" i="1" dirty="0"/>
              <a:t> lo que </a:t>
            </a:r>
            <a:r>
              <a:rPr lang="en-US" sz="2800" i="1" dirty="0" err="1"/>
              <a:t>quiero</a:t>
            </a:r>
            <a:r>
              <a:rPr lang="en-US" sz="2800" i="1" dirty="0"/>
              <a:t> </a:t>
            </a:r>
            <a:r>
              <a:rPr lang="en-US" sz="2800" i="1" dirty="0" err="1"/>
              <a:t>hacer</a:t>
            </a:r>
            <a:r>
              <a:rPr lang="en-US" sz="2800" i="1" dirty="0"/>
              <a:t> antes de que </a:t>
            </a:r>
            <a:r>
              <a:rPr lang="en-US" sz="2800" i="1" dirty="0" err="1"/>
              <a:t>necesite</a:t>
            </a:r>
            <a:r>
              <a:rPr lang="en-US" sz="2800" i="1" dirty="0"/>
              <a:t> </a:t>
            </a:r>
            <a:r>
              <a:rPr lang="en-US" sz="2800" i="1" dirty="0" err="1"/>
              <a:t>hacerlo</a:t>
            </a:r>
            <a:r>
              <a:rPr lang="en-US" sz="2800" i="1" dirty="0"/>
              <a:t> y que sea </a:t>
            </a:r>
            <a:r>
              <a:rPr lang="en-US" sz="2800" i="1" dirty="0" err="1"/>
              <a:t>fácil</a:t>
            </a:r>
            <a:r>
              <a:rPr lang="en-US" sz="2800" i="1" dirty="0"/>
              <a:t> para mí </a:t>
            </a:r>
            <a:r>
              <a:rPr lang="en-US" sz="2800" i="1" dirty="0" err="1"/>
              <a:t>obtener</a:t>
            </a:r>
            <a:r>
              <a:rPr lang="en-US" sz="2800" i="1" dirty="0"/>
              <a:t> </a:t>
            </a:r>
            <a:r>
              <a:rPr lang="en-US" sz="2800" i="1" dirty="0" err="1"/>
              <a:t>eso</a:t>
            </a:r>
            <a:r>
              <a:rPr lang="en-US" sz="2800" i="1" dirty="0"/>
              <a:t> que </a:t>
            </a:r>
            <a:r>
              <a:rPr lang="en-US" sz="2800" i="1" dirty="0" err="1"/>
              <a:t>quiero</a:t>
            </a:r>
            <a:r>
              <a:rPr lang="en-US" sz="2800" i="1" dirty="0"/>
              <a:t>. </a:t>
            </a:r>
            <a:r>
              <a:rPr lang="en-US" sz="2800" i="1" dirty="0" err="1"/>
              <a:t>Eso</a:t>
            </a:r>
            <a:r>
              <a:rPr lang="en-US" sz="2800" i="1" dirty="0"/>
              <a:t> </a:t>
            </a:r>
            <a:r>
              <a:rPr lang="en-US" sz="2800" i="1" dirty="0" err="1"/>
              <a:t>es</a:t>
            </a:r>
            <a:r>
              <a:rPr lang="en-US" sz="2800" i="1" dirty="0"/>
              <a:t> </a:t>
            </a:r>
            <a:r>
              <a:rPr lang="en-US" sz="2800" i="1" dirty="0" err="1"/>
              <a:t>todo</a:t>
            </a:r>
            <a:r>
              <a:rPr lang="en-US" sz="2800" i="1" dirty="0"/>
              <a:t>, </a:t>
            </a:r>
            <a:r>
              <a:rPr lang="en-US" sz="2800" i="1" dirty="0" err="1"/>
              <a:t>sólo</a:t>
            </a:r>
            <a:r>
              <a:rPr lang="en-US" sz="2800" i="1" dirty="0"/>
              <a:t> </a:t>
            </a:r>
            <a:r>
              <a:rPr lang="en-US" sz="2800" i="1" dirty="0" err="1"/>
              <a:t>eso</a:t>
            </a:r>
            <a:r>
              <a:rPr lang="en-US" sz="2800" i="1" dirty="0"/>
              <a:t>”. 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0420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Las 3 reglas doradas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Dejar</a:t>
            </a:r>
            <a:r>
              <a:rPr lang="en-US" dirty="0"/>
              <a:t> el control al </a:t>
            </a:r>
            <a:r>
              <a:rPr lang="en-US" dirty="0" err="1"/>
              <a:t>usuario</a:t>
            </a:r>
            <a:r>
              <a:rPr lang="en-US" dirty="0"/>
              <a:t>. </a:t>
            </a:r>
          </a:p>
          <a:p>
            <a:r>
              <a:rPr lang="en-US" dirty="0" err="1"/>
              <a:t>Reducir</a:t>
            </a:r>
            <a:r>
              <a:rPr lang="en-US" dirty="0"/>
              <a:t> la </a:t>
            </a:r>
            <a:r>
              <a:rPr lang="en-US" dirty="0" err="1"/>
              <a:t>carga</a:t>
            </a:r>
            <a:r>
              <a:rPr lang="en-US" dirty="0"/>
              <a:t> de </a:t>
            </a:r>
            <a:r>
              <a:rPr lang="en-US" dirty="0" err="1"/>
              <a:t>memoria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 </a:t>
            </a:r>
          </a:p>
          <a:p>
            <a:r>
              <a:rPr lang="en-US" dirty="0" err="1"/>
              <a:t>Hacer</a:t>
            </a:r>
            <a:r>
              <a:rPr lang="en-US" dirty="0"/>
              <a:t> que la </a:t>
            </a:r>
            <a:r>
              <a:rPr lang="en-US" dirty="0" err="1"/>
              <a:t>interfaz</a:t>
            </a:r>
            <a:r>
              <a:rPr lang="en-US" dirty="0"/>
              <a:t> sea </a:t>
            </a:r>
            <a:r>
              <a:rPr lang="en-US" dirty="0" err="1"/>
              <a:t>consistente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484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Dejar el control al usuario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90389"/>
            <a:ext cx="10178322" cy="5311036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La interfaz no puede ser frustrante de utilizar</a:t>
            </a:r>
          </a:p>
          <a:p>
            <a:r>
              <a:rPr lang="es-ES_tradnl" b="1" dirty="0" smtClean="0"/>
              <a:t>No obligar </a:t>
            </a:r>
            <a:r>
              <a:rPr lang="es-ES_tradnl" b="1" dirty="0"/>
              <a:t>al usuario a realizar </a:t>
            </a:r>
            <a:r>
              <a:rPr lang="es-ES_tradnl" b="1" dirty="0" smtClean="0"/>
              <a:t>acciones </a:t>
            </a:r>
            <a:r>
              <a:rPr lang="es-ES_tradnl" b="1" dirty="0"/>
              <a:t>innecesarias o no deseadas. </a:t>
            </a:r>
            <a:endParaRPr lang="es-ES_tradnl" b="1" dirty="0" smtClean="0"/>
          </a:p>
          <a:p>
            <a:r>
              <a:rPr lang="es-ES_tradnl" dirty="0"/>
              <a:t>El usuario debe poder entrar y salir del modo con poco o </a:t>
            </a:r>
            <a:r>
              <a:rPr lang="es-ES_tradnl" dirty="0" smtClean="0"/>
              <a:t>ningún </a:t>
            </a:r>
            <a:r>
              <a:rPr lang="es-ES_tradnl" dirty="0"/>
              <a:t>esfuerzo. </a:t>
            </a:r>
            <a:endParaRPr lang="es-ES_tradnl" dirty="0"/>
          </a:p>
          <a:p>
            <a:r>
              <a:rPr lang="es-ES_tradnl" b="1" dirty="0"/>
              <a:t>Dar una </a:t>
            </a:r>
            <a:r>
              <a:rPr lang="es-ES_tradnl" b="1" dirty="0" smtClean="0"/>
              <a:t>interacción </a:t>
            </a:r>
            <a:r>
              <a:rPr lang="es-ES_tradnl" b="1" dirty="0"/>
              <a:t>flexible. </a:t>
            </a:r>
            <a:r>
              <a:rPr lang="es-ES_tradnl" dirty="0" smtClean="0"/>
              <a:t>Cada usuario tiene diferentes preferencias de interacción (dispositivos).</a:t>
            </a:r>
          </a:p>
          <a:p>
            <a:r>
              <a:rPr lang="es-ES_tradnl" b="1" dirty="0"/>
              <a:t>Permitir que la </a:t>
            </a:r>
            <a:r>
              <a:rPr lang="es-ES_tradnl" b="1" dirty="0" smtClean="0"/>
              <a:t>interacción </a:t>
            </a:r>
            <a:r>
              <a:rPr lang="es-ES_tradnl" b="1" dirty="0"/>
              <a:t>del usuario sea interrumpible y </a:t>
            </a:r>
            <a:r>
              <a:rPr lang="es-ES_tradnl" b="1" dirty="0" smtClean="0"/>
              <a:t>también reversible </a:t>
            </a:r>
            <a:r>
              <a:rPr lang="es-ES_tradnl" dirty="0" smtClean="0"/>
              <a:t>(llenado de formulario largos)</a:t>
            </a:r>
            <a:r>
              <a:rPr lang="es-ES_tradnl" b="1" dirty="0" smtClean="0"/>
              <a:t>. </a:t>
            </a:r>
            <a:endParaRPr lang="es-ES_tradnl" dirty="0"/>
          </a:p>
          <a:p>
            <a:r>
              <a:rPr lang="es-ES_tradnl" b="1" dirty="0"/>
              <a:t>Facilitar la </a:t>
            </a:r>
            <a:r>
              <a:rPr lang="es-ES_tradnl" b="1" dirty="0" smtClean="0"/>
              <a:t>interacción </a:t>
            </a:r>
            <a:r>
              <a:rPr lang="es-ES_tradnl" b="1" dirty="0"/>
              <a:t>a medida que aumenta la habilidad y permitir que </a:t>
            </a:r>
            <a:r>
              <a:rPr lang="es-ES_tradnl" b="1" dirty="0" smtClean="0"/>
              <a:t>aquella </a:t>
            </a:r>
            <a:r>
              <a:rPr lang="es-ES_tradnl" b="1" dirty="0"/>
              <a:t>se </a:t>
            </a:r>
            <a:r>
              <a:rPr lang="es-ES_tradnl" b="1" dirty="0" smtClean="0"/>
              <a:t>personalice </a:t>
            </a:r>
            <a:r>
              <a:rPr lang="es-ES_tradnl" dirty="0" smtClean="0"/>
              <a:t>(Accesos directos, pantalla de inicio personalizable)</a:t>
            </a:r>
            <a:r>
              <a:rPr lang="es-ES_tradnl" b="1" dirty="0" smtClean="0"/>
              <a:t>. </a:t>
            </a:r>
          </a:p>
          <a:p>
            <a:r>
              <a:rPr lang="es-ES_tradnl" b="1" dirty="0"/>
              <a:t>Ocultar los tecnicismos internos al usuario ocasional. </a:t>
            </a:r>
            <a:r>
              <a:rPr lang="es-ES_tradnl" dirty="0" smtClean="0"/>
              <a:t>El usuario no debe preocuparse </a:t>
            </a:r>
            <a:r>
              <a:rPr lang="es-ES_tradnl" dirty="0"/>
              <a:t>del sistema operativo, </a:t>
            </a:r>
            <a:r>
              <a:rPr lang="es-ES_tradnl" dirty="0" smtClean="0"/>
              <a:t>de administración </a:t>
            </a:r>
            <a:r>
              <a:rPr lang="es-ES_tradnl" dirty="0"/>
              <a:t>de </a:t>
            </a:r>
            <a:r>
              <a:rPr lang="es-ES_tradnl" dirty="0" smtClean="0"/>
              <a:t>archivo, etc.</a:t>
            </a:r>
          </a:p>
          <a:p>
            <a:r>
              <a:rPr lang="es-ES_tradnl" b="1" dirty="0" err="1"/>
              <a:t>Diseñar</a:t>
            </a:r>
            <a:r>
              <a:rPr lang="es-ES_tradnl" b="1" dirty="0"/>
              <a:t> la </a:t>
            </a:r>
            <a:r>
              <a:rPr lang="es-ES_tradnl" b="1" dirty="0" err="1"/>
              <a:t>interacción</a:t>
            </a:r>
            <a:r>
              <a:rPr lang="es-ES_tradnl" b="1" dirty="0"/>
              <a:t> directa con objetos que aparezcan en la pantalla.</a:t>
            </a:r>
            <a:r>
              <a:rPr lang="es-ES_tradnl" dirty="0"/>
              <a:t> </a:t>
            </a:r>
            <a:r>
              <a:rPr lang="es-ES_tradnl" dirty="0" smtClean="0"/>
              <a:t>Interactuar con objetos en pantalla en </a:t>
            </a:r>
            <a:r>
              <a:rPr lang="es-ES_tradnl" dirty="0"/>
              <a:t>la misma forma en la que lo </a:t>
            </a:r>
            <a:r>
              <a:rPr lang="es-ES_tradnl" dirty="0" err="1"/>
              <a:t>haría</a:t>
            </a:r>
            <a:r>
              <a:rPr lang="es-ES_tradnl" dirty="0"/>
              <a:t> si el objeto fuera algo </a:t>
            </a:r>
            <a:r>
              <a:rPr lang="es-ES_tradnl" dirty="0" err="1" smtClean="0"/>
              <a:t>físico</a:t>
            </a:r>
            <a:r>
              <a:rPr lang="es-ES_tradnl" dirty="0" smtClean="0"/>
              <a:t>. (estirar, mover, </a:t>
            </a:r>
            <a:r>
              <a:rPr lang="es-ES_tradnl" dirty="0" err="1" smtClean="0"/>
              <a:t>etc</a:t>
            </a:r>
            <a:r>
              <a:rPr lang="es-ES_tradnl" dirty="0" smtClean="0"/>
              <a:t>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6573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Reducir</a:t>
            </a:r>
            <a:r>
              <a:rPr lang="en-US" b="1" dirty="0"/>
              <a:t> la </a:t>
            </a:r>
            <a:r>
              <a:rPr lang="en-US" b="1" dirty="0" err="1"/>
              <a:t>necesidad</a:t>
            </a:r>
            <a:r>
              <a:rPr lang="en-US" b="1" dirty="0"/>
              <a:t> de que el </a:t>
            </a:r>
            <a:r>
              <a:rPr lang="en-US" b="1" dirty="0" err="1"/>
              <a:t>usuario</a:t>
            </a:r>
            <a:r>
              <a:rPr lang="en-US" b="1" dirty="0"/>
              <a:t> </a:t>
            </a:r>
            <a:r>
              <a:rPr lang="en-US" b="1" dirty="0" err="1" smtClean="0"/>
              <a:t>memorice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26908"/>
          </a:xfrm>
        </p:spPr>
        <p:txBody>
          <a:bodyPr/>
          <a:lstStyle/>
          <a:p>
            <a:r>
              <a:rPr lang="en-US" dirty="0"/>
              <a:t>Entre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/>
              <a:t>cosas</a:t>
            </a:r>
            <a:r>
              <a:rPr lang="en-US" dirty="0"/>
              <a:t> </a:t>
            </a:r>
            <a:r>
              <a:rPr lang="en-US" dirty="0" err="1"/>
              <a:t>tenga</a:t>
            </a:r>
            <a:r>
              <a:rPr lang="en-US" dirty="0"/>
              <a:t> que </a:t>
            </a:r>
            <a:r>
              <a:rPr lang="en-US" dirty="0" err="1"/>
              <a:t>recordar</a:t>
            </a:r>
            <a:r>
              <a:rPr lang="en-US" dirty="0"/>
              <a:t> el </a:t>
            </a:r>
            <a:r>
              <a:rPr lang="en-US" dirty="0" err="1"/>
              <a:t>usuario</a:t>
            </a:r>
            <a:r>
              <a:rPr lang="en-US" dirty="0"/>
              <a:t>, </a:t>
            </a:r>
            <a:r>
              <a:rPr lang="en-US" dirty="0" err="1"/>
              <a:t>más</a:t>
            </a:r>
            <a:r>
              <a:rPr lang="en-US" dirty="0"/>
              <a:t> </a:t>
            </a:r>
            <a:r>
              <a:rPr lang="en-US" dirty="0" err="1"/>
              <a:t>fácil</a:t>
            </a:r>
            <a:r>
              <a:rPr lang="en-US" dirty="0"/>
              <a:t> será que </a:t>
            </a:r>
            <a:r>
              <a:rPr lang="en-US" dirty="0" err="1"/>
              <a:t>cometa</a:t>
            </a:r>
            <a:r>
              <a:rPr lang="en-US" dirty="0"/>
              <a:t> </a:t>
            </a:r>
            <a:r>
              <a:rPr lang="en-US" dirty="0" err="1" smtClean="0"/>
              <a:t>errores</a:t>
            </a:r>
            <a:r>
              <a:rPr lang="en-US" dirty="0" smtClean="0"/>
              <a:t>.</a:t>
            </a:r>
          </a:p>
          <a:p>
            <a:r>
              <a:rPr lang="en-US" b="1" dirty="0" err="1"/>
              <a:t>Reducir</a:t>
            </a:r>
            <a:r>
              <a:rPr lang="en-US" b="1" dirty="0"/>
              <a:t> la </a:t>
            </a:r>
            <a:r>
              <a:rPr lang="en-US" b="1" dirty="0" err="1"/>
              <a:t>demanda</a:t>
            </a:r>
            <a:r>
              <a:rPr lang="en-US" b="1" dirty="0"/>
              <a:t> de </a:t>
            </a:r>
            <a:r>
              <a:rPr lang="en-US" b="1" dirty="0" err="1"/>
              <a:t>memoria</a:t>
            </a:r>
            <a:r>
              <a:rPr lang="en-US" b="1" dirty="0"/>
              <a:t> de </a:t>
            </a:r>
            <a:r>
              <a:rPr lang="en-US" b="1" dirty="0" err="1"/>
              <a:t>corto</a:t>
            </a:r>
            <a:r>
              <a:rPr lang="en-US" b="1" dirty="0"/>
              <a:t> </a:t>
            </a:r>
            <a:r>
              <a:rPr lang="en-US" b="1" dirty="0" err="1"/>
              <a:t>plazo</a:t>
            </a:r>
            <a:r>
              <a:rPr lang="en-US" b="1" dirty="0" smtClean="0"/>
              <a:t>. </a:t>
            </a:r>
            <a:r>
              <a:rPr lang="en-US" dirty="0" err="1"/>
              <a:t>D</a:t>
            </a:r>
            <a:r>
              <a:rPr lang="en-US" dirty="0" err="1" smtClean="0"/>
              <a:t>isminuir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recordar</a:t>
            </a:r>
            <a:r>
              <a:rPr lang="en-US" dirty="0"/>
              <a:t> </a:t>
            </a:r>
            <a:r>
              <a:rPr lang="en-US" dirty="0" err="1"/>
              <a:t>acciones</a:t>
            </a:r>
            <a:r>
              <a:rPr lang="en-US" dirty="0"/>
              <a:t>, entradas y </a:t>
            </a:r>
            <a:r>
              <a:rPr lang="en-US" dirty="0" err="1"/>
              <a:t>resultados</a:t>
            </a:r>
            <a:r>
              <a:rPr lang="en-US" dirty="0"/>
              <a:t> del </a:t>
            </a:r>
            <a:r>
              <a:rPr lang="en-US" dirty="0" err="1"/>
              <a:t>pasado</a:t>
            </a:r>
            <a:r>
              <a:rPr lang="en-US" dirty="0"/>
              <a:t>. </a:t>
            </a:r>
            <a:r>
              <a:rPr lang="en-US" dirty="0" smtClean="0"/>
              <a:t>Dar claves </a:t>
            </a:r>
            <a:r>
              <a:rPr lang="en-US" dirty="0" err="1"/>
              <a:t>visuales</a:t>
            </a:r>
            <a:r>
              <a:rPr lang="en-US" dirty="0"/>
              <a:t> que </a:t>
            </a:r>
            <a:r>
              <a:rPr lang="en-US" dirty="0" err="1"/>
              <a:t>permitan</a:t>
            </a:r>
            <a:r>
              <a:rPr lang="en-US" dirty="0"/>
              <a:t> al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reconocer</a:t>
            </a:r>
            <a:r>
              <a:rPr lang="en-US" dirty="0"/>
              <a:t> </a:t>
            </a:r>
            <a:r>
              <a:rPr lang="en-US" dirty="0" err="1"/>
              <a:t>acciones</a:t>
            </a:r>
            <a:r>
              <a:rPr lang="en-US" dirty="0"/>
              <a:t> </a:t>
            </a:r>
            <a:r>
              <a:rPr lang="en-US" dirty="0" err="1" smtClean="0"/>
              <a:t>anteriores</a:t>
            </a:r>
            <a:r>
              <a:rPr lang="en-US" dirty="0" smtClean="0"/>
              <a:t>.</a:t>
            </a:r>
          </a:p>
          <a:p>
            <a:r>
              <a:rPr lang="en-US" b="1" dirty="0" err="1"/>
              <a:t>Hacer</a:t>
            </a:r>
            <a:r>
              <a:rPr lang="en-US" b="1" dirty="0"/>
              <a:t> que lo </a:t>
            </a:r>
            <a:r>
              <a:rPr lang="en-US" b="1" dirty="0" err="1"/>
              <a:t>preestablecido</a:t>
            </a:r>
            <a:r>
              <a:rPr lang="en-US" b="1" dirty="0"/>
              <a:t> sea </a:t>
            </a:r>
            <a:r>
              <a:rPr lang="en-US" b="1" dirty="0" err="1"/>
              <a:t>significativo</a:t>
            </a:r>
            <a:r>
              <a:rPr lang="en-US" b="1" dirty="0" smtClean="0"/>
              <a:t>.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sentido</a:t>
            </a:r>
            <a:r>
              <a:rPr lang="en-US" dirty="0"/>
              <a:t> para el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 smtClean="0"/>
              <a:t>promedio</a:t>
            </a:r>
            <a:r>
              <a:rPr lang="en-US" dirty="0" smtClean="0"/>
              <a:t>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personalizable</a:t>
            </a:r>
            <a:r>
              <a:rPr lang="en-US" dirty="0" smtClean="0"/>
              <a:t>.</a:t>
            </a:r>
          </a:p>
          <a:p>
            <a:r>
              <a:rPr lang="en-US" b="1" dirty="0" err="1"/>
              <a:t>Definir</a:t>
            </a:r>
            <a:r>
              <a:rPr lang="en-US" b="1" dirty="0"/>
              <a:t> </a:t>
            </a:r>
            <a:r>
              <a:rPr lang="en-US" b="1" dirty="0" err="1"/>
              <a:t>atajos</a:t>
            </a:r>
            <a:r>
              <a:rPr lang="en-US" b="1" dirty="0"/>
              <a:t> que </a:t>
            </a:r>
            <a:r>
              <a:rPr lang="en-US" b="1" dirty="0" err="1"/>
              <a:t>sean</a:t>
            </a:r>
            <a:r>
              <a:rPr lang="en-US" b="1" dirty="0"/>
              <a:t> </a:t>
            </a:r>
            <a:r>
              <a:rPr lang="en-US" b="1" dirty="0" err="1"/>
              <a:t>intuitivos</a:t>
            </a:r>
            <a:r>
              <a:rPr lang="en-US" b="1" dirty="0"/>
              <a:t>. </a:t>
            </a:r>
            <a:r>
              <a:rPr lang="en-US" dirty="0" err="1" smtClean="0"/>
              <a:t>Atajos</a:t>
            </a:r>
            <a:r>
              <a:rPr lang="en-US" dirty="0" smtClean="0"/>
              <a:t> del </a:t>
            </a:r>
            <a:r>
              <a:rPr lang="en-US" dirty="0" err="1" smtClean="0"/>
              <a:t>teclado</a:t>
            </a:r>
            <a:r>
              <a:rPr lang="en-US" dirty="0" smtClean="0"/>
              <a:t> con </a:t>
            </a:r>
            <a:r>
              <a:rPr lang="en-US" dirty="0" err="1" smtClean="0"/>
              <a:t>sentido</a:t>
            </a:r>
            <a:r>
              <a:rPr lang="en-US" dirty="0" smtClean="0"/>
              <a:t>.</a:t>
            </a:r>
          </a:p>
          <a:p>
            <a:r>
              <a:rPr lang="en-US" b="1" dirty="0"/>
              <a:t>La </a:t>
            </a:r>
            <a:r>
              <a:rPr lang="en-US" b="1" dirty="0" err="1"/>
              <a:t>distribución</a:t>
            </a:r>
            <a:r>
              <a:rPr lang="en-US" b="1" dirty="0"/>
              <a:t> visual de la </a:t>
            </a:r>
            <a:r>
              <a:rPr lang="en-US" b="1" dirty="0" err="1"/>
              <a:t>interfaz</a:t>
            </a:r>
            <a:r>
              <a:rPr lang="en-US" b="1" dirty="0"/>
              <a:t> </a:t>
            </a:r>
            <a:r>
              <a:rPr lang="en-US" b="1" dirty="0" err="1"/>
              <a:t>debe</a:t>
            </a:r>
            <a:r>
              <a:rPr lang="en-US" b="1" dirty="0"/>
              <a:t> </a:t>
            </a:r>
            <a:r>
              <a:rPr lang="en-US" b="1" dirty="0" err="1"/>
              <a:t>basarse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metáfora</a:t>
            </a:r>
            <a:r>
              <a:rPr lang="en-US" b="1" dirty="0"/>
              <a:t> del </a:t>
            </a:r>
            <a:r>
              <a:rPr lang="en-US" b="1" dirty="0" err="1"/>
              <a:t>mundo</a:t>
            </a:r>
            <a:r>
              <a:rPr lang="en-US" b="1" dirty="0"/>
              <a:t> real. </a:t>
            </a:r>
            <a:r>
              <a:rPr lang="en-US" dirty="0" smtClean="0"/>
              <a:t>(</a:t>
            </a:r>
            <a:r>
              <a:rPr lang="en-US" dirty="0" err="1" smtClean="0"/>
              <a:t>Formularios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r>
              <a:rPr lang="en-US" dirty="0" smtClean="0"/>
              <a:t>, </a:t>
            </a:r>
            <a:r>
              <a:rPr lang="en-US" dirty="0" err="1" smtClean="0"/>
              <a:t>ubicación</a:t>
            </a:r>
            <a:r>
              <a:rPr lang="en-US" dirty="0" smtClean="0"/>
              <a:t> de </a:t>
            </a:r>
            <a:r>
              <a:rPr lang="en-US" dirty="0" err="1" smtClean="0"/>
              <a:t>cámaras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casa con un </a:t>
            </a:r>
            <a:r>
              <a:rPr lang="en-US" dirty="0" err="1" smtClean="0"/>
              <a:t>plano</a:t>
            </a:r>
            <a:r>
              <a:rPr lang="en-US" dirty="0" smtClean="0"/>
              <a:t>, etc.) </a:t>
            </a:r>
            <a:endParaRPr lang="en-US" dirty="0"/>
          </a:p>
          <a:p>
            <a:r>
              <a:rPr lang="en-US" b="1" dirty="0" err="1"/>
              <a:t>Revelar</a:t>
            </a:r>
            <a:r>
              <a:rPr lang="en-US" b="1" dirty="0"/>
              <a:t> </a:t>
            </a:r>
            <a:r>
              <a:rPr lang="en-US" b="1" dirty="0" err="1" smtClean="0"/>
              <a:t>información</a:t>
            </a:r>
            <a:r>
              <a:rPr lang="en-US" b="1" dirty="0" smtClean="0"/>
              <a:t> </a:t>
            </a:r>
            <a:r>
              <a:rPr lang="en-US" b="1" dirty="0"/>
              <a:t>de </a:t>
            </a:r>
            <a:r>
              <a:rPr lang="en-US" b="1" dirty="0" err="1"/>
              <a:t>manera</a:t>
            </a:r>
            <a:r>
              <a:rPr lang="en-US" b="1" dirty="0"/>
              <a:t> </a:t>
            </a:r>
            <a:r>
              <a:rPr lang="en-US" b="1" dirty="0" err="1"/>
              <a:t>progresiva</a:t>
            </a:r>
            <a:r>
              <a:rPr lang="en-US" b="1" dirty="0"/>
              <a:t>. </a:t>
            </a:r>
            <a:r>
              <a:rPr lang="en-US" dirty="0" smtClean="0"/>
              <a:t>Un </a:t>
            </a:r>
            <a:r>
              <a:rPr lang="en-US" dirty="0" err="1" smtClean="0"/>
              <a:t>menú</a:t>
            </a:r>
            <a:r>
              <a:rPr lang="en-US" dirty="0" smtClean="0"/>
              <a:t> con </a:t>
            </a:r>
            <a:r>
              <a:rPr lang="en-US" dirty="0" err="1" smtClean="0"/>
              <a:t>niveles</a:t>
            </a:r>
            <a:r>
              <a:rPr lang="en-US" dirty="0" smtClean="0"/>
              <a:t>. O la </a:t>
            </a:r>
            <a:r>
              <a:rPr lang="en-US" dirty="0" err="1" smtClean="0"/>
              <a:t>opción</a:t>
            </a:r>
            <a:r>
              <a:rPr lang="en-US" dirty="0" smtClean="0"/>
              <a:t> de </a:t>
            </a:r>
            <a:r>
              <a:rPr lang="en-US" dirty="0" err="1" smtClean="0"/>
              <a:t>subrayado</a:t>
            </a:r>
            <a:r>
              <a:rPr lang="en-US" dirty="0" smtClean="0"/>
              <a:t> (</a:t>
            </a:r>
            <a:r>
              <a:rPr lang="en-US" dirty="0" err="1" smtClean="0"/>
              <a:t>línea</a:t>
            </a:r>
            <a:r>
              <a:rPr lang="en-US" dirty="0" smtClean="0"/>
              <a:t>, </a:t>
            </a:r>
            <a:r>
              <a:rPr lang="en-US" dirty="0" err="1" smtClean="0"/>
              <a:t>puntos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8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Hacer</a:t>
            </a:r>
            <a:r>
              <a:rPr lang="en-US" b="1" dirty="0" smtClean="0"/>
              <a:t> </a:t>
            </a:r>
            <a:r>
              <a:rPr lang="en-US" b="1" dirty="0" err="1"/>
              <a:t>consistente</a:t>
            </a:r>
            <a:r>
              <a:rPr lang="en-US" b="1" dirty="0"/>
              <a:t> la </a:t>
            </a:r>
            <a:r>
              <a:rPr lang="en-US" b="1" dirty="0" err="1"/>
              <a:t>interfaz</a:t>
            </a:r>
            <a:r>
              <a:rPr lang="en-US" b="1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Permita</a:t>
            </a:r>
            <a:r>
              <a:rPr lang="en-US" b="1" dirty="0"/>
              <a:t> que el </a:t>
            </a:r>
            <a:r>
              <a:rPr lang="en-US" b="1" dirty="0" err="1"/>
              <a:t>usuario</a:t>
            </a:r>
            <a:r>
              <a:rPr lang="en-US" b="1" dirty="0"/>
              <a:t> </a:t>
            </a:r>
            <a:r>
              <a:rPr lang="en-US" b="1" dirty="0" err="1"/>
              <a:t>coloque</a:t>
            </a:r>
            <a:r>
              <a:rPr lang="en-US" b="1" dirty="0"/>
              <a:t> la </a:t>
            </a:r>
            <a:r>
              <a:rPr lang="en-US" b="1" dirty="0" err="1"/>
              <a:t>tarea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curso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un </a:t>
            </a:r>
            <a:r>
              <a:rPr lang="en-US" b="1" dirty="0" err="1"/>
              <a:t>contexto</a:t>
            </a:r>
            <a:r>
              <a:rPr lang="en-US" b="1" dirty="0"/>
              <a:t> </a:t>
            </a:r>
            <a:r>
              <a:rPr lang="en-US" b="1" dirty="0" err="1"/>
              <a:t>significativo</a:t>
            </a:r>
            <a:r>
              <a:rPr lang="en-US" b="1" dirty="0"/>
              <a:t>. </a:t>
            </a:r>
            <a:r>
              <a:rPr lang="es-ES_tradnl" dirty="0" smtClean="0"/>
              <a:t> Utilizar colores, títulos, gráficos que permitan al usuario saber que está ocurriendo en el momento.</a:t>
            </a:r>
          </a:p>
          <a:p>
            <a:r>
              <a:rPr lang="es-ES_tradnl" b="1" dirty="0"/>
              <a:t>Mantener la consistencia en toda la familia de aplicaciones</a:t>
            </a:r>
            <a:r>
              <a:rPr lang="es-ES_tradnl" b="1" dirty="0" smtClean="0"/>
              <a:t>. </a:t>
            </a:r>
            <a:r>
              <a:rPr lang="es-ES_tradnl" dirty="0" smtClean="0"/>
              <a:t>Permite que el usuario se familiarice.</a:t>
            </a:r>
          </a:p>
        </p:txBody>
      </p:sp>
    </p:spTree>
    <p:extLst>
      <p:ext uri="{BB962C8B-B14F-4D97-AF65-F5344CB8AC3E}">
        <p14:creationId xmlns:p14="http://schemas.microsoft.com/office/powerpoint/2010/main" val="181929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CONSULTA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¿Qué es la usabilidad en interfaces de usuario?</a:t>
            </a:r>
          </a:p>
          <a:p>
            <a:r>
              <a:rPr lang="es-ES_tradnl" dirty="0" smtClean="0"/>
              <a:t>¿Cómo se puede medir la usabilidad?</a:t>
            </a:r>
          </a:p>
          <a:p>
            <a:r>
              <a:rPr lang="es-ES_tradnl" dirty="0" smtClean="0"/>
              <a:t>¿Qué preguntas debe hacerse para asegurar la usabilidad?</a:t>
            </a:r>
          </a:p>
          <a:p>
            <a:r>
              <a:rPr lang="es-ES_tradnl" dirty="0" smtClean="0"/>
              <a:t>¿Qué ventajas tienen las interfaces con alta usabilidad?</a:t>
            </a:r>
          </a:p>
        </p:txBody>
      </p:sp>
    </p:spTree>
    <p:extLst>
      <p:ext uri="{BB962C8B-B14F-4D97-AF65-F5344CB8AC3E}">
        <p14:creationId xmlns:p14="http://schemas.microsoft.com/office/powerpoint/2010/main" val="105444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ANÁLISIS </a:t>
            </a:r>
            <a:r>
              <a:rPr lang="en-US" b="1" dirty="0"/>
              <a:t>Y </a:t>
            </a:r>
            <a:r>
              <a:rPr lang="en-US" b="1" dirty="0" smtClean="0"/>
              <a:t>DISEÑO </a:t>
            </a:r>
            <a:r>
              <a:rPr lang="en-US" b="1" dirty="0"/>
              <a:t>DE LA INTERFAZ DE </a:t>
            </a:r>
            <a:r>
              <a:rPr lang="en-US" b="1" dirty="0" smtClean="0"/>
              <a:t>USUARIO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“</a:t>
            </a:r>
            <a:r>
              <a:rPr lang="en-US" i="1" dirty="0" err="1"/>
              <a:t>todo</a:t>
            </a:r>
            <a:r>
              <a:rPr lang="en-US" i="1" dirty="0"/>
              <a:t> </a:t>
            </a:r>
            <a:r>
              <a:rPr lang="en-US" i="1" dirty="0" err="1"/>
              <a:t>diseño</a:t>
            </a:r>
            <a:r>
              <a:rPr lang="en-US" i="1" dirty="0"/>
              <a:t> </a:t>
            </a:r>
            <a:r>
              <a:rPr lang="en-US" i="1" dirty="0" err="1"/>
              <a:t>debe</a:t>
            </a:r>
            <a:r>
              <a:rPr lang="en-US" i="1" dirty="0"/>
              <a:t> </a:t>
            </a:r>
            <a:r>
              <a:rPr lang="en-US" i="1" dirty="0" err="1"/>
              <a:t>comenzar</a:t>
            </a:r>
            <a:r>
              <a:rPr lang="en-US" i="1" dirty="0"/>
              <a:t> con la </a:t>
            </a:r>
            <a:r>
              <a:rPr lang="en-US" i="1" dirty="0" err="1"/>
              <a:t>comprensión</a:t>
            </a:r>
            <a:r>
              <a:rPr lang="en-US" i="1" dirty="0"/>
              <a:t> de </a:t>
            </a:r>
            <a:r>
              <a:rPr lang="en-US" i="1" dirty="0" err="1"/>
              <a:t>los</a:t>
            </a:r>
            <a:r>
              <a:rPr lang="en-US" i="1" dirty="0"/>
              <a:t> </a:t>
            </a:r>
            <a:r>
              <a:rPr lang="en-US" i="1" dirty="0" err="1"/>
              <a:t>usuarios</a:t>
            </a:r>
            <a:r>
              <a:rPr lang="en-US" i="1" dirty="0"/>
              <a:t> que se </a:t>
            </a:r>
            <a:r>
              <a:rPr lang="en-US" i="1" dirty="0" err="1"/>
              <a:t>busca</a:t>
            </a:r>
            <a:r>
              <a:rPr lang="en-US" i="1" dirty="0"/>
              <a:t>, lo que </a:t>
            </a:r>
            <a:r>
              <a:rPr lang="en-US" i="1" dirty="0" err="1"/>
              <a:t>incluye</a:t>
            </a:r>
            <a:r>
              <a:rPr lang="en-US" i="1" dirty="0"/>
              <a:t> </a:t>
            </a:r>
            <a:r>
              <a:rPr lang="en-US" i="1" dirty="0" err="1"/>
              <a:t>los</a:t>
            </a:r>
            <a:r>
              <a:rPr lang="en-US" i="1" dirty="0"/>
              <a:t> </a:t>
            </a:r>
            <a:r>
              <a:rPr lang="en-US" i="1" dirty="0" err="1"/>
              <a:t>perfiles</a:t>
            </a:r>
            <a:r>
              <a:rPr lang="en-US" i="1" dirty="0"/>
              <a:t> de </a:t>
            </a:r>
            <a:r>
              <a:rPr lang="en-US" i="1" dirty="0" err="1"/>
              <a:t>edad</a:t>
            </a:r>
            <a:r>
              <a:rPr lang="en-US" i="1" dirty="0"/>
              <a:t>, </a:t>
            </a:r>
            <a:r>
              <a:rPr lang="en-US" i="1" dirty="0" err="1"/>
              <a:t>género</a:t>
            </a:r>
            <a:r>
              <a:rPr lang="en-US" i="1" dirty="0"/>
              <a:t>, </a:t>
            </a:r>
            <a:r>
              <a:rPr lang="en-US" i="1" dirty="0" err="1"/>
              <a:t>condiciones</a:t>
            </a:r>
            <a:r>
              <a:rPr lang="en-US" i="1" dirty="0"/>
              <a:t> </a:t>
            </a:r>
            <a:r>
              <a:rPr lang="en-US" i="1" dirty="0" err="1"/>
              <a:t>físicas</a:t>
            </a:r>
            <a:r>
              <a:rPr lang="en-US" i="1" dirty="0"/>
              <a:t>, </a:t>
            </a:r>
            <a:r>
              <a:rPr lang="en-US" i="1" dirty="0" err="1"/>
              <a:t>educación</a:t>
            </a:r>
            <a:r>
              <a:rPr lang="en-US" i="1" dirty="0"/>
              <a:t>, </a:t>
            </a:r>
            <a:r>
              <a:rPr lang="en-US" i="1" dirty="0" err="1"/>
              <a:t>antecedentes</a:t>
            </a:r>
            <a:r>
              <a:rPr lang="en-US" i="1" dirty="0"/>
              <a:t> </a:t>
            </a:r>
            <a:r>
              <a:rPr lang="en-US" i="1" dirty="0" err="1"/>
              <a:t>culturales</a:t>
            </a:r>
            <a:r>
              <a:rPr lang="en-US" i="1" dirty="0"/>
              <a:t> o </a:t>
            </a:r>
            <a:r>
              <a:rPr lang="en-US" i="1" dirty="0" err="1"/>
              <a:t>étnicos</a:t>
            </a:r>
            <a:r>
              <a:rPr lang="en-US" i="1" dirty="0"/>
              <a:t>, </a:t>
            </a:r>
            <a:r>
              <a:rPr lang="en-US" i="1" dirty="0" err="1"/>
              <a:t>motivación</a:t>
            </a:r>
            <a:r>
              <a:rPr lang="en-US" i="1" dirty="0"/>
              <a:t>, </a:t>
            </a:r>
            <a:r>
              <a:rPr lang="en-US" i="1" dirty="0" err="1"/>
              <a:t>metas</a:t>
            </a:r>
            <a:r>
              <a:rPr lang="en-US" i="1" dirty="0"/>
              <a:t> y </a:t>
            </a:r>
            <a:r>
              <a:rPr lang="en-US" i="1" dirty="0" err="1"/>
              <a:t>personalidad</a:t>
            </a:r>
            <a:r>
              <a:rPr lang="en-US" i="1" dirty="0"/>
              <a:t>” </a:t>
            </a:r>
            <a:endParaRPr lang="en-US" i="1" dirty="0"/>
          </a:p>
          <a:p>
            <a:r>
              <a:rPr lang="es-ES_tradnl" dirty="0" smtClean="0"/>
              <a:t>Usuarios: principiantes, intermitentes que saben, frecuentes conocedores.</a:t>
            </a:r>
          </a:p>
          <a:p>
            <a:r>
              <a:rPr lang="es-ES_tradnl" dirty="0" smtClean="0"/>
              <a:t>Proceso: </a:t>
            </a:r>
            <a:r>
              <a:rPr lang="es-ES_tradnl" dirty="0"/>
              <a:t>comienza en el interior de la espiral e incluye cuatro actividades </a:t>
            </a:r>
            <a:r>
              <a:rPr lang="es-ES_tradnl" dirty="0" smtClean="0"/>
              <a:t>estructurales:</a:t>
            </a:r>
          </a:p>
          <a:p>
            <a:pPr lvl="1"/>
            <a:r>
              <a:rPr lang="es-ES_tradnl" dirty="0" smtClean="0"/>
              <a:t>1</a:t>
            </a:r>
            <a:r>
              <a:rPr lang="es-ES_tradnl" dirty="0"/>
              <a:t>) </a:t>
            </a:r>
            <a:r>
              <a:rPr lang="es-ES_tradnl" dirty="0" err="1"/>
              <a:t>análisis</a:t>
            </a:r>
            <a:r>
              <a:rPr lang="es-ES_tradnl" dirty="0"/>
              <a:t> y modelado de la interfaz, </a:t>
            </a:r>
            <a:endParaRPr lang="es-ES_tradnl" dirty="0" smtClean="0"/>
          </a:p>
          <a:p>
            <a:pPr lvl="1"/>
            <a:r>
              <a:rPr lang="es-ES_tradnl" dirty="0" smtClean="0"/>
              <a:t>2</a:t>
            </a:r>
            <a:r>
              <a:rPr lang="es-ES_tradnl" dirty="0"/>
              <a:t>) </a:t>
            </a:r>
            <a:r>
              <a:rPr lang="es-ES_tradnl" dirty="0" err="1"/>
              <a:t>diseño</a:t>
            </a:r>
            <a:r>
              <a:rPr lang="es-ES_tradnl" dirty="0"/>
              <a:t> de </a:t>
            </a:r>
            <a:r>
              <a:rPr lang="es-ES_tradnl" dirty="0" err="1"/>
              <a:t>ésta</a:t>
            </a:r>
            <a:r>
              <a:rPr lang="es-ES_tradnl" dirty="0"/>
              <a:t>, </a:t>
            </a:r>
            <a:endParaRPr lang="es-ES_tradnl" dirty="0" smtClean="0"/>
          </a:p>
          <a:p>
            <a:pPr lvl="1"/>
            <a:r>
              <a:rPr lang="es-ES_tradnl" dirty="0" smtClean="0"/>
              <a:t>3</a:t>
            </a:r>
            <a:r>
              <a:rPr lang="es-ES_tradnl" dirty="0"/>
              <a:t>) </a:t>
            </a:r>
            <a:r>
              <a:rPr lang="es-ES_tradnl" dirty="0" err="1"/>
              <a:t>construcción</a:t>
            </a:r>
            <a:r>
              <a:rPr lang="es-ES_tradnl" dirty="0"/>
              <a:t> y </a:t>
            </a:r>
            <a:endParaRPr lang="es-ES_tradnl" dirty="0" smtClean="0"/>
          </a:p>
          <a:p>
            <a:pPr lvl="1"/>
            <a:r>
              <a:rPr lang="es-ES_tradnl" dirty="0" smtClean="0"/>
              <a:t>4</a:t>
            </a:r>
            <a:r>
              <a:rPr lang="es-ES_tradnl" dirty="0"/>
              <a:t>) </a:t>
            </a:r>
            <a:r>
              <a:rPr lang="es-ES_tradnl" dirty="0" err="1"/>
              <a:t>validación</a:t>
            </a:r>
            <a:r>
              <a:rPr lang="es-ES_tradnl" dirty="0"/>
              <a:t>. </a:t>
            </a:r>
            <a:endParaRPr lang="es-ES_tradnl" dirty="0"/>
          </a:p>
          <a:p>
            <a:endParaRPr lang="es-ES_tradnl" dirty="0" smtClean="0"/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7784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Proceso de diseño de la interfaz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189" y="2286000"/>
            <a:ext cx="7252571" cy="359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5671" y="1689851"/>
            <a:ext cx="178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mtClean="0"/>
              <a:t>Proceso iterativo</a:t>
            </a:r>
          </a:p>
        </p:txBody>
      </p:sp>
    </p:spTree>
    <p:extLst>
      <p:ext uri="{BB962C8B-B14F-4D97-AF65-F5344CB8AC3E}">
        <p14:creationId xmlns:p14="http://schemas.microsoft.com/office/powerpoint/2010/main" val="48311823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2209</TotalTime>
  <Words>1186</Words>
  <Application>Microsoft Macintosh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Gill Sans MT</vt:lpstr>
      <vt:lpstr>Impact</vt:lpstr>
      <vt:lpstr>Arial</vt:lpstr>
      <vt:lpstr>Badge</vt:lpstr>
      <vt:lpstr>DISEÑo DE LA INTERFAZ DE USUARIO</vt:lpstr>
      <vt:lpstr>es el momento de que la tecnologÍa se adapte a las personas </vt:lpstr>
      <vt:lpstr>Las 3 reglas doradas</vt:lpstr>
      <vt:lpstr>Dejar el control al usuario</vt:lpstr>
      <vt:lpstr>Reducir la necesidad de que el usuario memorice</vt:lpstr>
      <vt:lpstr>Hacer consistente la interfaz  </vt:lpstr>
      <vt:lpstr>CONSULTA</vt:lpstr>
      <vt:lpstr>ANÁLISIS Y DISEÑO DE LA INTERFAZ DE USUARIO</vt:lpstr>
      <vt:lpstr>Proceso de diseño de la interfaz</vt:lpstr>
      <vt:lpstr>Análisis de la interfaz</vt:lpstr>
      <vt:lpstr>Preguntas para conocer mejor al usuario</vt:lpstr>
      <vt:lpstr>DiseÑo de la interfaz</vt:lpstr>
      <vt:lpstr>CONSTRUCCIÓN de la interfaz</vt:lpstr>
      <vt:lpstr>VALIDACIÓN de la interfaz</vt:lpstr>
      <vt:lpstr>Aspectos de diseño</vt:lpstr>
      <vt:lpstr>DEBER: DISEÑAR LOS PROTOTIPOS DE SUS SISTEMAS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requerimientos</dc:title>
  <dc:creator>EDWIN GONZALO SALVADOR PESANTES</dc:creator>
  <cp:lastModifiedBy>EDWIN GONZALO SALVADOR PESANTES</cp:lastModifiedBy>
  <cp:revision>35</cp:revision>
  <dcterms:created xsi:type="dcterms:W3CDTF">2016-11-28T16:18:54Z</dcterms:created>
  <dcterms:modified xsi:type="dcterms:W3CDTF">2017-01-16T20:09:32Z</dcterms:modified>
</cp:coreProperties>
</file>