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86" r:id="rId10"/>
    <p:sldId id="262" r:id="rId11"/>
    <p:sldId id="263" r:id="rId12"/>
    <p:sldId id="268" r:id="rId13"/>
    <p:sldId id="287" r:id="rId14"/>
    <p:sldId id="288" r:id="rId15"/>
    <p:sldId id="283" r:id="rId16"/>
    <p:sldId id="282" r:id="rId17"/>
    <p:sldId id="284" r:id="rId18"/>
    <p:sldId id="28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84616" y="1279373"/>
            <a:ext cx="6374766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algn="ctr">
              <a:lnSpc>
                <a:spcPct val="100000"/>
              </a:lnSpc>
              <a:spcBef>
                <a:spcPts val="100"/>
              </a:spcBef>
            </a:pPr>
            <a:r>
              <a:rPr sz="4000" spc="-125" dirty="0">
                <a:solidFill>
                  <a:srgbClr val="7030A0"/>
                </a:solidFill>
                <a:latin typeface="Algerian" panose="04020705040A02060702" pitchFamily="82" charset="0"/>
              </a:rPr>
              <a:t>Cap</a:t>
            </a:r>
            <a:r>
              <a:rPr sz="4000" spc="-100" dirty="0">
                <a:solidFill>
                  <a:srgbClr val="7030A0"/>
                </a:solidFill>
                <a:latin typeface="Algerian" panose="04020705040A02060702" pitchFamily="82" charset="0"/>
              </a:rPr>
              <a:t>s</a:t>
            </a:r>
            <a:r>
              <a:rPr sz="4000" spc="-114" dirty="0">
                <a:solidFill>
                  <a:srgbClr val="7030A0"/>
                </a:solidFill>
                <a:latin typeface="Algerian" panose="04020705040A02060702" pitchFamily="82" charset="0"/>
              </a:rPr>
              <a:t>tone</a:t>
            </a:r>
            <a:r>
              <a:rPr sz="4000" spc="-285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sz="4000" spc="-150" dirty="0">
                <a:solidFill>
                  <a:srgbClr val="7030A0"/>
                </a:solidFill>
                <a:latin typeface="Algerian" panose="04020705040A02060702" pitchFamily="82" charset="0"/>
              </a:rPr>
              <a:t>Project</a:t>
            </a:r>
          </a:p>
          <a:p>
            <a:pPr marL="12700" algn="ctr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chemeClr val="accent6">
                    <a:lumMod val="75000"/>
                  </a:schemeClr>
                </a:solidFill>
              </a:rPr>
              <a:t>Hotel</a:t>
            </a:r>
            <a:r>
              <a:rPr sz="3600" spc="-204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55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sz="3600" spc="-45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spc="-75" dirty="0">
                <a:solidFill>
                  <a:schemeClr val="accent6">
                    <a:lumMod val="75000"/>
                  </a:schemeClr>
                </a:solidFill>
              </a:rPr>
              <a:t>oking</a:t>
            </a:r>
            <a:r>
              <a:rPr sz="3600" spc="-204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130" dirty="0">
                <a:solidFill>
                  <a:schemeClr val="accent6">
                    <a:lumMod val="75000"/>
                  </a:schemeClr>
                </a:solidFill>
              </a:rPr>
              <a:t>Anal</a:t>
            </a:r>
            <a:r>
              <a:rPr sz="3600" spc="-150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sz="3600" spc="-200" dirty="0">
                <a:solidFill>
                  <a:schemeClr val="accent6">
                    <a:lumMod val="75000"/>
                  </a:schemeClr>
                </a:solidFill>
              </a:rPr>
              <a:t>sis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0" y="3105150"/>
            <a:ext cx="38099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IN" sz="1800" b="1" spc="-65" dirty="0">
                <a:solidFill>
                  <a:srgbClr val="124F5C"/>
                </a:solidFill>
                <a:latin typeface="Verdana"/>
                <a:cs typeface="Verdana"/>
              </a:rPr>
              <a:t>Eppalapally Saiveekshith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795396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Univariate</a:t>
            </a:r>
            <a:r>
              <a:rPr sz="2500" spc="-2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Algerian" panose="04020705040A02060702" pitchFamily="82" charset="0"/>
              </a:rPr>
              <a:t>Analysis</a:t>
            </a:r>
            <a:endParaRPr sz="25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02512"/>
            <a:ext cx="7656195" cy="16908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3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lang="en-IN" sz="1400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lang="en-IN" sz="1400" dirty="0">
                <a:latin typeface="Arial MT"/>
                <a:cs typeface="Arial MT"/>
              </a:rPr>
              <a:t> are made by which Distribution channel</a:t>
            </a:r>
            <a:r>
              <a:rPr sz="1400" dirty="0">
                <a:latin typeface="Arial MT"/>
                <a:cs typeface="Arial MT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400" spc="35" dirty="0">
                <a:solidFill>
                  <a:srgbClr val="202020"/>
                </a:solidFill>
                <a:latin typeface="Roboto"/>
                <a:cs typeface="Roboto"/>
              </a:rPr>
              <a:t>room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demand</a:t>
            </a:r>
            <a:r>
              <a:rPr lang="en-IN" sz="1400" spc="-5" dirty="0">
                <a:solidFill>
                  <a:srgbClr val="202020"/>
                </a:solidFill>
                <a:latin typeface="Roboto"/>
                <a:cs typeface="Roboto"/>
              </a:rPr>
              <a:t> in both the hotels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?</a:t>
            </a:r>
            <a:endParaRPr sz="1400" dirty="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country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coming?</a:t>
            </a:r>
            <a:endParaRPr lang="en-IN" sz="1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0628" y="2953892"/>
            <a:ext cx="3559810" cy="1728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200" spc="-5" dirty="0">
                <a:latin typeface="Arial MT"/>
                <a:cs typeface="Arial MT"/>
              </a:rPr>
              <a:t>Type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 </a:t>
            </a:r>
            <a:r>
              <a:rPr lang="en-US" sz="1200" spc="-5" dirty="0">
                <a:latin typeface="Arial MT"/>
                <a:cs typeface="Arial MT"/>
              </a:rPr>
              <a:t>room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is</a:t>
            </a:r>
            <a:r>
              <a:rPr lang="en-US" sz="1200" dirty="0">
                <a:latin typeface="Arial MT"/>
                <a:cs typeface="Arial MT"/>
              </a:rPr>
              <a:t> most</a:t>
            </a:r>
            <a:r>
              <a:rPr lang="en-US" sz="1200" spc="-15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demanded</a:t>
            </a:r>
            <a:r>
              <a:rPr lang="en-US" sz="1200" spc="-3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by</a:t>
            </a:r>
            <a:r>
              <a:rPr lang="en-US" sz="1200" spc="-1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customers.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r>
              <a:rPr lang="en-IN" sz="1300" dirty="0">
                <a:latin typeface="Arial MT"/>
                <a:cs typeface="Arial MT"/>
              </a:rPr>
              <a:t>      Most of the Guests are from Portugal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lang="en-IN" sz="1300" dirty="0">
              <a:latin typeface="Arial MT"/>
              <a:cs typeface="Arial MT"/>
            </a:endParaRPr>
          </a:p>
          <a:p>
            <a:pPr>
              <a:buFont typeface="Arial MT"/>
              <a:buChar char="•"/>
            </a:pPr>
            <a:r>
              <a:rPr lang="en-IN" sz="1300" dirty="0">
                <a:latin typeface="Arial MT"/>
                <a:cs typeface="Arial MT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Ariel mt"/>
                <a:cs typeface="Arial MT"/>
              </a:rPr>
              <a:t>H</a:t>
            </a:r>
            <a:r>
              <a:rPr lang="en-US" sz="1400" b="0" dirty="0">
                <a:solidFill>
                  <a:srgbClr val="000000"/>
                </a:solidFill>
                <a:effectLst/>
                <a:latin typeface="Ariel mt"/>
              </a:rPr>
              <a:t>ighest number of bookings are done                  through the 'TA/TO'-(Tour of Agent &amp; Tour of Operator) Booking Channel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 dirty="0">
              <a:latin typeface="Arial MT"/>
              <a:cs typeface="Arial MT"/>
            </a:endParaRPr>
          </a:p>
        </p:txBody>
      </p:sp>
      <p:pic>
        <p:nvPicPr>
          <p:cNvPr id="6" name="Picture 5" descr="A screen shot of a graph">
            <a:extLst>
              <a:ext uri="{FF2B5EF4-FFF2-40B4-BE49-F238E27FC236}">
                <a16:creationId xmlns:a16="http://schemas.microsoft.com/office/drawing/2014/main" id="{1BD7BF91-EA04-C63B-78FF-EA6325FA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647950"/>
            <a:ext cx="4284040" cy="1990141"/>
          </a:xfrm>
          <a:prstGeom prst="rect">
            <a:avLst/>
          </a:prstGeom>
        </p:spPr>
      </p:pic>
      <p:pic>
        <p:nvPicPr>
          <p:cNvPr id="8" name="Picture 7" descr="A graph of different colored bars">
            <a:extLst>
              <a:ext uri="{FF2B5EF4-FFF2-40B4-BE49-F238E27FC236}">
                <a16:creationId xmlns:a16="http://schemas.microsoft.com/office/drawing/2014/main" id="{556C6CE8-C875-6B8E-7785-537E6B67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1" y="-19050"/>
            <a:ext cx="4167051" cy="2514600"/>
          </a:xfrm>
          <a:prstGeom prst="rect">
            <a:avLst/>
          </a:prstGeom>
        </p:spPr>
      </p:pic>
      <p:pic>
        <p:nvPicPr>
          <p:cNvPr id="10" name="Picture 9" descr="A graph of blue rectangular bars">
            <a:extLst>
              <a:ext uri="{FF2B5EF4-FFF2-40B4-BE49-F238E27FC236}">
                <a16:creationId xmlns:a16="http://schemas.microsoft.com/office/drawing/2014/main" id="{D0918265-EC71-9C12-B781-1D262672C1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" y="0"/>
            <a:ext cx="4284040" cy="2205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8093558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Month </a:t>
            </a:r>
            <a:r>
              <a:rPr sz="2500" spc="5" dirty="0">
                <a:solidFill>
                  <a:srgbClr val="0070C0"/>
                </a:solidFill>
                <a:latin typeface="Algerian" panose="04020705040A02060702" pitchFamily="82" charset="0"/>
              </a:rPr>
              <a:t>wise</a:t>
            </a:r>
            <a:r>
              <a:rPr sz="25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Analysis</a:t>
            </a:r>
            <a:endParaRPr sz="25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lang="en-IN" sz="1400" spc="-5" dirty="0">
                <a:latin typeface="Arial MT"/>
                <a:cs typeface="Arial MT"/>
              </a:rPr>
              <a:t>Month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lang="en-IN" sz="1400" spc="-10" dirty="0">
                <a:solidFill>
                  <a:srgbClr val="202020"/>
                </a:solidFill>
                <a:latin typeface="Roboto"/>
                <a:cs typeface="Roboto"/>
              </a:rPr>
              <a:t>Which Month have the highest Average ADR?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 dirty="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lang="en-IN" sz="1400" spc="-10" dirty="0">
                <a:solidFill>
                  <a:srgbClr val="202020"/>
                </a:solidFill>
                <a:latin typeface="Roboto"/>
                <a:cs typeface="Roboto"/>
              </a:rPr>
              <a:t>Which Month have the highest number of Bookings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?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 dirty="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lang="en-IN" sz="1400" spc="-10" dirty="0">
                <a:solidFill>
                  <a:srgbClr val="202020"/>
                </a:solidFill>
                <a:latin typeface="Roboto"/>
                <a:cs typeface="Roboto"/>
              </a:rPr>
              <a:t>Which Month has a greater number of cancellations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?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0503AF1A-0EAD-5476-57F3-E547B19E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979"/>
            <a:ext cx="8458199" cy="3237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3CD5C7-ECA1-6ADB-6471-84807C9EC45B}"/>
              </a:ext>
            </a:extLst>
          </p:cNvPr>
          <p:cNvSpPr txBox="1"/>
          <p:nvPr/>
        </p:nvSpPr>
        <p:spPr>
          <a:xfrm>
            <a:off x="685800" y="363855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Month of August have the greater Average daily rate.</a:t>
            </a:r>
          </a:p>
        </p:txBody>
      </p:sp>
    </p:spTree>
    <p:extLst>
      <p:ext uri="{BB962C8B-B14F-4D97-AF65-F5344CB8AC3E}">
        <p14:creationId xmlns:p14="http://schemas.microsoft.com/office/powerpoint/2010/main" val="211727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month of months">
            <a:extLst>
              <a:ext uri="{FF2B5EF4-FFF2-40B4-BE49-F238E27FC236}">
                <a16:creationId xmlns:a16="http://schemas.microsoft.com/office/drawing/2014/main" id="{7297AF51-EA45-A158-16F7-F4BCA8560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" y="0"/>
            <a:ext cx="3866532" cy="3045557"/>
          </a:xfrm>
          <a:prstGeom prst="rect">
            <a:avLst/>
          </a:prstGeom>
        </p:spPr>
      </p:pic>
      <p:pic>
        <p:nvPicPr>
          <p:cNvPr id="9" name="Picture 8" descr="A graph with blue and orange lines">
            <a:extLst>
              <a:ext uri="{FF2B5EF4-FFF2-40B4-BE49-F238E27FC236}">
                <a16:creationId xmlns:a16="http://schemas.microsoft.com/office/drawing/2014/main" id="{C2577324-B781-0154-6B3E-5C9E3402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3982006" cy="3045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2BC4B-E643-DBAA-77EC-9EC9EEBCF088}"/>
              </a:ext>
            </a:extLst>
          </p:cNvPr>
          <p:cNvSpPr txBox="1"/>
          <p:nvPr/>
        </p:nvSpPr>
        <p:spPr>
          <a:xfrm>
            <a:off x="904269" y="333375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were a greater number of bookings in the month of August.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were a greater number of cancellations in the month of August.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BE342-2629-24A4-A40D-BC2859F0F228}"/>
              </a:ext>
            </a:extLst>
          </p:cNvPr>
          <p:cNvSpPr txBox="1"/>
          <p:nvPr/>
        </p:nvSpPr>
        <p:spPr>
          <a:xfrm>
            <a:off x="152400" y="449670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There are greater number of bookings and cancellations in August as it is in the duration of Vacation.</a:t>
            </a:r>
          </a:p>
        </p:txBody>
      </p:sp>
    </p:spTree>
    <p:extLst>
      <p:ext uri="{BB962C8B-B14F-4D97-AF65-F5344CB8AC3E}">
        <p14:creationId xmlns:p14="http://schemas.microsoft.com/office/powerpoint/2010/main" val="123768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6F1A-C51E-251A-3BBE-838418861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8A10FBD-5A16-CA3F-DD03-18A6C2049FC8}"/>
              </a:ext>
            </a:extLst>
          </p:cNvPr>
          <p:cNvSpPr txBox="1"/>
          <p:nvPr/>
        </p:nvSpPr>
        <p:spPr>
          <a:xfrm>
            <a:off x="1104087" y="4436770"/>
            <a:ext cx="686054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 shorter </a:t>
            </a:r>
            <a:r>
              <a:rPr sz="1200" spc="-5" dirty="0">
                <a:latin typeface="Arial MT"/>
                <a:cs typeface="Arial MT"/>
              </a:rPr>
              <a:t>stays the adr(average daily </a:t>
            </a:r>
            <a:r>
              <a:rPr sz="1200" dirty="0">
                <a:latin typeface="Arial MT"/>
                <a:cs typeface="Arial MT"/>
              </a:rPr>
              <a:t>rate </a:t>
            </a:r>
            <a:r>
              <a:rPr sz="1200" spc="-5" dirty="0">
                <a:latin typeface="Arial MT"/>
                <a:cs typeface="Arial MT"/>
              </a:rPr>
              <a:t>varies greatly) but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5" dirty="0">
                <a:latin typeface="Arial MT"/>
                <a:cs typeface="Arial MT"/>
              </a:rPr>
              <a:t>longer stays </a:t>
            </a:r>
            <a:r>
              <a:rPr sz="1200" dirty="0">
                <a:latin typeface="Arial MT"/>
                <a:cs typeface="Arial MT"/>
              </a:rPr>
              <a:t>(&gt; </a:t>
            </a:r>
            <a:r>
              <a:rPr sz="1200" spc="-5" dirty="0">
                <a:latin typeface="Arial MT"/>
                <a:cs typeface="Arial MT"/>
              </a:rPr>
              <a:t>15 days) adr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less.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longer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stays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15 days.</a:t>
            </a:r>
            <a:r>
              <a:rPr lang="en-IN" sz="1200" spc="-5" dirty="0">
                <a:latin typeface="Arial MT"/>
                <a:cs typeface="Arial MT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>
                <a:latin typeface="Arial MT"/>
                <a:cs typeface="Arial MT"/>
              </a:rPr>
              <a:t>Most of the customers are opting for BB Type Meal.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EA62E1-65D1-0E1A-A63B-B75130013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53365"/>
            <a:ext cx="81534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Scatter Plot</a:t>
            </a:r>
            <a:br>
              <a:rPr lang="en-IN" sz="2500" spc="-5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Optimal</a:t>
            </a:r>
            <a:r>
              <a:rPr sz="2500" spc="2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stay</a:t>
            </a:r>
            <a:r>
              <a:rPr sz="2500" spc="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length</a:t>
            </a:r>
            <a:r>
              <a:rPr sz="2500" spc="2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for</a:t>
            </a:r>
            <a:r>
              <a:rPr sz="2500" spc="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better</a:t>
            </a:r>
            <a:r>
              <a:rPr sz="2500" spc="2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deals</a:t>
            </a:r>
            <a:r>
              <a:rPr sz="25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in</a:t>
            </a:r>
            <a:r>
              <a:rPr sz="2500" spc="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adr</a:t>
            </a:r>
            <a:endParaRPr sz="25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A graph of 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4DB6EEE7-B0CE-0D61-AE4A-6DC437176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6" y="1123951"/>
            <a:ext cx="6001194" cy="32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3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5241" y="1434464"/>
            <a:ext cx="3355975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1200" spc="75" dirty="0">
                <a:solidFill>
                  <a:srgbClr val="202020"/>
                </a:solidFill>
                <a:latin typeface="Roboto"/>
                <a:cs typeface="Roboto"/>
              </a:rPr>
              <a:t>Total</a:t>
            </a: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correlated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. </a:t>
            </a:r>
            <a:r>
              <a:rPr lang="en-IN" sz="1200" spc="9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lang="en-IN" sz="1200" spc="-10" dirty="0">
                <a:solidFill>
                  <a:srgbClr val="202020"/>
                </a:solidFill>
                <a:latin typeface="Roboto"/>
                <a:cs typeface="Roboto"/>
              </a:rPr>
              <a:t>mean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longer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generally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before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arrival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correlated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service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deliver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therefore 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5" dirty="0" err="1">
                <a:solidFill>
                  <a:srgbClr val="202020"/>
                </a:solidFill>
                <a:latin typeface="Roboto"/>
                <a:cs typeface="Roboto"/>
              </a:rPr>
              <a:t>adr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454533"/>
            <a:ext cx="815339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solidFill>
                  <a:srgbClr val="0070C0"/>
                </a:solidFill>
                <a:latin typeface="Algerian" panose="04020705040A02060702" pitchFamily="82" charset="0"/>
                <a:cs typeface="Arial MT"/>
              </a:rPr>
              <a:t>Correlation</a:t>
            </a:r>
            <a:r>
              <a:rPr sz="2500" b="0" spc="-35" dirty="0">
                <a:solidFill>
                  <a:srgbClr val="0070C0"/>
                </a:solidFill>
                <a:latin typeface="Algerian" panose="04020705040A02060702" pitchFamily="82" charset="0"/>
                <a:cs typeface="Arial MT"/>
              </a:rPr>
              <a:t> </a:t>
            </a:r>
            <a:r>
              <a:rPr sz="2500" b="0" spc="-5" dirty="0">
                <a:solidFill>
                  <a:srgbClr val="0070C0"/>
                </a:solidFill>
                <a:latin typeface="Algerian" panose="04020705040A02060702" pitchFamily="82" charset="0"/>
                <a:cs typeface="Arial MT"/>
              </a:rPr>
              <a:t>Heatmap</a:t>
            </a:r>
            <a:endParaRPr sz="2500" dirty="0">
              <a:solidFill>
                <a:srgbClr val="0070C0"/>
              </a:solidFill>
              <a:latin typeface="Algerian" panose="04020705040A02060702" pitchFamily="82" charset="0"/>
              <a:cs typeface="Arial MT"/>
            </a:endParaRPr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1821A13A-9AB9-0650-D5F7-998F10CA4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5350"/>
            <a:ext cx="4755641" cy="3882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8" y="418287"/>
            <a:ext cx="805820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C</a:t>
            </a:r>
            <a:r>
              <a:rPr sz="2800" spc="-20" dirty="0">
                <a:solidFill>
                  <a:srgbClr val="0070C0"/>
                </a:solidFill>
                <a:latin typeface="Algerian" panose="04020705040A02060702" pitchFamily="82" charset="0"/>
              </a:rPr>
              <a:t>o</a:t>
            </a: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nclusion</a:t>
            </a:r>
            <a:endParaRPr sz="2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894103"/>
            <a:ext cx="8534400" cy="35266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  Approximately 60% of bookings are for City hotels, making them busier than Resort hotels. Additionally, City hotels</a:t>
            </a:r>
          </a:p>
          <a:p>
            <a:pPr algn="l"/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   have a slightly higher overall average daily rate (ADR) compared to Resort hotels.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  Most guests stay for less than 5 days, but for longer stays, Resort hotels are preferred.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  Both hotels experience high booking cancellation rates, with very few guests returning for another booking,</a:t>
            </a:r>
          </a:p>
          <a:p>
            <a:pPr algn="l"/>
            <a:r>
              <a:rPr lang="en-US" sz="1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especially in City hotels. About 5% of guests return for stays in Resort hotels.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  Most guests come from European countries, with Portugal being the most common origin.</a:t>
            </a:r>
            <a:endParaRPr lang="en-US" sz="14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184150" indent="-171450" algn="just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Various booking channels are used, with the “TA/TO" channel being the preferred method. However, GDS channels bring higher ADR deals, suggesting a need for increased popularity on this channel.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Factors such as not getting the reserved room, longer lead times, and waiting times do not significantly   impact</a:t>
            </a: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+mj-lt"/>
              </a:rPr>
              <a:t>    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booking cancellations.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The months of July and August are the busiest and most profitable for both hotels.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Couples are the most common guests, suggesting hotels can tailor services to meet couples' needs to increase</a:t>
            </a:r>
          </a:p>
          <a:p>
            <a:pPr algn="just"/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  revenue.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Bookings made via the complementary market segment and for adults tend to have a higher number of special </a:t>
            </a:r>
          </a:p>
          <a:p>
            <a:pPr algn="just"/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  requests.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   For customers, longer stays (more than 15 days) generally lead to better deals in terms of lower ADR.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211121"/>
            <a:ext cx="594360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algn="ctr">
              <a:lnSpc>
                <a:spcPct val="100000"/>
              </a:lnSpc>
              <a:spcBef>
                <a:spcPts val="100"/>
              </a:spcBef>
            </a:pPr>
            <a:r>
              <a:rPr sz="8800" dirty="0">
                <a:solidFill>
                  <a:srgbClr val="7030A0"/>
                </a:solidFill>
                <a:latin typeface="Algerian" panose="04020705040A02060702" pitchFamily="82" charset="0"/>
              </a:rPr>
              <a:t>Thank</a:t>
            </a:r>
            <a:r>
              <a:rPr sz="8800" spc="-85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sz="8800" dirty="0">
                <a:solidFill>
                  <a:srgbClr val="7030A0"/>
                </a:solidFill>
                <a:latin typeface="Algerian" panose="04020705040A02060702" pitchFamily="82" charset="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501697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P</a:t>
            </a:r>
            <a:r>
              <a:rPr sz="2000" spc="-4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oi</a:t>
            </a:r>
            <a:r>
              <a:rPr sz="2000" spc="-95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n</a:t>
            </a:r>
            <a:r>
              <a:rPr sz="2000" spc="-85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ts</a:t>
            </a:r>
            <a:r>
              <a:rPr sz="2000" spc="-114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to</a:t>
            </a:r>
            <a:r>
              <a:rPr sz="2000" spc="-125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Disc</a:t>
            </a:r>
            <a:r>
              <a:rPr sz="2000" spc="-55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u</a:t>
            </a:r>
            <a:r>
              <a:rPr sz="2000" spc="-125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s</a:t>
            </a:r>
            <a:r>
              <a:rPr sz="2000" spc="-12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s</a:t>
            </a:r>
            <a:r>
              <a:rPr lang="en-IN" sz="2000" spc="-12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 </a:t>
            </a:r>
            <a:r>
              <a:rPr sz="2000" spc="-28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:</a:t>
            </a:r>
            <a:r>
              <a:rPr lang="en-IN" sz="2000" spc="-280" dirty="0">
                <a:solidFill>
                  <a:srgbClr val="0070C0"/>
                </a:solidFill>
                <a:latin typeface="Algerian" panose="04020705040A02060702" pitchFamily="82" charset="0"/>
                <a:cs typeface="Verdana"/>
              </a:rPr>
              <a:t> </a:t>
            </a:r>
            <a:endParaRPr sz="2000" dirty="0">
              <a:solidFill>
                <a:srgbClr val="0070C0"/>
              </a:solidFill>
              <a:latin typeface="Algerian" panose="04020705040A02060702" pitchFamily="82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285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sz="1400" spc="-5" dirty="0">
                <a:latin typeface="Amasis MT Pro Black" panose="02040A04050005020304" pitchFamily="18" charset="0"/>
                <a:cs typeface="Arial MT"/>
              </a:rPr>
              <a:t>Agenda</a:t>
            </a:r>
            <a:endParaRPr sz="1400" dirty="0">
              <a:latin typeface="Amasis MT Pro Black" panose="02040A04050005020304" pitchFamily="18" charset="0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sz="1450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sz="1400" spc="-5" dirty="0">
                <a:latin typeface="Amasis MT Pro Black" panose="02040A04050005020304" pitchFamily="18" charset="0"/>
                <a:cs typeface="Arial MT"/>
              </a:rPr>
              <a:t>Data</a:t>
            </a:r>
            <a:r>
              <a:rPr sz="1400" spc="-45" dirty="0">
                <a:latin typeface="Amasis MT Pro Black" panose="02040A04050005020304" pitchFamily="18" charset="0"/>
                <a:cs typeface="Arial MT"/>
              </a:rPr>
              <a:t> </a:t>
            </a:r>
            <a:r>
              <a:rPr sz="1400" spc="-5" dirty="0">
                <a:latin typeface="Amasis MT Pro Black" panose="02040A04050005020304" pitchFamily="18" charset="0"/>
                <a:cs typeface="Arial MT"/>
              </a:rPr>
              <a:t>summary</a:t>
            </a:r>
            <a:endParaRPr lang="en-IN" sz="1400" spc="-5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endParaRPr lang="en-IN" sz="1400" spc="-5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400" spc="-5" dirty="0">
                <a:latin typeface="Amasis MT Pro Black" panose="02040A04050005020304" pitchFamily="18" charset="0"/>
                <a:cs typeface="Arial MT"/>
              </a:rPr>
              <a:t>Hotel</a:t>
            </a:r>
            <a:r>
              <a:rPr lang="en-IN" sz="1400" spc="-40" dirty="0">
                <a:latin typeface="Amasis MT Pro Black" panose="02040A04050005020304" pitchFamily="18" charset="0"/>
                <a:cs typeface="Arial MT"/>
              </a:rPr>
              <a:t> </a:t>
            </a:r>
            <a:r>
              <a:rPr lang="en-IN" sz="1400" spc="-5" dirty="0">
                <a:latin typeface="Amasis MT Pro Black" panose="02040A04050005020304" pitchFamily="18" charset="0"/>
                <a:cs typeface="Arial MT"/>
              </a:rPr>
              <a:t>wise</a:t>
            </a:r>
            <a:r>
              <a:rPr lang="en-IN" sz="1400" spc="-15" dirty="0">
                <a:latin typeface="Amasis MT Pro Black" panose="02040A04050005020304" pitchFamily="18" charset="0"/>
                <a:cs typeface="Arial MT"/>
              </a:rPr>
              <a:t> </a:t>
            </a:r>
            <a:r>
              <a:rPr lang="en-IN" sz="1400" spc="-5" dirty="0">
                <a:latin typeface="Amasis MT Pro Black" panose="02040A04050005020304" pitchFamily="18" charset="0"/>
                <a:cs typeface="Arial MT"/>
              </a:rPr>
              <a:t>analysis</a:t>
            </a:r>
            <a:endParaRPr sz="1400" dirty="0">
              <a:latin typeface="Amasis MT Pro Black" panose="02040A04050005020304" pitchFamily="18" charset="0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sz="1450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400" spc="-5" dirty="0">
                <a:latin typeface="Amasis MT Pro Black" panose="02040A04050005020304" pitchFamily="18" charset="0"/>
                <a:cs typeface="Arial MT"/>
              </a:rPr>
              <a:t>Univariate</a:t>
            </a:r>
            <a:r>
              <a:rPr lang="en-IN" sz="1400" spc="-55" dirty="0">
                <a:latin typeface="Amasis MT Pro Black" panose="02040A04050005020304" pitchFamily="18" charset="0"/>
                <a:cs typeface="Arial MT"/>
              </a:rPr>
              <a:t> </a:t>
            </a:r>
            <a:r>
              <a:rPr lang="en-IN" sz="1400" spc="-5" dirty="0">
                <a:latin typeface="Amasis MT Pro Black" panose="02040A04050005020304" pitchFamily="18" charset="0"/>
                <a:cs typeface="Arial MT"/>
              </a:rPr>
              <a:t>analysis</a:t>
            </a:r>
            <a:endParaRPr lang="en-IN" sz="1400" dirty="0">
              <a:latin typeface="Amasis MT Pro Black" panose="02040A040500050203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400" dirty="0">
                <a:latin typeface="Amasis MT Pro Black" panose="02040A04050005020304" pitchFamily="18" charset="0"/>
                <a:cs typeface="Arial MT"/>
              </a:rPr>
              <a:t>Monthly Analysis</a:t>
            </a:r>
            <a:endParaRPr sz="1400" dirty="0">
              <a:latin typeface="Amasis MT Pro Black" panose="02040A040500050203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sz="1400" dirty="0">
                <a:latin typeface="Amasis MT Pro Black" panose="02040A04050005020304" pitchFamily="18" charset="0"/>
                <a:cs typeface="Arial MT"/>
              </a:rPr>
              <a:t>Correlation</a:t>
            </a:r>
            <a:r>
              <a:rPr sz="1400" spc="-80" dirty="0">
                <a:latin typeface="Amasis MT Pro Black" panose="02040A04050005020304" pitchFamily="18" charset="0"/>
                <a:cs typeface="Arial MT"/>
              </a:rPr>
              <a:t> </a:t>
            </a:r>
            <a:r>
              <a:rPr sz="1400" dirty="0">
                <a:latin typeface="Amasis MT Pro Black" panose="02040A04050005020304" pitchFamily="18" charset="0"/>
                <a:cs typeface="Arial MT"/>
              </a:rPr>
              <a:t>heatmap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sz="1450" dirty="0">
              <a:latin typeface="Amasis MT Pro Black" panose="02040A040500050203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sz="1400" dirty="0">
                <a:latin typeface="Amasis MT Pro Black" panose="02040A04050005020304" pitchFamily="18" charset="0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65" y="392608"/>
            <a:ext cx="7772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70C0"/>
                </a:solidFill>
                <a:latin typeface="Algerian" panose="04020705040A02060702" pitchFamily="82" charset="0"/>
              </a:rPr>
              <a:t>A</a:t>
            </a:r>
            <a:r>
              <a:rPr sz="3000" spc="5" dirty="0">
                <a:solidFill>
                  <a:srgbClr val="0070C0"/>
                </a:solidFill>
                <a:latin typeface="Algerian" panose="04020705040A02060702" pitchFamily="82" charset="0"/>
              </a:rPr>
              <a:t>g</a:t>
            </a:r>
            <a:r>
              <a:rPr sz="3000" dirty="0">
                <a:solidFill>
                  <a:srgbClr val="0070C0"/>
                </a:solidFill>
                <a:latin typeface="Algerian" panose="04020705040A02060702" pitchFamily="82" charset="0"/>
              </a:rPr>
              <a:t>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5221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masis MT Pro" panose="020F0502020204030204" pitchFamily="18" charset="0"/>
                <a:cs typeface="Arial MT"/>
              </a:rPr>
              <a:t>To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discuss</a:t>
            </a:r>
            <a:r>
              <a:rPr sz="1400" spc="-2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the</a:t>
            </a:r>
            <a:r>
              <a:rPr sz="1400" spc="-3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analysis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of</a:t>
            </a:r>
            <a:r>
              <a:rPr sz="1400" spc="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given</a:t>
            </a:r>
            <a:r>
              <a:rPr sz="1400" spc="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hotel</a:t>
            </a:r>
            <a:r>
              <a:rPr sz="1400" spc="-3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bookings</a:t>
            </a:r>
            <a:r>
              <a:rPr sz="1400" spc="-3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data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set</a:t>
            </a:r>
            <a:r>
              <a:rPr sz="1400" spc="-2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from</a:t>
            </a:r>
            <a:r>
              <a:rPr sz="1400" spc="-2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2015-2017.</a:t>
            </a:r>
            <a:endParaRPr sz="1400" dirty="0">
              <a:latin typeface="Amasis MT Pro" panose="020F05020202040302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masis MT Pro" panose="020F0502020204030204" pitchFamily="18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masis MT Pro" panose="020F0502020204030204" pitchFamily="18" charset="0"/>
                <a:cs typeface="Arial MT"/>
              </a:rPr>
              <a:t>We’ll</a:t>
            </a:r>
            <a:r>
              <a:rPr sz="1400" spc="-3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be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doing</a:t>
            </a:r>
            <a:r>
              <a:rPr sz="1400" spc="-2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analysis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of</a:t>
            </a:r>
            <a:r>
              <a:rPr sz="1400" spc="-1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given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data</a:t>
            </a:r>
            <a:r>
              <a:rPr sz="1400" spc="-2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set</a:t>
            </a:r>
            <a:r>
              <a:rPr sz="1400" spc="-2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in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following</a:t>
            </a:r>
            <a:r>
              <a:rPr sz="1400" spc="-2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ways</a:t>
            </a:r>
            <a:r>
              <a:rPr sz="1400" spc="5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:</a:t>
            </a:r>
            <a:endParaRPr lang="en-IN" sz="1400" dirty="0">
              <a:latin typeface="Amasis MT Pro" panose="020F0502020204030204" pitchFamily="18" charset="0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en-IN" sz="1400" dirty="0">
              <a:latin typeface="Amasis MT Pro" panose="020F0502020204030204" pitchFamily="18" charset="0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masis MT Pro" panose="020F0502020204030204" pitchFamily="18" charset="0"/>
                <a:cs typeface="Arial MT"/>
              </a:rPr>
              <a:t>Hotel Wise Analysis</a:t>
            </a: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400" spc="-5" dirty="0">
                <a:latin typeface="Amasis MT Pro" panose="020F0502020204030204" pitchFamily="18" charset="0"/>
                <a:cs typeface="Arial MT"/>
              </a:rPr>
              <a:t>Univariate</a:t>
            </a:r>
            <a:r>
              <a:rPr lang="en-IN" sz="1400" spc="-50" dirty="0">
                <a:latin typeface="Amasis MT Pro" panose="020F0502020204030204" pitchFamily="18" charset="0"/>
                <a:cs typeface="Arial MT"/>
              </a:rPr>
              <a:t> </a:t>
            </a:r>
            <a:r>
              <a:rPr lang="en-IN" sz="1400" spc="-5" dirty="0">
                <a:latin typeface="Amasis MT Pro" panose="020F0502020204030204" pitchFamily="18" charset="0"/>
                <a:cs typeface="Arial MT"/>
              </a:rPr>
              <a:t>analysis</a:t>
            </a:r>
            <a:endParaRPr lang="en-IN" sz="1400" dirty="0">
              <a:latin typeface="Amasis MT Pro" panose="020F05020202040302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450" dirty="0">
              <a:latin typeface="Amasis MT Pro" panose="020F05020202040302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400" dirty="0">
                <a:latin typeface="Amasis MT Pro" panose="020F0502020204030204" pitchFamily="18" charset="0"/>
                <a:cs typeface="Arial MT"/>
              </a:rPr>
              <a:t>Month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wise analysis</a:t>
            </a:r>
            <a:endParaRPr sz="1400" dirty="0">
              <a:latin typeface="Amasis MT Pro" panose="020F0502020204030204" pitchFamily="18" charset="0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Ø"/>
            </a:pPr>
            <a:endParaRPr lang="en-IN" sz="1450" dirty="0">
              <a:latin typeface="Amasis MT Pro" panose="020F0502020204030204" pitchFamily="18" charset="0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Ø"/>
            </a:pPr>
            <a:r>
              <a:rPr lang="en-IN" sz="1450" dirty="0">
                <a:latin typeface="Amasis MT Pro" panose="020F0502020204030204" pitchFamily="18" charset="0"/>
                <a:cs typeface="Arial MT"/>
              </a:rPr>
              <a:t>Scatter Plot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masis MT Pro" panose="020F05020202040302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400" spc="-5" dirty="0">
                <a:latin typeface="Amasis MT Pro" panose="020F0502020204030204" pitchFamily="18" charset="0"/>
                <a:cs typeface="Arial MT"/>
              </a:rPr>
              <a:t>Heat Map</a:t>
            </a:r>
            <a:endParaRPr sz="1400" dirty="0">
              <a:latin typeface="Amasis MT Pro" panose="020F0502020204030204" pitchFamily="18" charset="0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masis MT Pro" panose="020F05020202040302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masis MT Pro" panose="020F0502020204030204" pitchFamily="18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masis MT Pro" panose="020F0502020204030204" pitchFamily="18" charset="0"/>
                <a:cs typeface="Arial MT"/>
              </a:rPr>
              <a:t>By</a:t>
            </a:r>
            <a:r>
              <a:rPr sz="1400" spc="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doing</a:t>
            </a:r>
            <a:r>
              <a:rPr sz="1400" spc="-3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this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we’ll</a:t>
            </a:r>
            <a:r>
              <a:rPr sz="1400" spc="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try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to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find</a:t>
            </a:r>
            <a:r>
              <a:rPr sz="1400" spc="-1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out</a:t>
            </a:r>
            <a:r>
              <a:rPr sz="1400" spc="-1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key</a:t>
            </a:r>
            <a:r>
              <a:rPr sz="1400" spc="-2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factors</a:t>
            </a:r>
            <a:r>
              <a:rPr sz="1400" spc="-4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driving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the</a:t>
            </a:r>
            <a:r>
              <a:rPr sz="1400" spc="-1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hotel</a:t>
            </a:r>
            <a:r>
              <a:rPr sz="1400" spc="-20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spc="-5" dirty="0">
                <a:latin typeface="Amasis MT Pro" panose="020F0502020204030204" pitchFamily="18" charset="0"/>
                <a:cs typeface="Arial MT"/>
              </a:rPr>
              <a:t>bookings</a:t>
            </a:r>
            <a:r>
              <a:rPr sz="1400" spc="-35" dirty="0">
                <a:latin typeface="Amasis MT Pro" panose="020F0502020204030204" pitchFamily="18" charset="0"/>
                <a:cs typeface="Arial MT"/>
              </a:rPr>
              <a:t> </a:t>
            </a:r>
            <a:r>
              <a:rPr sz="1400" dirty="0">
                <a:latin typeface="Amasis MT Pro" panose="020F0502020204030204" pitchFamily="18" charset="0"/>
                <a:cs typeface="Arial MT"/>
              </a:rPr>
              <a:t>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81209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Data</a:t>
            </a:r>
            <a:r>
              <a:rPr sz="2800" spc="-6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Summary</a:t>
            </a:r>
            <a:endParaRPr sz="2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79598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Data</a:t>
            </a:r>
            <a:r>
              <a:rPr sz="2800" spc="-2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Summary</a:t>
            </a:r>
            <a:r>
              <a:rPr sz="2800" b="0" spc="-5" dirty="0">
                <a:solidFill>
                  <a:srgbClr val="0070C0"/>
                </a:solidFill>
                <a:latin typeface="Algerian" panose="04020705040A02060702" pitchFamily="82" charset="0"/>
                <a:cs typeface="Arial MT"/>
              </a:rPr>
              <a:t>(contd..)</a:t>
            </a:r>
            <a:endParaRPr sz="2800" dirty="0">
              <a:solidFill>
                <a:srgbClr val="0070C0"/>
              </a:solidFill>
              <a:latin typeface="Algerian" panose="04020705040A02060702" pitchFamily="82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14858"/>
            <a:ext cx="8382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Data</a:t>
            </a:r>
            <a:r>
              <a:rPr sz="2800" spc="-5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lgerian" panose="04020705040A02060702" pitchFamily="82" charset="0"/>
              </a:rPr>
              <a:t>Summary</a:t>
            </a:r>
            <a:endParaRPr sz="2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47750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34FB-8E4E-0897-B777-6B05AE7D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9C689A-A726-D7F3-FFE8-12536806B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8015529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70C0"/>
                </a:solidFill>
                <a:latin typeface="Algerian" panose="04020705040A02060702" pitchFamily="82" charset="0"/>
              </a:rPr>
              <a:t>Hotel</a:t>
            </a:r>
            <a:r>
              <a:rPr sz="2500" spc="-1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Algerian" panose="04020705040A02060702" pitchFamily="82" charset="0"/>
              </a:rPr>
              <a:t>wise</a:t>
            </a:r>
            <a:r>
              <a:rPr sz="2500" spc="-25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Algerian" panose="04020705040A02060702" pitchFamily="82" charset="0"/>
              </a:rPr>
              <a:t>Analysis</a:t>
            </a:r>
            <a:endParaRPr sz="25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0DA478-AAD1-4B53-C0F5-ED0AF40F5A72}"/>
              </a:ext>
            </a:extLst>
          </p:cNvPr>
          <p:cNvSpPr txBox="1"/>
          <p:nvPr/>
        </p:nvSpPr>
        <p:spPr>
          <a:xfrm>
            <a:off x="644144" y="1066545"/>
            <a:ext cx="7636509" cy="21242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1400" dirty="0">
                <a:latin typeface="Arial MT"/>
                <a:cs typeface="Arial MT"/>
              </a:rPr>
              <a:t>Percentage</a:t>
            </a:r>
            <a:r>
              <a:rPr lang="en-US" sz="1400" spc="-5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bookings</a:t>
            </a:r>
            <a:r>
              <a:rPr lang="en-US" sz="1400" spc="-5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each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hotels</a:t>
            </a:r>
            <a:r>
              <a:rPr sz="1400" dirty="0">
                <a:latin typeface="Arial MT"/>
                <a:cs typeface="Arial MT"/>
              </a:rPr>
              <a:t>?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lang="en-IN" sz="1400" dirty="0">
                <a:latin typeface="Arial MT"/>
                <a:cs typeface="Arial MT"/>
              </a:rPr>
              <a:t>have more cancellations of bookings</a:t>
            </a:r>
            <a:r>
              <a:rPr sz="1400" spc="-5" dirty="0">
                <a:latin typeface="Arial MT"/>
                <a:cs typeface="Arial MT"/>
              </a:rPr>
              <a:t>?</a:t>
            </a:r>
            <a:endParaRPr lang="en-IN" sz="1400" spc="-5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en-IN" sz="1400" spc="-5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400" spc="-5" dirty="0">
                <a:latin typeface="Arial MT"/>
                <a:cs typeface="Arial MT"/>
              </a:rPr>
              <a:t>Which hotel make more revenue?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1400" spc="5" dirty="0">
                <a:latin typeface="Arial MT"/>
                <a:cs typeface="Arial MT"/>
              </a:rPr>
              <a:t>Which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hotel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have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higher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how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much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customer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returning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rate</a:t>
            </a:r>
            <a:r>
              <a:rPr sz="1400" dirty="0">
                <a:latin typeface="Arial MT"/>
                <a:cs typeface="Arial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13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79F1C-57D1-BB10-5637-DFD572ABC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B9378C1-AD94-19B1-D5B8-2D8A9963D648}"/>
              </a:ext>
            </a:extLst>
          </p:cNvPr>
          <p:cNvSpPr txBox="1"/>
          <p:nvPr/>
        </p:nvSpPr>
        <p:spPr>
          <a:xfrm>
            <a:off x="457200" y="3333750"/>
            <a:ext cx="845352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Around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39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lang="en-US"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lang="en-US"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lang="en-US"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5" dirty="0">
                <a:solidFill>
                  <a:srgbClr val="202020"/>
                </a:solidFill>
                <a:latin typeface="Roboto"/>
                <a:cs typeface="Roboto"/>
              </a:rPr>
              <a:t>very</a:t>
            </a:r>
            <a:r>
              <a:rPr lang="en-US"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lang="en-US"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5" dirty="0">
                <a:solidFill>
                  <a:srgbClr val="202020"/>
                </a:solidFill>
                <a:latin typeface="Roboto"/>
                <a:cs typeface="Roboto"/>
              </a:rPr>
              <a:t>percentage</a:t>
            </a:r>
            <a:r>
              <a:rPr lang="en-US"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5" dirty="0">
                <a:solidFill>
                  <a:srgbClr val="202020"/>
                </a:solidFill>
                <a:latin typeface="Roboto"/>
                <a:cs typeface="Roboto"/>
              </a:rPr>
              <a:t>customer </a:t>
            </a:r>
            <a:r>
              <a:rPr lang="en-US"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lang="en-US"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10" dirty="0">
                <a:solidFill>
                  <a:srgbClr val="202020"/>
                </a:solidFill>
                <a:latin typeface="Roboto"/>
                <a:cs typeface="Roboto"/>
              </a:rPr>
              <a:t>repeat,</a:t>
            </a:r>
            <a:r>
              <a:rPr lang="en-US"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lang="en-US" sz="1200" spc="5" dirty="0">
                <a:solidFill>
                  <a:srgbClr val="202020"/>
                </a:solidFill>
                <a:latin typeface="Roboto"/>
                <a:cs typeface="Roboto"/>
              </a:rPr>
              <a:t> Resort</a:t>
            </a:r>
            <a:r>
              <a:rPr lang="en-US"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lang="en-US"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lang="en-US"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5" dirty="0">
                <a:solidFill>
                  <a:srgbClr val="202020"/>
                </a:solidFill>
                <a:latin typeface="Roboto"/>
                <a:cs typeface="Roboto"/>
              </a:rPr>
              <a:t>higher</a:t>
            </a:r>
            <a:r>
              <a:rPr lang="en-US" sz="1200" spc="10" dirty="0">
                <a:solidFill>
                  <a:srgbClr val="202020"/>
                </a:solidFill>
                <a:latin typeface="Roboto"/>
                <a:cs typeface="Roboto"/>
              </a:rPr>
              <a:t> repeat</a:t>
            </a:r>
            <a:r>
              <a:rPr lang="en-US"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lang="en-US"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lang="en-US"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lang="en-US"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lang="en-US" sz="1200" dirty="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endParaRPr sz="1200" dirty="0">
              <a:latin typeface="Roboto"/>
              <a:cs typeface="Roboto"/>
            </a:endParaRPr>
          </a:p>
        </p:txBody>
      </p:sp>
      <p:pic>
        <p:nvPicPr>
          <p:cNvPr id="3" name="Picture 2" descr="A pie chart of a hotel">
            <a:extLst>
              <a:ext uri="{FF2B5EF4-FFF2-40B4-BE49-F238E27FC236}">
                <a16:creationId xmlns:a16="http://schemas.microsoft.com/office/drawing/2014/main" id="{F20B2B50-1A2A-BF3E-13D5-333983BF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323"/>
            <a:ext cx="3886200" cy="3259873"/>
          </a:xfrm>
          <a:prstGeom prst="rect">
            <a:avLst/>
          </a:prstGeom>
        </p:spPr>
      </p:pic>
      <p:pic>
        <p:nvPicPr>
          <p:cNvPr id="5" name="Picture 4" descr="A pie chart with text">
            <a:extLst>
              <a:ext uri="{FF2B5EF4-FFF2-40B4-BE49-F238E27FC236}">
                <a16:creationId xmlns:a16="http://schemas.microsoft.com/office/drawing/2014/main" id="{2986B43C-1940-2AEF-AB57-1DE94751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0"/>
            <a:ext cx="4191000" cy="32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of a hotel">
            <a:extLst>
              <a:ext uri="{FF2B5EF4-FFF2-40B4-BE49-F238E27FC236}">
                <a16:creationId xmlns:a16="http://schemas.microsoft.com/office/drawing/2014/main" id="{43B3BC0B-BECB-7E75-A493-BFA7D7A2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350"/>
            <a:ext cx="4191000" cy="2743200"/>
          </a:xfrm>
          <a:prstGeom prst="rect">
            <a:avLst/>
          </a:prstGeom>
        </p:spPr>
      </p:pic>
      <p:pic>
        <p:nvPicPr>
          <p:cNvPr id="10" name="Picture 9" descr="A graph of a bar graph">
            <a:extLst>
              <a:ext uri="{FF2B5EF4-FFF2-40B4-BE49-F238E27FC236}">
                <a16:creationId xmlns:a16="http://schemas.microsoft.com/office/drawing/2014/main" id="{F7F1667D-8162-EF41-901B-1DC88528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0"/>
            <a:ext cx="4267200" cy="2876550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CDA1B2B9-97C7-0D0D-F715-57CB31F37AF7}"/>
              </a:ext>
            </a:extLst>
          </p:cNvPr>
          <p:cNvSpPr txBox="1"/>
          <p:nvPr/>
        </p:nvSpPr>
        <p:spPr>
          <a:xfrm>
            <a:off x="457200" y="3333750"/>
            <a:ext cx="8453527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211454" indent="-1714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200" dirty="0">
                <a:latin typeface="Roboto"/>
                <a:cs typeface="Roboto"/>
              </a:rPr>
              <a:t>Average ADR for City Hotel is More than Resort Hotel which implies City Hotel has slightly more revenue than Resort Hotel.</a:t>
            </a:r>
          </a:p>
          <a:p>
            <a:pPr marL="183515" marR="211454" indent="-1714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200" dirty="0">
                <a:latin typeface="Roboto"/>
                <a:cs typeface="Roboto"/>
              </a:rPr>
              <a:t>There are a greater number of repeated guests in Resort Hotel than City Hotel.</a:t>
            </a:r>
            <a:endParaRPr sz="12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074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1055</Words>
  <Application>Microsoft Office PowerPoint</Application>
  <PresentationFormat>On-screen Show (16:9)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Algerian</vt:lpstr>
      <vt:lpstr>Amasis MT Pro</vt:lpstr>
      <vt:lpstr>Amasis MT Pro Black</vt:lpstr>
      <vt:lpstr>Arial</vt:lpstr>
      <vt:lpstr>Arial MT</vt:lpstr>
      <vt:lpstr>Ariel mt</vt:lpstr>
      <vt:lpstr>Calibri</vt:lpstr>
      <vt:lpstr>Roboto</vt:lpstr>
      <vt:lpstr>Söhne</vt:lpstr>
      <vt:lpstr>Verdana</vt:lpstr>
      <vt:lpstr>Wingdings</vt:lpstr>
      <vt:lpstr>Office Theme</vt:lpstr>
      <vt:lpstr>Capstone Project Hotel Booking Analysis</vt:lpstr>
      <vt:lpstr>Points to Discuss : </vt:lpstr>
      <vt:lpstr>Agenda</vt:lpstr>
      <vt:lpstr>Data Summary</vt:lpstr>
      <vt:lpstr>Data Summary(contd..)</vt:lpstr>
      <vt:lpstr>Data Summary</vt:lpstr>
      <vt:lpstr>Hotel wise Analysis</vt:lpstr>
      <vt:lpstr>PowerPoint Presentation</vt:lpstr>
      <vt:lpstr>PowerPoint Presentation</vt:lpstr>
      <vt:lpstr>Univariate Analysis</vt:lpstr>
      <vt:lpstr>PowerPoint Presentation</vt:lpstr>
      <vt:lpstr>Month wise Analysis</vt:lpstr>
      <vt:lpstr>PowerPoint Presentation</vt:lpstr>
      <vt:lpstr>PowerPoint Presentation</vt:lpstr>
      <vt:lpstr>Scatter Plot Optimal stay length for better deals in adr</vt:lpstr>
      <vt:lpstr>Correlation Heatmap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EPPALAPALLY SAI VEEKSHITH</cp:lastModifiedBy>
  <cp:revision>1</cp:revision>
  <dcterms:created xsi:type="dcterms:W3CDTF">2024-03-01T16:59:59Z</dcterms:created>
  <dcterms:modified xsi:type="dcterms:W3CDTF">2024-03-05T18:42:13Z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2024-03-01T00:00:00Z</vt:filetime>
  </property>
</Properties>
</file>