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2" r:id="rId2"/>
    <p:sldId id="256" r:id="rId3"/>
    <p:sldId id="564" r:id="rId4"/>
    <p:sldId id="565" r:id="rId5"/>
    <p:sldId id="566" r:id="rId6"/>
    <p:sldId id="567" r:id="rId7"/>
    <p:sldId id="568" r:id="rId8"/>
    <p:sldId id="569" r:id="rId9"/>
    <p:sldId id="570" r:id="rId10"/>
    <p:sldId id="563" r:id="rId11"/>
    <p:sldId id="257" r:id="rId12"/>
    <p:sldId id="261" r:id="rId13"/>
    <p:sldId id="262" r:id="rId14"/>
    <p:sldId id="263" r:id="rId15"/>
    <p:sldId id="264" r:id="rId16"/>
    <p:sldId id="265" r:id="rId17"/>
    <p:sldId id="266" r:id="rId18"/>
    <p:sldId id="268" r:id="rId19"/>
    <p:sldId id="269" r:id="rId20"/>
    <p:sldId id="270" r:id="rId21"/>
    <p:sldId id="271" r:id="rId22"/>
    <p:sldId id="258" r:id="rId23"/>
    <p:sldId id="259" r:id="rId24"/>
    <p:sldId id="260" r:id="rId25"/>
    <p:sldId id="267" r:id="rId26"/>
    <p:sldId id="273" r:id="rId27"/>
    <p:sldId id="571" r:id="rId28"/>
    <p:sldId id="572" r:id="rId29"/>
    <p:sldId id="573" r:id="rId30"/>
    <p:sldId id="574" r:id="rId3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209E9-4E02-4282-B944-019466959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3F64E4-796D-4044-91D9-491E568BD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E15FE8F-114B-4444-8A09-EEFBBA70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865-813D-40F4-8A48-79E207196735}" type="datetimeFigureOut">
              <a:rPr lang="pt-PT" smtClean="0"/>
              <a:t>03/11/2022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61E0D35-742A-427E-AA6A-53CB81E4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A1BDD89-1D38-42FC-A3D6-FD76C5BB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667-8DA1-4DB2-970D-6247242B49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742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022D6-E5FE-4F93-9ECB-A9538EAB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40E948B-BBF9-4BF5-A4A1-A251EBB18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97417A9-8EE2-45B7-8A79-0AA2DD43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865-813D-40F4-8A48-79E207196735}" type="datetimeFigureOut">
              <a:rPr lang="pt-PT" smtClean="0"/>
              <a:t>03/11/2022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CB7FF75-12D9-4404-AFA4-D460D1ED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B885709-CCF9-4446-930E-806F22F8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667-8DA1-4DB2-970D-6247242B49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29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2FDA87-89C6-4A3A-B69A-D9A8BDFA1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98CB9B3-D34F-498D-8037-4B8CBE069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670F9F4-8EA8-4B1C-9B6F-9B85D0D1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865-813D-40F4-8A48-79E207196735}" type="datetimeFigureOut">
              <a:rPr lang="pt-PT" smtClean="0"/>
              <a:t>03/11/2022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746A8E5-DFD1-4F14-8798-29624C13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132280-8717-44ED-B689-9834549E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667-8DA1-4DB2-970D-6247242B49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020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3F2F3-BEE3-4BA0-9C99-BBEB52A1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8A75DB-C294-4F0E-8821-273A33EC3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C44C99-487B-48C7-A5D4-5F12AD27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865-813D-40F4-8A48-79E207196735}" type="datetimeFigureOut">
              <a:rPr lang="pt-PT" smtClean="0"/>
              <a:t>03/11/2022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F429F4C-2EEC-499C-BC27-0C0AD6E2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1D90952-0516-4470-B402-5E01C250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667-8DA1-4DB2-970D-6247242B49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458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76AE3-8219-41C9-AC17-CAC1186C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1006B99-6662-4983-84B8-374B6BB8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E4A7AC5-F0FA-4FAD-A1FE-0559F8E4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865-813D-40F4-8A48-79E207196735}" type="datetimeFigureOut">
              <a:rPr lang="pt-PT" smtClean="0"/>
              <a:t>03/11/2022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FBF5A0-45EE-4D24-A1B9-B2541B72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0C7537F-EDE4-46F2-AA08-07F3EA05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667-8DA1-4DB2-970D-6247242B49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972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E81B1-2C0E-467B-B61D-A6E58672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403336-22E7-44B0-BF60-0DA4EBA8B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D5209AE-E2D3-44D4-9A46-71C0078A9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4327F11-70D1-4084-A540-802CCA52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865-813D-40F4-8A48-79E207196735}" type="datetimeFigureOut">
              <a:rPr lang="pt-PT" smtClean="0"/>
              <a:t>03/11/2022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77D73AA-9F81-4C72-9CCA-C4B5A026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AD51C43-11E1-4EB3-B527-6453A217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667-8DA1-4DB2-970D-6247242B49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653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DD7FB-977B-4E0E-8974-51CA9BBA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8DB51BF-056F-4E75-B673-F79E79E5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7D0C4F9-058A-478C-8FAA-E6AE95F62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3937538-F985-4E45-9EA5-FF3F9EE88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C316C77-8B71-4F7A-AD6D-7CC8D4B68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17357BF-2A1E-436C-A94A-30D223E1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865-813D-40F4-8A48-79E207196735}" type="datetimeFigureOut">
              <a:rPr lang="pt-PT" smtClean="0"/>
              <a:t>03/11/2022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52A05F4-7BD6-4872-8FD7-B1073C7F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37CF04B-85A5-489B-BFC7-4EA6AC6B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667-8DA1-4DB2-970D-6247242B49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850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772DD-BFC6-4C20-B695-A0BEFEDE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DC43BF4-86B4-4CCC-A91E-D4C1FEDC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865-813D-40F4-8A48-79E207196735}" type="datetimeFigureOut">
              <a:rPr lang="pt-PT" smtClean="0"/>
              <a:t>03/11/2022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686B777-1D8D-4BC8-B8FD-58269E46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21B7059-00CA-4112-8DFC-D267A604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667-8DA1-4DB2-970D-6247242B49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210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F679F3A-4AC5-4AD6-A2EA-E6E714A0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865-813D-40F4-8A48-79E207196735}" type="datetimeFigureOut">
              <a:rPr lang="pt-PT" smtClean="0"/>
              <a:t>03/11/2022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B05C997-82A0-42A6-B84C-FFB869AE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92F78FE-EB50-4684-87B4-BE3D47B9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667-8DA1-4DB2-970D-6247242B49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142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845B0-747D-42E9-B0B2-E8078EB8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AB92FF-96FC-437D-80EB-F07570C3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B1691DA-4802-494D-881D-61E83639A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4B28EC3-5EA3-4A09-BA4E-DDBD4B65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865-813D-40F4-8A48-79E207196735}" type="datetimeFigureOut">
              <a:rPr lang="pt-PT" smtClean="0"/>
              <a:t>03/11/2022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B73E955-9DF7-4F85-9797-8D4786B7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A3278E8-B72D-4927-82B9-40809A46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667-8DA1-4DB2-970D-6247242B49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10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08642-D7D0-40C7-874C-3ED927DA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6BA3F8A-1CDE-4E98-8BE8-A1D036613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9ABD5A3-EE0F-4457-88D1-15CB7CFDF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E89610B-7535-41DB-BAB7-F1955B2E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865-813D-40F4-8A48-79E207196735}" type="datetimeFigureOut">
              <a:rPr lang="pt-PT" smtClean="0"/>
              <a:t>03/11/2022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D2FB092-3F25-40E4-8A49-FF55A8B6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7A21474-E92B-41B0-98EA-E5FB82A9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D667-8DA1-4DB2-970D-6247242B49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039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CB10769-0265-4E98-85D1-43E08D5B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ECCBBD6-6BB5-4EE5-BD26-B924B88C6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EEC11FC-8D55-4D47-A60B-AE33086BD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CF865-813D-40F4-8A48-79E207196735}" type="datetimeFigureOut">
              <a:rPr lang="pt-PT" smtClean="0"/>
              <a:t>03/11/2022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C66AF2F-C790-40F6-94AD-828303E82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CD59522-F4CA-4AB8-85AA-3EC6A0AF9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CD667-8DA1-4DB2-970D-6247242B49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535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lockly.games/maze?lang=pt&amp;level=1" TargetMode="Externa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lockly.games/maze?lang=pt&amp;level=2" TargetMode="Externa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ly.games/maze?lang=pt&amp;level=3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lockly.games/maze?lang=pt&amp;level=4" TargetMode="Externa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lockly.games/maze?lang=pt&amp;level=5" TargetMode="Externa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lockly.games/maze?lang=pt&amp;level=6" TargetMode="Externa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blockly.games/maze?lang=pt&amp;level=7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blockly.games/maze?lang=pt&amp;level=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blockly.games/maze?lang=pt&amp;level=9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blockly.games/maze?lang=pt&amp;level=10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B00E2F6-B619-0369-8E57-25851AC881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12192000" cy="68559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2229" y="454544"/>
            <a:ext cx="4200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LINGUAGENS DE PROGRAMAÇÃO</a:t>
            </a:r>
          </a:p>
          <a:p>
            <a:r>
              <a:rPr lang="pt-PT" sz="1200" dirty="0">
                <a:solidFill>
                  <a:schemeClr val="bg1"/>
                </a:solidFill>
              </a:rPr>
              <a:t>ESCOLA PROFISSIONAL DE SALVATERRA DE MAGOS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7182AE2-D906-F323-AA8B-F69554A4278F}"/>
              </a:ext>
            </a:extLst>
          </p:cNvPr>
          <p:cNvSpPr/>
          <p:nvPr/>
        </p:nvSpPr>
        <p:spPr>
          <a:xfrm rot="18900000">
            <a:off x="4414344" y="1746313"/>
            <a:ext cx="3363310" cy="3363310"/>
          </a:xfrm>
          <a:prstGeom prst="roundRect">
            <a:avLst>
              <a:gd name="adj" fmla="val 1479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AF70AFF-C5EF-4DDE-54BF-C2E02B4F9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052" y="2454407"/>
            <a:ext cx="2383896" cy="194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0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1A76C42-F75B-41DC-A416-1399B3D2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66" y="528145"/>
            <a:ext cx="2145295" cy="580171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6941BB2-163C-44BC-BB17-BDCE14728A10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5477A7-B874-44B2-970F-630E9EAEDF7B}"/>
              </a:ext>
            </a:extLst>
          </p:cNvPr>
          <p:cNvSpPr txBox="1"/>
          <p:nvPr/>
        </p:nvSpPr>
        <p:spPr>
          <a:xfrm>
            <a:off x="1531317" y="788275"/>
            <a:ext cx="1495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SOMA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934AFDF-CEDB-66F5-D026-93E12F1D142E}"/>
              </a:ext>
            </a:extLst>
          </p:cNvPr>
          <p:cNvSpPr txBox="1"/>
          <p:nvPr/>
        </p:nvSpPr>
        <p:spPr>
          <a:xfrm>
            <a:off x="258531" y="1496161"/>
            <a:ext cx="2768708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Desenha um algoritmo que permita receber dois numeros e mostrar a soma de ambos.</a:t>
            </a:r>
            <a:endParaRPr lang="pt-PT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08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1A76C42-F75B-41DC-A416-1399B3D2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14" y="788275"/>
            <a:ext cx="6223568" cy="543227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34D8558-887C-4E18-8929-06BEA9B0AEBD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31A331-7546-4193-B14E-D6397C31FDA4}"/>
              </a:ext>
            </a:extLst>
          </p:cNvPr>
          <p:cNvSpPr txBox="1"/>
          <p:nvPr/>
        </p:nvSpPr>
        <p:spPr>
          <a:xfrm>
            <a:off x="1531317" y="788275"/>
            <a:ext cx="1485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IDADE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6D51D78-FC78-6EF9-4646-2C2D84BD9C82}"/>
              </a:ext>
            </a:extLst>
          </p:cNvPr>
          <p:cNvSpPr txBox="1"/>
          <p:nvPr/>
        </p:nvSpPr>
        <p:spPr>
          <a:xfrm>
            <a:off x="247824" y="1496161"/>
            <a:ext cx="2768708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Desenha um algoritmo que recebe uma idade e indica se essa mesma idade é de um jovem ou de um adulto.</a:t>
            </a:r>
            <a:endParaRPr lang="pt-PT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6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1A76C42-F75B-41DC-A416-1399B3D2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793" y="2043542"/>
            <a:ext cx="1996777" cy="277091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1DC775C-550C-4DE8-88DC-7975BAB46F72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C07592-3346-406E-AA01-6ED88FD65CCD}"/>
              </a:ext>
            </a:extLst>
          </p:cNvPr>
          <p:cNvSpPr txBox="1"/>
          <p:nvPr/>
        </p:nvSpPr>
        <p:spPr>
          <a:xfrm>
            <a:off x="1230466" y="788275"/>
            <a:ext cx="1786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MAZE 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D19BEF-A28A-53F8-3869-C2E63BD83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971" y="2121720"/>
            <a:ext cx="2588672" cy="26145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D9407A6-6F0B-6C5E-DD14-5B0A301AF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513" y="2957445"/>
            <a:ext cx="2029108" cy="9431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90816D7-506E-C11F-A403-68B723B82136}"/>
              </a:ext>
            </a:extLst>
          </p:cNvPr>
          <p:cNvSpPr txBox="1"/>
          <p:nvPr/>
        </p:nvSpPr>
        <p:spPr>
          <a:xfrm>
            <a:off x="5506330" y="6152226"/>
            <a:ext cx="444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5"/>
              </a:rPr>
              <a:t>https://blockly.games/maze?lang=pt&amp;level=1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30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1A76C42-F75B-41DC-A416-1399B3D2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059" y="1030950"/>
            <a:ext cx="1817609" cy="463630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02C2AD8-5C59-4CA9-AF8F-22A91B1F2841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AAE748-A093-42AD-B794-F1FC374EBD7F}"/>
              </a:ext>
            </a:extLst>
          </p:cNvPr>
          <p:cNvSpPr txBox="1"/>
          <p:nvPr/>
        </p:nvSpPr>
        <p:spPr>
          <a:xfrm>
            <a:off x="1230466" y="788275"/>
            <a:ext cx="1786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MAZE 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D732F5-098E-A71B-3B55-F3570CD05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969" y="1985415"/>
            <a:ext cx="2551245" cy="253206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32B100E-B143-997A-2792-F50BF0B2D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486" y="2251181"/>
            <a:ext cx="2591162" cy="200052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ED45AB7-B004-DE1E-A73D-E07AAC7D7734}"/>
              </a:ext>
            </a:extLst>
          </p:cNvPr>
          <p:cNvSpPr txBox="1"/>
          <p:nvPr/>
        </p:nvSpPr>
        <p:spPr>
          <a:xfrm>
            <a:off x="5506330" y="6152226"/>
            <a:ext cx="444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5"/>
              </a:rPr>
              <a:t>https://blockly.games/maze?lang=pt&amp;level=2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7855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1A76C42-F75B-41DC-A416-1399B3D2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059" y="2504965"/>
            <a:ext cx="4126881" cy="307021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9C67544-0726-45EE-8C8A-256C18C09390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34E58C-66C5-445B-B90A-64A730CECB94}"/>
              </a:ext>
            </a:extLst>
          </p:cNvPr>
          <p:cNvSpPr txBox="1"/>
          <p:nvPr/>
        </p:nvSpPr>
        <p:spPr>
          <a:xfrm>
            <a:off x="1230466" y="788275"/>
            <a:ext cx="1786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MAZE 3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F63758A-A336-932D-9A8C-38361E6AE321}"/>
              </a:ext>
            </a:extLst>
          </p:cNvPr>
          <p:cNvSpPr txBox="1"/>
          <p:nvPr/>
        </p:nvSpPr>
        <p:spPr>
          <a:xfrm>
            <a:off x="5506330" y="6152226"/>
            <a:ext cx="444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https://blockly.games/maze?lang=pt&amp;level=3</a:t>
            </a:r>
            <a:endParaRPr lang="en-GB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A64251-792F-56CC-A1A6-F0082A04F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288" y="1963803"/>
            <a:ext cx="2915741" cy="293039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661E6A2-1F8E-4E50-3FF9-AD9644A01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098" y="479394"/>
            <a:ext cx="3759319" cy="160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68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1A76C42-F75B-41DC-A416-1399B3D2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06" y="1072933"/>
            <a:ext cx="3528964" cy="452289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D8EA5D82-17F3-46E5-B477-815603C807B0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ADB2BB-AC53-4CE1-A7E5-3E2473B5A70F}"/>
              </a:ext>
            </a:extLst>
          </p:cNvPr>
          <p:cNvSpPr txBox="1"/>
          <p:nvPr/>
        </p:nvSpPr>
        <p:spPr>
          <a:xfrm>
            <a:off x="1230466" y="788275"/>
            <a:ext cx="1786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MAZE 4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574EC7-B2CE-C872-DBBC-3A120CA54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605" y="752518"/>
            <a:ext cx="2575393" cy="25818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F58959A-963B-FBDF-4580-A5125ACF5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605" y="4019135"/>
            <a:ext cx="3010320" cy="196242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186E500-2822-1CE7-33BA-0246C827AF40}"/>
              </a:ext>
            </a:extLst>
          </p:cNvPr>
          <p:cNvSpPr txBox="1"/>
          <p:nvPr/>
        </p:nvSpPr>
        <p:spPr>
          <a:xfrm>
            <a:off x="5506330" y="6152226"/>
            <a:ext cx="444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5"/>
              </a:rPr>
              <a:t>https://blockly.games/maze?lang=pt&amp;level=4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66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1A76C42-F75B-41DC-A416-1399B3D2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622" y="561640"/>
            <a:ext cx="3795659" cy="486470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B3DF94F-34C4-4CDD-A818-0135FD8CBA3A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B9D7D62-2AD0-498C-BB75-FE8E16B8E913}"/>
              </a:ext>
            </a:extLst>
          </p:cNvPr>
          <p:cNvSpPr txBox="1"/>
          <p:nvPr/>
        </p:nvSpPr>
        <p:spPr>
          <a:xfrm>
            <a:off x="1230466" y="788275"/>
            <a:ext cx="1786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MAZE 5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195E94-047E-6DF4-78B8-FDEF22BE4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537" y="336442"/>
            <a:ext cx="2929157" cy="293648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3C427DF-6486-6E06-9611-0F9F39516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537" y="3585079"/>
            <a:ext cx="3272468" cy="257904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70937D6-3344-3AD7-7022-126065BB0550}"/>
              </a:ext>
            </a:extLst>
          </p:cNvPr>
          <p:cNvSpPr txBox="1"/>
          <p:nvPr/>
        </p:nvSpPr>
        <p:spPr>
          <a:xfrm>
            <a:off x="5506330" y="6152226"/>
            <a:ext cx="444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5"/>
              </a:rPr>
              <a:t>https://blockly.games/maze?lang=pt&amp;level=5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432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1A76C42-F75B-41DC-A416-1399B3D2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720" y="423578"/>
            <a:ext cx="4923455" cy="462531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65E9407-2F11-40C1-8E59-CC9D455597F8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89D756D-2C69-47A0-8EC6-6444FEDE0CB0}"/>
              </a:ext>
            </a:extLst>
          </p:cNvPr>
          <p:cNvSpPr txBox="1"/>
          <p:nvPr/>
        </p:nvSpPr>
        <p:spPr>
          <a:xfrm>
            <a:off x="1230466" y="788275"/>
            <a:ext cx="1786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MAZE 6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B3EB62-551E-31FB-E0B5-5AFCFD9B1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177" y="260082"/>
            <a:ext cx="2465976" cy="247215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72E3037-4FC5-3674-19DF-12AA947E5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518" y="4125762"/>
            <a:ext cx="3630635" cy="174205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B412A61-DDA1-04C6-FE7C-6EF0C9359526}"/>
              </a:ext>
            </a:extLst>
          </p:cNvPr>
          <p:cNvSpPr txBox="1"/>
          <p:nvPr/>
        </p:nvSpPr>
        <p:spPr>
          <a:xfrm>
            <a:off x="5506330" y="6152226"/>
            <a:ext cx="444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5"/>
              </a:rPr>
              <a:t>https://blockly.games/maze?lang=pt&amp;level=6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5553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65E9407-2F11-40C1-8E59-CC9D455597F8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89D756D-2C69-47A0-8EC6-6444FEDE0CB0}"/>
              </a:ext>
            </a:extLst>
          </p:cNvPr>
          <p:cNvSpPr txBox="1"/>
          <p:nvPr/>
        </p:nvSpPr>
        <p:spPr>
          <a:xfrm>
            <a:off x="1230466" y="788275"/>
            <a:ext cx="1786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MAZE 7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412A61-DDA1-04C6-FE7C-6EF0C9359526}"/>
              </a:ext>
            </a:extLst>
          </p:cNvPr>
          <p:cNvSpPr txBox="1"/>
          <p:nvPr/>
        </p:nvSpPr>
        <p:spPr>
          <a:xfrm>
            <a:off x="5506330" y="6152226"/>
            <a:ext cx="444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https://blockly.games/maze?lang=pt&amp;level=7</a:t>
            </a:r>
            <a:endParaRPr lang="en-GB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EAC4434-4108-D940-1264-2C2F87A71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403" y="1528497"/>
            <a:ext cx="3801005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27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65E9407-2F11-40C1-8E59-CC9D455597F8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89D756D-2C69-47A0-8EC6-6444FEDE0CB0}"/>
              </a:ext>
            </a:extLst>
          </p:cNvPr>
          <p:cNvSpPr txBox="1"/>
          <p:nvPr/>
        </p:nvSpPr>
        <p:spPr>
          <a:xfrm>
            <a:off x="1230466" y="788275"/>
            <a:ext cx="1786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MAZE 8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412A61-DDA1-04C6-FE7C-6EF0C9359526}"/>
              </a:ext>
            </a:extLst>
          </p:cNvPr>
          <p:cNvSpPr txBox="1"/>
          <p:nvPr/>
        </p:nvSpPr>
        <p:spPr>
          <a:xfrm>
            <a:off x="5506330" y="6152226"/>
            <a:ext cx="444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https://blockly.games/maze?lang=pt&amp;level=8</a:t>
            </a:r>
            <a:endParaRPr lang="en-GB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E47FD4-943D-66B3-66DA-D34AF7963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166" y="1528497"/>
            <a:ext cx="3791479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5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6941BB2-163C-44BC-BB17-BDCE14728A10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5477A7-B874-44B2-970F-630E9EAEDF7B}"/>
              </a:ext>
            </a:extLst>
          </p:cNvPr>
          <p:cNvSpPr txBox="1"/>
          <p:nvPr/>
        </p:nvSpPr>
        <p:spPr>
          <a:xfrm>
            <a:off x="4232" y="788275"/>
            <a:ext cx="3023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ALGORITMOS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934AFDF-CEDB-66F5-D026-93E12F1D142E}"/>
              </a:ext>
            </a:extLst>
          </p:cNvPr>
          <p:cNvSpPr txBox="1"/>
          <p:nvPr/>
        </p:nvSpPr>
        <p:spPr>
          <a:xfrm>
            <a:off x="258531" y="1496161"/>
            <a:ext cx="2768708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Normas para a redação de algoritmos</a:t>
            </a:r>
            <a:endParaRPr lang="pt-PT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00A55C-FEFD-5F76-BFA9-17056A9088CD}"/>
              </a:ext>
            </a:extLst>
          </p:cNvPr>
          <p:cNvSpPr txBox="1"/>
          <p:nvPr/>
        </p:nvSpPr>
        <p:spPr>
          <a:xfrm>
            <a:off x="3506228" y="596692"/>
            <a:ext cx="8427241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400" dirty="0"/>
              <a:t>Dar um </a:t>
            </a:r>
            <a:r>
              <a:rPr lang="pt-BR" sz="2400" b="1" dirty="0"/>
              <a:t>NOME</a:t>
            </a:r>
            <a:r>
              <a:rPr lang="pt-BR" sz="2400" dirty="0"/>
              <a:t> ao algoritmo.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400" dirty="0"/>
              <a:t>Declarar os </a:t>
            </a:r>
            <a:r>
              <a:rPr lang="pt-BR" sz="2400" b="1" dirty="0"/>
              <a:t>DADOS</a:t>
            </a:r>
            <a:r>
              <a:rPr lang="pt-BR" sz="2400" dirty="0"/>
              <a:t> (variáveis, constantes, …).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400" dirty="0"/>
              <a:t>Marcar o </a:t>
            </a:r>
            <a:r>
              <a:rPr lang="pt-BR" sz="2400" b="1" dirty="0"/>
              <a:t>INÍCIO</a:t>
            </a:r>
            <a:r>
              <a:rPr lang="pt-BR" sz="2400" dirty="0"/>
              <a:t> e o </a:t>
            </a:r>
            <a:r>
              <a:rPr lang="pt-BR" sz="2400" b="1" dirty="0"/>
              <a:t>FIM</a:t>
            </a:r>
            <a:r>
              <a:rPr lang="pt-BR" sz="2400" dirty="0"/>
              <a:t> das operações do algoritmo.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400" b="1" dirty="0"/>
              <a:t>NUMERAR</a:t>
            </a:r>
            <a:r>
              <a:rPr lang="pt-BR" sz="2400" dirty="0"/>
              <a:t> as etapas do algoritmo.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400" dirty="0"/>
              <a:t>Escrever as etapas aplicando </a:t>
            </a:r>
            <a:r>
              <a:rPr lang="pt-BR" sz="2400" b="1" dirty="0"/>
              <a:t>PALAVRAS CHAVE</a:t>
            </a:r>
            <a:r>
              <a:rPr lang="pt-BR" sz="2400" dirty="0"/>
              <a:t> convencionadas.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400" dirty="0"/>
              <a:t>Usar </a:t>
            </a:r>
            <a:r>
              <a:rPr lang="pt-BR" sz="2400" b="1" dirty="0"/>
              <a:t>INDENTAÇÃO</a:t>
            </a:r>
            <a:r>
              <a:rPr lang="pt-BR" sz="2400" dirty="0"/>
              <a:t> adequada.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400" dirty="0"/>
              <a:t>Garantir a coerência entre o algoritmo e a </a:t>
            </a:r>
            <a:r>
              <a:rPr lang="pt-BR" sz="2400" b="1" dirty="0"/>
              <a:t>ESPECIFICAÇÃO</a:t>
            </a:r>
            <a:r>
              <a:rPr lang="pt-BR" sz="2400" dirty="0"/>
              <a:t> do problema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63916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65E9407-2F11-40C1-8E59-CC9D455597F8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89D756D-2C69-47A0-8EC6-6444FEDE0CB0}"/>
              </a:ext>
            </a:extLst>
          </p:cNvPr>
          <p:cNvSpPr txBox="1"/>
          <p:nvPr/>
        </p:nvSpPr>
        <p:spPr>
          <a:xfrm>
            <a:off x="1230466" y="788275"/>
            <a:ext cx="1786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MAZE 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412A61-DDA1-04C6-FE7C-6EF0C9359526}"/>
              </a:ext>
            </a:extLst>
          </p:cNvPr>
          <p:cNvSpPr txBox="1"/>
          <p:nvPr/>
        </p:nvSpPr>
        <p:spPr>
          <a:xfrm>
            <a:off x="5506330" y="6152226"/>
            <a:ext cx="444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https://blockly.games/maze?lang=pt&amp;level=9</a:t>
            </a:r>
            <a:endParaRPr lang="en-GB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0FE658-1E0E-47B0-AEDA-B28DEB8F8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877" y="1518971"/>
            <a:ext cx="3820058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87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65E9407-2F11-40C1-8E59-CC9D455597F8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89D756D-2C69-47A0-8EC6-6444FEDE0CB0}"/>
              </a:ext>
            </a:extLst>
          </p:cNvPr>
          <p:cNvSpPr txBox="1"/>
          <p:nvPr/>
        </p:nvSpPr>
        <p:spPr>
          <a:xfrm>
            <a:off x="970779" y="788275"/>
            <a:ext cx="2045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MAZE 10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412A61-DDA1-04C6-FE7C-6EF0C9359526}"/>
              </a:ext>
            </a:extLst>
          </p:cNvPr>
          <p:cNvSpPr txBox="1"/>
          <p:nvPr/>
        </p:nvSpPr>
        <p:spPr>
          <a:xfrm>
            <a:off x="5506330" y="6152226"/>
            <a:ext cx="455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https://blockly.games/maze?lang=pt&amp;level=10</a:t>
            </a:r>
            <a:endParaRPr lang="en-GB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ED416F6-D227-4201-C359-643722BDA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675" y="1538023"/>
            <a:ext cx="3791479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88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1A76C42-F75B-41DC-A416-1399B3D2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10" y="400530"/>
            <a:ext cx="4984312" cy="605694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FDE03B2-3048-4168-A45D-FA0252083450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20B690E-64F5-4469-A598-646BBB55FAA0}"/>
              </a:ext>
            </a:extLst>
          </p:cNvPr>
          <p:cNvSpPr txBox="1"/>
          <p:nvPr/>
        </p:nvSpPr>
        <p:spPr>
          <a:xfrm>
            <a:off x="247824" y="788275"/>
            <a:ext cx="2768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SINTONIZAR</a:t>
            </a:r>
          </a:p>
          <a:p>
            <a:pPr algn="r"/>
            <a:r>
              <a:rPr lang="pt-PT" sz="4000" dirty="0">
                <a:solidFill>
                  <a:schemeClr val="bg1"/>
                </a:solidFill>
              </a:rPr>
              <a:t>FUTEBOL - 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770053A-E01C-3F90-DEDA-68882C6D6E14}"/>
              </a:ext>
            </a:extLst>
          </p:cNvPr>
          <p:cNvSpPr txBox="1"/>
          <p:nvPr/>
        </p:nvSpPr>
        <p:spPr>
          <a:xfrm>
            <a:off x="247824" y="2111714"/>
            <a:ext cx="2768708" cy="296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Um aparelho de televisão tem 50 canais. É sabido que, neste momento, há pelo menos um canal que está a transmitir um jogo de futebol. Verifique em que circunstâncias será possível, com os algoritmos que se seguem, sintonizar um canal que esteja a transmitir futebol.</a:t>
            </a:r>
            <a:endParaRPr lang="pt-PT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FCCFC4D-3BA9-1E04-8CF4-67A4902EB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290" y="105439"/>
            <a:ext cx="4124901" cy="29341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6602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1A76C42-F75B-41DC-A416-1399B3D2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521" y="293281"/>
            <a:ext cx="4657425" cy="627143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3390555-AF6E-47BB-8512-E09D4EDB7BE3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296EB3-AE12-80A8-37F1-00B04942A0DB}"/>
              </a:ext>
            </a:extLst>
          </p:cNvPr>
          <p:cNvSpPr txBox="1"/>
          <p:nvPr/>
        </p:nvSpPr>
        <p:spPr>
          <a:xfrm>
            <a:off x="247824" y="788275"/>
            <a:ext cx="2768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SINTONIZAR</a:t>
            </a:r>
          </a:p>
          <a:p>
            <a:pPr algn="r"/>
            <a:r>
              <a:rPr lang="pt-PT" sz="4000" dirty="0">
                <a:solidFill>
                  <a:schemeClr val="bg1"/>
                </a:solidFill>
              </a:rPr>
              <a:t>FUTEBOL - B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6D2F38-DAF1-A47D-57FB-AA92D3DCF5AB}"/>
              </a:ext>
            </a:extLst>
          </p:cNvPr>
          <p:cNvSpPr txBox="1"/>
          <p:nvPr/>
        </p:nvSpPr>
        <p:spPr>
          <a:xfrm>
            <a:off x="247824" y="2111714"/>
            <a:ext cx="2768708" cy="296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Um aparelho de televisão tem 50 canais. É sabido que, neste momento, há pelo menos um canal que está a transmitir um jogo de futebol. Verifique em que circunstâncias será possível, com os algoritmos que se seguem, sintonizar um canal que esteja a transmitir futebol.</a:t>
            </a:r>
            <a:endParaRPr lang="pt-PT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78E8A71-2927-3CE6-93AF-2A4297112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755" y="138778"/>
            <a:ext cx="4601217" cy="28674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2410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1A76C42-F75B-41DC-A416-1399B3D2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521" y="400530"/>
            <a:ext cx="3341016" cy="605694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0630765-FEF3-4EE0-8EF8-95B3F8E6BF9E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B210FA-DEF8-FEFF-CDA7-E656EFC92A5F}"/>
              </a:ext>
            </a:extLst>
          </p:cNvPr>
          <p:cNvSpPr txBox="1"/>
          <p:nvPr/>
        </p:nvSpPr>
        <p:spPr>
          <a:xfrm>
            <a:off x="247824" y="788275"/>
            <a:ext cx="2768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SINTONIZAR</a:t>
            </a:r>
          </a:p>
          <a:p>
            <a:pPr algn="r"/>
            <a:r>
              <a:rPr lang="pt-PT" sz="4000" dirty="0">
                <a:solidFill>
                  <a:schemeClr val="bg1"/>
                </a:solidFill>
              </a:rPr>
              <a:t>FUTEBOL - C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236C2E-D340-672E-3359-881430F96561}"/>
              </a:ext>
            </a:extLst>
          </p:cNvPr>
          <p:cNvSpPr txBox="1"/>
          <p:nvPr/>
        </p:nvSpPr>
        <p:spPr>
          <a:xfrm>
            <a:off x="247824" y="2111714"/>
            <a:ext cx="2768708" cy="296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Um aparelho de televisão tem 50 canais. É sabido que, neste momento, há pelo menos um canal que está a transmitir um jogo de futebol. Verifique em que circunstâncias será possível, com os algoritmos que se seguem, sintonizar um canal que esteja a transmitir futebol.</a:t>
            </a:r>
            <a:endParaRPr lang="pt-PT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F088557-8279-1111-2C5B-A5BE13A01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537" y="132847"/>
            <a:ext cx="5182323" cy="37914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2990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0630765-FEF3-4EE0-8EF8-95B3F8E6BF9E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B210FA-DEF8-FEFF-CDA7-E656EFC92A5F}"/>
              </a:ext>
            </a:extLst>
          </p:cNvPr>
          <p:cNvSpPr txBox="1"/>
          <p:nvPr/>
        </p:nvSpPr>
        <p:spPr>
          <a:xfrm>
            <a:off x="247824" y="788275"/>
            <a:ext cx="2768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SINTONIZAR</a:t>
            </a:r>
          </a:p>
          <a:p>
            <a:pPr algn="r"/>
            <a:r>
              <a:rPr lang="pt-PT" sz="4000" dirty="0">
                <a:solidFill>
                  <a:schemeClr val="bg1"/>
                </a:solidFill>
              </a:rPr>
              <a:t>FUTEBOL - D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236C2E-D340-672E-3359-881430F96561}"/>
              </a:ext>
            </a:extLst>
          </p:cNvPr>
          <p:cNvSpPr txBox="1"/>
          <p:nvPr/>
        </p:nvSpPr>
        <p:spPr>
          <a:xfrm>
            <a:off x="247824" y="2111714"/>
            <a:ext cx="2768708" cy="296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Um aparelho de televisão tem 50 canais. É sabido que, neste momento, há pelo menos um canal que está a transmitir um jogo de futebol. Verifique em que circunstâncias será possível, com os algoritmos que se seguem, sintonizar um canal que esteja a transmitir futebol.</a:t>
            </a:r>
            <a:endParaRPr lang="pt-PT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72DF52-0D7F-1182-762F-B73F576E2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537" y="155553"/>
            <a:ext cx="5163271" cy="36104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5913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0630765-FEF3-4EE0-8EF8-95B3F8E6BF9E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B210FA-DEF8-FEFF-CDA7-E656EFC92A5F}"/>
              </a:ext>
            </a:extLst>
          </p:cNvPr>
          <p:cNvSpPr txBox="1"/>
          <p:nvPr/>
        </p:nvSpPr>
        <p:spPr>
          <a:xfrm>
            <a:off x="247824" y="788275"/>
            <a:ext cx="2768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ACHAR MÉDIA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236C2E-D340-672E-3359-881430F96561}"/>
              </a:ext>
            </a:extLst>
          </p:cNvPr>
          <p:cNvSpPr txBox="1"/>
          <p:nvPr/>
        </p:nvSpPr>
        <p:spPr>
          <a:xfrm>
            <a:off x="247824" y="2111714"/>
            <a:ext cx="2768708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O algoritmo que se segue pretende ler 2 valores inteiros maiores do que zero e imprimir a sua média.</a:t>
            </a:r>
            <a:endParaRPr lang="pt-PT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1A67C6-6B8F-66D2-21DF-A52B693A6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438" y="1285575"/>
            <a:ext cx="3238952" cy="428684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AFE8EAF-0D97-C090-FD35-927B059E8445}"/>
              </a:ext>
            </a:extLst>
          </p:cNvPr>
          <p:cNvSpPr txBox="1"/>
          <p:nvPr/>
        </p:nvSpPr>
        <p:spPr>
          <a:xfrm>
            <a:off x="3495521" y="1742320"/>
            <a:ext cx="4843093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 err="1"/>
              <a:t>Desenha</a:t>
            </a:r>
            <a:r>
              <a:rPr lang="en-GB" dirty="0"/>
              <a:t> o </a:t>
            </a:r>
            <a:r>
              <a:rPr lang="en-GB" dirty="0" err="1"/>
              <a:t>algoritmo</a:t>
            </a:r>
            <a:r>
              <a:rPr lang="en-GB" dirty="0"/>
              <a:t> </a:t>
            </a:r>
            <a:r>
              <a:rPr lang="en-GB" dirty="0" err="1"/>
              <a:t>apresentado</a:t>
            </a:r>
            <a:r>
              <a:rPr lang="en-GB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Podemos trocar as </a:t>
            </a:r>
            <a:r>
              <a:rPr lang="en-GB" dirty="0" err="1"/>
              <a:t>etapas</a:t>
            </a:r>
            <a:r>
              <a:rPr lang="en-GB" dirty="0"/>
              <a:t> 1 e 2?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Podemos trocar as </a:t>
            </a:r>
            <a:r>
              <a:rPr lang="en-GB" dirty="0" err="1"/>
              <a:t>etapas</a:t>
            </a:r>
            <a:r>
              <a:rPr lang="en-GB" dirty="0"/>
              <a:t> 1 e 3?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Podemos </a:t>
            </a:r>
            <a:r>
              <a:rPr lang="en-GB" dirty="0" err="1"/>
              <a:t>fundir</a:t>
            </a:r>
            <a:r>
              <a:rPr lang="en-GB" dirty="0"/>
              <a:t> as </a:t>
            </a:r>
            <a:r>
              <a:rPr lang="en-GB" dirty="0" err="1"/>
              <a:t>etapas</a:t>
            </a:r>
            <a:r>
              <a:rPr lang="en-GB" dirty="0"/>
              <a:t> 1 e 2?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Podemos </a:t>
            </a:r>
            <a:r>
              <a:rPr lang="en-GB" dirty="0" err="1"/>
              <a:t>substituir</a:t>
            </a:r>
            <a:r>
              <a:rPr lang="en-GB" dirty="0"/>
              <a:t> as </a:t>
            </a:r>
            <a:r>
              <a:rPr lang="en-GB" dirty="0" err="1"/>
              <a:t>repetições</a:t>
            </a:r>
            <a:r>
              <a:rPr lang="en-GB" dirty="0"/>
              <a:t> das </a:t>
            </a:r>
            <a:r>
              <a:rPr lang="en-GB" dirty="0" err="1"/>
              <a:t>etapas</a:t>
            </a:r>
            <a:r>
              <a:rPr lang="en-GB" dirty="0"/>
              <a:t> 1 e 3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decisões</a:t>
            </a:r>
            <a:r>
              <a:rPr lang="en-GB" dirty="0"/>
              <a:t> do </a:t>
            </a:r>
            <a:r>
              <a:rPr lang="en-GB" dirty="0" err="1"/>
              <a:t>tipo</a:t>
            </a:r>
            <a:r>
              <a:rPr lang="en-GB" dirty="0"/>
              <a:t> </a:t>
            </a:r>
            <a:r>
              <a:rPr lang="en-GB" b="1" dirty="0"/>
              <a:t>Se... </a:t>
            </a:r>
            <a:r>
              <a:rPr lang="en-GB" b="1" dirty="0" err="1"/>
              <a:t>Então</a:t>
            </a:r>
            <a:r>
              <a:rPr lang="en-GB" b="1" dirty="0"/>
              <a:t>... </a:t>
            </a:r>
            <a:r>
              <a:rPr lang="en-GB" b="1" dirty="0" err="1"/>
              <a:t>Senão</a:t>
            </a:r>
            <a:r>
              <a:rPr lang="en-GB" dirty="0"/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Como </a:t>
            </a:r>
            <a:r>
              <a:rPr lang="en-GB" dirty="0" err="1"/>
              <a:t>substituir</a:t>
            </a:r>
            <a:r>
              <a:rPr lang="en-GB" dirty="0"/>
              <a:t> as </a:t>
            </a:r>
            <a:r>
              <a:rPr lang="en-GB" dirty="0" err="1"/>
              <a:t>repetições</a:t>
            </a:r>
            <a:r>
              <a:rPr lang="en-GB" dirty="0"/>
              <a:t> das </a:t>
            </a:r>
            <a:r>
              <a:rPr lang="en-GB" dirty="0" err="1"/>
              <a:t>etapas</a:t>
            </a:r>
            <a:r>
              <a:rPr lang="en-GB" dirty="0"/>
              <a:t> 1 e 2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repetições</a:t>
            </a:r>
            <a:r>
              <a:rPr lang="en-GB" dirty="0"/>
              <a:t> do </a:t>
            </a:r>
            <a:r>
              <a:rPr lang="en-GB" dirty="0" err="1"/>
              <a:t>tipo</a:t>
            </a:r>
            <a:r>
              <a:rPr lang="en-GB" dirty="0"/>
              <a:t> </a:t>
            </a:r>
            <a:r>
              <a:rPr lang="en-GB" b="1" dirty="0" err="1"/>
              <a:t>Enquanto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4707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0630765-FEF3-4EE0-8EF8-95B3F8E6BF9E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B210FA-DEF8-FEFF-CDA7-E656EFC92A5F}"/>
              </a:ext>
            </a:extLst>
          </p:cNvPr>
          <p:cNvSpPr txBox="1"/>
          <p:nvPr/>
        </p:nvSpPr>
        <p:spPr>
          <a:xfrm>
            <a:off x="247824" y="788275"/>
            <a:ext cx="2768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3600" dirty="0">
                <a:solidFill>
                  <a:schemeClr val="bg1"/>
                </a:solidFill>
              </a:rPr>
              <a:t>RECTÂNGULO </a:t>
            </a:r>
          </a:p>
          <a:p>
            <a:pPr algn="r"/>
            <a:r>
              <a:rPr lang="pt-PT" sz="3600" dirty="0">
                <a:solidFill>
                  <a:schemeClr val="bg1"/>
                </a:solidFill>
              </a:rPr>
              <a:t>1.0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236C2E-D340-672E-3359-881430F96561}"/>
              </a:ext>
            </a:extLst>
          </p:cNvPr>
          <p:cNvSpPr txBox="1"/>
          <p:nvPr/>
        </p:nvSpPr>
        <p:spPr>
          <a:xfrm>
            <a:off x="247824" y="1939502"/>
            <a:ext cx="2768708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Escreve um algoritmo e desenha o seu fluxograma para o seguinte problema: dados os lados válidos dum retângulo, calcular e imprimir o valor da área e do perímetro.</a:t>
            </a:r>
            <a:endParaRPr lang="pt-PT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730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0630765-FEF3-4EE0-8EF8-95B3F8E6BF9E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B210FA-DEF8-FEFF-CDA7-E656EFC92A5F}"/>
              </a:ext>
            </a:extLst>
          </p:cNvPr>
          <p:cNvSpPr txBox="1"/>
          <p:nvPr/>
        </p:nvSpPr>
        <p:spPr>
          <a:xfrm>
            <a:off x="247824" y="788275"/>
            <a:ext cx="2768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3600" dirty="0">
                <a:solidFill>
                  <a:schemeClr val="bg1"/>
                </a:solidFill>
              </a:rPr>
              <a:t>RECTÂNGULO </a:t>
            </a:r>
          </a:p>
          <a:p>
            <a:pPr algn="r"/>
            <a:r>
              <a:rPr lang="pt-PT" sz="3600" dirty="0">
                <a:solidFill>
                  <a:schemeClr val="bg1"/>
                </a:solidFill>
              </a:rPr>
              <a:t>2.0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236C2E-D340-672E-3359-881430F96561}"/>
              </a:ext>
            </a:extLst>
          </p:cNvPr>
          <p:cNvSpPr txBox="1"/>
          <p:nvPr/>
        </p:nvSpPr>
        <p:spPr>
          <a:xfrm>
            <a:off x="247824" y="1939502"/>
            <a:ext cx="2768708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Escreve um algoritmo e desenha o seu fluxograma para o seguinte problema: dados os lados </a:t>
            </a:r>
            <a:r>
              <a:rPr lang="pt-BR" sz="1400" strike="sngStrike" dirty="0">
                <a:solidFill>
                  <a:schemeClr val="bg1">
                    <a:lumMod val="95000"/>
                  </a:schemeClr>
                </a:solidFill>
              </a:rPr>
              <a:t>válidos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dum retângulo, calcular e imprimir o valor da área e do perímetro.</a:t>
            </a:r>
            <a:endParaRPr lang="pt-PT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226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0630765-FEF3-4EE0-8EF8-95B3F8E6BF9E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B210FA-DEF8-FEFF-CDA7-E656EFC92A5F}"/>
              </a:ext>
            </a:extLst>
          </p:cNvPr>
          <p:cNvSpPr txBox="1"/>
          <p:nvPr/>
        </p:nvSpPr>
        <p:spPr>
          <a:xfrm>
            <a:off x="247824" y="788275"/>
            <a:ext cx="276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3600" dirty="0">
                <a:solidFill>
                  <a:schemeClr val="bg1"/>
                </a:solidFill>
              </a:rPr>
              <a:t>PESOS 1.0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236C2E-D340-672E-3359-881430F96561}"/>
              </a:ext>
            </a:extLst>
          </p:cNvPr>
          <p:cNvSpPr txBox="1"/>
          <p:nvPr/>
        </p:nvSpPr>
        <p:spPr>
          <a:xfrm>
            <a:off x="247824" y="1434606"/>
            <a:ext cx="2768708" cy="426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Escreve um algoritmo e desenha o seu fluxograma para o seguinte problema: foi feito um inquérito a 50 pessoas, as quais tiveram de indicar a sua idade e o seu peso.</a:t>
            </a:r>
          </a:p>
          <a:p>
            <a:pPr algn="r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Pretende-se saber a média das idades, quantas pessoas pesam mais do que 50 kg, quantas</a:t>
            </a:r>
          </a:p>
          <a:p>
            <a:pPr algn="r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pessoas pesam mais do que 100 kg e quantas pessoas pesam menos de 30 kg. Apresente a</a:t>
            </a:r>
          </a:p>
          <a:p>
            <a:pPr algn="r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especificação e o algoritmo para resolver o problema.</a:t>
            </a:r>
            <a:endParaRPr lang="pt-PT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4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6941BB2-163C-44BC-BB17-BDCE14728A10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5477A7-B874-44B2-970F-630E9EAEDF7B}"/>
              </a:ext>
            </a:extLst>
          </p:cNvPr>
          <p:cNvSpPr txBox="1"/>
          <p:nvPr/>
        </p:nvSpPr>
        <p:spPr>
          <a:xfrm>
            <a:off x="1092094" y="788275"/>
            <a:ext cx="1935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LEITURA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F05246-148B-0F5F-1A1D-0279CE826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228" y="1777566"/>
            <a:ext cx="8699897" cy="330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73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0630765-FEF3-4EE0-8EF8-95B3F8E6BF9E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B210FA-DEF8-FEFF-CDA7-E656EFC92A5F}"/>
              </a:ext>
            </a:extLst>
          </p:cNvPr>
          <p:cNvSpPr txBox="1"/>
          <p:nvPr/>
        </p:nvSpPr>
        <p:spPr>
          <a:xfrm>
            <a:off x="247824" y="788275"/>
            <a:ext cx="276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3600" dirty="0">
                <a:solidFill>
                  <a:schemeClr val="bg1"/>
                </a:solidFill>
              </a:rPr>
              <a:t>PESOS 2.0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236C2E-D340-672E-3359-881430F96561}"/>
              </a:ext>
            </a:extLst>
          </p:cNvPr>
          <p:cNvSpPr txBox="1"/>
          <p:nvPr/>
        </p:nvSpPr>
        <p:spPr>
          <a:xfrm>
            <a:off x="247824" y="1434606"/>
            <a:ext cx="2768708" cy="361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Escreve um algoritmo e desenha o seu fluxograma para o seguinte problema: foi feito um inquérito a 50 pessoas, as quais tiveram de indicar a sua idade e o seu peso.</a:t>
            </a:r>
          </a:p>
          <a:p>
            <a:pPr algn="r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Pretende-se saber a média das idades e quantas pessoas pesam mais do que a média.</a:t>
            </a:r>
          </a:p>
          <a:p>
            <a:pPr algn="r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Apresente a especificação e o algoritmo para resolver o problema.</a:t>
            </a:r>
            <a:endParaRPr lang="pt-PT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91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6941BB2-163C-44BC-BB17-BDCE14728A10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5477A7-B874-44B2-970F-630E9EAEDF7B}"/>
              </a:ext>
            </a:extLst>
          </p:cNvPr>
          <p:cNvSpPr txBox="1"/>
          <p:nvPr/>
        </p:nvSpPr>
        <p:spPr>
          <a:xfrm>
            <a:off x="1172436" y="788275"/>
            <a:ext cx="1854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ESCRITA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771C52-DFD4-BDEE-2DF9-ABADDFDB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839" y="1580772"/>
            <a:ext cx="8710037" cy="369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4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6941BB2-163C-44BC-BB17-BDCE14728A10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5477A7-B874-44B2-970F-630E9EAEDF7B}"/>
              </a:ext>
            </a:extLst>
          </p:cNvPr>
          <p:cNvSpPr txBox="1"/>
          <p:nvPr/>
        </p:nvSpPr>
        <p:spPr>
          <a:xfrm>
            <a:off x="1076256" y="788275"/>
            <a:ext cx="19509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AÇÕES</a:t>
            </a:r>
          </a:p>
          <a:p>
            <a:pPr algn="r"/>
            <a:r>
              <a:rPr lang="pt-PT" sz="4000" dirty="0">
                <a:solidFill>
                  <a:schemeClr val="bg1"/>
                </a:solidFill>
              </a:rPr>
              <a:t>SIMPLES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A973A1-5489-6C3F-800A-26827549D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616" y="1778659"/>
            <a:ext cx="8674870" cy="330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6941BB2-163C-44BC-BB17-BDCE14728A10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5477A7-B874-44B2-970F-630E9EAEDF7B}"/>
              </a:ext>
            </a:extLst>
          </p:cNvPr>
          <p:cNvSpPr txBox="1"/>
          <p:nvPr/>
        </p:nvSpPr>
        <p:spPr>
          <a:xfrm>
            <a:off x="822597" y="788275"/>
            <a:ext cx="2204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DECISÕES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934AFDF-CEDB-66F5-D026-93E12F1D142E}"/>
              </a:ext>
            </a:extLst>
          </p:cNvPr>
          <p:cNvSpPr txBox="1"/>
          <p:nvPr/>
        </p:nvSpPr>
        <p:spPr>
          <a:xfrm>
            <a:off x="258531" y="1496161"/>
            <a:ext cx="2768708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Se … Então … Senão</a:t>
            </a:r>
            <a:endParaRPr lang="pt-PT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1CB804-9479-F988-974E-A963B31A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755" y="556507"/>
            <a:ext cx="8417714" cy="574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8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6941BB2-163C-44BC-BB17-BDCE14728A10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5477A7-B874-44B2-970F-630E9EAEDF7B}"/>
              </a:ext>
            </a:extLst>
          </p:cNvPr>
          <p:cNvSpPr txBox="1"/>
          <p:nvPr/>
        </p:nvSpPr>
        <p:spPr>
          <a:xfrm>
            <a:off x="822597" y="788275"/>
            <a:ext cx="2204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DECISÕES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934AFDF-CEDB-66F5-D026-93E12F1D142E}"/>
              </a:ext>
            </a:extLst>
          </p:cNvPr>
          <p:cNvSpPr txBox="1"/>
          <p:nvPr/>
        </p:nvSpPr>
        <p:spPr>
          <a:xfrm>
            <a:off x="258531" y="1496161"/>
            <a:ext cx="2768708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Caso … Seja</a:t>
            </a:r>
            <a:endParaRPr lang="pt-PT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7CF4D4E-8345-6267-AC41-C84E2CA4A098}"/>
              </a:ext>
            </a:extLst>
          </p:cNvPr>
          <p:cNvGrpSpPr/>
          <p:nvPr/>
        </p:nvGrpSpPr>
        <p:grpSpPr>
          <a:xfrm>
            <a:off x="3288288" y="745310"/>
            <a:ext cx="8784000" cy="5367380"/>
            <a:chOff x="3288288" y="745310"/>
            <a:chExt cx="8784000" cy="536738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7C66250C-CE3E-1897-D5E2-08729295D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7062" y="745310"/>
              <a:ext cx="8570264" cy="4515066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B414DF5-D7F6-EFF4-E124-B01316632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8288" y="5108805"/>
              <a:ext cx="8784000" cy="10038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154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6941BB2-163C-44BC-BB17-BDCE14728A10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5477A7-B874-44B2-970F-630E9EAEDF7B}"/>
              </a:ext>
            </a:extLst>
          </p:cNvPr>
          <p:cNvSpPr txBox="1"/>
          <p:nvPr/>
        </p:nvSpPr>
        <p:spPr>
          <a:xfrm>
            <a:off x="328935" y="788275"/>
            <a:ext cx="26983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REPETIÇÕES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934AFDF-CEDB-66F5-D026-93E12F1D142E}"/>
              </a:ext>
            </a:extLst>
          </p:cNvPr>
          <p:cNvSpPr txBox="1"/>
          <p:nvPr/>
        </p:nvSpPr>
        <p:spPr>
          <a:xfrm>
            <a:off x="258531" y="1496161"/>
            <a:ext cx="2768708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REPETIR … ATÉ</a:t>
            </a:r>
            <a:endParaRPr lang="pt-PT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8227EB-EE4F-4143-9658-B6EECCE22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228" y="1005720"/>
            <a:ext cx="8589726" cy="484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8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6941BB2-163C-44BC-BB17-BDCE14728A10}"/>
              </a:ext>
            </a:extLst>
          </p:cNvPr>
          <p:cNvSpPr/>
          <p:nvPr/>
        </p:nvSpPr>
        <p:spPr>
          <a:xfrm>
            <a:off x="0" y="0"/>
            <a:ext cx="3247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5477A7-B874-44B2-970F-630E9EAEDF7B}"/>
              </a:ext>
            </a:extLst>
          </p:cNvPr>
          <p:cNvSpPr txBox="1"/>
          <p:nvPr/>
        </p:nvSpPr>
        <p:spPr>
          <a:xfrm>
            <a:off x="328935" y="788275"/>
            <a:ext cx="26983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4000" dirty="0">
                <a:solidFill>
                  <a:schemeClr val="bg1"/>
                </a:solidFill>
              </a:rPr>
              <a:t>REPETIÇÕES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934AFDF-CEDB-66F5-D026-93E12F1D142E}"/>
              </a:ext>
            </a:extLst>
          </p:cNvPr>
          <p:cNvSpPr txBox="1"/>
          <p:nvPr/>
        </p:nvSpPr>
        <p:spPr>
          <a:xfrm>
            <a:off x="258531" y="1496161"/>
            <a:ext cx="2768708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ENQUANTO … FAZER</a:t>
            </a:r>
            <a:endParaRPr lang="pt-PT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5E55F6-A7DA-0EC3-ED9E-DD223496E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174" y="1018754"/>
            <a:ext cx="8679712" cy="48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57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820</Words>
  <Application>Microsoft Office PowerPoint</Application>
  <PresentationFormat>Ecrã Panorâmico</PresentationFormat>
  <Paragraphs>82</Paragraphs>
  <Slides>30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Silva</dc:creator>
  <cp:lastModifiedBy>Rafael Alexandre Braga Silva</cp:lastModifiedBy>
  <cp:revision>19</cp:revision>
  <dcterms:created xsi:type="dcterms:W3CDTF">2022-10-28T12:07:42Z</dcterms:created>
  <dcterms:modified xsi:type="dcterms:W3CDTF">2022-11-04T01:08:44Z</dcterms:modified>
</cp:coreProperties>
</file>