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1" r:id="rId5"/>
    <p:sldId id="262" r:id="rId6"/>
    <p:sldId id="257" r:id="rId7"/>
    <p:sldId id="259" r:id="rId8"/>
    <p:sldId id="258" r:id="rId9"/>
    <p:sldId id="265" r:id="rId10"/>
    <p:sldId id="26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25F0-C8A5-49C1-8D54-D68DCB346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B84DAC-8D23-455B-BC58-02B1EFEBF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BE6FA3-056F-47DE-BFF7-B74043EF33DD}"/>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5" name="Footer Placeholder 4">
            <a:extLst>
              <a:ext uri="{FF2B5EF4-FFF2-40B4-BE49-F238E27FC236}">
                <a16:creationId xmlns:a16="http://schemas.microsoft.com/office/drawing/2014/main" id="{69C632CE-CDCA-4283-9B86-699939BDF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B9A6B-FF4C-4232-8025-32ECD4A6E8AA}"/>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189956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BF3B-D02D-4051-B519-4F13DADB08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17B2F9-1EA6-47E0-84A4-E8677FCDA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859E1-F31A-49BC-A800-728D853EE4FA}"/>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5" name="Footer Placeholder 4">
            <a:extLst>
              <a:ext uri="{FF2B5EF4-FFF2-40B4-BE49-F238E27FC236}">
                <a16:creationId xmlns:a16="http://schemas.microsoft.com/office/drawing/2014/main" id="{A94D03EF-5FBF-4D0B-9C75-77F2D0EB7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24C4C-60A7-448A-AB9F-6E8B91691A37}"/>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377487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68BC4F-41F5-4712-9397-7648E407B2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E1CB18-5418-4245-937B-F33D110A5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E918A-F3DD-4B48-BBD2-69383D9E064D}"/>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5" name="Footer Placeholder 4">
            <a:extLst>
              <a:ext uri="{FF2B5EF4-FFF2-40B4-BE49-F238E27FC236}">
                <a16:creationId xmlns:a16="http://schemas.microsoft.com/office/drawing/2014/main" id="{CDF1B075-7C3B-4D03-AC4C-5F250E80D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A059D-DD8D-4A16-BD32-3D834418C5FC}"/>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410368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548B-0583-4659-B9F0-E1FF0F879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E931C-1DB6-4978-B477-5DBF1C0AE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4FD5A-96BB-4BDC-AFB2-3BC5CB80A9D2}"/>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5" name="Footer Placeholder 4">
            <a:extLst>
              <a:ext uri="{FF2B5EF4-FFF2-40B4-BE49-F238E27FC236}">
                <a16:creationId xmlns:a16="http://schemas.microsoft.com/office/drawing/2014/main" id="{DA987C23-9AF7-4792-9AEE-D1C255664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A70D4-ABF3-4513-9BC0-0452D559453F}"/>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149384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D975-20DF-4024-B032-A7C45A58D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B9D262-01C5-40F8-BAE9-DEEE1EA4F5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02823-F6B6-4429-B9DD-2662F20440CD}"/>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5" name="Footer Placeholder 4">
            <a:extLst>
              <a:ext uri="{FF2B5EF4-FFF2-40B4-BE49-F238E27FC236}">
                <a16:creationId xmlns:a16="http://schemas.microsoft.com/office/drawing/2014/main" id="{704DAACA-B39B-4CDA-838F-0613F2B46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22311-9387-44EF-9E03-0C1FDF8DA2A2}"/>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275014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71A8-3F3D-4AF4-BDD2-969BD9A5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529D2-5981-4E29-9000-E30F389E9B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8F54BD-CDFA-4C37-9F0F-BD7265E68D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3FF12D-2FED-4B2A-A388-7F2DA3B3EADD}"/>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6" name="Footer Placeholder 5">
            <a:extLst>
              <a:ext uri="{FF2B5EF4-FFF2-40B4-BE49-F238E27FC236}">
                <a16:creationId xmlns:a16="http://schemas.microsoft.com/office/drawing/2014/main" id="{D47F8F4D-AC2A-4080-96A5-05AC528EF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ECC769-F6BC-4767-A781-56C5C1E6A44B}"/>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42498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38DE-EADC-4A3B-91C6-A2DB9BF18C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83968F-1FED-488F-83B2-E89C9EBC84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7792B-6205-457E-AE3D-9FC482A4A4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FBA7DD-02B5-45B7-90A8-B16E5771BC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A45F4-2689-485D-8EBA-7628749B9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BF875-D3F3-48F0-9ACC-8FBEFEDC686B}"/>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8" name="Footer Placeholder 7">
            <a:extLst>
              <a:ext uri="{FF2B5EF4-FFF2-40B4-BE49-F238E27FC236}">
                <a16:creationId xmlns:a16="http://schemas.microsoft.com/office/drawing/2014/main" id="{80FCC464-299D-48B9-A024-E24B57DC8B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780A5D-FA9C-4FAD-BECD-4B7142D6CEA5}"/>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272306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F58C-6F5E-4BF6-8798-C1909BBC0F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4826F9-41CA-453F-A29F-C5A22728CFD7}"/>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4" name="Footer Placeholder 3">
            <a:extLst>
              <a:ext uri="{FF2B5EF4-FFF2-40B4-BE49-F238E27FC236}">
                <a16:creationId xmlns:a16="http://schemas.microsoft.com/office/drawing/2014/main" id="{DE1000B0-7663-495A-893A-949B27A4C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EFF8C3-C6D8-44C5-AAE6-014CABA3042E}"/>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118150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59E490-1053-4282-AA42-DD38185C621A}"/>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3" name="Footer Placeholder 2">
            <a:extLst>
              <a:ext uri="{FF2B5EF4-FFF2-40B4-BE49-F238E27FC236}">
                <a16:creationId xmlns:a16="http://schemas.microsoft.com/office/drawing/2014/main" id="{34D89996-BCEB-4289-9CF8-68F5336B2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E4C437-A7B0-46A1-B7C1-E52B3638FF96}"/>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398596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72A7-EA00-4E86-9F85-E07BD92DA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239CB0-4C7E-417A-B075-C92E9E8C6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7A4161-1C8C-463F-8B5D-C2994DB5A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D6C60-7333-4A65-B1E6-C01DB92EF958}"/>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6" name="Footer Placeholder 5">
            <a:extLst>
              <a:ext uri="{FF2B5EF4-FFF2-40B4-BE49-F238E27FC236}">
                <a16:creationId xmlns:a16="http://schemas.microsoft.com/office/drawing/2014/main" id="{A7B7E872-E514-4066-8060-D352562D7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3C672-711B-4FDB-97CB-63719F59BCED}"/>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15666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D6D7-5B2D-4454-94B7-7CAFE59F4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D87091-0976-40F9-B057-671F0F908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F112BB-4111-420A-A63A-32FBF4CFE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F15F8-CE69-4C14-8036-31C00306922C}"/>
              </a:ext>
            </a:extLst>
          </p:cNvPr>
          <p:cNvSpPr>
            <a:spLocks noGrp="1"/>
          </p:cNvSpPr>
          <p:nvPr>
            <p:ph type="dt" sz="half" idx="10"/>
          </p:nvPr>
        </p:nvSpPr>
        <p:spPr/>
        <p:txBody>
          <a:bodyPr/>
          <a:lstStyle/>
          <a:p>
            <a:fld id="{51A57518-CD04-4344-9935-80828F0596F3}" type="datetimeFigureOut">
              <a:rPr lang="en-US" smtClean="0"/>
              <a:t>10/21/2020</a:t>
            </a:fld>
            <a:endParaRPr lang="en-US"/>
          </a:p>
        </p:txBody>
      </p:sp>
      <p:sp>
        <p:nvSpPr>
          <p:cNvPr id="6" name="Footer Placeholder 5">
            <a:extLst>
              <a:ext uri="{FF2B5EF4-FFF2-40B4-BE49-F238E27FC236}">
                <a16:creationId xmlns:a16="http://schemas.microsoft.com/office/drawing/2014/main" id="{10BE6350-81DA-4E36-94F7-09E2B745B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0C1D6-3AE9-4F00-9F1B-FD4A709B7DC3}"/>
              </a:ext>
            </a:extLst>
          </p:cNvPr>
          <p:cNvSpPr>
            <a:spLocks noGrp="1"/>
          </p:cNvSpPr>
          <p:nvPr>
            <p:ph type="sldNum" sz="quarter" idx="12"/>
          </p:nvPr>
        </p:nvSpPr>
        <p:spPr/>
        <p:txBody>
          <a:bodyPr/>
          <a:lstStyle/>
          <a:p>
            <a:fld id="{E6CC828A-DD98-470F-890E-C48A87140F0A}" type="slidenum">
              <a:rPr lang="en-US" smtClean="0"/>
              <a:t>‹#›</a:t>
            </a:fld>
            <a:endParaRPr lang="en-US"/>
          </a:p>
        </p:txBody>
      </p:sp>
    </p:spTree>
    <p:extLst>
      <p:ext uri="{BB962C8B-B14F-4D97-AF65-F5344CB8AC3E}">
        <p14:creationId xmlns:p14="http://schemas.microsoft.com/office/powerpoint/2010/main" val="413092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ED35F-2E1E-44A7-AE8E-CF31F09CA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9EA8B7-3296-45FF-859F-4102B8D82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B118D-FF1B-42ED-8F1B-C502203D1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57518-CD04-4344-9935-80828F0596F3}" type="datetimeFigureOut">
              <a:rPr lang="en-US" smtClean="0"/>
              <a:t>10/21/2020</a:t>
            </a:fld>
            <a:endParaRPr lang="en-US"/>
          </a:p>
        </p:txBody>
      </p:sp>
      <p:sp>
        <p:nvSpPr>
          <p:cNvPr id="5" name="Footer Placeholder 4">
            <a:extLst>
              <a:ext uri="{FF2B5EF4-FFF2-40B4-BE49-F238E27FC236}">
                <a16:creationId xmlns:a16="http://schemas.microsoft.com/office/drawing/2014/main" id="{59656A22-67B7-420E-AADB-F8AD54AF7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E770DA-AD8C-417D-B5BB-9A81DA775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C828A-DD98-470F-890E-C48A87140F0A}" type="slidenum">
              <a:rPr lang="en-US" smtClean="0"/>
              <a:t>‹#›</a:t>
            </a:fld>
            <a:endParaRPr lang="en-US"/>
          </a:p>
        </p:txBody>
      </p:sp>
    </p:spTree>
    <p:extLst>
      <p:ext uri="{BB962C8B-B14F-4D97-AF65-F5344CB8AC3E}">
        <p14:creationId xmlns:p14="http://schemas.microsoft.com/office/powerpoint/2010/main" val="259196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F3F73806-E2DA-4929-A763-E840EA95E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474" y="643467"/>
            <a:ext cx="2493051"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1EC044F-8ACA-4D66-8B9F-3A4FF9A25786}"/>
              </a:ext>
            </a:extLst>
          </p:cNvPr>
          <p:cNvSpPr txBox="1"/>
          <p:nvPr/>
        </p:nvSpPr>
        <p:spPr>
          <a:xfrm>
            <a:off x="7421272" y="138744"/>
            <a:ext cx="2604655" cy="1754326"/>
          </a:xfrm>
          <a:prstGeom prst="rect">
            <a:avLst/>
          </a:prstGeom>
          <a:noFill/>
        </p:spPr>
        <p:txBody>
          <a:bodyPr wrap="square" rtlCol="0">
            <a:spAutoFit/>
          </a:bodyPr>
          <a:lstStyle/>
          <a:p>
            <a:r>
              <a:rPr lang="en-US" sz="1200" dirty="0"/>
              <a:t>A note: I created all the designs in Adobe XD so whoever is looking at this, if you have Adobe XD installed you will be able to run through some of the designs (I added some minimal function as part of the prototyping)  and interact with buttons. I have attached the file alongside the PowerPoint</a:t>
            </a:r>
          </a:p>
        </p:txBody>
      </p:sp>
      <p:sp>
        <p:nvSpPr>
          <p:cNvPr id="27" name="TextBox 26">
            <a:extLst>
              <a:ext uri="{FF2B5EF4-FFF2-40B4-BE49-F238E27FC236}">
                <a16:creationId xmlns:a16="http://schemas.microsoft.com/office/drawing/2014/main" id="{ACE0B8F5-9816-4420-B0C8-BA0E7FA17DC1}"/>
              </a:ext>
            </a:extLst>
          </p:cNvPr>
          <p:cNvSpPr txBox="1"/>
          <p:nvPr/>
        </p:nvSpPr>
        <p:spPr>
          <a:xfrm>
            <a:off x="2356423" y="1558014"/>
            <a:ext cx="2493051" cy="646331"/>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The landing page consists of options to select the departure and arrival location</a:t>
            </a:r>
          </a:p>
        </p:txBody>
      </p:sp>
      <p:sp>
        <p:nvSpPr>
          <p:cNvPr id="29" name="TextBox 28">
            <a:extLst>
              <a:ext uri="{FF2B5EF4-FFF2-40B4-BE49-F238E27FC236}">
                <a16:creationId xmlns:a16="http://schemas.microsoft.com/office/drawing/2014/main" id="{1FCD6F88-C67D-42AF-AE72-F7CA821407AE}"/>
              </a:ext>
            </a:extLst>
          </p:cNvPr>
          <p:cNvSpPr txBox="1"/>
          <p:nvPr/>
        </p:nvSpPr>
        <p:spPr>
          <a:xfrm>
            <a:off x="2356422" y="2847812"/>
            <a:ext cx="2493051" cy="461665"/>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An option for one way or round trip is provided for the user</a:t>
            </a:r>
          </a:p>
        </p:txBody>
      </p:sp>
      <p:sp>
        <p:nvSpPr>
          <p:cNvPr id="31" name="TextBox 30">
            <a:extLst>
              <a:ext uri="{FF2B5EF4-FFF2-40B4-BE49-F238E27FC236}">
                <a16:creationId xmlns:a16="http://schemas.microsoft.com/office/drawing/2014/main" id="{3A38986C-4C44-4E5E-8F61-2836B6940B08}"/>
              </a:ext>
            </a:extLst>
          </p:cNvPr>
          <p:cNvSpPr txBox="1"/>
          <p:nvPr/>
        </p:nvSpPr>
        <p:spPr>
          <a:xfrm>
            <a:off x="2433322" y="4064450"/>
            <a:ext cx="2493051" cy="1938992"/>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Here the user can enter in options for their travel dates and passenger count. As well as some extra features such as “Extra Distant Seating” which would allow to user to buy two seats and sit alone in a row. In addition there is an option for the user to identify their risk tolerance which COVID-19</a:t>
            </a:r>
          </a:p>
        </p:txBody>
      </p:sp>
      <p:sp>
        <p:nvSpPr>
          <p:cNvPr id="33" name="TextBox 32">
            <a:extLst>
              <a:ext uri="{FF2B5EF4-FFF2-40B4-BE49-F238E27FC236}">
                <a16:creationId xmlns:a16="http://schemas.microsoft.com/office/drawing/2014/main" id="{81993969-67BE-495E-B39E-AB17DCB4B8A4}"/>
              </a:ext>
            </a:extLst>
          </p:cNvPr>
          <p:cNvSpPr txBox="1"/>
          <p:nvPr/>
        </p:nvSpPr>
        <p:spPr>
          <a:xfrm>
            <a:off x="7604080" y="4275245"/>
            <a:ext cx="2493051" cy="646331"/>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Class option allows for different users (Business Class, Economy Class, and First Class)</a:t>
            </a:r>
          </a:p>
        </p:txBody>
      </p:sp>
      <p:sp>
        <p:nvSpPr>
          <p:cNvPr id="35" name="TextBox 34">
            <a:extLst>
              <a:ext uri="{FF2B5EF4-FFF2-40B4-BE49-F238E27FC236}">
                <a16:creationId xmlns:a16="http://schemas.microsoft.com/office/drawing/2014/main" id="{02427C34-3F93-4856-B2A7-43D316C36CE7}"/>
              </a:ext>
            </a:extLst>
          </p:cNvPr>
          <p:cNvSpPr txBox="1"/>
          <p:nvPr/>
        </p:nvSpPr>
        <p:spPr>
          <a:xfrm>
            <a:off x="7629473" y="5481978"/>
            <a:ext cx="2493051" cy="1015663"/>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Once the sufficient information has been entered, the user can press the Search Flight button and be directed to a page with flights to the destination</a:t>
            </a:r>
          </a:p>
        </p:txBody>
      </p:sp>
      <p:sp>
        <p:nvSpPr>
          <p:cNvPr id="37" name="TextBox 36">
            <a:extLst>
              <a:ext uri="{FF2B5EF4-FFF2-40B4-BE49-F238E27FC236}">
                <a16:creationId xmlns:a16="http://schemas.microsoft.com/office/drawing/2014/main" id="{3243AC26-5FA7-47CB-9E7E-90980BA42352}"/>
              </a:ext>
            </a:extLst>
          </p:cNvPr>
          <p:cNvSpPr txBox="1"/>
          <p:nvPr/>
        </p:nvSpPr>
        <p:spPr>
          <a:xfrm>
            <a:off x="2215128" y="643467"/>
            <a:ext cx="2493051" cy="461665"/>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At the top of each page is a back arrow to go to the previous page</a:t>
            </a:r>
          </a:p>
        </p:txBody>
      </p:sp>
      <p:sp>
        <p:nvSpPr>
          <p:cNvPr id="39" name="TextBox 38">
            <a:extLst>
              <a:ext uri="{FF2B5EF4-FFF2-40B4-BE49-F238E27FC236}">
                <a16:creationId xmlns:a16="http://schemas.microsoft.com/office/drawing/2014/main" id="{A3D525A1-E63F-498E-B626-C1BD80E50AAB}"/>
              </a:ext>
            </a:extLst>
          </p:cNvPr>
          <p:cNvSpPr txBox="1"/>
          <p:nvPr/>
        </p:nvSpPr>
        <p:spPr>
          <a:xfrm>
            <a:off x="7585165" y="1989221"/>
            <a:ext cx="2493051" cy="830997"/>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The three dots at the top right allows the user to go back to the Search flight page from any point in </a:t>
            </a:r>
            <a:r>
              <a:rPr lang="en-US" sz="1200">
                <a:solidFill>
                  <a:srgbClr val="0070C0"/>
                </a:solidFill>
                <a:latin typeface="Arial" panose="020B0604020202020204" pitchFamily="34" charset="0"/>
                <a:cs typeface="Arial" panose="020B0604020202020204" pitchFamily="34" charset="0"/>
              </a:rPr>
              <a:t>the process</a:t>
            </a:r>
            <a:endParaRPr lang="en-US" sz="1200" dirty="0">
              <a:solidFill>
                <a:srgbClr val="0070C0"/>
              </a:solidFill>
              <a:latin typeface="Arial" panose="020B0604020202020204" pitchFamily="34" charset="0"/>
              <a:cs typeface="Arial" panose="020B0604020202020204" pitchFamily="34" charset="0"/>
            </a:endParaRPr>
          </a:p>
        </p:txBody>
      </p:sp>
      <p:cxnSp>
        <p:nvCxnSpPr>
          <p:cNvPr id="41" name="Connector: Curved 40">
            <a:extLst>
              <a:ext uri="{FF2B5EF4-FFF2-40B4-BE49-F238E27FC236}">
                <a16:creationId xmlns:a16="http://schemas.microsoft.com/office/drawing/2014/main" id="{915376DF-49AB-4C45-9BBB-0AFB592459AE}"/>
              </a:ext>
            </a:extLst>
          </p:cNvPr>
          <p:cNvCxnSpPr>
            <a:stCxn id="39" idx="1"/>
          </p:cNvCxnSpPr>
          <p:nvPr/>
        </p:nvCxnSpPr>
        <p:spPr>
          <a:xfrm rot="10800000">
            <a:off x="7130651" y="1480842"/>
            <a:ext cx="454515" cy="92387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D047E58D-5D99-4CAE-A9AD-ED264561E042}"/>
              </a:ext>
            </a:extLst>
          </p:cNvPr>
          <p:cNvCxnSpPr>
            <a:stCxn id="37" idx="2"/>
          </p:cNvCxnSpPr>
          <p:nvPr/>
        </p:nvCxnSpPr>
        <p:spPr>
          <a:xfrm rot="16200000" flipH="1">
            <a:off x="4005166" y="561619"/>
            <a:ext cx="222049" cy="13090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50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Isosceles Triangle 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2737F7F-8662-46DD-A328-77AD5E655E88}"/>
              </a:ext>
            </a:extLst>
          </p:cNvPr>
          <p:cNvSpPr txBox="1"/>
          <p:nvPr/>
        </p:nvSpPr>
        <p:spPr>
          <a:xfrm>
            <a:off x="2290899" y="2331720"/>
            <a:ext cx="2274982" cy="830997"/>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A confirmation page with</a:t>
            </a:r>
          </a:p>
          <a:p>
            <a:r>
              <a:rPr lang="en-US" sz="1200" dirty="0">
                <a:solidFill>
                  <a:srgbClr val="0070C0"/>
                </a:solidFill>
                <a:latin typeface="Arial" panose="020B0604020202020204" pitchFamily="34" charset="0"/>
                <a:cs typeface="Arial" panose="020B0604020202020204" pitchFamily="34" charset="0"/>
              </a:rPr>
              <a:t>The ticket information and </a:t>
            </a:r>
          </a:p>
          <a:p>
            <a:r>
              <a:rPr lang="en-US" sz="1200" dirty="0">
                <a:solidFill>
                  <a:srgbClr val="0070C0"/>
                </a:solidFill>
                <a:latin typeface="Arial" panose="020B0604020202020204" pitchFamily="34" charset="0"/>
                <a:cs typeface="Arial" panose="020B0604020202020204" pitchFamily="34" charset="0"/>
              </a:rPr>
              <a:t>Barcode are shown to the user</a:t>
            </a:r>
          </a:p>
          <a:p>
            <a:r>
              <a:rPr lang="en-US" sz="1200" dirty="0">
                <a:solidFill>
                  <a:srgbClr val="0070C0"/>
                </a:solidFill>
                <a:latin typeface="Arial" panose="020B0604020202020204" pitchFamily="34" charset="0"/>
                <a:cs typeface="Arial" panose="020B0604020202020204" pitchFamily="34" charset="0"/>
              </a:rPr>
              <a:t>For confirmation</a:t>
            </a:r>
          </a:p>
        </p:txBody>
      </p:sp>
      <p:sp>
        <p:nvSpPr>
          <p:cNvPr id="5" name="TextBox 4">
            <a:extLst>
              <a:ext uri="{FF2B5EF4-FFF2-40B4-BE49-F238E27FC236}">
                <a16:creationId xmlns:a16="http://schemas.microsoft.com/office/drawing/2014/main" id="{7460B3F7-0B28-45CA-87A5-7CB7CB6048A1}"/>
              </a:ext>
            </a:extLst>
          </p:cNvPr>
          <p:cNvSpPr txBox="1"/>
          <p:nvPr/>
        </p:nvSpPr>
        <p:spPr>
          <a:xfrm>
            <a:off x="7626119" y="5453325"/>
            <a:ext cx="4015843" cy="461665"/>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Confirming will take the user to either payment methods </a:t>
            </a:r>
          </a:p>
          <a:p>
            <a:r>
              <a:rPr lang="en-US" sz="1200" dirty="0">
                <a:solidFill>
                  <a:srgbClr val="0070C0"/>
                </a:solidFill>
                <a:latin typeface="Arial" panose="020B0604020202020204" pitchFamily="34" charset="0"/>
                <a:cs typeface="Arial" panose="020B0604020202020204" pitchFamily="34" charset="0"/>
              </a:rPr>
              <a:t>Or other information that an airline may have for the user</a:t>
            </a:r>
          </a:p>
        </p:txBody>
      </p:sp>
      <p:pic>
        <p:nvPicPr>
          <p:cNvPr id="7" name="Picture 6" descr="Graphical user interface, application&#10;&#10;Description automatically generated">
            <a:extLst>
              <a:ext uri="{FF2B5EF4-FFF2-40B4-BE49-F238E27FC236}">
                <a16:creationId xmlns:a16="http://schemas.microsoft.com/office/drawing/2014/main" id="{47BDC4A0-58C3-4406-B231-8A442F482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54" y="123363"/>
            <a:ext cx="3067478" cy="6611273"/>
          </a:xfrm>
          <a:prstGeom prst="rect">
            <a:avLst/>
          </a:prstGeom>
        </p:spPr>
      </p:pic>
    </p:spTree>
    <p:extLst>
      <p:ext uri="{BB962C8B-B14F-4D97-AF65-F5344CB8AC3E}">
        <p14:creationId xmlns:p14="http://schemas.microsoft.com/office/powerpoint/2010/main" val="92548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0DB9-13D0-44EE-AD11-2A70BA6C1B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Eight Golden Rules of Design</a:t>
            </a:r>
          </a:p>
        </p:txBody>
      </p:sp>
      <p:sp>
        <p:nvSpPr>
          <p:cNvPr id="3" name="Content Placeholder 2">
            <a:extLst>
              <a:ext uri="{FF2B5EF4-FFF2-40B4-BE49-F238E27FC236}">
                <a16:creationId xmlns:a16="http://schemas.microsoft.com/office/drawing/2014/main" id="{712E51D8-AF13-4BC0-A81A-26F3AFA23370}"/>
              </a:ext>
            </a:extLst>
          </p:cNvPr>
          <p:cNvSpPr>
            <a:spLocks noGrp="1"/>
          </p:cNvSpPr>
          <p:nvPr>
            <p:ph idx="1"/>
          </p:nvPr>
        </p:nvSpPr>
        <p:spPr>
          <a:xfrm>
            <a:off x="838200" y="1690688"/>
            <a:ext cx="10515600" cy="4995337"/>
          </a:xfrm>
        </p:spPr>
        <p:txBody>
          <a:bodyPr>
            <a:normAutofit fontScale="92500" lnSpcReduction="20000"/>
          </a:bodyPr>
          <a:lstStyle/>
          <a:p>
            <a:r>
              <a:rPr lang="en-US" sz="1200" dirty="0">
                <a:latin typeface="Arial" panose="020B0604020202020204" pitchFamily="34" charset="0"/>
                <a:cs typeface="Arial" panose="020B0604020202020204" pitchFamily="34" charset="0"/>
              </a:rPr>
              <a:t>1. Strive for Consistency</a:t>
            </a:r>
          </a:p>
          <a:p>
            <a:pPr lvl="1"/>
            <a:r>
              <a:rPr lang="en-US" sz="1200" dirty="0">
                <a:latin typeface="Arial" panose="020B0604020202020204" pitchFamily="34" charset="0"/>
                <a:cs typeface="Arial" panose="020B0604020202020204" pitchFamily="34" charset="0"/>
              </a:rPr>
              <a:t>The design keeps the color pattern and font consistent throughout all of the designs, promoting consistency through pages. The only inconsistency comes with the warning where a color that conveys danger/warning (red) is used to make sure the users attention is grabbed</a:t>
            </a:r>
          </a:p>
          <a:p>
            <a:r>
              <a:rPr lang="en-US" sz="1200" dirty="0">
                <a:latin typeface="Arial" panose="020B0604020202020204" pitchFamily="34" charset="0"/>
                <a:cs typeface="Arial" panose="020B0604020202020204" pitchFamily="34" charset="0"/>
              </a:rPr>
              <a:t>2. Seek Universal Usability</a:t>
            </a:r>
          </a:p>
          <a:p>
            <a:pPr lvl="1"/>
            <a:r>
              <a:rPr lang="en-US" sz="1200" dirty="0">
                <a:latin typeface="Arial" panose="020B0604020202020204" pitchFamily="34" charset="0"/>
                <a:cs typeface="Arial" panose="020B0604020202020204" pitchFamily="34" charset="0"/>
              </a:rPr>
              <a:t>The design stays simple and informative allowing for a wide range of users to be able to interact. By using many visual points of interest it makes it more usable for people with differences in language. The simple design also allows for someone less experienced to be able to navigate similar to how someone experienced with technology would navigate.</a:t>
            </a:r>
          </a:p>
          <a:p>
            <a:r>
              <a:rPr lang="en-US" sz="1200" dirty="0">
                <a:latin typeface="Arial" panose="020B0604020202020204" pitchFamily="34" charset="0"/>
                <a:cs typeface="Arial" panose="020B0604020202020204" pitchFamily="34" charset="0"/>
              </a:rPr>
              <a:t>3. Offer Informative Feedback</a:t>
            </a:r>
          </a:p>
          <a:p>
            <a:pPr lvl="1"/>
            <a:r>
              <a:rPr lang="en-US" sz="1200" dirty="0">
                <a:latin typeface="Arial" panose="020B0604020202020204" pitchFamily="34" charset="0"/>
                <a:cs typeface="Arial" panose="020B0604020202020204" pitchFamily="34" charset="0"/>
              </a:rPr>
              <a:t>The user is shown feedback for actions such as selecting their seat and selecting a flight. When the user selects a specific seat, the corresponding seat is show green represent the users action. Choosing a flight will take the user to a page that has details about that specific flight.</a:t>
            </a:r>
          </a:p>
          <a:p>
            <a:r>
              <a:rPr lang="en-US" sz="1200" dirty="0">
                <a:latin typeface="Arial" panose="020B0604020202020204" pitchFamily="34" charset="0"/>
                <a:cs typeface="Arial" panose="020B0604020202020204" pitchFamily="34" charset="0"/>
              </a:rPr>
              <a:t>4. Design Dialogs to Yield Closure</a:t>
            </a:r>
          </a:p>
          <a:p>
            <a:pPr lvl="1"/>
            <a:r>
              <a:rPr lang="en-US" sz="1200" dirty="0">
                <a:latin typeface="Arial" panose="020B0604020202020204" pitchFamily="34" charset="0"/>
                <a:cs typeface="Arial" panose="020B0604020202020204" pitchFamily="34" charset="0"/>
              </a:rPr>
              <a:t>The design represents the path to closure through the bottom buttons for each page. After choosing seats the user is prompted to “Continue” implying there is still actions to be done. The next page has a purchase option which implies the user will be taking action to pay for the item. The confirmation page has “Finish” at the bottom representing to the user that this is the final step in the process.</a:t>
            </a:r>
          </a:p>
          <a:p>
            <a:r>
              <a:rPr lang="en-US" sz="1200" dirty="0">
                <a:latin typeface="Arial" panose="020B0604020202020204" pitchFamily="34" charset="0"/>
                <a:cs typeface="Arial" panose="020B0604020202020204" pitchFamily="34" charset="0"/>
              </a:rPr>
              <a:t>5. Prevent Errors</a:t>
            </a:r>
          </a:p>
          <a:p>
            <a:pPr lvl="1"/>
            <a:r>
              <a:rPr lang="en-US" sz="1200" dirty="0">
                <a:latin typeface="Arial" panose="020B0604020202020204" pitchFamily="34" charset="0"/>
                <a:cs typeface="Arial" panose="020B0604020202020204" pitchFamily="34" charset="0"/>
              </a:rPr>
              <a:t>The prevention of errors is most seen at the screen selection page. Taken seats are shown as greyed out, unavailable seats are shown as red, and available seats are shown as white. If the user ever makes an error there are back arrows at the top of each page allowing the user to retrace their steps and correct the mistake. In the landing page, dropdown menus are used to stop and erroneous inputs from the user in important fields </a:t>
            </a:r>
          </a:p>
          <a:p>
            <a:r>
              <a:rPr lang="en-US" sz="1200" dirty="0">
                <a:latin typeface="Arial" panose="020B0604020202020204" pitchFamily="34" charset="0"/>
                <a:cs typeface="Arial" panose="020B0604020202020204" pitchFamily="34" charset="0"/>
              </a:rPr>
              <a:t>6. Permit Easy Reversal of Actions</a:t>
            </a:r>
          </a:p>
          <a:p>
            <a:pPr lvl="1"/>
            <a:r>
              <a:rPr lang="en-US" sz="1200" dirty="0">
                <a:latin typeface="Arial" panose="020B0604020202020204" pitchFamily="34" charset="0"/>
                <a:cs typeface="Arial" panose="020B0604020202020204" pitchFamily="34" charset="0"/>
              </a:rPr>
              <a:t>On the top left of each page an arrow pointing backwards is show to the user. If the user wants to make any changes or made a mistake in a previous page, they are easily able to go back and reverse any actions</a:t>
            </a:r>
          </a:p>
          <a:p>
            <a:r>
              <a:rPr lang="en-US" sz="1200" dirty="0">
                <a:latin typeface="Arial" panose="020B0604020202020204" pitchFamily="34" charset="0"/>
                <a:cs typeface="Arial" panose="020B0604020202020204" pitchFamily="34" charset="0"/>
              </a:rPr>
              <a:t>7. Keep Users in Control</a:t>
            </a:r>
          </a:p>
          <a:p>
            <a:pPr lvl="1"/>
            <a:r>
              <a:rPr lang="en-US" sz="1200" dirty="0">
                <a:latin typeface="Arial" panose="020B0604020202020204" pitchFamily="34" charset="0"/>
                <a:cs typeface="Arial" panose="020B0604020202020204" pitchFamily="34" charset="0"/>
              </a:rPr>
              <a:t>The interface allows for users to input information at the main page and not require continuous re-entry of the same information. The design remains similar across all pages allowing for users to understand what action corresponds with what response. The simplicity also helps the user reach their desired result faster</a:t>
            </a:r>
          </a:p>
          <a:p>
            <a:r>
              <a:rPr lang="en-US" sz="1200" dirty="0">
                <a:latin typeface="Arial" panose="020B0604020202020204" pitchFamily="34" charset="0"/>
                <a:cs typeface="Arial" panose="020B0604020202020204" pitchFamily="34" charset="0"/>
              </a:rPr>
              <a:t>8. Reduce Short term memory load</a:t>
            </a:r>
          </a:p>
          <a:p>
            <a:pPr lvl="1"/>
            <a:r>
              <a:rPr lang="en-US" sz="1200" dirty="0">
                <a:latin typeface="Arial" panose="020B0604020202020204" pitchFamily="34" charset="0"/>
                <a:cs typeface="Arial" panose="020B0604020202020204" pitchFamily="34" charset="0"/>
              </a:rPr>
              <a:t>The user is not required to remember large amounts of information, and an crucial pieces of info (such as COVID-19 Risk state) are continually shown to the user when necessary. The design relies on many visual elements rather than many test elements, reducing the possibility of memory overload</a:t>
            </a:r>
          </a:p>
          <a:p>
            <a:pPr lvl="1"/>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40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 Teams&#10;&#10;Description automatically generated">
            <a:extLst>
              <a:ext uri="{FF2B5EF4-FFF2-40B4-BE49-F238E27FC236}">
                <a16:creationId xmlns:a16="http://schemas.microsoft.com/office/drawing/2014/main" id="{A04E81D8-B84F-4A40-8257-04EAA7B12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91" y="643467"/>
            <a:ext cx="2576617" cy="5571065"/>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840A00-8E2F-4934-9BB9-D466588033A6}"/>
              </a:ext>
            </a:extLst>
          </p:cNvPr>
          <p:cNvSpPr txBox="1"/>
          <p:nvPr/>
        </p:nvSpPr>
        <p:spPr>
          <a:xfrm>
            <a:off x="1759448" y="1480837"/>
            <a:ext cx="2959465" cy="830997"/>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The flight page shows connecting </a:t>
            </a:r>
          </a:p>
          <a:p>
            <a:r>
              <a:rPr lang="en-US" sz="1200" dirty="0">
                <a:solidFill>
                  <a:srgbClr val="0070C0"/>
                </a:solidFill>
                <a:latin typeface="Arial" panose="020B0604020202020204" pitchFamily="34" charset="0"/>
                <a:cs typeface="Arial" panose="020B0604020202020204" pitchFamily="34" charset="0"/>
              </a:rPr>
              <a:t>flights to the location as well as some</a:t>
            </a:r>
          </a:p>
          <a:p>
            <a:r>
              <a:rPr lang="en-US" sz="1200" dirty="0">
                <a:solidFill>
                  <a:srgbClr val="0070C0"/>
                </a:solidFill>
                <a:latin typeface="Arial" panose="020B0604020202020204" pitchFamily="34" charset="0"/>
                <a:cs typeface="Arial" panose="020B0604020202020204" pitchFamily="34" charset="0"/>
              </a:rPr>
              <a:t>Other destinations that are close by with </a:t>
            </a:r>
          </a:p>
          <a:p>
            <a:r>
              <a:rPr lang="en-US" sz="1200" dirty="0">
                <a:solidFill>
                  <a:srgbClr val="0070C0"/>
                </a:solidFill>
                <a:latin typeface="Arial" panose="020B0604020202020204" pitchFamily="34" charset="0"/>
                <a:cs typeface="Arial" panose="020B0604020202020204" pitchFamily="34" charset="0"/>
              </a:rPr>
              <a:t>Differing COVID-19 Risks associated</a:t>
            </a:r>
          </a:p>
        </p:txBody>
      </p:sp>
      <p:sp>
        <p:nvSpPr>
          <p:cNvPr id="5" name="TextBox 4">
            <a:extLst>
              <a:ext uri="{FF2B5EF4-FFF2-40B4-BE49-F238E27FC236}">
                <a16:creationId xmlns:a16="http://schemas.microsoft.com/office/drawing/2014/main" id="{0A471F5D-1C76-44A8-A64B-7973F3C44F8E}"/>
              </a:ext>
            </a:extLst>
          </p:cNvPr>
          <p:cNvSpPr txBox="1"/>
          <p:nvPr/>
        </p:nvSpPr>
        <p:spPr>
          <a:xfrm>
            <a:off x="7717030" y="2226753"/>
            <a:ext cx="3498073" cy="276999"/>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The first two show direct flights to the destination</a:t>
            </a:r>
          </a:p>
        </p:txBody>
      </p:sp>
      <p:sp>
        <p:nvSpPr>
          <p:cNvPr id="6" name="TextBox 5">
            <a:extLst>
              <a:ext uri="{FF2B5EF4-FFF2-40B4-BE49-F238E27FC236}">
                <a16:creationId xmlns:a16="http://schemas.microsoft.com/office/drawing/2014/main" id="{7873451E-1E0E-432F-AB21-7363547E4D23}"/>
              </a:ext>
            </a:extLst>
          </p:cNvPr>
          <p:cNvSpPr txBox="1"/>
          <p:nvPr/>
        </p:nvSpPr>
        <p:spPr>
          <a:xfrm>
            <a:off x="7604080" y="4542376"/>
            <a:ext cx="4243469" cy="646331"/>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The second two show locations somewhat close to </a:t>
            </a:r>
          </a:p>
          <a:p>
            <a:r>
              <a:rPr lang="en-US" sz="1200" dirty="0">
                <a:solidFill>
                  <a:srgbClr val="0070C0"/>
                </a:solidFill>
                <a:latin typeface="Arial" panose="020B0604020202020204" pitchFamily="34" charset="0"/>
                <a:cs typeface="Arial" panose="020B0604020202020204" pitchFamily="34" charset="0"/>
              </a:rPr>
              <a:t>The destination with differing Risks. (CHA was added just to</a:t>
            </a:r>
          </a:p>
          <a:p>
            <a:r>
              <a:rPr lang="en-US" sz="1200" dirty="0">
                <a:solidFill>
                  <a:srgbClr val="0070C0"/>
                </a:solidFill>
                <a:latin typeface="Arial" panose="020B0604020202020204" pitchFamily="34" charset="0"/>
                <a:cs typeface="Arial" panose="020B0604020202020204" pitchFamily="34" charset="0"/>
              </a:rPr>
              <a:t>Show how High Risk is show)</a:t>
            </a:r>
          </a:p>
        </p:txBody>
      </p:sp>
      <p:sp>
        <p:nvSpPr>
          <p:cNvPr id="7" name="TextBox 6">
            <a:extLst>
              <a:ext uri="{FF2B5EF4-FFF2-40B4-BE49-F238E27FC236}">
                <a16:creationId xmlns:a16="http://schemas.microsoft.com/office/drawing/2014/main" id="{17BBBC18-DFF9-4C49-83D2-92384B8CB8B0}"/>
              </a:ext>
            </a:extLst>
          </p:cNvPr>
          <p:cNvSpPr txBox="1"/>
          <p:nvPr/>
        </p:nvSpPr>
        <p:spPr>
          <a:xfrm>
            <a:off x="1887039" y="3261360"/>
            <a:ext cx="2500556" cy="461665"/>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If there is a layover, the flight says</a:t>
            </a:r>
          </a:p>
          <a:p>
            <a:r>
              <a:rPr lang="en-US" sz="1200" dirty="0">
                <a:solidFill>
                  <a:srgbClr val="0070C0"/>
                </a:solidFill>
                <a:latin typeface="Arial" panose="020B0604020202020204" pitchFamily="34" charset="0"/>
                <a:cs typeface="Arial" panose="020B0604020202020204" pitchFamily="34" charset="0"/>
              </a:rPr>
              <a:t>2 stops</a:t>
            </a:r>
          </a:p>
        </p:txBody>
      </p:sp>
      <p:sp>
        <p:nvSpPr>
          <p:cNvPr id="9" name="TextBox 8">
            <a:extLst>
              <a:ext uri="{FF2B5EF4-FFF2-40B4-BE49-F238E27FC236}">
                <a16:creationId xmlns:a16="http://schemas.microsoft.com/office/drawing/2014/main" id="{DD3EDB36-BE15-4776-BE7F-411C5CBD2A86}"/>
              </a:ext>
            </a:extLst>
          </p:cNvPr>
          <p:cNvSpPr txBox="1"/>
          <p:nvPr/>
        </p:nvSpPr>
        <p:spPr>
          <a:xfrm>
            <a:off x="312420" y="4709160"/>
            <a:ext cx="2697480" cy="1754326"/>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If the conditions change for a trip, the user will be sent a push notification through their phone/email which will redirect them to this flight page. Allowing them to look at alternate travel routes and pandemic risks. (I could not find a way to show a push notification/email notification, so it is now shown in the design)</a:t>
            </a:r>
          </a:p>
        </p:txBody>
      </p:sp>
    </p:spTree>
    <p:extLst>
      <p:ext uri="{BB962C8B-B14F-4D97-AF65-F5344CB8AC3E}">
        <p14:creationId xmlns:p14="http://schemas.microsoft.com/office/powerpoint/2010/main" val="87665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calendar&#10;&#10;Description automatically generated">
            <a:extLst>
              <a:ext uri="{FF2B5EF4-FFF2-40B4-BE49-F238E27FC236}">
                <a16:creationId xmlns:a16="http://schemas.microsoft.com/office/drawing/2014/main" id="{AC099E47-EAFC-4AE9-B29A-23077ABDD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727" y="643467"/>
            <a:ext cx="2590545" cy="5571066"/>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7E516A-EE1E-4896-AADB-937F3910DCB5}"/>
              </a:ext>
            </a:extLst>
          </p:cNvPr>
          <p:cNvSpPr txBox="1"/>
          <p:nvPr/>
        </p:nvSpPr>
        <p:spPr>
          <a:xfrm>
            <a:off x="1493240" y="1375794"/>
            <a:ext cx="3449983" cy="1384995"/>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After clicking of a flight that fits the</a:t>
            </a:r>
          </a:p>
          <a:p>
            <a:r>
              <a:rPr lang="en-US" sz="1200" dirty="0">
                <a:solidFill>
                  <a:srgbClr val="0070C0"/>
                </a:solidFill>
                <a:latin typeface="Arial" panose="020B0604020202020204" pitchFamily="34" charset="0"/>
                <a:cs typeface="Arial" panose="020B0604020202020204" pitchFamily="34" charset="0"/>
              </a:rPr>
              <a:t>Users needs, they are brought to a seat </a:t>
            </a:r>
          </a:p>
          <a:p>
            <a:r>
              <a:rPr lang="en-US" sz="1200" dirty="0">
                <a:solidFill>
                  <a:srgbClr val="0070C0"/>
                </a:solidFill>
                <a:latin typeface="Arial" panose="020B0604020202020204" pitchFamily="34" charset="0"/>
                <a:cs typeface="Arial" panose="020B0604020202020204" pitchFamily="34" charset="0"/>
              </a:rPr>
              <a:t>Selection page based off their earlier passenger</a:t>
            </a:r>
          </a:p>
          <a:p>
            <a:r>
              <a:rPr lang="en-US" sz="1200" dirty="0">
                <a:solidFill>
                  <a:srgbClr val="0070C0"/>
                </a:solidFill>
                <a:latin typeface="Arial" panose="020B0604020202020204" pitchFamily="34" charset="0"/>
                <a:cs typeface="Arial" panose="020B0604020202020204" pitchFamily="34" charset="0"/>
              </a:rPr>
              <a:t>Counts. If the user is a single passenger then</a:t>
            </a:r>
          </a:p>
          <a:p>
            <a:r>
              <a:rPr lang="en-US" sz="1200" dirty="0">
                <a:solidFill>
                  <a:srgbClr val="0070C0"/>
                </a:solidFill>
                <a:latin typeface="Arial" panose="020B0604020202020204" pitchFamily="34" charset="0"/>
                <a:cs typeface="Arial" panose="020B0604020202020204" pitchFamily="34" charset="0"/>
              </a:rPr>
              <a:t>They will be shown all available seats that </a:t>
            </a:r>
          </a:p>
          <a:p>
            <a:r>
              <a:rPr lang="en-US" sz="1200" dirty="0">
                <a:solidFill>
                  <a:srgbClr val="0070C0"/>
                </a:solidFill>
                <a:latin typeface="Arial" panose="020B0604020202020204" pitchFamily="34" charset="0"/>
                <a:cs typeface="Arial" panose="020B0604020202020204" pitchFamily="34" charset="0"/>
              </a:rPr>
              <a:t>Correspond with COVID-19 limitations. Meaning</a:t>
            </a:r>
          </a:p>
          <a:p>
            <a:r>
              <a:rPr lang="en-US" sz="1200" dirty="0">
                <a:solidFill>
                  <a:srgbClr val="0070C0"/>
                </a:solidFill>
                <a:latin typeface="Arial" panose="020B0604020202020204" pitchFamily="34" charset="0"/>
                <a:cs typeface="Arial" panose="020B0604020202020204" pitchFamily="34" charset="0"/>
              </a:rPr>
              <a:t>All center row seats will be unavailable.</a:t>
            </a:r>
          </a:p>
        </p:txBody>
      </p:sp>
      <p:sp>
        <p:nvSpPr>
          <p:cNvPr id="6" name="TextBox 5">
            <a:extLst>
              <a:ext uri="{FF2B5EF4-FFF2-40B4-BE49-F238E27FC236}">
                <a16:creationId xmlns:a16="http://schemas.microsoft.com/office/drawing/2014/main" id="{D71C8700-664A-48EF-A83B-864E9BC0DF85}"/>
              </a:ext>
            </a:extLst>
          </p:cNvPr>
          <p:cNvSpPr txBox="1"/>
          <p:nvPr/>
        </p:nvSpPr>
        <p:spPr>
          <a:xfrm>
            <a:off x="7631651" y="2912377"/>
            <a:ext cx="4524444" cy="646331"/>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The user can click on a seat, and the corresponding seat</a:t>
            </a:r>
          </a:p>
          <a:p>
            <a:r>
              <a:rPr lang="en-US" sz="1200" dirty="0">
                <a:solidFill>
                  <a:srgbClr val="0070C0"/>
                </a:solidFill>
                <a:latin typeface="Arial" panose="020B0604020202020204" pitchFamily="34" charset="0"/>
                <a:cs typeface="Arial" panose="020B0604020202020204" pitchFamily="34" charset="0"/>
              </a:rPr>
              <a:t>Will turn green if available. The seat number will be show at the </a:t>
            </a:r>
          </a:p>
          <a:p>
            <a:r>
              <a:rPr lang="en-US" sz="1200" dirty="0">
                <a:solidFill>
                  <a:srgbClr val="0070C0"/>
                </a:solidFill>
                <a:latin typeface="Arial" panose="020B0604020202020204" pitchFamily="34" charset="0"/>
                <a:cs typeface="Arial" panose="020B0604020202020204" pitchFamily="34" charset="0"/>
              </a:rPr>
              <a:t>Bottom of the screen along with the class it is associated with</a:t>
            </a:r>
          </a:p>
        </p:txBody>
      </p:sp>
      <p:sp>
        <p:nvSpPr>
          <p:cNvPr id="7" name="TextBox 6">
            <a:extLst>
              <a:ext uri="{FF2B5EF4-FFF2-40B4-BE49-F238E27FC236}">
                <a16:creationId xmlns:a16="http://schemas.microsoft.com/office/drawing/2014/main" id="{31869AD2-04B6-4B95-8B98-359BB47E4C54}"/>
              </a:ext>
            </a:extLst>
          </p:cNvPr>
          <p:cNvSpPr txBox="1"/>
          <p:nvPr/>
        </p:nvSpPr>
        <p:spPr>
          <a:xfrm>
            <a:off x="7631651" y="5120078"/>
            <a:ext cx="3982180" cy="461665"/>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Once the seat has been selected the user can continue </a:t>
            </a:r>
          </a:p>
          <a:p>
            <a:r>
              <a:rPr lang="en-US" sz="1200" dirty="0">
                <a:solidFill>
                  <a:srgbClr val="0070C0"/>
                </a:solidFill>
                <a:latin typeface="Arial" panose="020B0604020202020204" pitchFamily="34" charset="0"/>
                <a:cs typeface="Arial" panose="020B0604020202020204" pitchFamily="34" charset="0"/>
              </a:rPr>
              <a:t>To the next page</a:t>
            </a:r>
          </a:p>
        </p:txBody>
      </p:sp>
    </p:spTree>
    <p:extLst>
      <p:ext uri="{BB962C8B-B14F-4D97-AF65-F5344CB8AC3E}">
        <p14:creationId xmlns:p14="http://schemas.microsoft.com/office/powerpoint/2010/main" val="12717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E455954-F185-48C8-92E6-16423240925E}"/>
              </a:ext>
            </a:extLst>
          </p:cNvPr>
          <p:cNvSpPr txBox="1"/>
          <p:nvPr/>
        </p:nvSpPr>
        <p:spPr>
          <a:xfrm>
            <a:off x="1461482" y="1567832"/>
            <a:ext cx="3119765" cy="2123658"/>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This page shows how the seating</a:t>
            </a:r>
          </a:p>
          <a:p>
            <a:r>
              <a:rPr lang="en-US" sz="1200" dirty="0">
                <a:solidFill>
                  <a:srgbClr val="0070C0"/>
                </a:solidFill>
                <a:latin typeface="Arial" panose="020B0604020202020204" pitchFamily="34" charset="0"/>
                <a:cs typeface="Arial" panose="020B0604020202020204" pitchFamily="34" charset="0"/>
              </a:rPr>
              <a:t>Chart would look if the user chose</a:t>
            </a:r>
          </a:p>
          <a:p>
            <a:r>
              <a:rPr lang="en-US" sz="1200" dirty="0">
                <a:solidFill>
                  <a:srgbClr val="0070C0"/>
                </a:solidFill>
                <a:latin typeface="Arial" panose="020B0604020202020204" pitchFamily="34" charset="0"/>
                <a:cs typeface="Arial" panose="020B0604020202020204" pitchFamily="34" charset="0"/>
              </a:rPr>
              <a:t>The “Extra Distant Seating” option in</a:t>
            </a:r>
          </a:p>
          <a:p>
            <a:r>
              <a:rPr lang="en-US" sz="1200" dirty="0">
                <a:solidFill>
                  <a:srgbClr val="0070C0"/>
                </a:solidFill>
                <a:latin typeface="Arial" panose="020B0604020202020204" pitchFamily="34" charset="0"/>
                <a:cs typeface="Arial" panose="020B0604020202020204" pitchFamily="34" charset="0"/>
              </a:rPr>
              <a:t>The landing page. This option allows</a:t>
            </a:r>
          </a:p>
          <a:p>
            <a:r>
              <a:rPr lang="en-US" sz="1200" dirty="0">
                <a:solidFill>
                  <a:srgbClr val="0070C0"/>
                </a:solidFill>
                <a:latin typeface="Arial" panose="020B0604020202020204" pitchFamily="34" charset="0"/>
                <a:cs typeface="Arial" panose="020B0604020202020204" pitchFamily="34" charset="0"/>
              </a:rPr>
              <a:t>The user to purchase two seats, making</a:t>
            </a:r>
          </a:p>
          <a:p>
            <a:r>
              <a:rPr lang="en-US" sz="1200" dirty="0">
                <a:solidFill>
                  <a:srgbClr val="0070C0"/>
                </a:solidFill>
                <a:latin typeface="Arial" panose="020B0604020202020204" pitchFamily="34" charset="0"/>
                <a:cs typeface="Arial" panose="020B0604020202020204" pitchFamily="34" charset="0"/>
              </a:rPr>
              <a:t>It so that they can sit in a row alone. The</a:t>
            </a:r>
          </a:p>
          <a:p>
            <a:r>
              <a:rPr lang="en-US" sz="1200" dirty="0">
                <a:solidFill>
                  <a:srgbClr val="0070C0"/>
                </a:solidFill>
                <a:latin typeface="Arial" panose="020B0604020202020204" pitchFamily="34" charset="0"/>
                <a:cs typeface="Arial" panose="020B0604020202020204" pitchFamily="34" charset="0"/>
              </a:rPr>
              <a:t>User will only be show seats where both</a:t>
            </a:r>
          </a:p>
          <a:p>
            <a:r>
              <a:rPr lang="en-US" sz="1200" dirty="0">
                <a:solidFill>
                  <a:srgbClr val="0070C0"/>
                </a:solidFill>
                <a:latin typeface="Arial" panose="020B0604020202020204" pitchFamily="34" charset="0"/>
                <a:cs typeface="Arial" panose="020B0604020202020204" pitchFamily="34" charset="0"/>
              </a:rPr>
              <a:t>The row and window seat are still open.</a:t>
            </a:r>
          </a:p>
          <a:p>
            <a:endParaRPr lang="en-US" sz="1200" dirty="0">
              <a:solidFill>
                <a:srgbClr val="0070C0"/>
              </a:solidFill>
              <a:latin typeface="Arial" panose="020B0604020202020204" pitchFamily="34" charset="0"/>
              <a:cs typeface="Arial" panose="020B0604020202020204" pitchFamily="34" charset="0"/>
            </a:endParaRPr>
          </a:p>
          <a:p>
            <a:r>
              <a:rPr lang="en-US" sz="1200" dirty="0">
                <a:solidFill>
                  <a:srgbClr val="0070C0"/>
                </a:solidFill>
                <a:latin typeface="Arial" panose="020B0604020202020204" pitchFamily="34" charset="0"/>
                <a:cs typeface="Arial" panose="020B0604020202020204" pitchFamily="34" charset="0"/>
              </a:rPr>
              <a:t>This choice results in a higher price-tag for </a:t>
            </a:r>
          </a:p>
          <a:p>
            <a:r>
              <a:rPr lang="en-US" sz="1200" dirty="0">
                <a:solidFill>
                  <a:srgbClr val="0070C0"/>
                </a:solidFill>
                <a:latin typeface="Arial" panose="020B0604020202020204" pitchFamily="34" charset="0"/>
                <a:cs typeface="Arial" panose="020B0604020202020204" pitchFamily="34" charset="0"/>
              </a:rPr>
              <a:t>User and more money for the airline</a:t>
            </a:r>
          </a:p>
        </p:txBody>
      </p:sp>
      <p:pic>
        <p:nvPicPr>
          <p:cNvPr id="6" name="Picture 5" descr="Calendar&#10;&#10;Description automatically generated">
            <a:extLst>
              <a:ext uri="{FF2B5EF4-FFF2-40B4-BE49-F238E27FC236}">
                <a16:creationId xmlns:a16="http://schemas.microsoft.com/office/drawing/2014/main" id="{416ED19B-0893-4CCB-9EB6-CB9692F5B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507" y="288485"/>
            <a:ext cx="2843474" cy="6202565"/>
          </a:xfrm>
          <a:prstGeom prst="rect">
            <a:avLst/>
          </a:prstGeom>
        </p:spPr>
      </p:pic>
      <p:sp>
        <p:nvSpPr>
          <p:cNvPr id="7" name="TextBox 6">
            <a:extLst>
              <a:ext uri="{FF2B5EF4-FFF2-40B4-BE49-F238E27FC236}">
                <a16:creationId xmlns:a16="http://schemas.microsoft.com/office/drawing/2014/main" id="{31A444FE-BE98-4102-93F3-F40102A80771}"/>
              </a:ext>
            </a:extLst>
          </p:cNvPr>
          <p:cNvSpPr txBox="1"/>
          <p:nvPr/>
        </p:nvSpPr>
        <p:spPr>
          <a:xfrm>
            <a:off x="7604080" y="3352825"/>
            <a:ext cx="4168129" cy="830997"/>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When a seat is chose the window seat will be highlighted</a:t>
            </a:r>
          </a:p>
          <a:p>
            <a:r>
              <a:rPr lang="en-US" sz="1200" dirty="0">
                <a:solidFill>
                  <a:srgbClr val="0070C0"/>
                </a:solidFill>
                <a:latin typeface="Arial" panose="020B0604020202020204" pitchFamily="34" charset="0"/>
                <a:cs typeface="Arial" panose="020B0604020202020204" pitchFamily="34" charset="0"/>
              </a:rPr>
              <a:t>And the row seat will be semi-highlighted to represent that </a:t>
            </a:r>
          </a:p>
          <a:p>
            <a:r>
              <a:rPr lang="en-US" sz="1200" dirty="0">
                <a:solidFill>
                  <a:srgbClr val="0070C0"/>
                </a:solidFill>
                <a:latin typeface="Arial" panose="020B0604020202020204" pitchFamily="34" charset="0"/>
                <a:cs typeface="Arial" panose="020B0604020202020204" pitchFamily="34" charset="0"/>
              </a:rPr>
              <a:t>Both seats are being purchased but only one will be used</a:t>
            </a:r>
          </a:p>
          <a:p>
            <a:endParaRPr lang="en-US" sz="1200" dirty="0">
              <a:solidFill>
                <a:srgbClr val="0070C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5D3ED73-698B-4D29-B10C-83DBED068689}"/>
              </a:ext>
            </a:extLst>
          </p:cNvPr>
          <p:cNvSpPr txBox="1"/>
          <p:nvPr/>
        </p:nvSpPr>
        <p:spPr>
          <a:xfrm>
            <a:off x="7386792" y="5206647"/>
            <a:ext cx="4474302" cy="646331"/>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The corresponding seat numbers and seat class is displayed at</a:t>
            </a:r>
          </a:p>
          <a:p>
            <a:r>
              <a:rPr lang="en-US" sz="1200" dirty="0">
                <a:solidFill>
                  <a:srgbClr val="0070C0"/>
                </a:solidFill>
                <a:latin typeface="Arial" panose="020B0604020202020204" pitchFamily="34" charset="0"/>
                <a:cs typeface="Arial" panose="020B0604020202020204" pitchFamily="34" charset="0"/>
              </a:rPr>
              <a:t>The bottom of the page</a:t>
            </a:r>
          </a:p>
          <a:p>
            <a:endParaRPr lang="en-US" sz="1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63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calendar&#10;&#10;Description automatically generated">
            <a:extLst>
              <a:ext uri="{FF2B5EF4-FFF2-40B4-BE49-F238E27FC236}">
                <a16:creationId xmlns:a16="http://schemas.microsoft.com/office/drawing/2014/main" id="{24E05353-14E4-4507-A502-73CC44564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91" y="643466"/>
            <a:ext cx="2576618" cy="5571067"/>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3D76A64-E545-4087-BF3A-7EEB9B3C66CC}"/>
              </a:ext>
            </a:extLst>
          </p:cNvPr>
          <p:cNvSpPr txBox="1"/>
          <p:nvPr/>
        </p:nvSpPr>
        <p:spPr>
          <a:xfrm>
            <a:off x="6377" y="1634944"/>
            <a:ext cx="4801314" cy="1938992"/>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This page shows the seating chart for groups/families of three.</a:t>
            </a:r>
          </a:p>
          <a:p>
            <a:r>
              <a:rPr lang="en-US" sz="1200" dirty="0">
                <a:solidFill>
                  <a:srgbClr val="0070C0"/>
                </a:solidFill>
                <a:latin typeface="Arial" panose="020B0604020202020204" pitchFamily="34" charset="0"/>
                <a:cs typeface="Arial" panose="020B0604020202020204" pitchFamily="34" charset="0"/>
              </a:rPr>
              <a:t>If the user has chose to travel will their family, they will be</a:t>
            </a:r>
          </a:p>
          <a:p>
            <a:r>
              <a:rPr lang="en-US" sz="1200" dirty="0">
                <a:solidFill>
                  <a:srgbClr val="0070C0"/>
                </a:solidFill>
                <a:latin typeface="Arial" panose="020B0604020202020204" pitchFamily="34" charset="0"/>
                <a:cs typeface="Arial" panose="020B0604020202020204" pitchFamily="34" charset="0"/>
              </a:rPr>
              <a:t>Allowed to sit with other family members, bypassing the covid-19</a:t>
            </a:r>
          </a:p>
          <a:p>
            <a:r>
              <a:rPr lang="en-US" sz="1200" dirty="0">
                <a:solidFill>
                  <a:srgbClr val="0070C0"/>
                </a:solidFill>
                <a:latin typeface="Arial" panose="020B0604020202020204" pitchFamily="34" charset="0"/>
                <a:cs typeface="Arial" panose="020B0604020202020204" pitchFamily="34" charset="0"/>
              </a:rPr>
              <a:t>Restriction on the middle seat. But this also makes it so that they</a:t>
            </a:r>
          </a:p>
          <a:p>
            <a:r>
              <a:rPr lang="en-US" sz="1200" dirty="0">
                <a:solidFill>
                  <a:srgbClr val="0070C0"/>
                </a:solidFill>
                <a:latin typeface="Arial" panose="020B0604020202020204" pitchFamily="34" charset="0"/>
                <a:cs typeface="Arial" panose="020B0604020202020204" pitchFamily="34" charset="0"/>
              </a:rPr>
              <a:t>Will only be show fill rows of seats. Individual seats available will</a:t>
            </a:r>
          </a:p>
          <a:p>
            <a:r>
              <a:rPr lang="en-US" sz="1200" dirty="0">
                <a:solidFill>
                  <a:srgbClr val="0070C0"/>
                </a:solidFill>
                <a:latin typeface="Arial" panose="020B0604020202020204" pitchFamily="34" charset="0"/>
                <a:cs typeface="Arial" panose="020B0604020202020204" pitchFamily="34" charset="0"/>
              </a:rPr>
              <a:t>Still be shown but will be at a lower opacity. Available rows will </a:t>
            </a:r>
          </a:p>
          <a:p>
            <a:r>
              <a:rPr lang="en-US" sz="1200" dirty="0">
                <a:solidFill>
                  <a:srgbClr val="0070C0"/>
                </a:solidFill>
                <a:latin typeface="Arial" panose="020B0604020202020204" pitchFamily="34" charset="0"/>
                <a:cs typeface="Arial" panose="020B0604020202020204" pitchFamily="34" charset="0"/>
              </a:rPr>
              <a:t>Be shown as white for available. Depending on the amount of</a:t>
            </a:r>
          </a:p>
          <a:p>
            <a:r>
              <a:rPr lang="en-US" sz="1200" dirty="0">
                <a:solidFill>
                  <a:srgbClr val="0070C0"/>
                </a:solidFill>
                <a:latin typeface="Arial" panose="020B0604020202020204" pitchFamily="34" charset="0"/>
                <a:cs typeface="Arial" panose="020B0604020202020204" pitchFamily="34" charset="0"/>
              </a:rPr>
              <a:t>Passengers in a family (Ex. 5) the seating would be able to adjust to</a:t>
            </a:r>
          </a:p>
          <a:p>
            <a:r>
              <a:rPr lang="en-US" sz="1200" dirty="0">
                <a:solidFill>
                  <a:srgbClr val="0070C0"/>
                </a:solidFill>
                <a:latin typeface="Arial" panose="020B0604020202020204" pitchFamily="34" charset="0"/>
                <a:cs typeface="Arial" panose="020B0604020202020204" pitchFamily="34" charset="0"/>
              </a:rPr>
              <a:t>Allow family members to sit together</a:t>
            </a:r>
          </a:p>
          <a:p>
            <a:endParaRPr lang="en-US" sz="1200" dirty="0">
              <a:solidFill>
                <a:srgbClr val="0070C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BEAA3A1-9C09-46BA-B7CB-22B1CED4557E}"/>
              </a:ext>
            </a:extLst>
          </p:cNvPr>
          <p:cNvSpPr txBox="1"/>
          <p:nvPr/>
        </p:nvSpPr>
        <p:spPr>
          <a:xfrm>
            <a:off x="7604080" y="4857556"/>
            <a:ext cx="4339650" cy="646331"/>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The row of seats chosen is displayed at the bottom alongside</a:t>
            </a:r>
          </a:p>
          <a:p>
            <a:r>
              <a:rPr lang="en-US" sz="1200" dirty="0">
                <a:solidFill>
                  <a:srgbClr val="0070C0"/>
                </a:solidFill>
                <a:latin typeface="Arial" panose="020B0604020202020204" pitchFamily="34" charset="0"/>
                <a:cs typeface="Arial" panose="020B0604020202020204" pitchFamily="34" charset="0"/>
              </a:rPr>
              <a:t>The class of seats</a:t>
            </a:r>
          </a:p>
          <a:p>
            <a:endParaRPr lang="en-US" sz="1200"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01E69FF-F0BA-4A58-A592-2DFCBCA2EC43}"/>
              </a:ext>
            </a:extLst>
          </p:cNvPr>
          <p:cNvSpPr txBox="1"/>
          <p:nvPr/>
        </p:nvSpPr>
        <p:spPr>
          <a:xfrm>
            <a:off x="518221" y="5568202"/>
            <a:ext cx="3991798" cy="646331"/>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Once the user has chosen their seats, they will be taken</a:t>
            </a:r>
          </a:p>
          <a:p>
            <a:r>
              <a:rPr lang="en-US" sz="1200" dirty="0">
                <a:solidFill>
                  <a:srgbClr val="0070C0"/>
                </a:solidFill>
                <a:latin typeface="Arial" panose="020B0604020202020204" pitchFamily="34" charset="0"/>
                <a:cs typeface="Arial" panose="020B0604020202020204" pitchFamily="34" charset="0"/>
              </a:rPr>
              <a:t>To a new page with info on the destination</a:t>
            </a:r>
          </a:p>
          <a:p>
            <a:endParaRPr lang="en-US" sz="1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85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515DB435-22F3-4CDF-BF74-3B0AAF866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727" y="643467"/>
            <a:ext cx="2590545" cy="5571066"/>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7EA7650-2902-452E-8B8E-9E2DCCD7E48B}"/>
              </a:ext>
            </a:extLst>
          </p:cNvPr>
          <p:cNvSpPr txBox="1"/>
          <p:nvPr/>
        </p:nvSpPr>
        <p:spPr>
          <a:xfrm>
            <a:off x="1300293" y="2413337"/>
            <a:ext cx="3278462" cy="1015663"/>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After selecting a seat, the user will</a:t>
            </a:r>
          </a:p>
          <a:p>
            <a:r>
              <a:rPr lang="en-US" sz="1200" dirty="0">
                <a:solidFill>
                  <a:srgbClr val="0070C0"/>
                </a:solidFill>
                <a:latin typeface="Arial" panose="020B0604020202020204" pitchFamily="34" charset="0"/>
                <a:cs typeface="Arial" panose="020B0604020202020204" pitchFamily="34" charset="0"/>
              </a:rPr>
              <a:t>Be shown potential covid-19 conditions</a:t>
            </a:r>
          </a:p>
          <a:p>
            <a:r>
              <a:rPr lang="en-US" sz="1200" dirty="0">
                <a:solidFill>
                  <a:srgbClr val="0070C0"/>
                </a:solidFill>
                <a:latin typeface="Arial" panose="020B0604020202020204" pitchFamily="34" charset="0"/>
                <a:cs typeface="Arial" panose="020B0604020202020204" pitchFamily="34" charset="0"/>
              </a:rPr>
              <a:t>At their destination. Mask Mandate, </a:t>
            </a:r>
          </a:p>
          <a:p>
            <a:r>
              <a:rPr lang="en-US" sz="1200" dirty="0">
                <a:solidFill>
                  <a:srgbClr val="0070C0"/>
                </a:solidFill>
                <a:latin typeface="Arial" panose="020B0604020202020204" pitchFamily="34" charset="0"/>
                <a:cs typeface="Arial" panose="020B0604020202020204" pitchFamily="34" charset="0"/>
              </a:rPr>
              <a:t>Case average, and Quarantine Requirements</a:t>
            </a:r>
          </a:p>
          <a:p>
            <a:r>
              <a:rPr lang="en-US" sz="1200" dirty="0">
                <a:solidFill>
                  <a:srgbClr val="0070C0"/>
                </a:solidFill>
                <a:latin typeface="Arial" panose="020B0604020202020204" pitchFamily="34" charset="0"/>
                <a:cs typeface="Arial" panose="020B0604020202020204" pitchFamily="34" charset="0"/>
              </a:rPr>
              <a:t>Are shown to the user. </a:t>
            </a:r>
          </a:p>
        </p:txBody>
      </p:sp>
      <p:sp>
        <p:nvSpPr>
          <p:cNvPr id="7" name="TextBox 6">
            <a:extLst>
              <a:ext uri="{FF2B5EF4-FFF2-40B4-BE49-F238E27FC236}">
                <a16:creationId xmlns:a16="http://schemas.microsoft.com/office/drawing/2014/main" id="{DB65BDB3-2CB0-42E1-A5B0-93F9F112645A}"/>
              </a:ext>
            </a:extLst>
          </p:cNvPr>
          <p:cNvSpPr txBox="1"/>
          <p:nvPr/>
        </p:nvSpPr>
        <p:spPr>
          <a:xfrm>
            <a:off x="7717412" y="4356437"/>
            <a:ext cx="3787768" cy="646331"/>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A link to more information and statistics will be at the </a:t>
            </a:r>
          </a:p>
          <a:p>
            <a:r>
              <a:rPr lang="en-US" sz="1200" dirty="0">
                <a:solidFill>
                  <a:srgbClr val="0070C0"/>
                </a:solidFill>
                <a:latin typeface="Arial" panose="020B0604020202020204" pitchFamily="34" charset="0"/>
                <a:cs typeface="Arial" panose="020B0604020202020204" pitchFamily="34" charset="0"/>
              </a:rPr>
              <a:t>Bottom of the page for users to click if they want to</a:t>
            </a:r>
          </a:p>
          <a:p>
            <a:r>
              <a:rPr lang="en-US" sz="1200" dirty="0">
                <a:solidFill>
                  <a:srgbClr val="0070C0"/>
                </a:solidFill>
                <a:latin typeface="Arial" panose="020B0604020202020204" pitchFamily="34" charset="0"/>
                <a:cs typeface="Arial" panose="020B0604020202020204" pitchFamily="34" charset="0"/>
              </a:rPr>
              <a:t>Learn more</a:t>
            </a:r>
          </a:p>
        </p:txBody>
      </p:sp>
      <p:sp>
        <p:nvSpPr>
          <p:cNvPr id="9" name="TextBox 8">
            <a:extLst>
              <a:ext uri="{FF2B5EF4-FFF2-40B4-BE49-F238E27FC236}">
                <a16:creationId xmlns:a16="http://schemas.microsoft.com/office/drawing/2014/main" id="{B10F8AD8-66FF-4FFD-B790-9397C26A7864}"/>
              </a:ext>
            </a:extLst>
          </p:cNvPr>
          <p:cNvSpPr txBox="1"/>
          <p:nvPr/>
        </p:nvSpPr>
        <p:spPr>
          <a:xfrm>
            <a:off x="7462759" y="3153739"/>
            <a:ext cx="4711546" cy="646331"/>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The application will check the arrival and departure date of a round</a:t>
            </a:r>
          </a:p>
          <a:p>
            <a:r>
              <a:rPr lang="en-US" sz="1200" dirty="0">
                <a:solidFill>
                  <a:srgbClr val="0070C0"/>
                </a:solidFill>
                <a:latin typeface="Arial" panose="020B0604020202020204" pitchFamily="34" charset="0"/>
                <a:cs typeface="Arial" panose="020B0604020202020204" pitchFamily="34" charset="0"/>
              </a:rPr>
              <a:t>Trip to make sure that the travel is possible with accordance to </a:t>
            </a:r>
          </a:p>
          <a:p>
            <a:r>
              <a:rPr lang="en-US" sz="1200" dirty="0">
                <a:solidFill>
                  <a:srgbClr val="0070C0"/>
                </a:solidFill>
                <a:latin typeface="Arial" panose="020B0604020202020204" pitchFamily="34" charset="0"/>
                <a:cs typeface="Arial" panose="020B0604020202020204" pitchFamily="34" charset="0"/>
              </a:rPr>
              <a:t>Quarantine restrictions. An example of this is shown </a:t>
            </a:r>
            <a:r>
              <a:rPr lang="en-US" sz="1200" dirty="0" err="1">
                <a:solidFill>
                  <a:srgbClr val="0070C0"/>
                </a:solidFill>
                <a:latin typeface="Arial" panose="020B0604020202020204" pitchFamily="34" charset="0"/>
                <a:cs typeface="Arial" panose="020B0604020202020204" pitchFamily="34" charset="0"/>
              </a:rPr>
              <a:t>laters</a:t>
            </a:r>
            <a:endParaRPr lang="en-US" sz="1200" dirty="0">
              <a:solidFill>
                <a:srgbClr val="0070C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4C0F2FB-BEA2-477A-8E40-3F7E12D5D796}"/>
              </a:ext>
            </a:extLst>
          </p:cNvPr>
          <p:cNvSpPr txBox="1"/>
          <p:nvPr/>
        </p:nvSpPr>
        <p:spPr>
          <a:xfrm>
            <a:off x="757980" y="3802439"/>
            <a:ext cx="3613172" cy="646331"/>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Any quarantine restrictions from different areas in</a:t>
            </a:r>
          </a:p>
          <a:p>
            <a:r>
              <a:rPr lang="en-US" sz="1200" dirty="0">
                <a:solidFill>
                  <a:srgbClr val="0070C0"/>
                </a:solidFill>
                <a:latin typeface="Arial" panose="020B0604020202020204" pitchFamily="34" charset="0"/>
                <a:cs typeface="Arial" panose="020B0604020202020204" pitchFamily="34" charset="0"/>
              </a:rPr>
              <a:t>The country (or world) could be shown under the</a:t>
            </a:r>
          </a:p>
          <a:p>
            <a:r>
              <a:rPr lang="en-US" sz="1200" dirty="0">
                <a:solidFill>
                  <a:srgbClr val="0070C0"/>
                </a:solidFill>
                <a:latin typeface="Arial" panose="020B0604020202020204" pitchFamily="34" charset="0"/>
                <a:cs typeface="Arial" panose="020B0604020202020204" pitchFamily="34" charset="0"/>
              </a:rPr>
              <a:t>Quarantine requirements.</a:t>
            </a:r>
          </a:p>
        </p:txBody>
      </p:sp>
      <p:sp>
        <p:nvSpPr>
          <p:cNvPr id="12" name="TextBox 11">
            <a:extLst>
              <a:ext uri="{FF2B5EF4-FFF2-40B4-BE49-F238E27FC236}">
                <a16:creationId xmlns:a16="http://schemas.microsoft.com/office/drawing/2014/main" id="{45A423C2-D32E-47B9-8DD7-6013F63D8D6F}"/>
              </a:ext>
            </a:extLst>
          </p:cNvPr>
          <p:cNvSpPr txBox="1"/>
          <p:nvPr/>
        </p:nvSpPr>
        <p:spPr>
          <a:xfrm>
            <a:off x="966868" y="5611504"/>
            <a:ext cx="3945311" cy="461665"/>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Clicking purchase will prompt the user to a confirmation</a:t>
            </a:r>
          </a:p>
          <a:p>
            <a:r>
              <a:rPr lang="en-US" sz="1200" dirty="0">
                <a:solidFill>
                  <a:srgbClr val="0070C0"/>
                </a:solidFill>
                <a:latin typeface="Arial" panose="020B0604020202020204" pitchFamily="34" charset="0"/>
                <a:cs typeface="Arial" panose="020B0604020202020204" pitchFamily="34" charset="0"/>
              </a:rPr>
              <a:t>page</a:t>
            </a:r>
          </a:p>
        </p:txBody>
      </p:sp>
    </p:spTree>
    <p:extLst>
      <p:ext uri="{BB962C8B-B14F-4D97-AF65-F5344CB8AC3E}">
        <p14:creationId xmlns:p14="http://schemas.microsoft.com/office/powerpoint/2010/main" val="114018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Isosceles Triangle 4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59E8DF40-A4A0-446E-B007-BBD00FC75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415" y="288485"/>
            <a:ext cx="2985665" cy="6453143"/>
          </a:xfrm>
          <a:prstGeom prst="rect">
            <a:avLst/>
          </a:prstGeom>
        </p:spPr>
      </p:pic>
      <p:sp>
        <p:nvSpPr>
          <p:cNvPr id="6" name="TextBox 5">
            <a:extLst>
              <a:ext uri="{FF2B5EF4-FFF2-40B4-BE49-F238E27FC236}">
                <a16:creationId xmlns:a16="http://schemas.microsoft.com/office/drawing/2014/main" id="{A997D4F4-E259-4015-9833-1661B0EAF484}"/>
              </a:ext>
            </a:extLst>
          </p:cNvPr>
          <p:cNvSpPr txBox="1"/>
          <p:nvPr/>
        </p:nvSpPr>
        <p:spPr>
          <a:xfrm>
            <a:off x="7976344" y="3512820"/>
            <a:ext cx="4317977" cy="830997"/>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Here the user has an arrival and departure date that </a:t>
            </a:r>
          </a:p>
          <a:p>
            <a:r>
              <a:rPr lang="en-US" sz="1200" dirty="0">
                <a:solidFill>
                  <a:srgbClr val="0070C0"/>
                </a:solidFill>
                <a:latin typeface="Arial" panose="020B0604020202020204" pitchFamily="34" charset="0"/>
                <a:cs typeface="Arial" panose="020B0604020202020204" pitchFamily="34" charset="0"/>
              </a:rPr>
              <a:t>Does not follow the quarantine requirements since they</a:t>
            </a:r>
          </a:p>
          <a:p>
            <a:r>
              <a:rPr lang="en-US" sz="1200" dirty="0">
                <a:solidFill>
                  <a:srgbClr val="0070C0"/>
                </a:solidFill>
                <a:latin typeface="Arial" panose="020B0604020202020204" pitchFamily="34" charset="0"/>
                <a:cs typeface="Arial" panose="020B0604020202020204" pitchFamily="34" charset="0"/>
              </a:rPr>
              <a:t>Are arriving from New York, making it so that the user cannot</a:t>
            </a:r>
          </a:p>
          <a:p>
            <a:r>
              <a:rPr lang="en-US" sz="1200" dirty="0">
                <a:solidFill>
                  <a:srgbClr val="0070C0"/>
                </a:solidFill>
                <a:latin typeface="Arial" panose="020B0604020202020204" pitchFamily="34" charset="0"/>
                <a:cs typeface="Arial" panose="020B0604020202020204" pitchFamily="34" charset="0"/>
              </a:rPr>
              <a:t>purchase the ticket unless the dates are changed</a:t>
            </a:r>
          </a:p>
        </p:txBody>
      </p:sp>
    </p:spTree>
    <p:extLst>
      <p:ext uri="{BB962C8B-B14F-4D97-AF65-F5344CB8AC3E}">
        <p14:creationId xmlns:p14="http://schemas.microsoft.com/office/powerpoint/2010/main" val="57777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6843FA67-25AB-42E7-BEED-17263F4FF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27" y="0"/>
            <a:ext cx="3195045" cy="6761018"/>
          </a:xfrm>
          <a:prstGeom prst="rect">
            <a:avLst/>
          </a:prstGeom>
        </p:spPr>
      </p:pic>
      <p:sp>
        <p:nvSpPr>
          <p:cNvPr id="6" name="TextBox 5">
            <a:extLst>
              <a:ext uri="{FF2B5EF4-FFF2-40B4-BE49-F238E27FC236}">
                <a16:creationId xmlns:a16="http://schemas.microsoft.com/office/drawing/2014/main" id="{4F8D3AC5-EAFE-49B7-9C9B-6B829184F8C9}"/>
              </a:ext>
            </a:extLst>
          </p:cNvPr>
          <p:cNvSpPr txBox="1"/>
          <p:nvPr/>
        </p:nvSpPr>
        <p:spPr>
          <a:xfrm>
            <a:off x="1524000" y="2179320"/>
            <a:ext cx="2837636" cy="830997"/>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This page shows how a flight</a:t>
            </a:r>
          </a:p>
          <a:p>
            <a:r>
              <a:rPr lang="en-US" sz="1200" dirty="0">
                <a:solidFill>
                  <a:srgbClr val="0070C0"/>
                </a:solidFill>
                <a:latin typeface="Arial" panose="020B0604020202020204" pitchFamily="34" charset="0"/>
                <a:cs typeface="Arial" panose="020B0604020202020204" pitchFamily="34" charset="0"/>
              </a:rPr>
              <a:t>With a layover would display the</a:t>
            </a:r>
          </a:p>
          <a:p>
            <a:r>
              <a:rPr lang="en-US" sz="1200" dirty="0">
                <a:solidFill>
                  <a:srgbClr val="0070C0"/>
                </a:solidFill>
                <a:latin typeface="Arial" panose="020B0604020202020204" pitchFamily="34" charset="0"/>
                <a:cs typeface="Arial" panose="020B0604020202020204" pitchFamily="34" charset="0"/>
              </a:rPr>
              <a:t>Information relating to Covid-19 at their</a:t>
            </a:r>
          </a:p>
          <a:p>
            <a:r>
              <a:rPr lang="en-US" sz="1200" dirty="0">
                <a:solidFill>
                  <a:srgbClr val="0070C0"/>
                </a:solidFill>
                <a:latin typeface="Arial" panose="020B0604020202020204" pitchFamily="34" charset="0"/>
                <a:cs typeface="Arial" panose="020B0604020202020204" pitchFamily="34" charset="0"/>
              </a:rPr>
              <a:t>destination</a:t>
            </a:r>
          </a:p>
        </p:txBody>
      </p:sp>
      <p:sp>
        <p:nvSpPr>
          <p:cNvPr id="7" name="TextBox 6">
            <a:extLst>
              <a:ext uri="{FF2B5EF4-FFF2-40B4-BE49-F238E27FC236}">
                <a16:creationId xmlns:a16="http://schemas.microsoft.com/office/drawing/2014/main" id="{8E62CB94-DB35-4F78-8B47-C4128B730C26}"/>
              </a:ext>
            </a:extLst>
          </p:cNvPr>
          <p:cNvSpPr txBox="1"/>
          <p:nvPr/>
        </p:nvSpPr>
        <p:spPr>
          <a:xfrm>
            <a:off x="1214325" y="4065061"/>
            <a:ext cx="2885726" cy="646331"/>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The arrows at the side can be used to </a:t>
            </a:r>
          </a:p>
          <a:p>
            <a:r>
              <a:rPr lang="en-US" sz="1200" dirty="0">
                <a:solidFill>
                  <a:srgbClr val="0070C0"/>
                </a:solidFill>
                <a:latin typeface="Arial" panose="020B0604020202020204" pitchFamily="34" charset="0"/>
                <a:cs typeface="Arial" panose="020B0604020202020204" pitchFamily="34" charset="0"/>
              </a:rPr>
              <a:t>Scroll between Layover and Destination</a:t>
            </a:r>
          </a:p>
          <a:p>
            <a:r>
              <a:rPr lang="en-US" sz="1200" dirty="0">
                <a:solidFill>
                  <a:srgbClr val="0070C0"/>
                </a:solidFill>
                <a:latin typeface="Arial" panose="020B0604020202020204" pitchFamily="34" charset="0"/>
                <a:cs typeface="Arial" panose="020B0604020202020204" pitchFamily="34" charset="0"/>
              </a:rPr>
              <a:t>Conditions</a:t>
            </a:r>
          </a:p>
        </p:txBody>
      </p:sp>
      <p:cxnSp>
        <p:nvCxnSpPr>
          <p:cNvPr id="11" name="Connector: Curved 10">
            <a:extLst>
              <a:ext uri="{FF2B5EF4-FFF2-40B4-BE49-F238E27FC236}">
                <a16:creationId xmlns:a16="http://schemas.microsoft.com/office/drawing/2014/main" id="{A4702122-91C3-42D6-BCD9-94CDEE913D17}"/>
              </a:ext>
            </a:extLst>
          </p:cNvPr>
          <p:cNvCxnSpPr>
            <a:stCxn id="7" idx="3"/>
          </p:cNvCxnSpPr>
          <p:nvPr/>
        </p:nvCxnSpPr>
        <p:spPr>
          <a:xfrm>
            <a:off x="4100051" y="4388227"/>
            <a:ext cx="383576" cy="107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A2B3DF-787D-49B6-AD92-FEA3E9E1DED8}"/>
              </a:ext>
            </a:extLst>
          </p:cNvPr>
          <p:cNvSpPr txBox="1"/>
          <p:nvPr/>
        </p:nvSpPr>
        <p:spPr>
          <a:xfrm>
            <a:off x="7936685" y="1966549"/>
            <a:ext cx="4203395" cy="461665"/>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The Risk is updated with the location, making sure the user</a:t>
            </a:r>
          </a:p>
          <a:p>
            <a:r>
              <a:rPr lang="en-US" sz="1200" dirty="0">
                <a:solidFill>
                  <a:srgbClr val="0070C0"/>
                </a:solidFill>
                <a:latin typeface="Arial" panose="020B0604020202020204" pitchFamily="34" charset="0"/>
                <a:cs typeface="Arial" panose="020B0604020202020204" pitchFamily="34" charset="0"/>
              </a:rPr>
              <a:t>Understands how the conditions are at their destination</a:t>
            </a:r>
          </a:p>
        </p:txBody>
      </p:sp>
      <p:sp>
        <p:nvSpPr>
          <p:cNvPr id="13" name="TextBox 12">
            <a:extLst>
              <a:ext uri="{FF2B5EF4-FFF2-40B4-BE49-F238E27FC236}">
                <a16:creationId xmlns:a16="http://schemas.microsoft.com/office/drawing/2014/main" id="{94159ABA-9B33-4C24-B72F-6EC725122C21}"/>
              </a:ext>
            </a:extLst>
          </p:cNvPr>
          <p:cNvSpPr txBox="1"/>
          <p:nvPr/>
        </p:nvSpPr>
        <p:spPr>
          <a:xfrm>
            <a:off x="7833638" y="5884668"/>
            <a:ext cx="4365298" cy="461665"/>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If the user clicks purchase, and their risk conditions are below</a:t>
            </a:r>
          </a:p>
          <a:p>
            <a:r>
              <a:rPr lang="en-US" sz="1200" dirty="0">
                <a:solidFill>
                  <a:srgbClr val="0070C0"/>
                </a:solidFill>
                <a:latin typeface="Arial" panose="020B0604020202020204" pitchFamily="34" charset="0"/>
                <a:cs typeface="Arial" panose="020B0604020202020204" pitchFamily="34" charset="0"/>
              </a:rPr>
              <a:t>That of the destination, they will be greeted with a warning</a:t>
            </a:r>
          </a:p>
        </p:txBody>
      </p:sp>
    </p:spTree>
    <p:extLst>
      <p:ext uri="{BB962C8B-B14F-4D97-AF65-F5344CB8AC3E}">
        <p14:creationId xmlns:p14="http://schemas.microsoft.com/office/powerpoint/2010/main" val="242825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10;&#10;Description automatically generated">
            <a:extLst>
              <a:ext uri="{FF2B5EF4-FFF2-40B4-BE49-F238E27FC236}">
                <a16:creationId xmlns:a16="http://schemas.microsoft.com/office/drawing/2014/main" id="{5D4F7C10-BE12-45D6-9322-04194B08A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977" y="1480837"/>
            <a:ext cx="6246510" cy="3883411"/>
          </a:xfrm>
          <a:prstGeom prst="rect">
            <a:avLst/>
          </a:prstGeom>
          <a:ln>
            <a:noFill/>
          </a:ln>
        </p:spPr>
      </p:pic>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5067A53-468D-4BB1-8459-BC8329EA2C43}"/>
              </a:ext>
            </a:extLst>
          </p:cNvPr>
          <p:cNvSpPr txBox="1"/>
          <p:nvPr/>
        </p:nvSpPr>
        <p:spPr>
          <a:xfrm>
            <a:off x="76200" y="2545080"/>
            <a:ext cx="2334173" cy="1384995"/>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A pop-up will appear</a:t>
            </a:r>
          </a:p>
          <a:p>
            <a:r>
              <a:rPr lang="en-US" sz="1200" dirty="0">
                <a:solidFill>
                  <a:srgbClr val="0070C0"/>
                </a:solidFill>
                <a:latin typeface="Arial" panose="020B0604020202020204" pitchFamily="34" charset="0"/>
                <a:cs typeface="Arial" panose="020B0604020202020204" pitchFamily="34" charset="0"/>
              </a:rPr>
              <a:t>If the users risk conditions</a:t>
            </a:r>
          </a:p>
          <a:p>
            <a:r>
              <a:rPr lang="en-US" sz="1200" dirty="0">
                <a:solidFill>
                  <a:srgbClr val="0070C0"/>
                </a:solidFill>
                <a:latin typeface="Arial" panose="020B0604020202020204" pitchFamily="34" charset="0"/>
                <a:cs typeface="Arial" panose="020B0604020202020204" pitchFamily="34" charset="0"/>
              </a:rPr>
              <a:t>That were set at the main page do not match a locations risk. </a:t>
            </a:r>
          </a:p>
          <a:p>
            <a:r>
              <a:rPr lang="en-US" sz="1200" dirty="0">
                <a:solidFill>
                  <a:srgbClr val="0070C0"/>
                </a:solidFill>
                <a:latin typeface="Arial" panose="020B0604020202020204" pitchFamily="34" charset="0"/>
                <a:cs typeface="Arial" panose="020B0604020202020204" pitchFamily="34" charset="0"/>
              </a:rPr>
              <a:t>Giving the user the option to continue or return to the main flight booking page</a:t>
            </a:r>
          </a:p>
        </p:txBody>
      </p:sp>
      <p:sp>
        <p:nvSpPr>
          <p:cNvPr id="6" name="TextBox 5">
            <a:extLst>
              <a:ext uri="{FF2B5EF4-FFF2-40B4-BE49-F238E27FC236}">
                <a16:creationId xmlns:a16="http://schemas.microsoft.com/office/drawing/2014/main" id="{D07EC457-FDA2-4F5E-81CE-255167E83D09}"/>
              </a:ext>
            </a:extLst>
          </p:cNvPr>
          <p:cNvSpPr txBox="1"/>
          <p:nvPr/>
        </p:nvSpPr>
        <p:spPr>
          <a:xfrm>
            <a:off x="8928091" y="3787140"/>
            <a:ext cx="2334173" cy="461665"/>
          </a:xfrm>
          <a:prstGeom prst="rect">
            <a:avLst/>
          </a:prstGeom>
          <a:noFill/>
        </p:spPr>
        <p:txBody>
          <a:bodyPr wrap="square" rtlCol="0">
            <a:spAutoFit/>
          </a:bodyPr>
          <a:lstStyle/>
          <a:p>
            <a:r>
              <a:rPr lang="en-US" sz="1200" dirty="0">
                <a:solidFill>
                  <a:srgbClr val="0070C0"/>
                </a:solidFill>
                <a:latin typeface="Arial" panose="020B0604020202020204" pitchFamily="34" charset="0"/>
                <a:cs typeface="Arial" panose="020B0604020202020204" pitchFamily="34" charset="0"/>
              </a:rPr>
              <a:t>Continue will take the user to the confirmation page</a:t>
            </a:r>
          </a:p>
        </p:txBody>
      </p:sp>
    </p:spTree>
    <p:extLst>
      <p:ext uri="{BB962C8B-B14F-4D97-AF65-F5344CB8AC3E}">
        <p14:creationId xmlns:p14="http://schemas.microsoft.com/office/powerpoint/2010/main" val="4264114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1605</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Eight Golden Rules of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koo ll</dc:creator>
  <cp:lastModifiedBy>koo ll</cp:lastModifiedBy>
  <cp:revision>9</cp:revision>
  <dcterms:created xsi:type="dcterms:W3CDTF">2020-10-22T02:47:22Z</dcterms:created>
  <dcterms:modified xsi:type="dcterms:W3CDTF">2020-10-22T03:40:55Z</dcterms:modified>
</cp:coreProperties>
</file>