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notesSlides/notesSlide7.xml" ContentType="application/vnd.openxmlformats-officedocument.presentationml.notesSlide+xml"/>
  <Override PartName="/ppt/comments/comment7.xml" ContentType="application/vnd.openxmlformats-officedocument.presentationml.comments+xml"/>
  <Override PartName="/ppt/notesSlides/notesSlide8.xml" ContentType="application/vnd.openxmlformats-officedocument.presentationml.notesSlide+xml"/>
  <Override PartName="/ppt/comments/comment8.xml" ContentType="application/vnd.openxmlformats-officedocument.presentationml.comments+xml"/>
  <Override PartName="/ppt/notesSlides/notesSlide9.xml" ContentType="application/vnd.openxmlformats-officedocument.presentationml.notesSlide+xml"/>
  <Override PartName="/ppt/comments/comment9.xml" ContentType="application/vnd.openxmlformats-officedocument.presentationml.comments+xml"/>
  <Override PartName="/ppt/notesSlides/notesSlide10.xml" ContentType="application/vnd.openxmlformats-officedocument.presentationml.notesSlide+xml"/>
  <Override PartName="/ppt/comments/comment10.xml" ContentType="application/vnd.openxmlformats-officedocument.presentationml.comment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 Michael" initials="" lastIdx="44" clrIdx="0"/>
  <p:cmAuthor id="1" name="Andrewa aaa" initials="" lastIdx="11" clrIdx="1"/>
  <p:cmAuthor id="2" name="Ian Lundberg" initials="" lastIdx="6"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11-03T19:05:24.449" idx="2">
    <p:pos x="1484" y="1081"/>
    <p:text>It's not super clear that there are input fields here. NYC and ATL look "built-in," not editable / changeable by the user
(Visibility of system status)</p:text>
  </p:cm>
  <p:cm authorId="0" dt="2020-11-03T19:07:01.873" idx="7">
    <p:pos x="4789" y="2693"/>
    <p:text>Minor thing, but you may want to place "Extra Distant Seating" and "Risk Tolerance" to be vertically adjacent since they both have to do with COVID preferences
(Consistency and standards)</p:text>
  </p:cm>
  <p:cm authorId="0" dt="2020-11-03T19:20:08.627" idx="5">
    <p:pos x="4778" y="1253"/>
    <p:text>it may be helpful to include a slide showing what this looks like (an overlay with nav menu?), esp since without your explanation, I wouldn't have guessed that this icon allows you to jump back through the search process</p:text>
  </p:cm>
  <p:cm authorId="0" dt="2020-11-03T19:21:02.800" idx="8">
    <p:pos x="4778" y="1353"/>
    <p:text>Also tho why would this icon / option be here if this is the very beginning of the search flight process? This is unnecessary here
(Aesthetic and minimalist design?)</p:text>
  </p:cm>
  <p:cm authorId="0" dt="2020-11-05T16:04:12.852" idx="4">
    <p:pos x="4674" y="87"/>
    <p:text>the design is super aesthetic!! I love the blue color scheme and clean elements :)</p:text>
  </p:cm>
  <p:cm authorId="0" dt="2020-11-05T16:04:45.998" idx="1">
    <p:pos x="1484" y="981"/>
    <p:text>I really like this visual aspect of NYC to ATL with a plane flying between</p:text>
  </p:cm>
  <p:cm authorId="0" dt="2020-11-05T16:05:02.527" idx="3">
    <p:pos x="1484" y="1793"/>
    <p:text>super slick oneway/roundtrip toggle</p:text>
  </p:cm>
  <p:cm authorId="0" dt="2020-11-07T03:02:42.544" idx="6">
    <p:pos x="1395" y="405"/>
    <p:text>This is useful for error prevention / recovery, but it probably would help to have a home page prototype slide before this one to show what the user would be going "back" to</p:text>
  </p:cm>
  <p:cm authorId="2" dt="2020-11-07T03:02:42.544" idx="1">
    <p:pos x="1395" y="405"/>
    <p:text>I agree with this but also maybe add an option for the user to create/login to an account so they can quickly get back to flight they have already booked or use previously saved payment info. This could help with Nielsen's 7th heuristic of flexibility and efficiency of use</p:text>
  </p:cm>
  <p:cm authorId="1" dt="2020-11-09T21:39:31.494" idx="3">
    <p:pos x="0" y="200"/>
    <p:text>I agree with Andrea, I think that you should have text boxes to correctly show that a user can input text here</p:text>
  </p:cm>
  <p:cm authorId="1" dt="2020-11-09T21:41:00.404" idx="2">
    <p:pos x="0" y="100"/>
    <p:text>I really like the other input fields, however, you use arrows for the bottom 3 to chose a selection, but do not use any icons for selection on the top three. I think that this might be a little inconsistent under Nielson #4</p:text>
  </p:cm>
  <p:cm authorId="1" dt="2020-11-09T21:41:44.160" idx="1">
    <p:pos x="0" y="0"/>
    <p:text>Your overall design is fantastic though. I really love the interface you created</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20-11-05T16:11:52.549" idx="43">
    <p:pos x="1443" y="1468"/>
    <p:text>Super convenient though to have the ticket stub barcode here, which i'm guessing is accessible from the homepage or something</p:text>
  </p:cm>
  <p:cm authorId="0" dt="2020-11-09T21:51:48.736" idx="44">
    <p:pos x="2808" y="77"/>
    <p:text>only edit i'd suggest here is to add arrival date+time
(Recognition rather than recall)</p:text>
  </p:cm>
  <p:cm authorId="1" dt="2020-11-09T21:51:48.736" idx="11">
    <p:pos x="2808" y="77"/>
    <p:text>I agree, I think adding this information wouldn't clutter the card but would be very useful. I would like to see a visualization of the homescreen though. I think that including that would be really interesting, and helpful to visualize the full operation of this interface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0-11-03T19:08:01.992" idx="15">
    <p:pos x="3028" y="605"/>
    <p:text>The rectangle within this selection clutters it, seems unnecessary
(Aesthetic and minimalist design)</p:text>
  </p:cm>
  <p:cm authorId="0" dt="2020-11-03T19:09:16.533" idx="14">
    <p:pos x="1108" y="932"/>
    <p:text>Would tapping on the connecting stop(s) reveal where the stop is and show a similar risk assessment for that stop?</p:text>
  </p:cm>
  <p:cm authorId="0" dt="2020-11-03T19:12:20.232" idx="10">
    <p:pos x="1188" y="2054"/>
    <p:text>The icon of the plane and travel line below it in each flight is nice, but it's not really necessary unless it visually corresponded with the number of stops (no stops would be shown by your current design, one stop could have another circle in the middle of the line, two stops would have two, etc)
(Aesthetic and minimalist design)</p:text>
  </p:cm>
  <p:cm authorId="0" dt="2020-11-03T19:13:59.812" idx="12">
    <p:pos x="196" y="2966"/>
    <p:text>for your revisions you should find a way to include a mock-up push notif (banner, overlay, what have you) as well as the rebooking process</p:text>
  </p:cm>
  <p:cm authorId="0" dt="2020-11-03T19:15:05.598" idx="9">
    <p:pos x="4789" y="2861"/>
    <p:text>Does tapping on the risk status reveal more details about what that status actually means? "low/mild/high" are subjective, so the user may want to know what those parameters are
(Help and documentation)</p:text>
  </p:cm>
  <p:cm authorId="0" dt="2020-11-03T19:22:47.980" idx="13">
    <p:pos x="3028" y="505"/>
    <p:text>I thought there were supposed to be triple dots here to allow the user to go back to search flight page? Also no back button either, so getting out of this page doesn't seem possible
(Consistency and standards &amp; User control and freedom)</p:text>
  </p:cm>
  <p:cm authorId="0" dt="2020-11-05T16:05:33.878" idx="18">
    <p:pos x="1108" y="1032"/>
    <p:text>The individual flight cards are super clean and aesthetically pleasing!!</p:text>
  </p:cm>
  <p:cm authorId="0" dt="2020-11-05T16:05:50.793" idx="17">
    <p:pos x="4861" y="1402"/>
    <p:text>the arrangement of info inside each flight card is also really well spaced and arranged</p:text>
  </p:cm>
  <p:cm authorId="0" dt="2020-11-05T16:06:22.617" idx="16">
    <p:pos x="4789" y="2961"/>
    <p:text>good use of minimal color that also doesn't interfere with your original blue color scheme</p:text>
  </p:cm>
  <p:cm authorId="0" dt="2020-11-07T03:07:22.987" idx="11">
    <p:pos x="3028" y="405"/>
    <p:text>"MON" can be confusing to the users -- it's not immediately recognizable as a day of the week, and furthermore this gives no info onto which Monday these flights are on (11/2? 11/7? etc)
(Recognition rather than recall)</p:text>
  </p:cm>
  <p:cm authorId="2" dt="2020-11-07T03:07:22.987" idx="2">
    <p:pos x="3028" y="405"/>
    <p:text>Yeah I agree maybe add another page after this before picking your seat that will present the user with more detailed information about the flight with an easily usable back button to return to this list of flight. (help and documentation?)</p:text>
  </p:cm>
  <p:cm authorId="1" dt="2020-11-09T21:44:19.862" idx="4">
    <p:pos x="0" y="0"/>
    <p:text>I would add dates instead of the weekday. That would be instantly more recognizable than a random weekday. However, I disagree with Andrea's comment about the rectangles for the cards. I really like the separation that it gives each flight. It may take up a little space, but it really helps novice users determine the different results. I also really like the colored notifications for risk. I think that that really helps draw the eye to the element, while using a standard color scheme for good/ok/bad</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0-11-03T19:17:30.878" idx="21">
    <p:pos x="4807" y="1834"/>
    <p:text>Is there a reason you've differentiated between Red and Gray? Does red = never available and gray = seat taken by another guest? If you want to keep this differentiated, I'd recommend switching the colors b/c red invokes "danger" / "stop," which is pretty relevant to seats during a pandemic where guests wouldn't wanna sit near another person
(Match between system and the real world)</p:text>
  </p:cm>
  <p:cm authorId="0" dt="2020-11-03T19:23:55.607" idx="22">
    <p:pos x="3024" y="505"/>
    <p:text>One thing about the triple dots again -- would this take the user automatically back to the Search Flights page? If so, that seems like potential for a costly error. If not, I'd love to see what that overlay looks like for the user
(Error prevention)</p:text>
  </p:cm>
  <p:cm authorId="0" dt="2020-11-03T19:27:43.359" idx="20">
    <p:pos x="3024" y="405"/>
    <p:text>Is there a reason that "Economy class" at the bottom looks like a button? If this is meant to be a button, what does it do? If not, keep in mind that there may be user confusion and they'll tap there trying to invoke some action</p:text>
  </p:cm>
  <p:cm authorId="0" dt="2020-11-05T16:07:09.386" idx="19">
    <p:pos x="940" y="866"/>
    <p:text>this seat layout design is really clean, love the seat icons and clear separation! I think it was a great idea to put seat selection on its own page</p:text>
  </p:cm>
  <p:cm authorId="0" dt="2020-11-07T03:10:01.410" idx="23">
    <p:pos x="3024" y="605"/>
    <p:text>It's good you have the selected seat info at the bottom, but it may help the user to see the seat row #s and letters in the diagram before selecting
(Match between system and the real world / Error prevention)</p:text>
  </p:cm>
  <p:cm authorId="2" dt="2020-11-07T03:10:01.410" idx="3">
    <p:pos x="3024" y="605"/>
    <p:text>Yeah I agree with this and think it would also benefit help and documentation for the user to be able to easily see which seats correspond to which rows and numbers</p:text>
  </p:cm>
  <p:cm authorId="1" dt="2020-11-09T21:45:22.758" idx="5">
    <p:pos x="-22" y="25"/>
    <p:text>Row/seat numbers should be added 
Nielsen #5,2</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0-11-03T19:25:26.663" idx="26">
    <p:pos x="2799" y="181"/>
    <p:text>I see why you've made one of the green seats more transparent, but shouldn't it be opaque as well to avoid confusion? because the user could choose to sit in either, the point is that the user "owns" both of those seats
(Aesthetic and minimalist design)</p:text>
  </p:cm>
  <p:cm authorId="0" dt="2020-11-03T19:26:26.493" idx="25">
    <p:pos x="4789" y="2112"/>
    <p:text>Yeah as w/ my previous comment, which seat will "actually be used" doesn't matter to either the airline nor the customer, since the system would treat both seats the same -- as if they were both bought out</p:text>
  </p:cm>
  <p:cm authorId="0" dt="2020-11-05T16:07:46.979" idx="24">
    <p:pos x="4653" y="3279"/>
    <p:text>love this dynamic reminder of what seats the user selected, in addition to the green visual cues on the diagram</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20-11-03T19:29:01.106" idx="27">
    <p:pos x="4" y="1029"/>
    <p:text>What about groups of two? I'm assuming that any number of passengers greater than 1 would bypass this middle seat restriction, so you may want to include an explanation somewhere</p:text>
  </p:cm>
  <p:cm authorId="0" dt="2020-11-03T19:30:04.578" idx="28">
    <p:pos x="4" y="1129"/>
    <p:text>This might be an issue, because lower opacity = gray = seat is taken
(Visibility of system status)</p:text>
  </p:cm>
  <p:cm authorId="1" dt="2020-11-09T21:46:27.170" idx="6">
    <p:pos x="3028" y="405"/>
    <p:text>I agree with this assessment</p:text>
  </p:cm>
  <p:cm authorId="0" dt="2020-11-09T21:47:05.804" idx="29">
    <p:pos x="3028" y="405"/>
    <p:text>Now that I'm looking at this more, I'm not sure I understand at all what red seats mean vs. grayed out seats. Even if you're booking for 3 people, why would individual seats in a row be red-ed out? It's either inconsistent with your description, or inconsistent w the previous page's use of color to designate seats</p:text>
  </p:cm>
  <p:cm authorId="1" dt="2020-11-09T21:47:05.804" idx="7">
    <p:pos x="3028" y="405"/>
    <p:text>Maybe add a small legend. This would help novice users navigate this interface. Nielsen#10</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20-11-04T16:05:07.503" idx="31">
    <p:pos x="3024" y="505"/>
    <p:text>This is super useful info!! May also be useful to show whether the case average is rising or lowering? but not  a big deal, the info you currently have here is great</p:text>
  </p:cm>
  <p:cm authorId="0" dt="2020-11-04T16:07:45.238" idx="33">
    <p:pos x="819" y="1520"/>
    <p:text>my only issue with this is that the dp2 requirements said that these conditions should be shown before the user makes their flight selection, so you may wanna display this info earlier in the process as well as again here</p:text>
  </p:cm>
  <p:cm authorId="0" dt="2020-11-05T16:08:36.683" idx="32">
    <p:pos x="4861" y="2744"/>
    <p:text>this is fantastic, you've targeted that not *all* the info needs to be shown in this app, just the essentials, but if the user wants to learn more, you give them that tool</p:text>
  </p:cm>
  <p:cm authorId="0" dt="2020-11-05T16:09:25.694" idx="30">
    <p:pos x="3024" y="405"/>
    <p:text>I really like this ticket stub container!! very representative of buying a ticket and looks cool</p:text>
  </p:cm>
  <p:cm authorId="1" dt="2020-11-09T21:48:00.263" idx="8">
    <p:pos x="0" y="0"/>
    <p:text>I really love this design. It is information rich while not being cluttered. I think you use color and text size and placement to help show users the important information</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20-11-04T16:10:18.050" idx="34">
    <p:pos x="5024" y="2212"/>
    <p:text>Also, if this is an issue affecting the user's search params in general with their specific departure+dest+dates, this error or notif should probably appear a lot earlier than a specific selection after already picking out seats</p:text>
  </p:cm>
  <p:cm authorId="0" dt="2020-11-05T16:10:27.165" idx="36">
    <p:pos x="2909" y="181"/>
    <p:text>the use of color in the date text is a great idea tho please keep that!! It brings the user's attention that the dates are where the error may lie</p:text>
  </p:cm>
  <p:cm authorId="0" dt="2020-11-07T03:23:32.464" idx="35">
    <p:pos x="2909" y="181"/>
    <p:text>the interface itself doesn't explicitly state why the user wouldn't be able to purchase these tickets. Yes, the info is there, but "Unavailable" doesn't say anything about how their dates are invalid. This is confusing and non-revealing
(Help users recognize, diagnose, and recover from errors)</p:text>
  </p:cm>
  <p:cm authorId="2" dt="2020-11-07T03:23:32.464" idx="4">
    <p:pos x="2909" y="181"/>
    <p:text>Yeah I agree with this as well. The color code is really useful for recognition vs recall as it signals to the user that something is wrong, but I don't think it's very recognizable that the quarantine requirements are the reason why. Maybe make that red as well? Or add a way for the user to see a message that explicitly states the reason why it's unavailable</p:text>
  </p:cm>
  <p:cm authorId="1" dt="2020-11-09T21:49:57.829" idx="9">
    <p:pos x="0" y="0"/>
    <p:text>I am a little confused. It looks like the card is 'scrollable' with others below it, but at the same time, the other selections don't really appear. I think adding a scroll bar or card numbering or something could help alert the user that there are more selections below the current card</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20-11-04T16:11:55.751" idx="39">
    <p:pos x="764" y="2560"/>
    <p:text>adding both layover and dest conditions is super useful, but as a user I wouldn't think to check info by using those side arrows. Vertical scrolling may be better, there's no indication that the side arrows would reveal essential info
(Flexibility and efficiency of use)</p:text>
  </p:cm>
  <p:cm authorId="0" dt="2020-11-04T16:13:24.241" idx="37">
    <p:pos x="2824" y="0"/>
    <p:text>There seem to be "cards" "behind" the current display? Is this the additional info that you can get to via side arrows? again, this doesn't seem very clear that the side arrows will reveal this additional info, and doesn't map well since side arrows =/= cards on top of one another (side arrows usually = cards left/right of each other)
(Match between system and the real world)</p:text>
  </p:cm>
  <p:cm authorId="0" dt="2020-11-05T16:11:13.894" idx="38">
    <p:pos x="960" y="1372"/>
    <p:text>I love the visual representation with the hops and nodes!! So easy to visualize and gauge trip lengths</p:text>
  </p:cm>
  <p:cm authorId="2" dt="2020-11-07T03:26:55.632" idx="5">
    <p:pos x="6000" y="0"/>
    <p:text>I think it might be a good idea to change the color from Total cases and high risk to a different color just in case of the last slide where the trip was unavailable due to the quarantine requirements. In the off chance that the previous slide was also high risk it may signal to the user that the high risk is the reason for why it's unavailable. (#9 recognize, diagnose, and recover from errors)</p:text>
  </p:cm>
  <p:cm authorId="1" dt="2020-11-09T21:50:36.934" idx="10">
    <p:pos x="0" y="0"/>
    <p:text>Again, your designs on this page as well as providing current statistics is excellent</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20-11-04T16:17:19.732" idx="42">
    <p:pos x="1603" y="1032"/>
    <p:text>what page/step exactly would this pop up appear on? could you make a slide that shows this popup as an overlay on top of the screen where it goes?</p:text>
  </p:cm>
  <p:cm authorId="0" dt="2020-11-04T16:18:16.103" idx="41">
    <p:pos x="1603" y="932"/>
    <p:text>I think all the colors shown here need to be a bit darker so that the white text contrasts well enough to be seen by a majority of users. Users with color blindness or low contrast sensitivity would have a hard time seeing this essential message</p:text>
  </p:cm>
  <p:cm authorId="0" dt="2020-11-04T16:19:02.179" idx="40">
    <p:pos x="5623" y="2385"/>
    <p:text>yeah again, without knowing what step this popup appears on, it's not clear where the return and continue buttons will take the user. Also may want to make return more explicit -- return to search page? search results? etc</p:text>
  </p:cm>
  <p:cm authorId="2" dt="2020-11-07T03:29:58.532" idx="6">
    <p:pos x="6000" y="0"/>
    <p:text>it might be beneficial to change the labeling of these buttons as the difference between return (return to where?) and continue (continue to what?) may not be clear to the user (recognition vs recall)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3"/>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3"/>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3"/>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3"/>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3"/>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0" name="Google Shape;90;p13" descr="Graphical user interface, text, application, chat or text message&#10;&#10;Description automatically generated"/>
          <p:cNvPicPr preferRelativeResize="0"/>
          <p:nvPr/>
        </p:nvPicPr>
        <p:blipFill rotWithShape="1">
          <a:blip r:embed="rId3">
            <a:alphaModFix/>
          </a:blip>
          <a:srcRect/>
          <a:stretch/>
        </p:blipFill>
        <p:spPr>
          <a:xfrm>
            <a:off x="4849474" y="643467"/>
            <a:ext cx="2493051" cy="5571065"/>
          </a:xfrm>
          <a:prstGeom prst="rect">
            <a:avLst/>
          </a:prstGeom>
          <a:noFill/>
          <a:ln>
            <a:noFill/>
          </a:ln>
        </p:spPr>
      </p:pic>
      <p:sp>
        <p:nvSpPr>
          <p:cNvPr id="91" name="Google Shape;91;p13"/>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3"/>
          <p:cNvSpPr txBox="1"/>
          <p:nvPr/>
        </p:nvSpPr>
        <p:spPr>
          <a:xfrm>
            <a:off x="7421272" y="138744"/>
            <a:ext cx="2604655"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A note: I created all the designs in Adobe XD so whoever is looking at this, if you have Adobe XD installed you will be able to run through some of the designs (I added some minimal function as part of the prototyping)  and interact with buttons. I have attached the file alongside the PowerPoint</a:t>
            </a:r>
            <a:endParaRPr/>
          </a:p>
        </p:txBody>
      </p:sp>
      <p:sp>
        <p:nvSpPr>
          <p:cNvPr id="93" name="Google Shape;93;p13"/>
          <p:cNvSpPr txBox="1"/>
          <p:nvPr/>
        </p:nvSpPr>
        <p:spPr>
          <a:xfrm>
            <a:off x="2356423" y="1558014"/>
            <a:ext cx="249305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The landing page consists of options to select the departure and arrival location</a:t>
            </a:r>
            <a:endParaRPr/>
          </a:p>
        </p:txBody>
      </p:sp>
      <p:sp>
        <p:nvSpPr>
          <p:cNvPr id="94" name="Google Shape;94;p13"/>
          <p:cNvSpPr txBox="1"/>
          <p:nvPr/>
        </p:nvSpPr>
        <p:spPr>
          <a:xfrm>
            <a:off x="2356422" y="2847812"/>
            <a:ext cx="249305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An option for one way or round trip is provided for the user</a:t>
            </a:r>
            <a:endParaRPr/>
          </a:p>
        </p:txBody>
      </p:sp>
      <p:sp>
        <p:nvSpPr>
          <p:cNvPr id="95" name="Google Shape;95;p13"/>
          <p:cNvSpPr txBox="1"/>
          <p:nvPr/>
        </p:nvSpPr>
        <p:spPr>
          <a:xfrm>
            <a:off x="2433322" y="4064450"/>
            <a:ext cx="2493051" cy="19389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Here the user can enter in options for their travel dates and passenger count. As well as some extra features such as “Extra Distant Seating” which would allow to user to buy two seats and sit alone in a row. In addition there is an option for the user to identify their risk tolerance which COVID-19</a:t>
            </a:r>
            <a:endParaRPr/>
          </a:p>
        </p:txBody>
      </p:sp>
      <p:sp>
        <p:nvSpPr>
          <p:cNvPr id="96" name="Google Shape;96;p13"/>
          <p:cNvSpPr txBox="1"/>
          <p:nvPr/>
        </p:nvSpPr>
        <p:spPr>
          <a:xfrm>
            <a:off x="7604080" y="4275245"/>
            <a:ext cx="249305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Class option allows for different users (Business Class, Economy Class, and First Class)</a:t>
            </a:r>
            <a:endParaRPr/>
          </a:p>
        </p:txBody>
      </p:sp>
      <p:sp>
        <p:nvSpPr>
          <p:cNvPr id="97" name="Google Shape;97;p13"/>
          <p:cNvSpPr txBox="1"/>
          <p:nvPr/>
        </p:nvSpPr>
        <p:spPr>
          <a:xfrm>
            <a:off x="7629473" y="5481978"/>
            <a:ext cx="2493051"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Once the sufficient information has been entered, the user can press the Search Flight button and be directed to a page with flights to the destination</a:t>
            </a:r>
            <a:endParaRPr/>
          </a:p>
        </p:txBody>
      </p:sp>
      <p:sp>
        <p:nvSpPr>
          <p:cNvPr id="98" name="Google Shape;98;p13"/>
          <p:cNvSpPr txBox="1"/>
          <p:nvPr/>
        </p:nvSpPr>
        <p:spPr>
          <a:xfrm>
            <a:off x="2215128" y="643467"/>
            <a:ext cx="249305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At the top of each page is a back arrow to go to the previous page</a:t>
            </a:r>
            <a:endParaRPr/>
          </a:p>
        </p:txBody>
      </p:sp>
      <p:sp>
        <p:nvSpPr>
          <p:cNvPr id="99" name="Google Shape;99;p13"/>
          <p:cNvSpPr txBox="1"/>
          <p:nvPr/>
        </p:nvSpPr>
        <p:spPr>
          <a:xfrm>
            <a:off x="7585165" y="1989221"/>
            <a:ext cx="2493051"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The three dots at the top right allows the user to go back to the Search flight page from any point in the process</a:t>
            </a:r>
            <a:endParaRPr sz="1200">
              <a:solidFill>
                <a:srgbClr val="0070C0"/>
              </a:solidFill>
              <a:latin typeface="Arial"/>
              <a:ea typeface="Arial"/>
              <a:cs typeface="Arial"/>
              <a:sym typeface="Arial"/>
            </a:endParaRPr>
          </a:p>
        </p:txBody>
      </p:sp>
      <p:cxnSp>
        <p:nvCxnSpPr>
          <p:cNvPr id="100" name="Google Shape;100;p13"/>
          <p:cNvCxnSpPr>
            <a:stCxn id="99" idx="1"/>
          </p:cNvCxnSpPr>
          <p:nvPr/>
        </p:nvCxnSpPr>
        <p:spPr>
          <a:xfrm rot="10800000">
            <a:off x="7130665" y="1480720"/>
            <a:ext cx="454500" cy="924000"/>
          </a:xfrm>
          <a:prstGeom prst="curvedConnector2">
            <a:avLst/>
          </a:prstGeom>
          <a:noFill/>
          <a:ln w="9525" cap="flat" cmpd="sng">
            <a:solidFill>
              <a:schemeClr val="accent1"/>
            </a:solidFill>
            <a:prstDash val="solid"/>
            <a:miter lim="800000"/>
            <a:headEnd type="none" w="sm" len="sm"/>
            <a:tailEnd type="triangle" w="med" len="med"/>
          </a:ln>
        </p:spPr>
      </p:cxnSp>
      <p:cxnSp>
        <p:nvCxnSpPr>
          <p:cNvPr id="101" name="Google Shape;101;p13"/>
          <p:cNvCxnSpPr>
            <a:stCxn id="98" idx="2"/>
          </p:cNvCxnSpPr>
          <p:nvPr/>
        </p:nvCxnSpPr>
        <p:spPr>
          <a:xfrm rot="-5400000" flipH="1">
            <a:off x="4005253" y="561532"/>
            <a:ext cx="222000" cy="1309200"/>
          </a:xfrm>
          <a:prstGeom prst="curvedConnector2">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2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22"/>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22"/>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2" name="Google Shape;232;p22"/>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22"/>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 name="Google Shape;234;p22"/>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22"/>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22"/>
          <p:cNvSpPr txBox="1"/>
          <p:nvPr/>
        </p:nvSpPr>
        <p:spPr>
          <a:xfrm>
            <a:off x="2290899" y="2331720"/>
            <a:ext cx="2274982"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A confirmation page with</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The ticket information and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Barcode are shown to the user</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For confirmation</a:t>
            </a:r>
            <a:endParaRPr/>
          </a:p>
        </p:txBody>
      </p:sp>
      <p:sp>
        <p:nvSpPr>
          <p:cNvPr id="237" name="Google Shape;237;p22"/>
          <p:cNvSpPr txBox="1"/>
          <p:nvPr/>
        </p:nvSpPr>
        <p:spPr>
          <a:xfrm>
            <a:off x="7626119" y="5453325"/>
            <a:ext cx="4015843"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Confirming will take the user to either payment methods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Or other information that an airline may have for the user</a:t>
            </a:r>
            <a:endParaRPr/>
          </a:p>
        </p:txBody>
      </p:sp>
      <p:pic>
        <p:nvPicPr>
          <p:cNvPr id="238" name="Google Shape;238;p22" descr="Graphical user interface, application&#10;&#10;Description automatically generated"/>
          <p:cNvPicPr preferRelativeResize="0"/>
          <p:nvPr/>
        </p:nvPicPr>
        <p:blipFill rotWithShape="1">
          <a:blip r:embed="rId3">
            <a:alphaModFix/>
          </a:blip>
          <a:srcRect/>
          <a:stretch/>
        </p:blipFill>
        <p:spPr>
          <a:xfrm>
            <a:off x="4457754" y="123363"/>
            <a:ext cx="3067478" cy="66112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a:latin typeface="Arial"/>
                <a:ea typeface="Arial"/>
                <a:cs typeface="Arial"/>
                <a:sym typeface="Arial"/>
              </a:rPr>
              <a:t>Eight Golden Rules of Design</a:t>
            </a:r>
            <a:endParaRPr/>
          </a:p>
        </p:txBody>
      </p:sp>
      <p:sp>
        <p:nvSpPr>
          <p:cNvPr id="244" name="Google Shape;244;p23"/>
          <p:cNvSpPr txBox="1">
            <a:spLocks noGrp="1"/>
          </p:cNvSpPr>
          <p:nvPr>
            <p:ph type="body" idx="1"/>
          </p:nvPr>
        </p:nvSpPr>
        <p:spPr>
          <a:xfrm>
            <a:off x="838200" y="1690688"/>
            <a:ext cx="10515600" cy="4995337"/>
          </a:xfrm>
          <a:prstGeom prst="rect">
            <a:avLst/>
          </a:prstGeom>
          <a:noFill/>
          <a:ln>
            <a:noFill/>
          </a:ln>
        </p:spPr>
        <p:txBody>
          <a:bodyPr spcFirstLastPara="1" wrap="square" lIns="91425" tIns="45700" rIns="91425" bIns="45700" anchor="t" anchorCtr="0">
            <a:noAutofit/>
          </a:bodyPr>
          <a:lstStyle/>
          <a:p>
            <a:pPr marL="228600" lvl="0" indent="-228600" algn="l" rtl="0">
              <a:lnSpc>
                <a:spcPct val="70000"/>
              </a:lnSpc>
              <a:spcBef>
                <a:spcPts val="0"/>
              </a:spcBef>
              <a:spcAft>
                <a:spcPts val="0"/>
              </a:spcAft>
              <a:buClr>
                <a:schemeClr val="dk1"/>
              </a:buClr>
              <a:buSzPts val="1110"/>
              <a:buChar char="•"/>
            </a:pPr>
            <a:r>
              <a:rPr lang="en-US" sz="1110">
                <a:latin typeface="Arial"/>
                <a:ea typeface="Arial"/>
                <a:cs typeface="Arial"/>
                <a:sym typeface="Arial"/>
              </a:rPr>
              <a:t>1. Strive for Consistency</a:t>
            </a:r>
            <a:endParaRPr/>
          </a:p>
          <a:p>
            <a:pPr marL="685800" lvl="1" indent="-228600" algn="l" rtl="0">
              <a:lnSpc>
                <a:spcPct val="70000"/>
              </a:lnSpc>
              <a:spcBef>
                <a:spcPts val="500"/>
              </a:spcBef>
              <a:spcAft>
                <a:spcPts val="0"/>
              </a:spcAft>
              <a:buClr>
                <a:schemeClr val="dk1"/>
              </a:buClr>
              <a:buSzPts val="1110"/>
              <a:buChar char="•"/>
            </a:pPr>
            <a:r>
              <a:rPr lang="en-US" sz="1110">
                <a:latin typeface="Arial"/>
                <a:ea typeface="Arial"/>
                <a:cs typeface="Arial"/>
                <a:sym typeface="Arial"/>
              </a:rPr>
              <a:t>The design keeps the color pattern and font consistent throughout all of the designs, promoting consistency through pages. The only inconsistency comes with the warning where a color that conveys danger/warning (red) is used to make sure the users attention is grabbed</a:t>
            </a:r>
            <a:endParaRPr/>
          </a:p>
          <a:p>
            <a:pPr marL="228600" lvl="0" indent="-228600" algn="l" rtl="0">
              <a:lnSpc>
                <a:spcPct val="70000"/>
              </a:lnSpc>
              <a:spcBef>
                <a:spcPts val="1000"/>
              </a:spcBef>
              <a:spcAft>
                <a:spcPts val="0"/>
              </a:spcAft>
              <a:buClr>
                <a:schemeClr val="dk1"/>
              </a:buClr>
              <a:buSzPts val="1110"/>
              <a:buChar char="•"/>
            </a:pPr>
            <a:r>
              <a:rPr lang="en-US" sz="1110">
                <a:latin typeface="Arial"/>
                <a:ea typeface="Arial"/>
                <a:cs typeface="Arial"/>
                <a:sym typeface="Arial"/>
              </a:rPr>
              <a:t>2. Seek Universal Usability</a:t>
            </a:r>
            <a:endParaRPr/>
          </a:p>
          <a:p>
            <a:pPr marL="685800" lvl="1" indent="-228600" algn="l" rtl="0">
              <a:lnSpc>
                <a:spcPct val="70000"/>
              </a:lnSpc>
              <a:spcBef>
                <a:spcPts val="500"/>
              </a:spcBef>
              <a:spcAft>
                <a:spcPts val="0"/>
              </a:spcAft>
              <a:buClr>
                <a:schemeClr val="dk1"/>
              </a:buClr>
              <a:buSzPts val="1110"/>
              <a:buChar char="•"/>
            </a:pPr>
            <a:r>
              <a:rPr lang="en-US" sz="1110">
                <a:latin typeface="Arial"/>
                <a:ea typeface="Arial"/>
                <a:cs typeface="Arial"/>
                <a:sym typeface="Arial"/>
              </a:rPr>
              <a:t>The design stays simple and informative allowing for a wide range of users to be able to interact. By using many visual points of interest it makes it more usable for people with differences in language. The simple design also allows for someone less experienced to be able to navigate similar to how someone experienced with technology would navigate.</a:t>
            </a:r>
            <a:endParaRPr/>
          </a:p>
          <a:p>
            <a:pPr marL="228600" lvl="0" indent="-228600" algn="l" rtl="0">
              <a:lnSpc>
                <a:spcPct val="70000"/>
              </a:lnSpc>
              <a:spcBef>
                <a:spcPts val="1000"/>
              </a:spcBef>
              <a:spcAft>
                <a:spcPts val="0"/>
              </a:spcAft>
              <a:buClr>
                <a:schemeClr val="dk1"/>
              </a:buClr>
              <a:buSzPts val="1110"/>
              <a:buChar char="•"/>
            </a:pPr>
            <a:r>
              <a:rPr lang="en-US" sz="1110">
                <a:latin typeface="Arial"/>
                <a:ea typeface="Arial"/>
                <a:cs typeface="Arial"/>
                <a:sym typeface="Arial"/>
              </a:rPr>
              <a:t>3. Offer Informative Feedback</a:t>
            </a:r>
            <a:endParaRPr/>
          </a:p>
          <a:p>
            <a:pPr marL="685800" lvl="1" indent="-228600" algn="l" rtl="0">
              <a:lnSpc>
                <a:spcPct val="70000"/>
              </a:lnSpc>
              <a:spcBef>
                <a:spcPts val="500"/>
              </a:spcBef>
              <a:spcAft>
                <a:spcPts val="0"/>
              </a:spcAft>
              <a:buClr>
                <a:schemeClr val="dk1"/>
              </a:buClr>
              <a:buSzPts val="1110"/>
              <a:buChar char="•"/>
            </a:pPr>
            <a:r>
              <a:rPr lang="en-US" sz="1110">
                <a:latin typeface="Arial"/>
                <a:ea typeface="Arial"/>
                <a:cs typeface="Arial"/>
                <a:sym typeface="Arial"/>
              </a:rPr>
              <a:t>The user is shown feedback for actions such as selecting their seat and selecting a flight. When the user selects a specific seat, the corresponding seat is show green represent the users action. Choosing a flight will take the user to a page that has details about that specific flight.</a:t>
            </a:r>
            <a:endParaRPr/>
          </a:p>
          <a:p>
            <a:pPr marL="228600" lvl="0" indent="-228600" algn="l" rtl="0">
              <a:lnSpc>
                <a:spcPct val="70000"/>
              </a:lnSpc>
              <a:spcBef>
                <a:spcPts val="1000"/>
              </a:spcBef>
              <a:spcAft>
                <a:spcPts val="0"/>
              </a:spcAft>
              <a:buClr>
                <a:schemeClr val="dk1"/>
              </a:buClr>
              <a:buSzPts val="1110"/>
              <a:buChar char="•"/>
            </a:pPr>
            <a:r>
              <a:rPr lang="en-US" sz="1110">
                <a:latin typeface="Arial"/>
                <a:ea typeface="Arial"/>
                <a:cs typeface="Arial"/>
                <a:sym typeface="Arial"/>
              </a:rPr>
              <a:t>4. Design Dialogs to Yield Closure</a:t>
            </a:r>
            <a:endParaRPr/>
          </a:p>
          <a:p>
            <a:pPr marL="685800" lvl="1" indent="-228600" algn="l" rtl="0">
              <a:lnSpc>
                <a:spcPct val="70000"/>
              </a:lnSpc>
              <a:spcBef>
                <a:spcPts val="500"/>
              </a:spcBef>
              <a:spcAft>
                <a:spcPts val="0"/>
              </a:spcAft>
              <a:buClr>
                <a:schemeClr val="dk1"/>
              </a:buClr>
              <a:buSzPts val="1110"/>
              <a:buChar char="•"/>
            </a:pPr>
            <a:r>
              <a:rPr lang="en-US" sz="1110">
                <a:latin typeface="Arial"/>
                <a:ea typeface="Arial"/>
                <a:cs typeface="Arial"/>
                <a:sym typeface="Arial"/>
              </a:rPr>
              <a:t>The design represents the path to closure through the bottom buttons for each page. After choosing seats the user is prompted to “Continue” implying there is still actions to be done. The next page has a purchase option which implies the user will be taking action to pay for the item. The confirmation page has “Finish” at the bottom representing to the user that this is the final step in the process.</a:t>
            </a:r>
            <a:endParaRPr/>
          </a:p>
          <a:p>
            <a:pPr marL="228600" lvl="0" indent="-228600" algn="l" rtl="0">
              <a:lnSpc>
                <a:spcPct val="70000"/>
              </a:lnSpc>
              <a:spcBef>
                <a:spcPts val="1000"/>
              </a:spcBef>
              <a:spcAft>
                <a:spcPts val="0"/>
              </a:spcAft>
              <a:buClr>
                <a:schemeClr val="dk1"/>
              </a:buClr>
              <a:buSzPts val="1110"/>
              <a:buChar char="•"/>
            </a:pPr>
            <a:r>
              <a:rPr lang="en-US" sz="1110">
                <a:latin typeface="Arial"/>
                <a:ea typeface="Arial"/>
                <a:cs typeface="Arial"/>
                <a:sym typeface="Arial"/>
              </a:rPr>
              <a:t>5. Prevent Errors</a:t>
            </a:r>
            <a:endParaRPr/>
          </a:p>
          <a:p>
            <a:pPr marL="685800" lvl="1" indent="-228600" algn="l" rtl="0">
              <a:lnSpc>
                <a:spcPct val="70000"/>
              </a:lnSpc>
              <a:spcBef>
                <a:spcPts val="500"/>
              </a:spcBef>
              <a:spcAft>
                <a:spcPts val="0"/>
              </a:spcAft>
              <a:buClr>
                <a:schemeClr val="dk1"/>
              </a:buClr>
              <a:buSzPts val="1110"/>
              <a:buChar char="•"/>
            </a:pPr>
            <a:r>
              <a:rPr lang="en-US" sz="1110">
                <a:latin typeface="Arial"/>
                <a:ea typeface="Arial"/>
                <a:cs typeface="Arial"/>
                <a:sym typeface="Arial"/>
              </a:rPr>
              <a:t>The prevention of errors is most seen at the screen selection page. Taken seats are shown as greyed out, unavailable seats are shown as red, and available seats are shown as white. If the user ever makes an error there are back arrows at the top of each page allowing the user to retrace their steps and correct the mistake. In the landing page, dropdown menus are used to stop and erroneous inputs from the user in important fields </a:t>
            </a:r>
            <a:endParaRPr/>
          </a:p>
          <a:p>
            <a:pPr marL="228600" lvl="0" indent="-228600" algn="l" rtl="0">
              <a:lnSpc>
                <a:spcPct val="70000"/>
              </a:lnSpc>
              <a:spcBef>
                <a:spcPts val="1000"/>
              </a:spcBef>
              <a:spcAft>
                <a:spcPts val="0"/>
              </a:spcAft>
              <a:buClr>
                <a:schemeClr val="dk1"/>
              </a:buClr>
              <a:buSzPts val="1110"/>
              <a:buChar char="•"/>
            </a:pPr>
            <a:r>
              <a:rPr lang="en-US" sz="1110">
                <a:latin typeface="Arial"/>
                <a:ea typeface="Arial"/>
                <a:cs typeface="Arial"/>
                <a:sym typeface="Arial"/>
              </a:rPr>
              <a:t>6. Permit Easy Reversal of Actions</a:t>
            </a:r>
            <a:endParaRPr/>
          </a:p>
          <a:p>
            <a:pPr marL="685800" lvl="1" indent="-228600" algn="l" rtl="0">
              <a:lnSpc>
                <a:spcPct val="70000"/>
              </a:lnSpc>
              <a:spcBef>
                <a:spcPts val="500"/>
              </a:spcBef>
              <a:spcAft>
                <a:spcPts val="0"/>
              </a:spcAft>
              <a:buClr>
                <a:schemeClr val="dk1"/>
              </a:buClr>
              <a:buSzPts val="1110"/>
              <a:buChar char="•"/>
            </a:pPr>
            <a:r>
              <a:rPr lang="en-US" sz="1110">
                <a:latin typeface="Arial"/>
                <a:ea typeface="Arial"/>
                <a:cs typeface="Arial"/>
                <a:sym typeface="Arial"/>
              </a:rPr>
              <a:t>On the top left of each page an arrow pointing backwards is show to the user. If the user wants to make any changes or made a mistake in a previous page, they are easily able to go back and reverse any actions</a:t>
            </a:r>
            <a:endParaRPr/>
          </a:p>
          <a:p>
            <a:pPr marL="228600" lvl="0" indent="-228600" algn="l" rtl="0">
              <a:lnSpc>
                <a:spcPct val="70000"/>
              </a:lnSpc>
              <a:spcBef>
                <a:spcPts val="1000"/>
              </a:spcBef>
              <a:spcAft>
                <a:spcPts val="0"/>
              </a:spcAft>
              <a:buClr>
                <a:schemeClr val="dk1"/>
              </a:buClr>
              <a:buSzPts val="1110"/>
              <a:buChar char="•"/>
            </a:pPr>
            <a:r>
              <a:rPr lang="en-US" sz="1110">
                <a:latin typeface="Arial"/>
                <a:ea typeface="Arial"/>
                <a:cs typeface="Arial"/>
                <a:sym typeface="Arial"/>
              </a:rPr>
              <a:t>7. Keep Users in Control</a:t>
            </a:r>
            <a:endParaRPr/>
          </a:p>
          <a:p>
            <a:pPr marL="685800" lvl="1" indent="-228600" algn="l" rtl="0">
              <a:lnSpc>
                <a:spcPct val="70000"/>
              </a:lnSpc>
              <a:spcBef>
                <a:spcPts val="500"/>
              </a:spcBef>
              <a:spcAft>
                <a:spcPts val="0"/>
              </a:spcAft>
              <a:buClr>
                <a:schemeClr val="dk1"/>
              </a:buClr>
              <a:buSzPts val="1110"/>
              <a:buChar char="•"/>
            </a:pPr>
            <a:r>
              <a:rPr lang="en-US" sz="1110">
                <a:latin typeface="Arial"/>
                <a:ea typeface="Arial"/>
                <a:cs typeface="Arial"/>
                <a:sym typeface="Arial"/>
              </a:rPr>
              <a:t>The interface allows for users to input information at the main page and not require continuous re-entry of the same information. The design remains similar across all pages allowing for users to understand what action corresponds with what response. The simplicity also helps the user reach their desired result faster</a:t>
            </a:r>
            <a:endParaRPr/>
          </a:p>
          <a:p>
            <a:pPr marL="228600" lvl="0" indent="-228600" algn="l" rtl="0">
              <a:lnSpc>
                <a:spcPct val="70000"/>
              </a:lnSpc>
              <a:spcBef>
                <a:spcPts val="1000"/>
              </a:spcBef>
              <a:spcAft>
                <a:spcPts val="0"/>
              </a:spcAft>
              <a:buClr>
                <a:schemeClr val="dk1"/>
              </a:buClr>
              <a:buSzPts val="1110"/>
              <a:buChar char="•"/>
            </a:pPr>
            <a:r>
              <a:rPr lang="en-US" sz="1110">
                <a:latin typeface="Arial"/>
                <a:ea typeface="Arial"/>
                <a:cs typeface="Arial"/>
                <a:sym typeface="Arial"/>
              </a:rPr>
              <a:t>8. Reduce Short term memory load</a:t>
            </a:r>
            <a:endParaRPr/>
          </a:p>
          <a:p>
            <a:pPr marL="685800" lvl="1" indent="-228600" algn="l" rtl="0">
              <a:lnSpc>
                <a:spcPct val="70000"/>
              </a:lnSpc>
              <a:spcBef>
                <a:spcPts val="500"/>
              </a:spcBef>
              <a:spcAft>
                <a:spcPts val="0"/>
              </a:spcAft>
              <a:buClr>
                <a:schemeClr val="dk1"/>
              </a:buClr>
              <a:buSzPts val="1110"/>
              <a:buChar char="•"/>
            </a:pPr>
            <a:r>
              <a:rPr lang="en-US" sz="1110">
                <a:latin typeface="Arial"/>
                <a:ea typeface="Arial"/>
                <a:cs typeface="Arial"/>
                <a:sym typeface="Arial"/>
              </a:rPr>
              <a:t>The user is not required to remember large amounts of information, and an crucial pieces of info (such as COVID-19 Risk state) are continually shown to the user when necessary. The design relies on many visual elements rather than many test elements, reducing the possibility of memory overload</a:t>
            </a:r>
            <a:endParaRPr/>
          </a:p>
          <a:p>
            <a:pPr marL="685800" lvl="1" indent="-158115" algn="l" rtl="0">
              <a:lnSpc>
                <a:spcPct val="70000"/>
              </a:lnSpc>
              <a:spcBef>
                <a:spcPts val="500"/>
              </a:spcBef>
              <a:spcAft>
                <a:spcPts val="0"/>
              </a:spcAft>
              <a:buClr>
                <a:schemeClr val="dk1"/>
              </a:buClr>
              <a:buSzPts val="1110"/>
              <a:buNone/>
            </a:pPr>
            <a:endParaRPr sz="111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 name="Google Shape;107;p14"/>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14"/>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14"/>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 name="Google Shape;110;p14"/>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p14"/>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2" name="Google Shape;112;p14" descr="Graphical user interface, application, Teams&#10;&#10;Description automatically generated"/>
          <p:cNvPicPr preferRelativeResize="0"/>
          <p:nvPr/>
        </p:nvPicPr>
        <p:blipFill rotWithShape="1">
          <a:blip r:embed="rId3">
            <a:alphaModFix/>
          </a:blip>
          <a:srcRect/>
          <a:stretch/>
        </p:blipFill>
        <p:spPr>
          <a:xfrm>
            <a:off x="4807691" y="643467"/>
            <a:ext cx="2576617" cy="5571065"/>
          </a:xfrm>
          <a:prstGeom prst="rect">
            <a:avLst/>
          </a:prstGeom>
          <a:noFill/>
          <a:ln>
            <a:noFill/>
          </a:ln>
        </p:spPr>
      </p:pic>
      <p:sp>
        <p:nvSpPr>
          <p:cNvPr id="113" name="Google Shape;113;p14"/>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14"/>
          <p:cNvSpPr txBox="1"/>
          <p:nvPr/>
        </p:nvSpPr>
        <p:spPr>
          <a:xfrm>
            <a:off x="1759448" y="1480837"/>
            <a:ext cx="2959465"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The flight page shows connecting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flights to the location as well as some</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Other destinations that are close by with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Differing COVID-19 Risks associated</a:t>
            </a:r>
            <a:endParaRPr/>
          </a:p>
        </p:txBody>
      </p:sp>
      <p:sp>
        <p:nvSpPr>
          <p:cNvPr id="115" name="Google Shape;115;p14"/>
          <p:cNvSpPr txBox="1"/>
          <p:nvPr/>
        </p:nvSpPr>
        <p:spPr>
          <a:xfrm>
            <a:off x="7717030" y="2226753"/>
            <a:ext cx="349807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The first two show direct flights to the destination</a:t>
            </a:r>
            <a:endParaRPr/>
          </a:p>
        </p:txBody>
      </p:sp>
      <p:sp>
        <p:nvSpPr>
          <p:cNvPr id="116" name="Google Shape;116;p14"/>
          <p:cNvSpPr txBox="1"/>
          <p:nvPr/>
        </p:nvSpPr>
        <p:spPr>
          <a:xfrm>
            <a:off x="7604080" y="4542376"/>
            <a:ext cx="42434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The second two show locations somewhat close to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The destination with differing Risks. (CHA was added just to</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Show how High Risk is show)</a:t>
            </a:r>
            <a:endParaRPr/>
          </a:p>
        </p:txBody>
      </p:sp>
      <p:sp>
        <p:nvSpPr>
          <p:cNvPr id="117" name="Google Shape;117;p14"/>
          <p:cNvSpPr txBox="1"/>
          <p:nvPr/>
        </p:nvSpPr>
        <p:spPr>
          <a:xfrm>
            <a:off x="1887039" y="3261360"/>
            <a:ext cx="2500556"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If there is a layover, the flight says</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2 stops</a:t>
            </a:r>
            <a:endParaRPr/>
          </a:p>
        </p:txBody>
      </p:sp>
      <p:sp>
        <p:nvSpPr>
          <p:cNvPr id="118" name="Google Shape;118;p14"/>
          <p:cNvSpPr txBox="1"/>
          <p:nvPr/>
        </p:nvSpPr>
        <p:spPr>
          <a:xfrm>
            <a:off x="312420" y="4709160"/>
            <a:ext cx="2697480"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FF0000"/>
                </a:solidFill>
                <a:latin typeface="Arial"/>
                <a:ea typeface="Arial"/>
                <a:cs typeface="Arial"/>
                <a:sym typeface="Arial"/>
              </a:rPr>
              <a:t>If the conditions change for a trip, the user will be sent a push notification through their phone/email which will redirect them to this flight page. Allowing them to look at alternate travel routes and pandemic risks. (I could not find a way to show a push notification/email notification, so it is now shown in the design)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15"/>
          <p:cNvSpPr/>
          <p:nvPr/>
        </p:nvSpPr>
        <p:spPr>
          <a:xfrm>
            <a:off x="-35900" y="4000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15"/>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15"/>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15"/>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15"/>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p15"/>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9" name="Google Shape;129;p15" descr="A picture containing calendar&#10;&#10;Description automatically generated"/>
          <p:cNvPicPr preferRelativeResize="0"/>
          <p:nvPr/>
        </p:nvPicPr>
        <p:blipFill rotWithShape="1">
          <a:blip r:embed="rId3">
            <a:alphaModFix/>
          </a:blip>
          <a:srcRect/>
          <a:stretch/>
        </p:blipFill>
        <p:spPr>
          <a:xfrm>
            <a:off x="4800727" y="643467"/>
            <a:ext cx="2590545" cy="5571066"/>
          </a:xfrm>
          <a:prstGeom prst="rect">
            <a:avLst/>
          </a:prstGeom>
          <a:noFill/>
          <a:ln>
            <a:noFill/>
          </a:ln>
        </p:spPr>
      </p:pic>
      <p:sp>
        <p:nvSpPr>
          <p:cNvPr id="130" name="Google Shape;130;p15"/>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15"/>
          <p:cNvSpPr txBox="1"/>
          <p:nvPr/>
        </p:nvSpPr>
        <p:spPr>
          <a:xfrm>
            <a:off x="1493240" y="1375794"/>
            <a:ext cx="3449983"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After clicking of a flight that fits the</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Users needs, they are brought to a seat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Selection page based off their earlier passenger</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Counts. If the user is a single passenger then</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They will be shown all available seats that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Correspond with COVID-19 limitations. Meaning</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All center row seats will be unavailable.</a:t>
            </a:r>
            <a:endParaRPr/>
          </a:p>
        </p:txBody>
      </p:sp>
      <p:sp>
        <p:nvSpPr>
          <p:cNvPr id="132" name="Google Shape;132;p15"/>
          <p:cNvSpPr txBox="1"/>
          <p:nvPr/>
        </p:nvSpPr>
        <p:spPr>
          <a:xfrm>
            <a:off x="7631651" y="2912377"/>
            <a:ext cx="4524444"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The user can click on a seat, and the corresponding seat</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Will turn green if available. The seat number will be show at the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Bottom of the screen along with the class it is associated with</a:t>
            </a:r>
            <a:endParaRPr/>
          </a:p>
        </p:txBody>
      </p:sp>
      <p:sp>
        <p:nvSpPr>
          <p:cNvPr id="133" name="Google Shape;133;p15"/>
          <p:cNvSpPr txBox="1"/>
          <p:nvPr/>
        </p:nvSpPr>
        <p:spPr>
          <a:xfrm>
            <a:off x="7631651" y="5120078"/>
            <a:ext cx="398218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Once the seat has been selected the user can continue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To the next page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 name="Google Shape;139;p16"/>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16"/>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16"/>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p16"/>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16"/>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16"/>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p16"/>
          <p:cNvSpPr txBox="1"/>
          <p:nvPr/>
        </p:nvSpPr>
        <p:spPr>
          <a:xfrm>
            <a:off x="1461482" y="1567832"/>
            <a:ext cx="3119765" cy="21236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This page shows how the seating</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Chart would look if the user chose</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The “Extra Distant Seating” option in</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The landing page. This option allows</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The user to purchase two seats, making</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It so that they can sit in a row alone. The</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User will only be show seats where both</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The row and window seat are still open.</a:t>
            </a:r>
            <a:endParaRPr/>
          </a:p>
          <a:p>
            <a:pPr marL="0" marR="0" lvl="0" indent="0" algn="l" rtl="0">
              <a:spcBef>
                <a:spcPts val="0"/>
              </a:spcBef>
              <a:spcAft>
                <a:spcPts val="0"/>
              </a:spcAft>
              <a:buNone/>
            </a:pPr>
            <a:endParaRPr sz="1200">
              <a:solidFill>
                <a:srgbClr val="0070C0"/>
              </a:solidFill>
              <a:latin typeface="Arial"/>
              <a:ea typeface="Arial"/>
              <a:cs typeface="Arial"/>
              <a:sym typeface="Arial"/>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This choice results in a higher price-tag for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User and more money for the airline</a:t>
            </a:r>
            <a:endParaRPr/>
          </a:p>
        </p:txBody>
      </p:sp>
      <p:pic>
        <p:nvPicPr>
          <p:cNvPr id="146" name="Google Shape;146;p16" descr="Calendar&#10;&#10;Description automatically generated"/>
          <p:cNvPicPr preferRelativeResize="0"/>
          <p:nvPr/>
        </p:nvPicPr>
        <p:blipFill rotWithShape="1">
          <a:blip r:embed="rId3">
            <a:alphaModFix/>
          </a:blip>
          <a:srcRect/>
          <a:stretch/>
        </p:blipFill>
        <p:spPr>
          <a:xfrm>
            <a:off x="4443507" y="288485"/>
            <a:ext cx="2843474" cy="6202565"/>
          </a:xfrm>
          <a:prstGeom prst="rect">
            <a:avLst/>
          </a:prstGeom>
          <a:noFill/>
          <a:ln>
            <a:noFill/>
          </a:ln>
        </p:spPr>
      </p:pic>
      <p:sp>
        <p:nvSpPr>
          <p:cNvPr id="147" name="Google Shape;147;p16"/>
          <p:cNvSpPr txBox="1"/>
          <p:nvPr/>
        </p:nvSpPr>
        <p:spPr>
          <a:xfrm>
            <a:off x="7604080" y="3352825"/>
            <a:ext cx="4168129"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When a seat is chose the window seat will be highlighted</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And the row seat will be semi-highlighted to represent that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Both seats are being purchased but only one will be used</a:t>
            </a:r>
            <a:endParaRPr/>
          </a:p>
          <a:p>
            <a:pPr marL="0" marR="0" lvl="0" indent="0" algn="l" rtl="0">
              <a:spcBef>
                <a:spcPts val="0"/>
              </a:spcBef>
              <a:spcAft>
                <a:spcPts val="0"/>
              </a:spcAft>
              <a:buNone/>
            </a:pPr>
            <a:endParaRPr sz="1200">
              <a:solidFill>
                <a:srgbClr val="0070C0"/>
              </a:solidFill>
              <a:latin typeface="Arial"/>
              <a:ea typeface="Arial"/>
              <a:cs typeface="Arial"/>
              <a:sym typeface="Arial"/>
            </a:endParaRPr>
          </a:p>
        </p:txBody>
      </p:sp>
      <p:sp>
        <p:nvSpPr>
          <p:cNvPr id="148" name="Google Shape;148;p16"/>
          <p:cNvSpPr txBox="1"/>
          <p:nvPr/>
        </p:nvSpPr>
        <p:spPr>
          <a:xfrm>
            <a:off x="7386792" y="5206647"/>
            <a:ext cx="4474302"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The corresponding seat numbers and seat class is displayed at</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The bottom of the page</a:t>
            </a:r>
            <a:endParaRPr/>
          </a:p>
          <a:p>
            <a:pPr marL="0" marR="0" lvl="0" indent="0" algn="l" rtl="0">
              <a:spcBef>
                <a:spcPts val="0"/>
              </a:spcBef>
              <a:spcAft>
                <a:spcPts val="0"/>
              </a:spcAft>
              <a:buNone/>
            </a:pPr>
            <a:endParaRPr sz="1200">
              <a:solidFill>
                <a:srgbClr val="0070C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 name="Google Shape;154;p17"/>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17"/>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 name="Google Shape;156;p17"/>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17"/>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17"/>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9" name="Google Shape;159;p17" descr="A picture containing calendar&#10;&#10;Description automatically generated"/>
          <p:cNvPicPr preferRelativeResize="0"/>
          <p:nvPr/>
        </p:nvPicPr>
        <p:blipFill rotWithShape="1">
          <a:blip r:embed="rId3">
            <a:alphaModFix/>
          </a:blip>
          <a:srcRect/>
          <a:stretch/>
        </p:blipFill>
        <p:spPr>
          <a:xfrm>
            <a:off x="4807691" y="643466"/>
            <a:ext cx="2576618" cy="5571067"/>
          </a:xfrm>
          <a:prstGeom prst="rect">
            <a:avLst/>
          </a:prstGeom>
          <a:noFill/>
          <a:ln>
            <a:noFill/>
          </a:ln>
        </p:spPr>
      </p:pic>
      <p:sp>
        <p:nvSpPr>
          <p:cNvPr id="160" name="Google Shape;160;p17"/>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17"/>
          <p:cNvSpPr txBox="1"/>
          <p:nvPr/>
        </p:nvSpPr>
        <p:spPr>
          <a:xfrm>
            <a:off x="6377" y="1634944"/>
            <a:ext cx="4801314" cy="19389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This page shows the seating chart for groups/families of three.</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If the user has chose to travel will their family, they will be</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Allowed to sit with other family members, bypassing the covid-19</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Restriction on the middle seat. But this also makes it so that they</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Will only be show fill rows of seats. Individual seats available will</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Still be shown but will be at a lower opacity. Available rows will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Be shown as white for available. Depending on the amount of</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Passengers in a family (Ex. 5) the seating would be able to adjust to</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Allow family members to sit together</a:t>
            </a:r>
            <a:endParaRPr/>
          </a:p>
          <a:p>
            <a:pPr marL="0" marR="0" lvl="0" indent="0" algn="l" rtl="0">
              <a:spcBef>
                <a:spcPts val="0"/>
              </a:spcBef>
              <a:spcAft>
                <a:spcPts val="0"/>
              </a:spcAft>
              <a:buNone/>
            </a:pPr>
            <a:endParaRPr sz="1200">
              <a:solidFill>
                <a:srgbClr val="0070C0"/>
              </a:solidFill>
              <a:latin typeface="Arial"/>
              <a:ea typeface="Arial"/>
              <a:cs typeface="Arial"/>
              <a:sym typeface="Arial"/>
            </a:endParaRPr>
          </a:p>
        </p:txBody>
      </p:sp>
      <p:sp>
        <p:nvSpPr>
          <p:cNvPr id="162" name="Google Shape;162;p17"/>
          <p:cNvSpPr txBox="1"/>
          <p:nvPr/>
        </p:nvSpPr>
        <p:spPr>
          <a:xfrm>
            <a:off x="7604080" y="4857556"/>
            <a:ext cx="433965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The row of seats chosen is displayed at the bottom alongside</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The class of seats</a:t>
            </a:r>
            <a:endParaRPr/>
          </a:p>
          <a:p>
            <a:pPr marL="0" marR="0" lvl="0" indent="0" algn="l" rtl="0">
              <a:spcBef>
                <a:spcPts val="0"/>
              </a:spcBef>
              <a:spcAft>
                <a:spcPts val="0"/>
              </a:spcAft>
              <a:buNone/>
            </a:pPr>
            <a:endParaRPr sz="1200">
              <a:solidFill>
                <a:srgbClr val="0070C0"/>
              </a:solidFill>
              <a:latin typeface="Arial"/>
              <a:ea typeface="Arial"/>
              <a:cs typeface="Arial"/>
              <a:sym typeface="Arial"/>
            </a:endParaRPr>
          </a:p>
        </p:txBody>
      </p:sp>
      <p:sp>
        <p:nvSpPr>
          <p:cNvPr id="163" name="Google Shape;163;p17"/>
          <p:cNvSpPr txBox="1"/>
          <p:nvPr/>
        </p:nvSpPr>
        <p:spPr>
          <a:xfrm>
            <a:off x="518221" y="5568202"/>
            <a:ext cx="399179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Once the user has chosen their seats, they will be taken</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To a new page with info on the destination</a:t>
            </a:r>
            <a:endParaRPr/>
          </a:p>
          <a:p>
            <a:pPr marL="0" marR="0" lvl="0" indent="0" algn="l" rtl="0">
              <a:spcBef>
                <a:spcPts val="0"/>
              </a:spcBef>
              <a:spcAft>
                <a:spcPts val="0"/>
              </a:spcAft>
              <a:buNone/>
            </a:pPr>
            <a:endParaRPr sz="1200">
              <a:solidFill>
                <a:srgbClr val="0070C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7"/>
        <p:cNvGrpSpPr/>
        <p:nvPr/>
      </p:nvGrpSpPr>
      <p:grpSpPr>
        <a:xfrm>
          <a:off x="0" y="0"/>
          <a:ext cx="0" cy="0"/>
          <a:chOff x="0" y="0"/>
          <a:chExt cx="0" cy="0"/>
        </a:xfrm>
      </p:grpSpPr>
      <p:sp>
        <p:nvSpPr>
          <p:cNvPr id="168" name="Google Shape;168;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18"/>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18"/>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18"/>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 name="Google Shape;172;p18"/>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 name="Google Shape;173;p18"/>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4" name="Google Shape;174;p18" descr="Graphical user interface, text, application&#10;&#10;Description automatically generated"/>
          <p:cNvPicPr preferRelativeResize="0"/>
          <p:nvPr/>
        </p:nvPicPr>
        <p:blipFill rotWithShape="1">
          <a:blip r:embed="rId3">
            <a:alphaModFix/>
          </a:blip>
          <a:srcRect/>
          <a:stretch/>
        </p:blipFill>
        <p:spPr>
          <a:xfrm>
            <a:off x="4800727" y="643467"/>
            <a:ext cx="2590545" cy="5571066"/>
          </a:xfrm>
          <a:prstGeom prst="rect">
            <a:avLst/>
          </a:prstGeom>
          <a:noFill/>
          <a:ln>
            <a:noFill/>
          </a:ln>
        </p:spPr>
      </p:pic>
      <p:sp>
        <p:nvSpPr>
          <p:cNvPr id="175" name="Google Shape;175;p18"/>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 name="Google Shape;176;p18"/>
          <p:cNvSpPr txBox="1"/>
          <p:nvPr/>
        </p:nvSpPr>
        <p:spPr>
          <a:xfrm>
            <a:off x="1300293" y="2413337"/>
            <a:ext cx="3278462"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After selecting a seat, the user will</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Be shown potential covid-19 conditions</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At their destination. Mask Mandate,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Case average, and Quarantine Requirements</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Are shown to the user. </a:t>
            </a:r>
            <a:endParaRPr/>
          </a:p>
        </p:txBody>
      </p:sp>
      <p:sp>
        <p:nvSpPr>
          <p:cNvPr id="177" name="Google Shape;177;p18"/>
          <p:cNvSpPr txBox="1"/>
          <p:nvPr/>
        </p:nvSpPr>
        <p:spPr>
          <a:xfrm>
            <a:off x="7717412" y="4356437"/>
            <a:ext cx="378776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A link to more information and statistics will be at the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Bottom of the page for users to click if they want to</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Learn more</a:t>
            </a:r>
            <a:endParaRPr/>
          </a:p>
        </p:txBody>
      </p:sp>
      <p:sp>
        <p:nvSpPr>
          <p:cNvPr id="178" name="Google Shape;178;p18"/>
          <p:cNvSpPr txBox="1"/>
          <p:nvPr/>
        </p:nvSpPr>
        <p:spPr>
          <a:xfrm>
            <a:off x="7462759" y="3153739"/>
            <a:ext cx="4711546"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The application will check the arrival and departure date of a round</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Trip to make sure that the travel is possible with accordance to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Quarantine restrictions. An example of this is shown laters</a:t>
            </a:r>
            <a:endParaRPr sz="1200">
              <a:solidFill>
                <a:srgbClr val="0070C0"/>
              </a:solidFill>
              <a:latin typeface="Arial"/>
              <a:ea typeface="Arial"/>
              <a:cs typeface="Arial"/>
              <a:sym typeface="Arial"/>
            </a:endParaRPr>
          </a:p>
        </p:txBody>
      </p:sp>
      <p:sp>
        <p:nvSpPr>
          <p:cNvPr id="179" name="Google Shape;179;p18"/>
          <p:cNvSpPr txBox="1"/>
          <p:nvPr/>
        </p:nvSpPr>
        <p:spPr>
          <a:xfrm>
            <a:off x="757980" y="3802439"/>
            <a:ext cx="3613172"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Any quarantine restrictions from different areas in</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The country (or world) could be shown under the</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Quarantine requirements.</a:t>
            </a:r>
            <a:endParaRPr/>
          </a:p>
        </p:txBody>
      </p:sp>
      <p:sp>
        <p:nvSpPr>
          <p:cNvPr id="180" name="Google Shape;180;p18"/>
          <p:cNvSpPr txBox="1"/>
          <p:nvPr/>
        </p:nvSpPr>
        <p:spPr>
          <a:xfrm>
            <a:off x="966868" y="5611504"/>
            <a:ext cx="394531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Clicking purchase will prompt the user to a confirmation</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page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19"/>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 name="Google Shape;187;p19"/>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8" name="Google Shape;188;p19"/>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9" name="Google Shape;189;p19"/>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19"/>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19"/>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2" name="Google Shape;192;p19" descr="Graphical user interface, text, application&#10;&#10;Description automatically generated"/>
          <p:cNvPicPr preferRelativeResize="0"/>
          <p:nvPr/>
        </p:nvPicPr>
        <p:blipFill rotWithShape="1">
          <a:blip r:embed="rId3">
            <a:alphaModFix/>
          </a:blip>
          <a:srcRect/>
          <a:stretch/>
        </p:blipFill>
        <p:spPr>
          <a:xfrm>
            <a:off x="4618415" y="288485"/>
            <a:ext cx="2985665" cy="6453143"/>
          </a:xfrm>
          <a:prstGeom prst="rect">
            <a:avLst/>
          </a:prstGeom>
          <a:noFill/>
          <a:ln>
            <a:noFill/>
          </a:ln>
        </p:spPr>
      </p:pic>
      <p:sp>
        <p:nvSpPr>
          <p:cNvPr id="193" name="Google Shape;193;p19"/>
          <p:cNvSpPr txBox="1"/>
          <p:nvPr/>
        </p:nvSpPr>
        <p:spPr>
          <a:xfrm>
            <a:off x="7976344" y="3512820"/>
            <a:ext cx="4317977"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Here the user has an arrival and departure date that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Does not follow the quarantine requirements since they</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Are arriving from New York, making it so that the user cannot</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purchase the ticket unless the dates are changed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
        <p:cNvGrpSpPr/>
        <p:nvPr/>
      </p:nvGrpSpPr>
      <p:grpSpPr>
        <a:xfrm>
          <a:off x="0" y="0"/>
          <a:ext cx="0" cy="0"/>
          <a:chOff x="0" y="0"/>
          <a:chExt cx="0" cy="0"/>
        </a:xfrm>
      </p:grpSpPr>
      <p:sp>
        <p:nvSpPr>
          <p:cNvPr id="198" name="Google Shape;198;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 name="Google Shape;199;p20"/>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 name="Google Shape;200;p20"/>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 name="Google Shape;201;p20"/>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20"/>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20"/>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20"/>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5" name="Google Shape;205;p20" descr="Graphical user interface, text, application&#10;&#10;Description automatically generated"/>
          <p:cNvPicPr preferRelativeResize="0"/>
          <p:nvPr/>
        </p:nvPicPr>
        <p:blipFill rotWithShape="1">
          <a:blip r:embed="rId3">
            <a:alphaModFix/>
          </a:blip>
          <a:srcRect/>
          <a:stretch/>
        </p:blipFill>
        <p:spPr>
          <a:xfrm>
            <a:off x="4483627" y="0"/>
            <a:ext cx="3195045" cy="6761018"/>
          </a:xfrm>
          <a:prstGeom prst="rect">
            <a:avLst/>
          </a:prstGeom>
          <a:noFill/>
          <a:ln>
            <a:noFill/>
          </a:ln>
        </p:spPr>
      </p:pic>
      <p:sp>
        <p:nvSpPr>
          <p:cNvPr id="206" name="Google Shape;206;p20"/>
          <p:cNvSpPr txBox="1"/>
          <p:nvPr/>
        </p:nvSpPr>
        <p:spPr>
          <a:xfrm>
            <a:off x="1524000" y="2179320"/>
            <a:ext cx="2837636"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This page shows how a flight</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With a layover would display the</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Information relating to Covid-19 at their</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destination</a:t>
            </a:r>
            <a:endParaRPr/>
          </a:p>
        </p:txBody>
      </p:sp>
      <p:sp>
        <p:nvSpPr>
          <p:cNvPr id="207" name="Google Shape;207;p20"/>
          <p:cNvSpPr txBox="1"/>
          <p:nvPr/>
        </p:nvSpPr>
        <p:spPr>
          <a:xfrm>
            <a:off x="1214325" y="4065061"/>
            <a:ext cx="2885726"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The arrows at the side can be used to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Scroll between Layover and Destination</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Conditions</a:t>
            </a:r>
            <a:endParaRPr/>
          </a:p>
        </p:txBody>
      </p:sp>
      <p:cxnSp>
        <p:nvCxnSpPr>
          <p:cNvPr id="208" name="Google Shape;208;p20"/>
          <p:cNvCxnSpPr>
            <a:stCxn id="207" idx="3"/>
          </p:cNvCxnSpPr>
          <p:nvPr/>
        </p:nvCxnSpPr>
        <p:spPr>
          <a:xfrm>
            <a:off x="4100051" y="4388226"/>
            <a:ext cx="383700" cy="107700"/>
          </a:xfrm>
          <a:prstGeom prst="curvedConnector3">
            <a:avLst>
              <a:gd name="adj1" fmla="val 50000"/>
            </a:avLst>
          </a:prstGeom>
          <a:noFill/>
          <a:ln w="9525" cap="flat" cmpd="sng">
            <a:solidFill>
              <a:schemeClr val="accent1"/>
            </a:solidFill>
            <a:prstDash val="solid"/>
            <a:miter lim="800000"/>
            <a:headEnd type="none" w="sm" len="sm"/>
            <a:tailEnd type="triangle" w="med" len="med"/>
          </a:ln>
        </p:spPr>
      </p:cxnSp>
      <p:sp>
        <p:nvSpPr>
          <p:cNvPr id="209" name="Google Shape;209;p20"/>
          <p:cNvSpPr txBox="1"/>
          <p:nvPr/>
        </p:nvSpPr>
        <p:spPr>
          <a:xfrm>
            <a:off x="7936685" y="1966549"/>
            <a:ext cx="420339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The Risk is updated with the location, making sure the user</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Understands how the conditions are at their destination</a:t>
            </a:r>
            <a:endParaRPr/>
          </a:p>
        </p:txBody>
      </p:sp>
      <p:sp>
        <p:nvSpPr>
          <p:cNvPr id="210" name="Google Shape;210;p20"/>
          <p:cNvSpPr txBox="1"/>
          <p:nvPr/>
        </p:nvSpPr>
        <p:spPr>
          <a:xfrm>
            <a:off x="7833638" y="5884668"/>
            <a:ext cx="436529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If the user clicks purchase, and their risk conditions are below</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That of the destination, they will be greeted with a warning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
        <p:cNvGrpSpPr/>
        <p:nvPr/>
      </p:nvGrpSpPr>
      <p:grpSpPr>
        <a:xfrm>
          <a:off x="0" y="0"/>
          <a:ext cx="0" cy="0"/>
          <a:chOff x="0" y="0"/>
          <a:chExt cx="0" cy="0"/>
        </a:xfrm>
      </p:grpSpPr>
      <p:sp>
        <p:nvSpPr>
          <p:cNvPr id="215" name="Google Shape;215;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 name="Google Shape;216;p21"/>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 name="Google Shape;217;p21"/>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 name="Google Shape;218;p21"/>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 name="Google Shape;219;p21"/>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 name="Google Shape;220;p21"/>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21" name="Google Shape;221;p21" descr="Graphical user interface, text&#10;&#10;Description automatically generated"/>
          <p:cNvPicPr preferRelativeResize="0"/>
          <p:nvPr/>
        </p:nvPicPr>
        <p:blipFill rotWithShape="1">
          <a:blip r:embed="rId3">
            <a:alphaModFix/>
          </a:blip>
          <a:srcRect/>
          <a:stretch/>
        </p:blipFill>
        <p:spPr>
          <a:xfrm>
            <a:off x="2545977" y="1480837"/>
            <a:ext cx="6246510" cy="3883411"/>
          </a:xfrm>
          <a:prstGeom prst="rect">
            <a:avLst/>
          </a:prstGeom>
          <a:noFill/>
          <a:ln>
            <a:noFill/>
          </a:ln>
        </p:spPr>
      </p:pic>
      <p:sp>
        <p:nvSpPr>
          <p:cNvPr id="222" name="Google Shape;222;p21"/>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21"/>
          <p:cNvSpPr txBox="1"/>
          <p:nvPr/>
        </p:nvSpPr>
        <p:spPr>
          <a:xfrm>
            <a:off x="76200" y="2545080"/>
            <a:ext cx="2334173"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A pop-up will appear</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If the users risk conditions</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That were set at the main page do not match a locations risk. </a:t>
            </a:r>
            <a:endParaRPr/>
          </a:p>
          <a:p>
            <a:pPr marL="0" marR="0" lvl="0" indent="0" algn="l" rtl="0">
              <a:spcBef>
                <a:spcPts val="0"/>
              </a:spcBef>
              <a:spcAft>
                <a:spcPts val="0"/>
              </a:spcAft>
              <a:buNone/>
            </a:pPr>
            <a:r>
              <a:rPr lang="en-US" sz="1200">
                <a:solidFill>
                  <a:srgbClr val="0070C0"/>
                </a:solidFill>
                <a:latin typeface="Arial"/>
                <a:ea typeface="Arial"/>
                <a:cs typeface="Arial"/>
                <a:sym typeface="Arial"/>
              </a:rPr>
              <a:t>Giving the user the option to continue or return to the main flight booking page</a:t>
            </a:r>
            <a:endParaRPr/>
          </a:p>
        </p:txBody>
      </p:sp>
      <p:sp>
        <p:nvSpPr>
          <p:cNvPr id="224" name="Google Shape;224;p21"/>
          <p:cNvSpPr txBox="1"/>
          <p:nvPr/>
        </p:nvSpPr>
        <p:spPr>
          <a:xfrm>
            <a:off x="8928091" y="3787140"/>
            <a:ext cx="2334173"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Arial"/>
                <a:ea typeface="Arial"/>
                <a:cs typeface="Arial"/>
                <a:sym typeface="Arial"/>
              </a:rPr>
              <a:t>Continue will take the user to the confirmation page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1605</Words>
  <Application>Microsoft Office PowerPoint</Application>
  <PresentationFormat>Widescreen</PresentationFormat>
  <Paragraphs>119</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Eight Golden Rules of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koo ll</cp:lastModifiedBy>
  <cp:revision>1</cp:revision>
  <dcterms:modified xsi:type="dcterms:W3CDTF">2020-11-12T02:48:07Z</dcterms:modified>
</cp:coreProperties>
</file>