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Inter Bold" panose="020B0802030000000004" charset="0"/>
      <p:regular r:id="rId14"/>
    </p:embeddedFont>
    <p:embeddedFont>
      <p:font typeface="Open Sans Semi-Bold" panose="00000000000000000000" charset="0"/>
      <p:regular r:id="rId15"/>
    </p:embeddedFont>
    <p:embeddedFont>
      <p:font typeface="Inter" panose="020B0502030000000004" charset="0"/>
      <p:regular r:id="rId16"/>
    </p:embeddedFont>
    <p:embeddedFont>
      <p:font typeface="Open Sans" panose="00000000000000000000" charset="0"/>
      <p:regular r:id="rId17"/>
    </p:embeddedFont>
    <p:embeddedFont>
      <p:font typeface="Arimo Bold" panose="020B0704020202020204" charset="0"/>
      <p:regular r:id="rId18"/>
    </p:embeddedFont>
    <p:embeddedFont>
      <p:font typeface="Arimo" panose="020B0604020202020204" charset="0"/>
      <p:regular r:id="rId19"/>
    </p:embeddedFont>
    <p:embeddedFont>
      <p:font typeface="Open Sans Bold" panose="00000000000000000000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4" Type="http://schemas.openxmlformats.org/officeDocument/2006/relationships/slideLayout" Target="../slideLayouts/slideLayout7.xml"/><Relationship Id="rId13" Type="http://schemas.openxmlformats.org/officeDocument/2006/relationships/hyperlink" Target="https://ejournal.unsrat.ac.id/v3/index.php/JIS/article/download/399/321/803" TargetMode="External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 rot="0">
            <a:off x="13232646" y="5223596"/>
            <a:ext cx="4758515" cy="475851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0" y="89975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0">
            <a:off x="16987406" y="1231643"/>
            <a:ext cx="1241303" cy="575606"/>
            <a:chOff x="0" y="0"/>
            <a:chExt cx="1655071" cy="767475"/>
          </a:xfrm>
        </p:grpSpPr>
        <p:grpSp>
          <p:nvGrpSpPr>
            <p:cNvPr id="8" name="Group 8"/>
            <p:cNvGrpSpPr/>
            <p:nvPr/>
          </p:nvGrpSpPr>
          <p:grpSpPr>
            <a:xfrm rot="0">
              <a:off x="0" y="0"/>
              <a:ext cx="1655071" cy="767475"/>
              <a:chOff x="0" y="0"/>
              <a:chExt cx="326928" cy="1516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326928" cy="151600"/>
              </a:xfrm>
              <a:custGeom>
                <a:avLst/>
                <a:gdLst/>
                <a:ahLst/>
                <a:cxnLst/>
                <a:rect l="l" t="t" r="r" b="b"/>
                <a:pathLst>
                  <a:path w="326928" h="151600">
                    <a:moveTo>
                      <a:pt x="75800" y="0"/>
                    </a:moveTo>
                    <a:lnTo>
                      <a:pt x="251128" y="0"/>
                    </a:lnTo>
                    <a:cubicBezTo>
                      <a:pt x="292991" y="0"/>
                      <a:pt x="326928" y="33937"/>
                      <a:pt x="326928" y="75800"/>
                    </a:cubicBezTo>
                    <a:lnTo>
                      <a:pt x="326928" y="75800"/>
                    </a:lnTo>
                    <a:cubicBezTo>
                      <a:pt x="326928" y="117663"/>
                      <a:pt x="292991" y="151600"/>
                      <a:pt x="251128" y="151600"/>
                    </a:cubicBezTo>
                    <a:lnTo>
                      <a:pt x="75800" y="151600"/>
                    </a:lnTo>
                    <a:cubicBezTo>
                      <a:pt x="33937" y="151600"/>
                      <a:pt x="0" y="117663"/>
                      <a:pt x="0" y="75800"/>
                    </a:cubicBezTo>
                    <a:lnTo>
                      <a:pt x="0" y="75800"/>
                    </a:lnTo>
                    <a:cubicBezTo>
                      <a:pt x="0" y="33937"/>
                      <a:pt x="33937" y="0"/>
                      <a:pt x="75800" y="0"/>
                    </a:cubicBezTo>
                    <a:close/>
                  </a:path>
                </a:pathLst>
              </a:custGeom>
              <a:solidFill>
                <a:srgbClr val="17726D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326928" cy="1992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80"/>
                  </a:lnSpc>
                </a:pPr>
              </a:p>
            </p:txBody>
          </p:sp>
        </p:grpSp>
        <p:sp>
          <p:nvSpPr>
            <p:cNvPr id="11" name="Freeform 11"/>
            <p:cNvSpPr/>
            <p:nvPr/>
          </p:nvSpPr>
          <p:spPr>
            <a:xfrm>
              <a:off x="405172" y="183643"/>
              <a:ext cx="844726" cy="400189"/>
            </a:xfrm>
            <a:custGeom>
              <a:avLst/>
              <a:gdLst/>
              <a:ahLst/>
              <a:cxnLst/>
              <a:rect l="l" t="t" r="r" b="b"/>
              <a:pathLst>
                <a:path w="844726" h="400189">
                  <a:moveTo>
                    <a:pt x="0" y="0"/>
                  </a:moveTo>
                  <a:lnTo>
                    <a:pt x="844726" y="0"/>
                  </a:lnTo>
                  <a:lnTo>
                    <a:pt x="844726" y="400189"/>
                  </a:lnTo>
                  <a:lnTo>
                    <a:pt x="0" y="4001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1028700" y="5826307"/>
            <a:ext cx="357144" cy="35714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1028700" y="4875824"/>
            <a:ext cx="357144" cy="35714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1028700" y="5330901"/>
            <a:ext cx="357144" cy="35714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</a:p>
          </p:txBody>
        </p:sp>
      </p:grpSp>
      <p:sp>
        <p:nvSpPr>
          <p:cNvPr id="21" name="Freeform 21"/>
          <p:cNvSpPr/>
          <p:nvPr/>
        </p:nvSpPr>
        <p:spPr>
          <a:xfrm>
            <a:off x="919201" y="401789"/>
            <a:ext cx="1677946" cy="1659707"/>
          </a:xfrm>
          <a:custGeom>
            <a:avLst/>
            <a:gdLst/>
            <a:ahLst/>
            <a:cxnLst/>
            <a:rect l="l" t="t" r="r" b="b"/>
            <a:pathLst>
              <a:path w="1677946" h="1659707">
                <a:moveTo>
                  <a:pt x="0" y="0"/>
                </a:moveTo>
                <a:lnTo>
                  <a:pt x="1677945" y="0"/>
                </a:lnTo>
                <a:lnTo>
                  <a:pt x="1677945" y="1659707"/>
                </a:lnTo>
                <a:lnTo>
                  <a:pt x="0" y="16597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074420" y="2108835"/>
            <a:ext cx="15584170" cy="1795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100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DETEKSI PLAT NOMOR</a:t>
            </a:r>
            <a:endParaRPr lang="en-US" sz="10000" b="1">
              <a:solidFill>
                <a:srgbClr val="17726D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520276" y="5788054"/>
            <a:ext cx="6437509" cy="38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25"/>
              </a:lnSpc>
            </a:pPr>
            <a:r>
              <a:rPr lang="en-US" sz="2235" b="1" spc="165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DIMAS DAFFA</a:t>
            </a:r>
            <a:endParaRPr lang="en-US" sz="2235" b="1" spc="165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520276" y="4837571"/>
            <a:ext cx="6437509" cy="38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25"/>
              </a:lnSpc>
            </a:pPr>
            <a:r>
              <a:rPr lang="en-US" sz="2235" b="1" spc="165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EPHESIANS PRISMARANATHA</a:t>
            </a:r>
            <a:endParaRPr lang="en-US" sz="2235" b="1" spc="165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520276" y="5302019"/>
            <a:ext cx="6437509" cy="38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25"/>
              </a:lnSpc>
            </a:pPr>
            <a:r>
              <a:rPr lang="en-US" sz="2235" b="1" spc="165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MUHAMMAD FARIS ASSAMI</a:t>
            </a:r>
            <a:endParaRPr lang="en-US" sz="2235" b="1" spc="165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661787" y="5788054"/>
            <a:ext cx="6437509" cy="38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25"/>
              </a:lnSpc>
            </a:pPr>
            <a:r>
              <a:rPr lang="en-US" sz="2235" b="1" spc="165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A11.2022.14079</a:t>
            </a:r>
            <a:endParaRPr lang="en-US" sz="2235" b="1" spc="165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661787" y="4837571"/>
            <a:ext cx="6437509" cy="38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25"/>
              </a:lnSpc>
            </a:pPr>
            <a:r>
              <a:rPr lang="en-US" sz="2235" b="1" spc="165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A11.2022.14632</a:t>
            </a:r>
            <a:endParaRPr lang="en-US" sz="2235" b="1" spc="165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661787" y="5311544"/>
            <a:ext cx="6437509" cy="381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25"/>
              </a:lnSpc>
            </a:pPr>
            <a:r>
              <a:rPr lang="en-US" sz="2235" b="1" spc="165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A11.2022.14647</a:t>
            </a:r>
            <a:endParaRPr lang="en-US" sz="2235" b="1" spc="165">
              <a:solidFill>
                <a:srgbClr val="000000"/>
              </a:solidFill>
              <a:latin typeface="Open Sans Semi-Bold"/>
              <a:ea typeface="Open Sans Semi-Bold"/>
              <a:cs typeface="Open Sans Semi-Bold"/>
              <a:sym typeface="Open Sans Semi-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919201" y="3740882"/>
            <a:ext cx="14692703" cy="631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sz="3655">
                <a:solidFill>
                  <a:srgbClr val="17726D"/>
                </a:solidFill>
                <a:latin typeface="Inter"/>
                <a:ea typeface="Inter"/>
                <a:cs typeface="Inter"/>
                <a:sym typeface="Inter"/>
              </a:rPr>
              <a:t>PENGLIHATAN CITRA DIGITAL DAN ANALISIS </a:t>
            </a:r>
            <a:r>
              <a:rPr lang="en-US" sz="3655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A11.4703</a:t>
            </a:r>
            <a:endParaRPr lang="en-US" sz="3655" b="1">
              <a:solidFill>
                <a:srgbClr val="17726D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grpSp>
        <p:nvGrpSpPr>
          <p:cNvPr id="30" name="Group 30"/>
          <p:cNvGrpSpPr/>
          <p:nvPr/>
        </p:nvGrpSpPr>
        <p:grpSpPr>
          <a:xfrm rot="0">
            <a:off x="17259300" y="42577"/>
            <a:ext cx="969409" cy="986123"/>
            <a:chOff x="0" y="0"/>
            <a:chExt cx="812800" cy="82681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 b="1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1</a:t>
              </a:r>
              <a:endParaRPr lang="en-US" sz="34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</p:txBody>
        </p:sp>
      </p:grpSp>
      <p:sp>
        <p:nvSpPr>
          <p:cNvPr id="33" name="AutoShape 33"/>
          <p:cNvSpPr/>
          <p:nvPr/>
        </p:nvSpPr>
        <p:spPr>
          <a:xfrm flipV="1">
            <a:off x="1028822" y="4371917"/>
            <a:ext cx="14583081" cy="7620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274384" y="-2374180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138022" y="-1330399"/>
            <a:ext cx="2660799" cy="266079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7259300" y="42577"/>
            <a:ext cx="969409" cy="986123"/>
            <a:chOff x="0" y="0"/>
            <a:chExt cx="812800" cy="8268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 b="1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2</a:t>
              </a:r>
              <a:endParaRPr lang="en-US" sz="34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</p:txBody>
        </p:sp>
      </p:grpSp>
      <p:sp>
        <p:nvSpPr>
          <p:cNvPr id="11" name="AutoShape 11"/>
          <p:cNvSpPr/>
          <p:nvPr/>
        </p:nvSpPr>
        <p:spPr>
          <a:xfrm>
            <a:off x="6132845" y="2242432"/>
            <a:ext cx="6008511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>
            <a:off x="13807273" y="9050754"/>
            <a:ext cx="586293" cy="483692"/>
          </a:xfrm>
          <a:custGeom>
            <a:avLst/>
            <a:gdLst/>
            <a:ahLst/>
            <a:cxnLst/>
            <a:rect l="l" t="t" r="r" b="b"/>
            <a:pathLst>
              <a:path w="586293" h="483692">
                <a:moveTo>
                  <a:pt x="0" y="0"/>
                </a:moveTo>
                <a:lnTo>
                  <a:pt x="586293" y="0"/>
                </a:lnTo>
                <a:lnTo>
                  <a:pt x="586293" y="483691"/>
                </a:lnTo>
                <a:lnTo>
                  <a:pt x="0" y="4836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0">
            <a:off x="8557938" y="6752844"/>
            <a:ext cx="1912441" cy="886821"/>
            <a:chOff x="0" y="0"/>
            <a:chExt cx="2549921" cy="1182427"/>
          </a:xfrm>
        </p:grpSpPr>
        <p:grpSp>
          <p:nvGrpSpPr>
            <p:cNvPr id="14" name="Group 14"/>
            <p:cNvGrpSpPr/>
            <p:nvPr/>
          </p:nvGrpSpPr>
          <p:grpSpPr>
            <a:xfrm rot="0">
              <a:off x="0" y="0"/>
              <a:ext cx="2549921" cy="1182427"/>
              <a:chOff x="0" y="0"/>
              <a:chExt cx="326928" cy="1516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326928" cy="151600"/>
              </a:xfrm>
              <a:custGeom>
                <a:avLst/>
                <a:gdLst/>
                <a:ahLst/>
                <a:cxnLst/>
                <a:rect l="l" t="t" r="r" b="b"/>
                <a:pathLst>
                  <a:path w="326928" h="151600">
                    <a:moveTo>
                      <a:pt x="75800" y="0"/>
                    </a:moveTo>
                    <a:lnTo>
                      <a:pt x="251128" y="0"/>
                    </a:lnTo>
                    <a:cubicBezTo>
                      <a:pt x="292991" y="0"/>
                      <a:pt x="326928" y="33937"/>
                      <a:pt x="326928" y="75800"/>
                    </a:cubicBezTo>
                    <a:lnTo>
                      <a:pt x="326928" y="75800"/>
                    </a:lnTo>
                    <a:cubicBezTo>
                      <a:pt x="326928" y="117663"/>
                      <a:pt x="292991" y="151600"/>
                      <a:pt x="251128" y="151600"/>
                    </a:cubicBezTo>
                    <a:lnTo>
                      <a:pt x="75800" y="151600"/>
                    </a:lnTo>
                    <a:cubicBezTo>
                      <a:pt x="33937" y="151600"/>
                      <a:pt x="0" y="117663"/>
                      <a:pt x="0" y="75800"/>
                    </a:cubicBezTo>
                    <a:lnTo>
                      <a:pt x="0" y="75800"/>
                    </a:lnTo>
                    <a:cubicBezTo>
                      <a:pt x="0" y="33937"/>
                      <a:pt x="33937" y="0"/>
                      <a:pt x="75800" y="0"/>
                    </a:cubicBezTo>
                    <a:close/>
                  </a:path>
                </a:pathLst>
              </a:custGeom>
              <a:solidFill>
                <a:srgbClr val="17726D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47625"/>
                <a:ext cx="326928" cy="1992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80"/>
                  </a:lnSpc>
                </a:pPr>
              </a:p>
            </p:txBody>
          </p:sp>
        </p:grpSp>
        <p:sp>
          <p:nvSpPr>
            <p:cNvPr id="17" name="Freeform 17"/>
            <p:cNvSpPr/>
            <p:nvPr/>
          </p:nvSpPr>
          <p:spPr>
            <a:xfrm>
              <a:off x="624237" y="282934"/>
              <a:ext cx="1301446" cy="616560"/>
            </a:xfrm>
            <a:custGeom>
              <a:avLst/>
              <a:gdLst/>
              <a:ahLst/>
              <a:cxnLst/>
              <a:rect l="l" t="t" r="r" b="b"/>
              <a:pathLst>
                <a:path w="1301446" h="616560">
                  <a:moveTo>
                    <a:pt x="0" y="0"/>
                  </a:moveTo>
                  <a:lnTo>
                    <a:pt x="1301446" y="0"/>
                  </a:lnTo>
                  <a:lnTo>
                    <a:pt x="1301446" y="616560"/>
                  </a:lnTo>
                  <a:lnTo>
                    <a:pt x="0" y="6165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18" name="Freeform 18"/>
          <p:cNvSpPr/>
          <p:nvPr/>
        </p:nvSpPr>
        <p:spPr>
          <a:xfrm>
            <a:off x="5045896" y="5994327"/>
            <a:ext cx="3197717" cy="3997146"/>
          </a:xfrm>
          <a:custGeom>
            <a:avLst/>
            <a:gdLst/>
            <a:ahLst/>
            <a:cxnLst/>
            <a:rect l="l" t="t" r="r" b="b"/>
            <a:pathLst>
              <a:path w="3197717" h="3997146">
                <a:moveTo>
                  <a:pt x="0" y="0"/>
                </a:moveTo>
                <a:lnTo>
                  <a:pt x="3197717" y="0"/>
                </a:lnTo>
                <a:lnTo>
                  <a:pt x="3197717" y="3997147"/>
                </a:lnTo>
                <a:lnTo>
                  <a:pt x="0" y="3997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13983" y="5978432"/>
            <a:ext cx="4417587" cy="4013042"/>
          </a:xfrm>
          <a:custGeom>
            <a:avLst/>
            <a:gdLst/>
            <a:ahLst/>
            <a:cxnLst/>
            <a:rect l="l" t="t" r="r" b="b"/>
            <a:pathLst>
              <a:path w="4417587" h="4013042">
                <a:moveTo>
                  <a:pt x="0" y="0"/>
                </a:moveTo>
                <a:lnTo>
                  <a:pt x="4417588" y="0"/>
                </a:lnTo>
                <a:lnTo>
                  <a:pt x="4417588" y="4013042"/>
                </a:lnTo>
                <a:lnTo>
                  <a:pt x="0" y="40130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86148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2862551" y="9050754"/>
            <a:ext cx="3518144" cy="1168571"/>
          </a:xfrm>
          <a:custGeom>
            <a:avLst/>
            <a:gdLst/>
            <a:ahLst/>
            <a:cxnLst/>
            <a:rect l="l" t="t" r="r" b="b"/>
            <a:pathLst>
              <a:path w="3518144" h="1168571">
                <a:moveTo>
                  <a:pt x="0" y="0"/>
                </a:moveTo>
                <a:lnTo>
                  <a:pt x="3518145" y="0"/>
                </a:lnTo>
                <a:lnTo>
                  <a:pt x="3518145" y="1168570"/>
                </a:lnTo>
                <a:lnTo>
                  <a:pt x="0" y="116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2215702" y="5702536"/>
            <a:ext cx="4811844" cy="3269240"/>
          </a:xfrm>
          <a:custGeom>
            <a:avLst/>
            <a:gdLst/>
            <a:ahLst/>
            <a:cxnLst/>
            <a:rect l="l" t="t" r="r" b="b"/>
            <a:pathLst>
              <a:path w="4811844" h="3269240">
                <a:moveTo>
                  <a:pt x="0" y="0"/>
                </a:moveTo>
                <a:lnTo>
                  <a:pt x="4811843" y="0"/>
                </a:lnTo>
                <a:lnTo>
                  <a:pt x="4811843" y="3269240"/>
                </a:lnTo>
                <a:lnTo>
                  <a:pt x="0" y="32692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30769" b="-20795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5104130" y="459740"/>
            <a:ext cx="8065135" cy="1642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05"/>
              </a:lnSpc>
            </a:pPr>
            <a:r>
              <a:rPr lang="en-US" sz="61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EKSTRAKSI AREA PLAT NOMOR</a:t>
            </a:r>
            <a:endParaRPr lang="en-US" sz="6100" b="1">
              <a:solidFill>
                <a:srgbClr val="17726D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28700" y="4276103"/>
            <a:ext cx="3854832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Deteksi Kendaraan:</a:t>
            </a:r>
            <a:endParaRPr lang="en-US" sz="25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028700" y="5112372"/>
            <a:ext cx="3854832" cy="85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0" lvl="1" indent="-269875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Yolo8</a:t>
            </a:r>
            <a:endParaRPr lang="en-US" sz="25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50" lvl="1" indent="-269875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Yolo5</a:t>
            </a:r>
            <a:endParaRPr lang="en-US" sz="25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2407203" y="3730095"/>
            <a:ext cx="5429869" cy="85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Deteksi Plat nomor dan </a:t>
            </a:r>
            <a:endParaRPr lang="en-US" sz="25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Super Resolusi:</a:t>
            </a:r>
            <a:endParaRPr lang="en-US" sz="25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1383729" y="4699236"/>
            <a:ext cx="6475789" cy="85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0" lvl="1" indent="-269875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ERGAN-Master(Super Resolusi)</a:t>
            </a:r>
            <a:endParaRPr lang="en-US" sz="25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39750" lvl="1" indent="-269875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Haarcascades (Crop dan Plat Deteksi)</a:t>
            </a:r>
            <a:endParaRPr lang="en-US" sz="25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313690" y="3202940"/>
            <a:ext cx="7835265" cy="448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Hasil terdeteksi kendaran = 1.241 kendaraan</a:t>
            </a:r>
            <a:endParaRPr lang="en-US" sz="2500" b="1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0242550" y="3202940"/>
            <a:ext cx="7760335" cy="448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Hasil terdeteksi plat nomor = 373 plat nomor</a:t>
            </a:r>
            <a:endParaRPr lang="en-US" sz="2500" b="1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6308483" cy="10287000"/>
            <a:chOff x="0" y="0"/>
            <a:chExt cx="16614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28700" y="8881660"/>
            <a:ext cx="715180" cy="71518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EAE4D2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4871011" y="6031106"/>
            <a:ext cx="5402508" cy="540250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17259300" y="42577"/>
            <a:ext cx="969409" cy="986123"/>
            <a:chOff x="0" y="0"/>
            <a:chExt cx="812800" cy="8268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 b="1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3</a:t>
              </a:r>
              <a:endParaRPr lang="en-US" sz="34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</p:txBody>
        </p:sp>
      </p:grpSp>
      <p:sp>
        <p:nvSpPr>
          <p:cNvPr id="14" name="Freeform 14"/>
          <p:cNvSpPr/>
          <p:nvPr/>
        </p:nvSpPr>
        <p:spPr>
          <a:xfrm>
            <a:off x="11982398" y="2736007"/>
            <a:ext cx="5928218" cy="3671183"/>
          </a:xfrm>
          <a:custGeom>
            <a:avLst/>
            <a:gdLst/>
            <a:ahLst/>
            <a:cxnLst/>
            <a:rect l="l" t="t" r="r" b="b"/>
            <a:pathLst>
              <a:path w="5928218" h="3671183">
                <a:moveTo>
                  <a:pt x="0" y="0"/>
                </a:moveTo>
                <a:lnTo>
                  <a:pt x="5928218" y="0"/>
                </a:lnTo>
                <a:lnTo>
                  <a:pt x="5928218" y="3671183"/>
                </a:lnTo>
                <a:lnTo>
                  <a:pt x="0" y="367118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49633" b="-51644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6372277" y="2736007"/>
            <a:ext cx="5543446" cy="3671183"/>
          </a:xfrm>
          <a:custGeom>
            <a:avLst/>
            <a:gdLst/>
            <a:ahLst/>
            <a:cxnLst/>
            <a:rect l="l" t="t" r="r" b="b"/>
            <a:pathLst>
              <a:path w="5543446" h="3671183">
                <a:moveTo>
                  <a:pt x="0" y="0"/>
                </a:moveTo>
                <a:lnTo>
                  <a:pt x="5543446" y="0"/>
                </a:lnTo>
                <a:lnTo>
                  <a:pt x="5543446" y="3671183"/>
                </a:lnTo>
                <a:lnTo>
                  <a:pt x="0" y="36711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0019" b="-51644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594082" y="6490268"/>
            <a:ext cx="4776632" cy="1287854"/>
          </a:xfrm>
          <a:custGeom>
            <a:avLst/>
            <a:gdLst/>
            <a:ahLst/>
            <a:cxnLst/>
            <a:rect l="l" t="t" r="r" b="b"/>
            <a:pathLst>
              <a:path w="4776632" h="1287854">
                <a:moveTo>
                  <a:pt x="0" y="0"/>
                </a:moveTo>
                <a:lnTo>
                  <a:pt x="4776632" y="0"/>
                </a:lnTo>
                <a:lnTo>
                  <a:pt x="4776632" y="1287854"/>
                </a:lnTo>
                <a:lnTo>
                  <a:pt x="0" y="1287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1816" b="-11816"/>
            </a:stretch>
          </a:blipFill>
        </p:spPr>
      </p:sp>
      <p:grpSp>
        <p:nvGrpSpPr>
          <p:cNvPr id="17" name="Group 17"/>
          <p:cNvGrpSpPr/>
          <p:nvPr/>
        </p:nvGrpSpPr>
        <p:grpSpPr>
          <a:xfrm rot="0">
            <a:off x="6768023" y="7778122"/>
            <a:ext cx="9838709" cy="2430007"/>
            <a:chOff x="0" y="0"/>
            <a:chExt cx="13118279" cy="3240009"/>
          </a:xfrm>
        </p:grpSpPr>
        <p:sp>
          <p:nvSpPr>
            <p:cNvPr id="18" name="Freeform 18"/>
            <p:cNvSpPr/>
            <p:nvPr/>
          </p:nvSpPr>
          <p:spPr>
            <a:xfrm>
              <a:off x="0" y="47235"/>
              <a:ext cx="1475342" cy="3024451"/>
            </a:xfrm>
            <a:custGeom>
              <a:avLst/>
              <a:gdLst/>
              <a:ahLst/>
              <a:cxnLst/>
              <a:rect l="l" t="t" r="r" b="b"/>
              <a:pathLst>
                <a:path w="1475342" h="3024451">
                  <a:moveTo>
                    <a:pt x="0" y="0"/>
                  </a:moveTo>
                  <a:lnTo>
                    <a:pt x="1475342" y="0"/>
                  </a:lnTo>
                  <a:lnTo>
                    <a:pt x="1475342" y="3024451"/>
                  </a:lnTo>
                  <a:lnTo>
                    <a:pt x="0" y="30244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1697400" y="62777"/>
              <a:ext cx="1515996" cy="3031992"/>
            </a:xfrm>
            <a:custGeom>
              <a:avLst/>
              <a:gdLst/>
              <a:ahLst/>
              <a:cxnLst/>
              <a:rect l="l" t="t" r="r" b="b"/>
              <a:pathLst>
                <a:path w="1515996" h="3031992">
                  <a:moveTo>
                    <a:pt x="0" y="0"/>
                  </a:moveTo>
                  <a:lnTo>
                    <a:pt x="1515995" y="0"/>
                  </a:lnTo>
                  <a:lnTo>
                    <a:pt x="1515995" y="3031992"/>
                  </a:lnTo>
                  <a:lnTo>
                    <a:pt x="0" y="30319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3435014" y="80416"/>
              <a:ext cx="1303504" cy="3014353"/>
            </a:xfrm>
            <a:custGeom>
              <a:avLst/>
              <a:gdLst/>
              <a:ahLst/>
              <a:cxnLst/>
              <a:rect l="l" t="t" r="r" b="b"/>
              <a:pathLst>
                <a:path w="1303504" h="3014353">
                  <a:moveTo>
                    <a:pt x="0" y="0"/>
                  </a:moveTo>
                  <a:lnTo>
                    <a:pt x="1303504" y="0"/>
                  </a:lnTo>
                  <a:lnTo>
                    <a:pt x="1303504" y="3014353"/>
                  </a:lnTo>
                  <a:lnTo>
                    <a:pt x="0" y="30143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4403871" y="124180"/>
              <a:ext cx="669293" cy="3011821"/>
            </a:xfrm>
            <a:custGeom>
              <a:avLst/>
              <a:gdLst/>
              <a:ahLst/>
              <a:cxnLst/>
              <a:rect l="l" t="t" r="r" b="b"/>
              <a:pathLst>
                <a:path w="669293" h="3011821">
                  <a:moveTo>
                    <a:pt x="0" y="0"/>
                  </a:moveTo>
                  <a:lnTo>
                    <a:pt x="669294" y="0"/>
                  </a:lnTo>
                  <a:lnTo>
                    <a:pt x="669294" y="3011820"/>
                  </a:lnTo>
                  <a:lnTo>
                    <a:pt x="0" y="3011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5289065" y="117865"/>
              <a:ext cx="1401575" cy="3024451"/>
            </a:xfrm>
            <a:custGeom>
              <a:avLst/>
              <a:gdLst/>
              <a:ahLst/>
              <a:cxnLst/>
              <a:rect l="l" t="t" r="r" b="b"/>
              <a:pathLst>
                <a:path w="1401575" h="3024451">
                  <a:moveTo>
                    <a:pt x="0" y="0"/>
                  </a:moveTo>
                  <a:lnTo>
                    <a:pt x="1401575" y="0"/>
                  </a:lnTo>
                  <a:lnTo>
                    <a:pt x="1401575" y="3024450"/>
                  </a:lnTo>
                  <a:lnTo>
                    <a:pt x="0" y="3024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6952500" y="124180"/>
              <a:ext cx="1359869" cy="3021931"/>
            </a:xfrm>
            <a:custGeom>
              <a:avLst/>
              <a:gdLst/>
              <a:ahLst/>
              <a:cxnLst/>
              <a:rect l="l" t="t" r="r" b="b"/>
              <a:pathLst>
                <a:path w="1359869" h="3021931">
                  <a:moveTo>
                    <a:pt x="0" y="0"/>
                  </a:moveTo>
                  <a:lnTo>
                    <a:pt x="1359869" y="0"/>
                  </a:lnTo>
                  <a:lnTo>
                    <a:pt x="1359869" y="3021931"/>
                  </a:lnTo>
                  <a:lnTo>
                    <a:pt x="0" y="30219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8579069" y="104009"/>
              <a:ext cx="1240360" cy="3031992"/>
            </a:xfrm>
            <a:custGeom>
              <a:avLst/>
              <a:gdLst/>
              <a:ahLst/>
              <a:cxnLst/>
              <a:rect l="l" t="t" r="r" b="b"/>
              <a:pathLst>
                <a:path w="1240360" h="3031992">
                  <a:moveTo>
                    <a:pt x="0" y="0"/>
                  </a:moveTo>
                  <a:lnTo>
                    <a:pt x="1240360" y="0"/>
                  </a:lnTo>
                  <a:lnTo>
                    <a:pt x="1240360" y="3031991"/>
                  </a:lnTo>
                  <a:lnTo>
                    <a:pt x="0" y="30319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>
              <a:off x="10035329" y="124180"/>
              <a:ext cx="1309269" cy="3031992"/>
            </a:xfrm>
            <a:custGeom>
              <a:avLst/>
              <a:gdLst/>
              <a:ahLst/>
              <a:cxnLst/>
              <a:rect l="l" t="t" r="r" b="b"/>
              <a:pathLst>
                <a:path w="1309269" h="3031992">
                  <a:moveTo>
                    <a:pt x="0" y="0"/>
                  </a:moveTo>
                  <a:lnTo>
                    <a:pt x="1309269" y="0"/>
                  </a:lnTo>
                  <a:lnTo>
                    <a:pt x="1309269" y="3031991"/>
                  </a:lnTo>
                  <a:lnTo>
                    <a:pt x="0" y="30319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11611298" y="0"/>
              <a:ext cx="1506981" cy="3240009"/>
            </a:xfrm>
            <a:custGeom>
              <a:avLst/>
              <a:gdLst/>
              <a:ahLst/>
              <a:cxnLst/>
              <a:rect l="l" t="t" r="r" b="b"/>
              <a:pathLst>
                <a:path w="1506981" h="3240009">
                  <a:moveTo>
                    <a:pt x="0" y="0"/>
                  </a:moveTo>
                  <a:lnTo>
                    <a:pt x="1506981" y="0"/>
                  </a:lnTo>
                  <a:lnTo>
                    <a:pt x="1506981" y="3240009"/>
                  </a:lnTo>
                  <a:lnTo>
                    <a:pt x="0" y="3240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</p:spPr>
        </p:sp>
      </p:grpSp>
      <p:sp>
        <p:nvSpPr>
          <p:cNvPr id="27" name="TextBox 27"/>
          <p:cNvSpPr txBox="1"/>
          <p:nvPr/>
        </p:nvSpPr>
        <p:spPr>
          <a:xfrm>
            <a:off x="246992" y="257175"/>
            <a:ext cx="5784872" cy="162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SEGMENTASI KARAKTER</a:t>
            </a:r>
            <a:endParaRPr lang="en-US" sz="6000" b="1">
              <a:solidFill>
                <a:srgbClr val="FFFFFF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755711" y="339708"/>
            <a:ext cx="8115300" cy="210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25"/>
              </a:lnSpc>
            </a:pP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Segmentasi tiap karakter menggunakan teknik:</a:t>
            </a:r>
            <a:endParaRPr lang="en-US" sz="2400" spc="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18160" lvl="1" indent="-259080" algn="just">
              <a:lnSpc>
                <a:spcPts val="4225"/>
              </a:lnSpc>
              <a:buFont typeface="Arial"/>
              <a:buChar char="•"/>
            </a:pP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Thresholding</a:t>
            </a:r>
            <a:endParaRPr lang="en-US" sz="2400" spc="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18160" lvl="1" indent="-259080" algn="just">
              <a:lnSpc>
                <a:spcPts val="4225"/>
              </a:lnSpc>
              <a:buFont typeface="Arial"/>
              <a:buChar char="•"/>
            </a:pP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GrayScale</a:t>
            </a:r>
            <a:endParaRPr lang="en-US" sz="2400" spc="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18160" lvl="1" indent="-259080" algn="just">
              <a:lnSpc>
                <a:spcPts val="4225"/>
              </a:lnSpc>
              <a:buFont typeface="Arial"/>
              <a:buChar char="•"/>
            </a:pP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Pytesseract (Pola plat nomor Indonesia)</a:t>
            </a:r>
            <a:endParaRPr lang="en-US" sz="2400" spc="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23611" y="2621707"/>
            <a:ext cx="5231635" cy="5664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 b="1" u="sng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Pola plat nomor:</a:t>
            </a:r>
            <a:endParaRPr lang="en-US" sz="4600" b="1" u="sng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6440"/>
              </a:lnSpc>
            </a:pPr>
            <a:r>
              <a:rPr lang="en-US" sz="4600" u="sng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  <a:hlinkClick r:id="rId13" tooltip="https://ejournal.unsrat.ac.id/v3/index.php/JIS/article/download/399/321/803"/>
              </a:rPr>
              <a:t>https://ejournal.unsrat.ac.id/v3/index.php/JIS/article/download/399/321/803</a:t>
            </a:r>
            <a:endParaRPr lang="en-US" sz="4600" u="sng">
              <a:solidFill>
                <a:srgbClr val="FFFFFF"/>
              </a:solidFill>
              <a:latin typeface="Arimo"/>
              <a:ea typeface="Arimo"/>
              <a:cs typeface="Arimo"/>
              <a:sym typeface="Arimo"/>
              <a:hlinkClick r:id="rId13" tooltip="https://ejournal.unsrat.ac.id/v3/index.php/JIS/article/download/399/321/803"/>
            </a:endParaRPr>
          </a:p>
        </p:txBody>
      </p:sp>
      <p:sp>
        <p:nvSpPr>
          <p:cNvPr id="30" name="AutoShape 30"/>
          <p:cNvSpPr/>
          <p:nvPr/>
        </p:nvSpPr>
        <p:spPr>
          <a:xfrm>
            <a:off x="135172" y="1920430"/>
            <a:ext cx="6008511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9050" y="5757868"/>
            <a:ext cx="18288000" cy="4529132"/>
            <a:chOff x="0" y="0"/>
            <a:chExt cx="4816593" cy="11928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5853048" y="-912528"/>
            <a:ext cx="3803190" cy="38031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-19050" y="9846158"/>
            <a:ext cx="1028700" cy="1028700"/>
            <a:chOff x="0" y="0"/>
            <a:chExt cx="270933" cy="270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70933" cy="318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17259300" y="42577"/>
            <a:ext cx="969409" cy="986123"/>
            <a:chOff x="0" y="0"/>
            <a:chExt cx="812800" cy="8268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 b="1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4</a:t>
              </a:r>
              <a:endParaRPr lang="en-US" sz="34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</p:txBody>
        </p:sp>
      </p:grpSp>
      <p:sp>
        <p:nvSpPr>
          <p:cNvPr id="14" name="Freeform 14"/>
          <p:cNvSpPr/>
          <p:nvPr/>
        </p:nvSpPr>
        <p:spPr>
          <a:xfrm>
            <a:off x="8590376" y="1691774"/>
            <a:ext cx="7878554" cy="3451726"/>
          </a:xfrm>
          <a:custGeom>
            <a:avLst/>
            <a:gdLst/>
            <a:ahLst/>
            <a:cxnLst/>
            <a:rect l="l" t="t" r="r" b="b"/>
            <a:pathLst>
              <a:path w="7878554" h="3451726">
                <a:moveTo>
                  <a:pt x="0" y="0"/>
                </a:moveTo>
                <a:lnTo>
                  <a:pt x="7878554" y="0"/>
                </a:lnTo>
                <a:lnTo>
                  <a:pt x="7878554" y="3451726"/>
                </a:lnTo>
                <a:lnTo>
                  <a:pt x="0" y="345172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12591" b="-61286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8590376" y="6112331"/>
            <a:ext cx="8304753" cy="3733827"/>
          </a:xfrm>
          <a:custGeom>
            <a:avLst/>
            <a:gdLst/>
            <a:ahLst/>
            <a:cxnLst/>
            <a:rect l="l" t="t" r="r" b="b"/>
            <a:pathLst>
              <a:path w="8304753" h="3733827">
                <a:moveTo>
                  <a:pt x="0" y="0"/>
                </a:moveTo>
                <a:lnTo>
                  <a:pt x="8304753" y="0"/>
                </a:lnTo>
                <a:lnTo>
                  <a:pt x="8304753" y="3733827"/>
                </a:lnTo>
                <a:lnTo>
                  <a:pt x="0" y="37338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813" b="-49100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800020" y="329136"/>
            <a:ext cx="14687960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72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EKSTRAKSI FITUR</a:t>
            </a:r>
            <a:endParaRPr lang="en-US" sz="7200" b="1">
              <a:solidFill>
                <a:srgbClr val="17726D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35366" y="1601799"/>
            <a:ext cx="7255843" cy="3998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415"/>
              </a:lnSpc>
            </a:pPr>
            <a:r>
              <a:rPr lang="en-US" sz="3645" spc="14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Ekstrak menggunakan metode:</a:t>
            </a:r>
            <a:endParaRPr lang="en-US" sz="3645" spc="145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86765" lvl="1" indent="-393065" algn="just">
              <a:lnSpc>
                <a:spcPts val="6415"/>
              </a:lnSpc>
              <a:buFont typeface="Arial"/>
              <a:buChar char="•"/>
            </a:pPr>
            <a:r>
              <a:rPr lang="en-US" sz="3645" spc="14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PCA</a:t>
            </a:r>
            <a:endParaRPr lang="en-US" sz="3645" spc="145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86765" lvl="1" indent="-393065" algn="l">
              <a:lnSpc>
                <a:spcPts val="6415"/>
              </a:lnSpc>
              <a:buFont typeface="Arial"/>
              <a:buChar char="•"/>
            </a:pPr>
            <a:r>
              <a:rPr lang="en-US" sz="3645" spc="14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Histogram of Oriented Gradients </a:t>
            </a:r>
            <a:r>
              <a:rPr lang="en-US" sz="3645" b="1" spc="14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(HOG)</a:t>
            </a:r>
            <a:endParaRPr lang="en-US" sz="3645" b="1" spc="145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just">
              <a:lnSpc>
                <a:spcPts val="6415"/>
              </a:lnSpc>
            </a:pPr>
          </a:p>
        </p:txBody>
      </p:sp>
      <p:sp>
        <p:nvSpPr>
          <p:cNvPr id="18" name="TextBox 18"/>
          <p:cNvSpPr txBox="1"/>
          <p:nvPr/>
        </p:nvSpPr>
        <p:spPr>
          <a:xfrm>
            <a:off x="735366" y="6012275"/>
            <a:ext cx="7255843" cy="166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60"/>
              </a:lnSpc>
            </a:pPr>
            <a:r>
              <a:rPr lang="en-US" sz="3895" spc="15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Ekstrak dengan tambahan Tensorflow.keras.models</a:t>
            </a:r>
            <a:endParaRPr lang="en-US" sz="3895" spc="15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AutoShape 19"/>
          <p:cNvSpPr/>
          <p:nvPr/>
        </p:nvSpPr>
        <p:spPr>
          <a:xfrm>
            <a:off x="4986953" y="1275921"/>
            <a:ext cx="8430435" cy="3810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6395894" y="0"/>
            <a:ext cx="863406" cy="1914819"/>
            <a:chOff x="0" y="0"/>
            <a:chExt cx="227399" cy="5043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7399" cy="504314"/>
            </a:xfrm>
            <a:custGeom>
              <a:avLst/>
              <a:gdLst/>
              <a:ahLst/>
              <a:cxnLst/>
              <a:rect l="l" t="t" r="r" b="b"/>
              <a:pathLst>
                <a:path w="227399" h="504314">
                  <a:moveTo>
                    <a:pt x="0" y="0"/>
                  </a:moveTo>
                  <a:lnTo>
                    <a:pt x="227399" y="0"/>
                  </a:lnTo>
                  <a:lnTo>
                    <a:pt x="227399" y="504314"/>
                  </a:lnTo>
                  <a:lnTo>
                    <a:pt x="0" y="504314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27399" cy="551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-1061650" y="8036778"/>
            <a:ext cx="3803190" cy="380319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0" y="10094695"/>
            <a:ext cx="18264272" cy="192305"/>
            <a:chOff x="0" y="0"/>
            <a:chExt cx="4810343" cy="5064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39945" y="498304"/>
            <a:ext cx="5723180" cy="1792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66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KLASIFIKASI KARAKTER</a:t>
            </a:r>
            <a:endParaRPr lang="en-US" sz="6600" b="1">
              <a:solidFill>
                <a:srgbClr val="17726D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17259300" y="42577"/>
            <a:ext cx="969409" cy="986123"/>
            <a:chOff x="0" y="0"/>
            <a:chExt cx="812800" cy="8268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 b="1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5</a:t>
              </a:r>
              <a:endParaRPr lang="en-US" sz="34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</p:txBody>
        </p:sp>
      </p:grpSp>
      <p:sp>
        <p:nvSpPr>
          <p:cNvPr id="18" name="AutoShape 18"/>
          <p:cNvSpPr/>
          <p:nvPr/>
        </p:nvSpPr>
        <p:spPr>
          <a:xfrm>
            <a:off x="554613" y="2252810"/>
            <a:ext cx="6008511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9520516" y="42577"/>
            <a:ext cx="5747022" cy="2853144"/>
          </a:xfrm>
          <a:custGeom>
            <a:avLst/>
            <a:gdLst/>
            <a:ahLst/>
            <a:cxnLst/>
            <a:rect l="l" t="t" r="r" b="b"/>
            <a:pathLst>
              <a:path w="5747022" h="2853144">
                <a:moveTo>
                  <a:pt x="0" y="0"/>
                </a:moveTo>
                <a:lnTo>
                  <a:pt x="5747022" y="0"/>
                </a:lnTo>
                <a:lnTo>
                  <a:pt x="5747022" y="2853144"/>
                </a:lnTo>
                <a:lnTo>
                  <a:pt x="0" y="285314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34657" b="-85675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9520516" y="3028060"/>
            <a:ext cx="5747022" cy="2423104"/>
          </a:xfrm>
          <a:custGeom>
            <a:avLst/>
            <a:gdLst/>
            <a:ahLst/>
            <a:cxnLst/>
            <a:rect l="l" t="t" r="r" b="b"/>
            <a:pathLst>
              <a:path w="5747022" h="2423104">
                <a:moveTo>
                  <a:pt x="0" y="0"/>
                </a:moveTo>
                <a:lnTo>
                  <a:pt x="5747022" y="0"/>
                </a:lnTo>
                <a:lnTo>
                  <a:pt x="5747022" y="2423105"/>
                </a:lnTo>
                <a:lnTo>
                  <a:pt x="0" y="24231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3351" r="-34657" b="-95275"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8108980" y="5583504"/>
            <a:ext cx="9999648" cy="4463565"/>
          </a:xfrm>
          <a:custGeom>
            <a:avLst/>
            <a:gdLst/>
            <a:ahLst/>
            <a:cxnLst/>
            <a:rect l="l" t="t" r="r" b="b"/>
            <a:pathLst>
              <a:path w="9999648" h="4463565">
                <a:moveTo>
                  <a:pt x="0" y="0"/>
                </a:moveTo>
                <a:lnTo>
                  <a:pt x="9999648" y="0"/>
                </a:lnTo>
                <a:lnTo>
                  <a:pt x="9999648" y="4463566"/>
                </a:lnTo>
                <a:lnTo>
                  <a:pt x="0" y="44635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376699" y="2500492"/>
            <a:ext cx="8547743" cy="3336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klasifikasi yang digunakan:</a:t>
            </a:r>
            <a:endParaRPr lang="en-US" sz="27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82930" lvl="1" indent="-291465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Easy Optical Character Recognition (</a:t>
            </a:r>
            <a:r>
              <a:rPr lang="en-US" sz="2700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easyOCR</a:t>
            </a: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  <a:endParaRPr lang="en-US" sz="27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82930" lvl="1" indent="-291465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Support Vector Machine (</a:t>
            </a:r>
            <a:r>
              <a:rPr lang="en-US" sz="2700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SVM</a:t>
            </a: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).</a:t>
            </a:r>
            <a:endParaRPr lang="en-US" sz="27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82930" lvl="1" indent="-291465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Deep Learning seperti Convolutional Neural Network (</a:t>
            </a:r>
            <a:r>
              <a:rPr lang="en-US" sz="2700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CNN</a:t>
            </a: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  <a:endParaRPr lang="en-US" sz="27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82930" lvl="1" indent="-291465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Automatic Number Plate Recognition (</a:t>
            </a:r>
            <a:r>
              <a:rPr lang="en-US" sz="2700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ANPR</a:t>
            </a: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  <a:endParaRPr lang="en-US" sz="27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582930" lvl="1" indent="-291465" algn="l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Pytesseract</a:t>
            </a:r>
            <a:endParaRPr lang="en-US" sz="27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54613" y="7105233"/>
            <a:ext cx="8547743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Hasil Klasifikasi akan digabungkan menjadi 1 sehingga total ada 12</a:t>
            </a:r>
            <a:endParaRPr lang="en-US" sz="27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10094695"/>
            <a:ext cx="18264272" cy="192305"/>
            <a:chOff x="0" y="0"/>
            <a:chExt cx="4810343" cy="506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16836" y="164163"/>
            <a:ext cx="16230600" cy="82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REKONSTRUKSI STRING PLAT NOMOR</a:t>
            </a:r>
            <a:endParaRPr lang="en-US" sz="6000" b="1">
              <a:solidFill>
                <a:srgbClr val="17726D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17259300" y="42577"/>
            <a:ext cx="969409" cy="986123"/>
            <a:chOff x="0" y="0"/>
            <a:chExt cx="812800" cy="8268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 b="1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6</a:t>
              </a:r>
              <a:endParaRPr lang="en-US" sz="34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</p:txBody>
        </p:sp>
      </p:grpSp>
      <p:sp>
        <p:nvSpPr>
          <p:cNvPr id="12" name="AutoShape 12"/>
          <p:cNvSpPr/>
          <p:nvPr/>
        </p:nvSpPr>
        <p:spPr>
          <a:xfrm flipV="1">
            <a:off x="1501369" y="957409"/>
            <a:ext cx="15326228" cy="3810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>
            <a:off x="4359244" y="2743091"/>
            <a:ext cx="10972800" cy="2288613"/>
          </a:xfrm>
          <a:custGeom>
            <a:avLst/>
            <a:gdLst/>
            <a:ahLst/>
            <a:cxnLst/>
            <a:rect l="l" t="t" r="r" b="b"/>
            <a:pathLst>
              <a:path w="10972800" h="2288613">
                <a:moveTo>
                  <a:pt x="0" y="0"/>
                </a:moveTo>
                <a:lnTo>
                  <a:pt x="10972800" y="0"/>
                </a:lnTo>
                <a:lnTo>
                  <a:pt x="10972800" y="2288612"/>
                </a:lnTo>
                <a:lnTo>
                  <a:pt x="0" y="228861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531583" y="5633566"/>
            <a:ext cx="10972800" cy="4326418"/>
          </a:xfrm>
          <a:custGeom>
            <a:avLst/>
            <a:gdLst/>
            <a:ahLst/>
            <a:cxnLst/>
            <a:rect l="l" t="t" r="r" b="b"/>
            <a:pathLst>
              <a:path w="10972800" h="4326418">
                <a:moveTo>
                  <a:pt x="0" y="0"/>
                </a:moveTo>
                <a:lnTo>
                  <a:pt x="10972800" y="0"/>
                </a:lnTo>
                <a:lnTo>
                  <a:pt x="10972800" y="4326418"/>
                </a:lnTo>
                <a:lnTo>
                  <a:pt x="0" y="4326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237308" y="1404642"/>
            <a:ext cx="6801034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Code sama dengan Klasifikasi</a:t>
            </a:r>
            <a:endParaRPr lang="en-US" sz="2700" b="1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140811" y="2230971"/>
            <a:ext cx="4877173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Hasil terdeteksi benar=12</a:t>
            </a:r>
            <a:endParaRPr lang="en-US" sz="27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91845" y="5489514"/>
            <a:ext cx="5846098" cy="3966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0"/>
              </a:lnSpc>
            </a:pPr>
            <a:r>
              <a:rPr lang="en-US" sz="282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Hasil terdeteksi namun tidak sepenuhnya benar=18</a:t>
            </a:r>
            <a:endParaRPr lang="en-US" sz="282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ctr">
              <a:lnSpc>
                <a:spcPts val="3950"/>
              </a:lnSpc>
            </a:pPr>
          </a:p>
          <a:p>
            <a:pPr algn="ctr">
              <a:lnSpc>
                <a:spcPts val="3950"/>
              </a:lnSpc>
            </a:pPr>
            <a:r>
              <a:rPr lang="en-US" sz="2820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(Terdapat data yang terduplikasi namun memiliki jawaban berbeda, karena beberapa proses klasifikasi menghasilkan deteksi yang serupa)</a:t>
            </a:r>
            <a:endParaRPr lang="en-US" sz="2820" b="1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9050" y="5757868"/>
            <a:ext cx="18288000" cy="4529132"/>
            <a:chOff x="0" y="0"/>
            <a:chExt cx="4816593" cy="11928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92858"/>
            </a:xfrm>
            <a:custGeom>
              <a:avLst/>
              <a:gdLst/>
              <a:ahLst/>
              <a:cxnLst/>
              <a:rect l="l" t="t" r="r" b="b"/>
              <a:pathLst>
                <a:path w="4816592" h="1192858">
                  <a:moveTo>
                    <a:pt x="0" y="0"/>
                  </a:moveTo>
                  <a:lnTo>
                    <a:pt x="4816592" y="0"/>
                  </a:lnTo>
                  <a:lnTo>
                    <a:pt x="4816592" y="1192858"/>
                  </a:lnTo>
                  <a:lnTo>
                    <a:pt x="0" y="119285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240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5853048" y="-912528"/>
            <a:ext cx="3803190" cy="38031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-19050" y="9846158"/>
            <a:ext cx="1028700" cy="1028700"/>
            <a:chOff x="0" y="0"/>
            <a:chExt cx="270933" cy="270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70933" cy="318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0"/>
                </a:lnSpc>
              </a:p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80970" y="329136"/>
            <a:ext cx="14687960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EVALUASI HASIL</a:t>
            </a:r>
            <a:endParaRPr lang="en-US" sz="7200" b="1">
              <a:solidFill>
                <a:srgbClr val="17726D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2404125"/>
            <a:ext cx="15440230" cy="2708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25"/>
              </a:lnSpc>
            </a:pP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Akurasi</a:t>
            </a:r>
            <a:endParaRPr lang="en-US" sz="2400" spc="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225"/>
              </a:lnSpc>
            </a:pP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12/1.241 = </a:t>
            </a:r>
            <a:r>
              <a:rPr lang="en-US" sz="2400" b="1" spc="9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0.966962127%</a:t>
            </a: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(Terdeteksi dengan benar / semua kendaraan)</a:t>
            </a:r>
            <a:endParaRPr lang="en-US" sz="2400" spc="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225"/>
              </a:lnSpc>
            </a:pP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12/373 = </a:t>
            </a:r>
            <a:r>
              <a:rPr lang="en-US" sz="2400" b="1" spc="9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3,2171582% </a:t>
            </a: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(Terdeteksi dengan benar /terdeteksi plat nomor)</a:t>
            </a:r>
            <a:endParaRPr lang="en-US" sz="2400" spc="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>
              <a:lnSpc>
                <a:spcPts val="4225"/>
              </a:lnSpc>
              <a:spcBef>
                <a:spcPct val="0"/>
              </a:spcBef>
            </a:pP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12/</a:t>
            </a:r>
            <a:r>
              <a:rPr lang="" alt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lang="" altLang="en-US" sz="2400" b="1" spc="9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40</a:t>
            </a:r>
            <a:r>
              <a:rPr lang="en-US" sz="2400" b="1" spc="9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%</a:t>
            </a: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(Terdeteksi dengan benar / </a:t>
            </a:r>
            <a:r>
              <a:rPr lang="" alt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terdeteksi dengan benar </a:t>
            </a:r>
            <a:r>
              <a:rPr lang="" alt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+ </a:t>
            </a:r>
            <a:r>
              <a:rPr lang="en-US" sz="2400" spc="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terdeteksi namun tidak sepenuhnya benar)</a:t>
            </a:r>
            <a:endParaRPr lang="en-US" sz="2400" spc="96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1699078"/>
            <a:ext cx="6438482" cy="432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32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DARI HASIL REKONTRUKSI</a:t>
            </a:r>
            <a:endParaRPr lang="en-US" sz="3200" b="1">
              <a:solidFill>
                <a:srgbClr val="17726D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95801" y="6263526"/>
            <a:ext cx="17496398" cy="2994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030"/>
              </a:lnSpc>
            </a:pPr>
            <a:r>
              <a:rPr lang="en-US" sz="3425" b="1" spc="13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Analisis error menunjukkan bahwa sebagian besar kesalahan terjadi pada:</a:t>
            </a:r>
            <a:endParaRPr lang="en-US" sz="3425" b="1" spc="137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739775" lvl="1" indent="-370205" algn="just">
              <a:lnSpc>
                <a:spcPts val="6030"/>
              </a:lnSpc>
              <a:buFont typeface="Arial"/>
              <a:buChar char="•"/>
            </a:pPr>
            <a:r>
              <a:rPr lang="en-US" sz="3425" spc="13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Gambar dengan kualitas rendah (buram atau noise tinggi).</a:t>
            </a:r>
            <a:endParaRPr lang="en-US" sz="3425" spc="13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39775" lvl="1" indent="-370205" algn="l">
              <a:lnSpc>
                <a:spcPts val="6030"/>
              </a:lnSpc>
              <a:buFont typeface="Arial"/>
              <a:buChar char="•"/>
            </a:pPr>
            <a:r>
              <a:rPr lang="en-US" sz="3425" spc="13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Karakter yang tumpang tindih atau tidak tersegmentasi dengan baik.</a:t>
            </a:r>
            <a:endParaRPr lang="en-US" sz="3425" spc="13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>
              <a:lnSpc>
                <a:spcPts val="6030"/>
              </a:lnSpc>
            </a:pPr>
          </a:p>
        </p:txBody>
      </p:sp>
      <p:grpSp>
        <p:nvGrpSpPr>
          <p:cNvPr id="15" name="Group 15"/>
          <p:cNvGrpSpPr/>
          <p:nvPr/>
        </p:nvGrpSpPr>
        <p:grpSpPr>
          <a:xfrm rot="0">
            <a:off x="17259300" y="42577"/>
            <a:ext cx="969409" cy="986123"/>
            <a:chOff x="0" y="0"/>
            <a:chExt cx="812800" cy="8268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 b="1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8</a:t>
              </a:r>
              <a:endParaRPr lang="en-US" sz="34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7697797"/>
            <a:ext cx="16138684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692785" y="2274570"/>
            <a:ext cx="16286480" cy="5610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875"/>
              </a:lnSpc>
            </a:pPr>
            <a:r>
              <a:rPr lang="en-US" sz="15625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SEKIAN TERIMAKASIH</a:t>
            </a:r>
            <a:endParaRPr lang="en-US" sz="15625" b="1">
              <a:solidFill>
                <a:srgbClr val="17726D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17259300" y="42577"/>
            <a:ext cx="969409" cy="986123"/>
            <a:chOff x="0" y="0"/>
            <a:chExt cx="812800" cy="8268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26814"/>
            </a:xfrm>
            <a:custGeom>
              <a:avLst/>
              <a:gdLst/>
              <a:ahLst/>
              <a:cxnLst/>
              <a:rect l="l" t="t" r="r" b="b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10839"/>
              <a:ext cx="660400" cy="738462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 b="1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9</a:t>
              </a:r>
              <a:endParaRPr lang="en-US" sz="34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1807</Words>
  <Application>WPS Presentation</Application>
  <PresentationFormat>On-screen Show (4:3)</PresentationFormat>
  <Paragraphs>105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SimSun</vt:lpstr>
      <vt:lpstr>Wingdings</vt:lpstr>
      <vt:lpstr>Inter Bold</vt:lpstr>
      <vt:lpstr>Open Sans Semi-Bold</vt:lpstr>
      <vt:lpstr>Inter</vt:lpstr>
      <vt:lpstr>Arial</vt:lpstr>
      <vt:lpstr>Open Sans</vt:lpstr>
      <vt:lpstr>Arimo Bold</vt:lpstr>
      <vt:lpstr>Arimo</vt:lpstr>
      <vt:lpstr>Open Sans Bold</vt:lpstr>
      <vt:lpstr>URW Bookman</vt:lpstr>
      <vt:lpstr>微软雅黑</vt:lpstr>
      <vt:lpstr>Droid Sans Fallback</vt:lpstr>
      <vt:lpstr>DejaVu Sans</vt:lpstr>
      <vt:lpstr>Arial Unicode MS</vt:lpstr>
      <vt:lpstr>Calibri</vt:lpstr>
      <vt:lpstr>Standard Symbols PS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A11.2022.14632</dc:title>
  <dc:creator/>
  <cp:lastModifiedBy>ep</cp:lastModifiedBy>
  <cp:revision>8</cp:revision>
  <dcterms:created xsi:type="dcterms:W3CDTF">2025-01-04T12:08:32Z</dcterms:created>
  <dcterms:modified xsi:type="dcterms:W3CDTF">2025-01-04T12:08:32Z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