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146847058" r:id="rId9"/>
    <p:sldId id="265" r:id="rId10"/>
    <p:sldId id="2146847057" r:id="rId11"/>
    <p:sldId id="2146847066" r:id="rId12"/>
    <p:sldId id="2146847067" r:id="rId13"/>
    <p:sldId id="2146847068" r:id="rId14"/>
    <p:sldId id="2146847062" r:id="rId15"/>
    <p:sldId id="2146847055" r:id="rId16"/>
    <p:sldId id="2146847059" r:id="rId17"/>
    <p:sldId id="2146847069" r:id="rId18"/>
    <p:sldId id="2146847071" r:id="rId19"/>
    <p:sldId id="2146847061"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2522C5-0B34-8239-4EE4-793E8B6C05A9}" v="255" dt="2025-07-01T09:33:34.532"/>
    <p1510:client id="{D7F1B23C-5E68-AC61-D210-0912C84FE76E}" v="44" dt="2025-07-01T09:37:32.263"/>
    <p1510:client id="{D894958A-9A7A-283B-0ADF-D9632CD88E74}" v="14" dt="2025-07-01T10:57:40.2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38607" y="1923068"/>
            <a:ext cx="9059158" cy="886119"/>
          </a:xfrm>
        </p:spPr>
        <p:txBody>
          <a:bodyPr/>
          <a:lstStyle/>
          <a:p>
            <a:pPr algn="ctr"/>
            <a:r>
              <a:rPr lang="en-IN" dirty="0">
                <a:solidFill>
                  <a:schemeClr val="accent1"/>
                </a:solidFill>
              </a:rPr>
              <a:t>Agentic AI Roadmap</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522925" y="4237574"/>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pitchFamily="34" charset="0"/>
                <a:cs typeface="Arial" pitchFamily="34" charset="0"/>
              </a:rPr>
              <a:t>Student name : EDUPUGANTI D V </a:t>
            </a:r>
            <a:r>
              <a:rPr lang="en-US" sz="2000" b="1" dirty="0" err="1">
                <a:solidFill>
                  <a:schemeClr val="accent1">
                    <a:lumMod val="75000"/>
                  </a:schemeClr>
                </a:solidFill>
                <a:latin typeface="Arial" pitchFamily="34" charset="0"/>
                <a:cs typeface="Arial" pitchFamily="34" charset="0"/>
              </a:rPr>
              <a:t>V</a:t>
            </a:r>
            <a:r>
              <a:rPr lang="en-US" sz="2000" b="1" dirty="0">
                <a:solidFill>
                  <a:schemeClr val="accent1">
                    <a:lumMod val="75000"/>
                  </a:schemeClr>
                </a:solidFill>
                <a:latin typeface="Arial" pitchFamily="34" charset="0"/>
                <a:cs typeface="Arial" pitchFamily="34" charset="0"/>
              </a:rPr>
              <a:t> B PAVAN KUMAR</a:t>
            </a:r>
          </a:p>
          <a:p>
            <a:r>
              <a:rPr lang="en-US" sz="2000" b="1" dirty="0">
                <a:solidFill>
                  <a:schemeClr val="accent1">
                    <a:lumMod val="75000"/>
                  </a:schemeClr>
                </a:solidFill>
                <a:latin typeface="Arial"/>
                <a:cs typeface="Arial"/>
              </a:rPr>
              <a:t>College Name &amp; Department : VISHNU INSTITUTE OF TECHNOLOGY &amp; INFORMATION TECHNOLOGY</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7292C-C6FB-E951-D59F-66CDA53E9B18}"/>
              </a:ext>
            </a:extLst>
          </p:cNvPr>
          <p:cNvSpPr>
            <a:spLocks noGrp="1"/>
          </p:cNvSpPr>
          <p:nvPr>
            <p:ph type="title"/>
          </p:nvPr>
        </p:nvSpPr>
        <p:spPr>
          <a:xfrm>
            <a:off x="581192" y="702156"/>
            <a:ext cx="11029616" cy="530296"/>
          </a:xfrm>
        </p:spPr>
        <p:txBody>
          <a:bodyPr/>
          <a:lstStyle/>
          <a:p>
            <a:r>
              <a:rPr lang="en-IN" dirty="0"/>
              <a:t>Results</a:t>
            </a:r>
          </a:p>
        </p:txBody>
      </p:sp>
      <p:pic>
        <p:nvPicPr>
          <p:cNvPr id="8" name="Content Placeholder 7">
            <a:extLst>
              <a:ext uri="{FF2B5EF4-FFF2-40B4-BE49-F238E27FC236}">
                <a16:creationId xmlns:a16="http://schemas.microsoft.com/office/drawing/2014/main" id="{994D99C1-EC3A-B814-C730-434B8CD2179D}"/>
              </a:ext>
            </a:extLst>
          </p:cNvPr>
          <p:cNvPicPr>
            <a:picLocks noGrp="1" noChangeAspect="1"/>
          </p:cNvPicPr>
          <p:nvPr>
            <p:ph idx="1"/>
          </p:nvPr>
        </p:nvPicPr>
        <p:blipFill>
          <a:blip r:embed="rId2"/>
          <a:stretch>
            <a:fillRect/>
          </a:stretch>
        </p:blipFill>
        <p:spPr>
          <a:xfrm>
            <a:off x="5722070" y="1536569"/>
            <a:ext cx="6099142" cy="4798244"/>
          </a:xfrm>
        </p:spPr>
      </p:pic>
      <p:sp>
        <p:nvSpPr>
          <p:cNvPr id="5" name="TextBox 4">
            <a:extLst>
              <a:ext uri="{FF2B5EF4-FFF2-40B4-BE49-F238E27FC236}">
                <a16:creationId xmlns:a16="http://schemas.microsoft.com/office/drawing/2014/main" id="{16A49521-B5B7-63EE-905D-5E4ED1D0957F}"/>
              </a:ext>
            </a:extLst>
          </p:cNvPr>
          <p:cNvSpPr txBox="1"/>
          <p:nvPr/>
        </p:nvSpPr>
        <p:spPr>
          <a:xfrm>
            <a:off x="7230359" y="904973"/>
            <a:ext cx="370473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2"/>
                </a:solidFill>
                <a:latin typeface="Calibri"/>
                <a:ea typeface="Calibri"/>
                <a:cs typeface="Calibri"/>
              </a:rPr>
              <a:t>Deployed AI Agent</a:t>
            </a:r>
          </a:p>
        </p:txBody>
      </p:sp>
      <p:sp>
        <p:nvSpPr>
          <p:cNvPr id="11" name="TextBox 10">
            <a:extLst>
              <a:ext uri="{FF2B5EF4-FFF2-40B4-BE49-F238E27FC236}">
                <a16:creationId xmlns:a16="http://schemas.microsoft.com/office/drawing/2014/main" id="{11B44C22-2348-6E67-388C-578F5DEA28B8}"/>
              </a:ext>
            </a:extLst>
          </p:cNvPr>
          <p:cNvSpPr txBox="1"/>
          <p:nvPr/>
        </p:nvSpPr>
        <p:spPr>
          <a:xfrm>
            <a:off x="581024" y="2450969"/>
            <a:ext cx="4622571" cy="2862322"/>
          </a:xfrm>
          <a:prstGeom prst="rect">
            <a:avLst/>
          </a:prstGeom>
          <a:noFill/>
        </p:spPr>
        <p:txBody>
          <a:bodyPr wrap="square">
            <a:spAutoFit/>
          </a:bodyPr>
          <a:lstStyle/>
          <a:p>
            <a:pPr marL="285750" indent="-285750">
              <a:buFont typeface="Wingdings" panose="05000000000000000000" pitchFamily="2" charset="2"/>
              <a:buChar char="§"/>
            </a:pPr>
            <a:r>
              <a:rPr lang="en-US" dirty="0"/>
              <a:t>The agent is deployed and online, indicating that it’s fully functional and ready for user interaction.</a:t>
            </a:r>
          </a:p>
          <a:p>
            <a:pPr marL="285750" indent="-285750">
              <a:buFont typeface="Wingdings" panose="05000000000000000000" pitchFamily="2" charset="2"/>
              <a:buChar char="§"/>
            </a:pPr>
            <a:r>
              <a:rPr lang="en-US" dirty="0"/>
              <a:t>Users can test the agent’s performance directly in the Preview tab.</a:t>
            </a:r>
          </a:p>
          <a:p>
            <a:pPr marL="285750" indent="-285750">
              <a:buFont typeface="Wingdings" panose="05000000000000000000" pitchFamily="2" charset="2"/>
              <a:buChar char="§"/>
            </a:pPr>
            <a:r>
              <a:rPr lang="en-US" dirty="0"/>
              <a:t>Demonstrates the agent's ability to respond to real user queries in real-time.</a:t>
            </a:r>
          </a:p>
          <a:p>
            <a:pPr marL="285750" indent="-285750">
              <a:buFont typeface="Wingdings" panose="05000000000000000000" pitchFamily="2" charset="2"/>
              <a:buChar char="§"/>
            </a:pPr>
            <a:r>
              <a:rPr lang="en-US" dirty="0"/>
              <a:t>This confirms the transition from development to a working, interactive prototype.</a:t>
            </a:r>
            <a:endParaRPr lang="en-IN" dirty="0"/>
          </a:p>
        </p:txBody>
      </p:sp>
    </p:spTree>
    <p:extLst>
      <p:ext uri="{BB962C8B-B14F-4D97-AF65-F5344CB8AC3E}">
        <p14:creationId xmlns:p14="http://schemas.microsoft.com/office/powerpoint/2010/main" val="1126302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r>
              <a:rPr lang="en-US" sz="2800" dirty="0"/>
              <a:t>Successfully built an AI agent that delivers personalized learning roadmaps based on user input.</a:t>
            </a:r>
          </a:p>
          <a:p>
            <a:r>
              <a:rPr lang="en-US" sz="2800" dirty="0"/>
              <a:t>Integrated IBM </a:t>
            </a:r>
            <a:r>
              <a:rPr lang="en-US" sz="2800" dirty="0" err="1"/>
              <a:t>Watsonx</a:t>
            </a:r>
            <a:r>
              <a:rPr lang="en-US" sz="2800" dirty="0"/>
              <a:t> and RAG to enable accurate, real-time responses.</a:t>
            </a:r>
          </a:p>
          <a:p>
            <a:r>
              <a:rPr lang="en-US" sz="2800" dirty="0"/>
              <a:t>Demonstrated applications in domains like UI/UX and Cybersecurity.</a:t>
            </a:r>
          </a:p>
          <a:p>
            <a:r>
              <a:rPr lang="en-US" sz="2800" dirty="0"/>
              <a:t>Showcased how agentic AI can enhance learning, decision-making, and user engagement.</a:t>
            </a:r>
          </a:p>
        </p:txBody>
      </p:sp>
    </p:spTree>
    <p:extLst>
      <p:ext uri="{BB962C8B-B14F-4D97-AF65-F5344CB8AC3E}">
        <p14:creationId xmlns:p14="http://schemas.microsoft.com/office/powerpoint/2010/main" val="4233882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r>
              <a:rPr lang="en-US" sz="2800" b="1" dirty="0"/>
              <a:t>Voice-activated interaction</a:t>
            </a:r>
            <a:r>
              <a:rPr lang="en-US" sz="2800" dirty="0"/>
              <a:t> for hands-free user experience.</a:t>
            </a:r>
          </a:p>
          <a:p>
            <a:pPr marL="305435" indent="-305435"/>
            <a:r>
              <a:rPr lang="en-US" sz="2800" b="1" dirty="0"/>
              <a:t>Personalized user profiles</a:t>
            </a:r>
            <a:r>
              <a:rPr lang="en-US" sz="2800" dirty="0"/>
              <a:t> to track progress and goals.</a:t>
            </a:r>
          </a:p>
          <a:p>
            <a:pPr marL="305435" indent="-305435"/>
            <a:r>
              <a:rPr lang="en-US" sz="2800" b="1" dirty="0"/>
              <a:t>Multi-domain support</a:t>
            </a:r>
            <a:r>
              <a:rPr lang="en-US" sz="2800" dirty="0"/>
              <a:t> (e.g., Data Science, Healthcare, Cloud).</a:t>
            </a:r>
          </a:p>
          <a:p>
            <a:pPr marL="305435" indent="-305435"/>
            <a:r>
              <a:rPr lang="en-US" sz="2800" b="1" dirty="0"/>
              <a:t>Mobile app or chatbot integration</a:t>
            </a:r>
            <a:r>
              <a:rPr lang="en-US" sz="2800" dirty="0"/>
              <a:t> for broader accessibility.</a:t>
            </a:r>
          </a:p>
          <a:p>
            <a:pPr marL="305435" indent="-305435"/>
            <a:r>
              <a:rPr lang="en-US" sz="2800" b="1" dirty="0"/>
              <a:t>Real-time content updates</a:t>
            </a:r>
            <a:r>
              <a:rPr lang="en-US" sz="2800" dirty="0"/>
              <a:t> using web APIs and live sources.</a:t>
            </a:r>
            <a:endParaRPr lang="en-US" sz="2800" dirty="0">
              <a:latin typeface="Calibri"/>
              <a:ea typeface="+mn-lt"/>
              <a:cs typeface="+mn-lt"/>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a:solidFill>
                  <a:schemeClr val="accent1"/>
                </a:solidFill>
              </a:rPr>
              <a:t>IBM Certifications</a:t>
            </a:r>
            <a:endParaRPr lang="en-IN" dirty="0">
              <a:solidFill>
                <a:schemeClr val="accent1"/>
              </a:solidFill>
            </a:endParaRPr>
          </a:p>
        </p:txBody>
      </p:sp>
      <p:pic>
        <p:nvPicPr>
          <p:cNvPr id="9" name="Content Placeholder 8">
            <a:extLst>
              <a:ext uri="{FF2B5EF4-FFF2-40B4-BE49-F238E27FC236}">
                <a16:creationId xmlns:a16="http://schemas.microsoft.com/office/drawing/2014/main" id="{3B99A2DA-94A8-1AE9-6F62-0C7D2232011E}"/>
              </a:ext>
            </a:extLst>
          </p:cNvPr>
          <p:cNvPicPr>
            <a:picLocks noGrp="1" noChangeAspect="1"/>
          </p:cNvPicPr>
          <p:nvPr>
            <p:ph idx="1"/>
          </p:nvPr>
        </p:nvPicPr>
        <p:blipFill>
          <a:blip r:embed="rId2"/>
          <a:stretch>
            <a:fillRect/>
          </a:stretch>
        </p:blipFill>
        <p:spPr>
          <a:xfrm>
            <a:off x="3071906" y="1517714"/>
            <a:ext cx="6048188" cy="4958499"/>
          </a:xfrm>
        </p:spPr>
      </p:pic>
    </p:spTree>
    <p:extLst>
      <p:ext uri="{BB962C8B-B14F-4D97-AF65-F5344CB8AC3E}">
        <p14:creationId xmlns:p14="http://schemas.microsoft.com/office/powerpoint/2010/main" val="384733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48343-3839-3B8B-0C21-C360E56BC408}"/>
              </a:ext>
            </a:extLst>
          </p:cNvPr>
          <p:cNvSpPr>
            <a:spLocks noGrp="1"/>
          </p:cNvSpPr>
          <p:nvPr>
            <p:ph type="title"/>
          </p:nvPr>
        </p:nvSpPr>
        <p:spPr/>
        <p:txBody>
          <a:bodyPr/>
          <a:lstStyle/>
          <a:p>
            <a:r>
              <a:rPr lang="en-US" dirty="0">
                <a:solidFill>
                  <a:schemeClr val="accent1"/>
                </a:solidFill>
              </a:rPr>
              <a:t>RAG LAB CERTIFICATE</a:t>
            </a:r>
            <a:endParaRPr lang="en-IN" dirty="0">
              <a:solidFill>
                <a:schemeClr val="accent1"/>
              </a:solidFill>
            </a:endParaRPr>
          </a:p>
        </p:txBody>
      </p:sp>
      <p:pic>
        <p:nvPicPr>
          <p:cNvPr id="6" name="Content Placeholder 5">
            <a:extLst>
              <a:ext uri="{FF2B5EF4-FFF2-40B4-BE49-F238E27FC236}">
                <a16:creationId xmlns:a16="http://schemas.microsoft.com/office/drawing/2014/main" id="{9A29125C-E7F0-D331-3EE3-EC59BD4530A5}"/>
              </a:ext>
            </a:extLst>
          </p:cNvPr>
          <p:cNvPicPr>
            <a:picLocks noGrp="1" noChangeAspect="1"/>
          </p:cNvPicPr>
          <p:nvPr>
            <p:ph idx="1"/>
          </p:nvPr>
        </p:nvPicPr>
        <p:blipFill>
          <a:blip r:embed="rId2"/>
          <a:stretch>
            <a:fillRect/>
          </a:stretch>
        </p:blipFill>
        <p:spPr>
          <a:xfrm>
            <a:off x="2790559" y="1743958"/>
            <a:ext cx="6610882" cy="4231391"/>
          </a:xfrm>
        </p:spPr>
      </p:pic>
    </p:spTree>
    <p:extLst>
      <p:ext uri="{BB962C8B-B14F-4D97-AF65-F5344CB8AC3E}">
        <p14:creationId xmlns:p14="http://schemas.microsoft.com/office/powerpoint/2010/main" val="14066612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3BA0C-C904-EEE1-B9EB-201FA5AB8961}"/>
              </a:ext>
            </a:extLst>
          </p:cNvPr>
          <p:cNvSpPr>
            <a:spLocks noGrp="1"/>
          </p:cNvSpPr>
          <p:nvPr>
            <p:ph type="title"/>
          </p:nvPr>
        </p:nvSpPr>
        <p:spPr/>
        <p:txBody>
          <a:bodyPr/>
          <a:lstStyle/>
          <a:p>
            <a:r>
              <a:rPr lang="en-US" dirty="0">
                <a:solidFill>
                  <a:schemeClr val="accent1"/>
                </a:solidFill>
              </a:rPr>
              <a:t>JOURNEY TO CLOUD</a:t>
            </a:r>
            <a:endParaRPr lang="en-IN" dirty="0">
              <a:solidFill>
                <a:schemeClr val="accent1"/>
              </a:solidFill>
            </a:endParaRPr>
          </a:p>
        </p:txBody>
      </p:sp>
      <p:pic>
        <p:nvPicPr>
          <p:cNvPr id="5" name="Content Placeholder 4">
            <a:extLst>
              <a:ext uri="{FF2B5EF4-FFF2-40B4-BE49-F238E27FC236}">
                <a16:creationId xmlns:a16="http://schemas.microsoft.com/office/drawing/2014/main" id="{DB302852-FD77-B62B-0B87-956CC18DD46E}"/>
              </a:ext>
            </a:extLst>
          </p:cNvPr>
          <p:cNvPicPr>
            <a:picLocks noGrp="1" noChangeAspect="1"/>
          </p:cNvPicPr>
          <p:nvPr>
            <p:ph idx="1"/>
          </p:nvPr>
        </p:nvPicPr>
        <p:blipFill>
          <a:blip r:embed="rId2"/>
          <a:stretch>
            <a:fillRect/>
          </a:stretch>
        </p:blipFill>
        <p:spPr>
          <a:xfrm>
            <a:off x="3071906" y="1301750"/>
            <a:ext cx="6048188" cy="4673600"/>
          </a:xfrm>
        </p:spPr>
      </p:pic>
    </p:spTree>
    <p:extLst>
      <p:ext uri="{BB962C8B-B14F-4D97-AF65-F5344CB8AC3E}">
        <p14:creationId xmlns:p14="http://schemas.microsoft.com/office/powerpoint/2010/main" val="25599962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Make sure that there should be readme file</a:t>
            </a:r>
          </a:p>
        </p:txBody>
      </p:sp>
    </p:spTree>
    <p:extLst>
      <p:ext uri="{BB962C8B-B14F-4D97-AF65-F5344CB8AC3E}">
        <p14:creationId xmlns:p14="http://schemas.microsoft.com/office/powerpoint/2010/main" val="22306647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49573" y="1461920"/>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r>
              <a:rPr lang="en-US" sz="2800" dirty="0"/>
              <a:t>Developers struggle with building agentic systems due to scattered resources and lack of structured guidance.</a:t>
            </a:r>
          </a:p>
          <a:p>
            <a:r>
              <a:rPr lang="en-US" sz="2800" dirty="0"/>
              <a:t>Proposed Solution: </a:t>
            </a:r>
            <a:r>
              <a:rPr lang="en-US" sz="2800" dirty="0" err="1"/>
              <a:t>AgenticAI</a:t>
            </a:r>
            <a:r>
              <a:rPr lang="en-US" sz="2800" dirty="0"/>
              <a:t> Roadmap - a dynamic AI-powered platform that curates, visualizes, and recommends agent-building content and tools.</a:t>
            </a:r>
          </a:p>
          <a:p>
            <a:pPr marL="0" indent="0">
              <a:buNone/>
            </a:pPr>
            <a:br>
              <a:rPr lang="en-US" sz="2800" dirty="0">
                <a:latin typeface="Calibri"/>
                <a:ea typeface="Calibri"/>
                <a:cs typeface="Calibri"/>
              </a:rPr>
            </a:br>
            <a:endParaRPr lang="en-US" sz="1100" dirty="0">
              <a:solidFill>
                <a:srgbClr val="404040"/>
              </a:solidFill>
              <a:latin typeface="Calibri"/>
              <a:ea typeface="Calibri"/>
              <a:cs typeface="Calibri"/>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US" sz="2800" dirty="0"/>
              <a:t>IBM Cloud </a:t>
            </a:r>
            <a:r>
              <a:rPr lang="en-US" sz="2800" dirty="0" err="1"/>
              <a:t>Watsonx</a:t>
            </a:r>
            <a:r>
              <a:rPr lang="en-US" sz="2800" dirty="0"/>
              <a:t> AI Studio</a:t>
            </a:r>
          </a:p>
          <a:p>
            <a:r>
              <a:rPr lang="en-US" sz="2800" dirty="0"/>
              <a:t>IBM </a:t>
            </a:r>
            <a:r>
              <a:rPr lang="en-US" sz="2800" dirty="0" err="1"/>
              <a:t>Watsonx</a:t>
            </a:r>
            <a:r>
              <a:rPr lang="en-US" sz="2800" dirty="0"/>
              <a:t> AI Runtime</a:t>
            </a:r>
          </a:p>
          <a:p>
            <a:r>
              <a:rPr lang="en-US" sz="2800" dirty="0"/>
              <a:t>IBM Granite Foundation Models</a:t>
            </a:r>
          </a:p>
          <a:p>
            <a:r>
              <a:rPr lang="en-US" sz="2800" dirty="0"/>
              <a:t>NLP + Retrieval-Augmented Generation (RAG)</a:t>
            </a:r>
          </a:p>
          <a:p>
            <a:r>
              <a:rPr lang="en-US" sz="2800" dirty="0" err="1"/>
              <a:t>LangChain</a:t>
            </a:r>
            <a:r>
              <a:rPr lang="en-US" sz="2800" dirty="0"/>
              <a:t> / Haystack / OpenAI API</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p:txBody>
          <a:bodyPr/>
          <a:lstStyle/>
          <a:p>
            <a:r>
              <a:rPr lang="en-IN" dirty="0">
                <a:solidFill>
                  <a:schemeClr val="accent1"/>
                </a:solidFill>
              </a:rPr>
              <a:t>IBM cloud services used</a:t>
            </a:r>
          </a:p>
        </p:txBody>
      </p:sp>
      <p:sp>
        <p:nvSpPr>
          <p:cNvPr id="3" name="Content Placeholder 2">
            <a:extLst>
              <a:ext uri="{FF2B5EF4-FFF2-40B4-BE49-F238E27FC236}">
                <a16:creationId xmlns:a16="http://schemas.microsoft.com/office/drawing/2014/main" id="{40B9234A-56AB-47BB-E0BD-725AF6684B23}"/>
              </a:ext>
            </a:extLst>
          </p:cNvPr>
          <p:cNvSpPr>
            <a:spLocks noGrp="1"/>
          </p:cNvSpPr>
          <p:nvPr>
            <p:ph idx="1"/>
          </p:nvPr>
        </p:nvSpPr>
        <p:spPr/>
        <p:txBody>
          <a:bodyPr/>
          <a:lstStyle/>
          <a:p>
            <a:pPr marL="305435" indent="-305435"/>
            <a:r>
              <a:rPr lang="en-US" b="1" dirty="0"/>
              <a:t>IBM Watsonx.ai</a:t>
            </a:r>
            <a:r>
              <a:rPr lang="en-US" dirty="0"/>
              <a:t> — For building and managing the conversational AI agent</a:t>
            </a:r>
          </a:p>
          <a:p>
            <a:pPr marL="305435" indent="-305435"/>
            <a:r>
              <a:rPr lang="en-US" b="1" dirty="0"/>
              <a:t>Vector Index Tool (</a:t>
            </a:r>
            <a:r>
              <a:rPr lang="en-US" b="1" dirty="0" err="1"/>
              <a:t>Watsonx</a:t>
            </a:r>
            <a:r>
              <a:rPr lang="en-US" b="1" dirty="0"/>
              <a:t>)</a:t>
            </a:r>
            <a:r>
              <a:rPr lang="en-US" dirty="0"/>
              <a:t> — For retrieving personalized learning roadmap content</a:t>
            </a:r>
          </a:p>
          <a:p>
            <a:pPr marL="305435" indent="-305435"/>
            <a:r>
              <a:rPr lang="en-IN" b="1" dirty="0"/>
              <a:t>mistral-large </a:t>
            </a:r>
            <a:r>
              <a:rPr lang="en-US" b="1" dirty="0"/>
              <a:t>Foundation Model</a:t>
            </a:r>
            <a:r>
              <a:rPr lang="en-US" dirty="0"/>
              <a:t> — Used as the LLM to generate responses based on user input</a:t>
            </a:r>
          </a:p>
          <a:p>
            <a:pPr marL="305435" indent="-305435"/>
            <a:r>
              <a:rPr lang="en-US" b="1" dirty="0"/>
              <a:t>IBM Deployment Space</a:t>
            </a:r>
            <a:r>
              <a:rPr lang="en-US" dirty="0"/>
              <a:t> — For deploying and testing the agent</a:t>
            </a:r>
          </a:p>
          <a:p>
            <a:pPr marL="305435" indent="-305435"/>
            <a:r>
              <a:rPr lang="en-US" b="1" dirty="0"/>
              <a:t>IBM Cloud Object Storage </a:t>
            </a:r>
            <a:r>
              <a:rPr lang="en-US" dirty="0"/>
              <a:t>— For storing custom content like roadmap files</a:t>
            </a:r>
          </a:p>
          <a:p>
            <a:pPr marL="305435" indent="-305435"/>
            <a:endParaRPr lang="en-US" dirty="0"/>
          </a:p>
          <a:p>
            <a:pPr marL="305435" indent="-305435"/>
            <a:endParaRPr lang="en-US" dirty="0"/>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656606" y="1537696"/>
            <a:ext cx="11029615" cy="4673324"/>
          </a:xfrm>
        </p:spPr>
        <p:txBody>
          <a:bodyPr>
            <a:normAutofit fontScale="62500" lnSpcReduction="20000"/>
          </a:bodyPr>
          <a:lstStyle/>
          <a:p>
            <a:pPr marL="0" indent="0">
              <a:buNone/>
            </a:pPr>
            <a:r>
              <a:rPr lang="en-US" sz="2800" dirty="0"/>
              <a:t>This agent dramatically simplifies personalized learning for students, reduces the cognitive load of choosing the right learning path, and enables dynamic upskilling aligned with individual goals. It empowers students, job seekers, and educators with guided, intelligent, and adaptive learning journeys.</a:t>
            </a:r>
          </a:p>
          <a:p>
            <a:pPr marL="0" indent="0">
              <a:buNone/>
            </a:pPr>
            <a:r>
              <a:rPr lang="en-IN" sz="2800" b="1" dirty="0"/>
              <a:t>Unique Features</a:t>
            </a:r>
            <a:r>
              <a:rPr lang="en-IN" sz="2800" dirty="0"/>
              <a:t>:</a:t>
            </a:r>
            <a:endParaRPr lang="en-US" sz="2800" dirty="0"/>
          </a:p>
          <a:p>
            <a:pPr>
              <a:buFont typeface="Wingdings" panose="05000000000000000000" pitchFamily="2" charset="2"/>
              <a:buChar char="§"/>
            </a:pPr>
            <a:r>
              <a:rPr lang="en-US" sz="2800" b="1" dirty="0"/>
              <a:t>Semantic retrieval of learning content</a:t>
            </a:r>
            <a:r>
              <a:rPr lang="en-US" sz="2800" dirty="0"/>
              <a:t> via vector indexing</a:t>
            </a:r>
          </a:p>
          <a:p>
            <a:pPr>
              <a:buFont typeface="Wingdings" panose="05000000000000000000" pitchFamily="2" charset="2"/>
              <a:buChar char="§"/>
            </a:pPr>
            <a:r>
              <a:rPr lang="en-US" sz="2800" b="1" dirty="0"/>
              <a:t>Dynamic weekly course roadmaps</a:t>
            </a:r>
            <a:r>
              <a:rPr lang="en-US" sz="2800" dirty="0"/>
              <a:t> generated through user interaction</a:t>
            </a:r>
          </a:p>
          <a:p>
            <a:pPr>
              <a:buFont typeface="Wingdings" panose="05000000000000000000" pitchFamily="2" charset="2"/>
              <a:buChar char="§"/>
            </a:pPr>
            <a:r>
              <a:rPr lang="en-IN" sz="2800" b="1" dirty="0"/>
              <a:t>Adaptive guidance</a:t>
            </a:r>
            <a:r>
              <a:rPr lang="en-IN" sz="2800" dirty="0"/>
              <a:t> based on user interest: Frontend, AI, Cybersecurity, etc.</a:t>
            </a:r>
          </a:p>
          <a:p>
            <a:pPr>
              <a:buFont typeface="Wingdings" panose="05000000000000000000" pitchFamily="2" charset="2"/>
              <a:buChar char="§"/>
            </a:pPr>
            <a:r>
              <a:rPr lang="en-US" sz="2800" b="1" dirty="0"/>
              <a:t>Prompt-aware response filtering</a:t>
            </a:r>
            <a:r>
              <a:rPr lang="en-US" sz="2800" dirty="0"/>
              <a:t> to avoid irrelevant information overload</a:t>
            </a:r>
          </a:p>
          <a:p>
            <a:pPr>
              <a:buFont typeface="Wingdings" panose="05000000000000000000" pitchFamily="2" charset="2"/>
              <a:buChar char="§"/>
            </a:pPr>
            <a:r>
              <a:rPr lang="en-US" sz="2800" b="1" dirty="0"/>
              <a:t>Minimal-input interaction</a:t>
            </a:r>
            <a:r>
              <a:rPr lang="en-US" sz="2800" dirty="0"/>
              <a:t> for beginner-friendly experience</a:t>
            </a:r>
          </a:p>
          <a:p>
            <a:pPr>
              <a:buFont typeface="Wingdings" panose="05000000000000000000" pitchFamily="2" charset="2"/>
              <a:buChar char="§"/>
            </a:pPr>
            <a:r>
              <a:rPr lang="en-US" sz="2800" b="1" dirty="0"/>
              <a:t>Future-ready structure</a:t>
            </a:r>
            <a:r>
              <a:rPr lang="en-US" sz="2800" dirty="0"/>
              <a:t>: Easily extendable to include certifications, projects, and live tracking</a:t>
            </a:r>
          </a:p>
          <a:p>
            <a:pPr>
              <a:buFont typeface="Wingdings" panose="05000000000000000000" pitchFamily="2" charset="2"/>
              <a:buChar char="§"/>
            </a:pPr>
            <a:r>
              <a:rPr lang="en-US" sz="2800" b="1" dirty="0"/>
              <a:t>Deployed on IBM Cloud</a:t>
            </a:r>
            <a:r>
              <a:rPr lang="en-US" sz="2800" dirty="0"/>
              <a:t> — secure, scalable, and enterprise-grade</a:t>
            </a:r>
          </a:p>
          <a:p>
            <a:pPr>
              <a:buFont typeface="Wingdings" panose="05000000000000000000" pitchFamily="2" charset="2"/>
              <a:buChar char="§"/>
            </a:pPr>
            <a:r>
              <a:rPr lang="en-US" sz="2800" b="1" dirty="0"/>
              <a:t>API-ready service</a:t>
            </a:r>
            <a:r>
              <a:rPr lang="en-US" sz="2800" dirty="0"/>
              <a:t> that can be embedded in educational platforms</a:t>
            </a:r>
            <a:endParaRPr lang="en-IN" sz="2800" dirty="0">
              <a:latin typeface="Calibri"/>
              <a:ea typeface="Calibri"/>
              <a:cs typeface="Calibri"/>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fontScale="85000" lnSpcReduction="20000"/>
          </a:bodyPr>
          <a:lstStyle/>
          <a:p>
            <a:pPr marL="305435" indent="-305435"/>
            <a:r>
              <a:rPr lang="en-US" sz="2800" b="1" dirty="0"/>
              <a:t>Students (School &amp; College Level)</a:t>
            </a:r>
            <a:br>
              <a:rPr lang="en-US" sz="2800" dirty="0"/>
            </a:br>
            <a:r>
              <a:rPr lang="en-US" sz="2800" dirty="0"/>
              <a:t>Looking for personalized guidance to choose and follow learning paths.</a:t>
            </a:r>
          </a:p>
          <a:p>
            <a:pPr marL="305435" indent="-305435"/>
            <a:r>
              <a:rPr lang="en-US" sz="2800" b="1" dirty="0"/>
              <a:t>Academic Institutions &amp; Universities</a:t>
            </a:r>
            <a:br>
              <a:rPr lang="en-US" sz="2800" dirty="0"/>
            </a:br>
            <a:r>
              <a:rPr lang="en-US" sz="2800" dirty="0"/>
              <a:t>Integrating AI advisors into learning management systems to support student development.</a:t>
            </a:r>
          </a:p>
          <a:p>
            <a:pPr marL="305435" indent="-305435"/>
            <a:r>
              <a:rPr lang="en-US" sz="2800" b="1" dirty="0"/>
              <a:t>Job Seekers &amp; Fresh Graduates</a:t>
            </a:r>
            <a:br>
              <a:rPr lang="en-US" sz="2800" dirty="0"/>
            </a:br>
            <a:r>
              <a:rPr lang="en-US" sz="2800" dirty="0"/>
              <a:t>Needing structured roadmaps to gain industry-relevant skills for employment.</a:t>
            </a:r>
          </a:p>
          <a:p>
            <a:pPr marL="305435" indent="-305435"/>
            <a:r>
              <a:rPr lang="en-US" sz="2800" b="1" dirty="0"/>
              <a:t>EdTech Platforms</a:t>
            </a:r>
            <a:br>
              <a:rPr lang="en-US" sz="2800" dirty="0"/>
            </a:br>
            <a:r>
              <a:rPr lang="en-US" sz="2800" dirty="0"/>
              <a:t>Enhancing course discovery and user engagement with AI-driven learning suggestions</a:t>
            </a:r>
          </a:p>
          <a:p>
            <a:pPr marL="305435" indent="-305435"/>
            <a:r>
              <a:rPr lang="en-US" sz="2800" b="1" dirty="0"/>
              <a:t>Career Counselors and Academic Advisors</a:t>
            </a:r>
            <a:br>
              <a:rPr lang="en-US" sz="2800" dirty="0"/>
            </a:br>
            <a:r>
              <a:rPr lang="en-US" sz="2800" dirty="0"/>
              <a:t>Using the tool to scale personalized learning recommendations efficiently.</a:t>
            </a:r>
            <a:endParaRPr lang="en-IN" sz="2800" dirty="0">
              <a:latin typeface="Calibri"/>
              <a:ea typeface="Calibri"/>
              <a:cs typeface="Calibri"/>
            </a:endParaRPr>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p:txBody>
          <a:bodyPr/>
          <a:lstStyle/>
          <a:p>
            <a:r>
              <a:rPr lang="en-IN" dirty="0">
                <a:solidFill>
                  <a:schemeClr val="accent1"/>
                </a:solidFill>
              </a:rPr>
              <a:t>Results</a:t>
            </a:r>
          </a:p>
        </p:txBody>
      </p:sp>
      <p:pic>
        <p:nvPicPr>
          <p:cNvPr id="4" name="Picture 3" descr="A screenshot of a computer&#10;&#10;AI-generated content may be incorrect.">
            <a:extLst>
              <a:ext uri="{FF2B5EF4-FFF2-40B4-BE49-F238E27FC236}">
                <a16:creationId xmlns:a16="http://schemas.microsoft.com/office/drawing/2014/main" id="{52A59727-7B5F-F198-C013-B2ABF221F54C}"/>
              </a:ext>
            </a:extLst>
          </p:cNvPr>
          <p:cNvPicPr>
            <a:picLocks noChangeAspect="1"/>
          </p:cNvPicPr>
          <p:nvPr/>
        </p:nvPicPr>
        <p:blipFill>
          <a:blip r:embed="rId2"/>
          <a:stretch>
            <a:fillRect/>
          </a:stretch>
        </p:blipFill>
        <p:spPr>
          <a:xfrm>
            <a:off x="5193312" y="618067"/>
            <a:ext cx="5908345" cy="5598157"/>
          </a:xfrm>
          <a:prstGeom prst="rect">
            <a:avLst/>
          </a:prstGeom>
        </p:spPr>
      </p:pic>
      <p:sp>
        <p:nvSpPr>
          <p:cNvPr id="5" name="TextBox 4">
            <a:extLst>
              <a:ext uri="{FF2B5EF4-FFF2-40B4-BE49-F238E27FC236}">
                <a16:creationId xmlns:a16="http://schemas.microsoft.com/office/drawing/2014/main" id="{CA244373-A122-A4F3-DA6E-AA132404E8C4}"/>
              </a:ext>
            </a:extLst>
          </p:cNvPr>
          <p:cNvSpPr txBox="1"/>
          <p:nvPr/>
        </p:nvSpPr>
        <p:spPr>
          <a:xfrm>
            <a:off x="688157" y="1564849"/>
            <a:ext cx="3996004" cy="2585323"/>
          </a:xfrm>
          <a:prstGeom prst="rect">
            <a:avLst/>
          </a:prstGeom>
          <a:noFill/>
        </p:spPr>
        <p:txBody>
          <a:bodyPr wrap="square">
            <a:spAutoFit/>
          </a:bodyPr>
          <a:lstStyle/>
          <a:p>
            <a:pPr marL="285750" indent="-285750">
              <a:buFont typeface="Wingdings" panose="05000000000000000000" pitchFamily="2" charset="2"/>
              <a:buChar char="§"/>
            </a:pPr>
            <a:r>
              <a:rPr lang="en-US" dirty="0"/>
              <a:t>Built an AI agent capable of understanding user goals and generating personalized plans.</a:t>
            </a:r>
          </a:p>
          <a:p>
            <a:pPr marL="285750" indent="-285750">
              <a:buFont typeface="Wingdings" panose="05000000000000000000" pitchFamily="2" charset="2"/>
              <a:buChar char="§"/>
            </a:pPr>
            <a:r>
              <a:rPr lang="en-US" dirty="0"/>
              <a:t>Used </a:t>
            </a:r>
            <a:r>
              <a:rPr lang="en-US" dirty="0" err="1"/>
              <a:t>Watsonx</a:t>
            </a:r>
            <a:r>
              <a:rPr lang="en-US" dirty="0"/>
              <a:t> tools and RAG to provide relevant, structured responses.</a:t>
            </a:r>
          </a:p>
          <a:p>
            <a:pPr marL="285750" indent="-285750">
              <a:buFont typeface="Wingdings" panose="05000000000000000000" pitchFamily="2" charset="2"/>
              <a:buChar char="§"/>
            </a:pPr>
            <a:r>
              <a:rPr lang="en-US" dirty="0"/>
              <a:t>Demonstrated the agent’s ability to assist in career planning and learning paths.</a:t>
            </a:r>
          </a:p>
        </p:txBody>
      </p:sp>
    </p:spTree>
    <p:extLst>
      <p:ext uri="{BB962C8B-B14F-4D97-AF65-F5344CB8AC3E}">
        <p14:creationId xmlns:p14="http://schemas.microsoft.com/office/powerpoint/2010/main" val="406866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CC324-0A49-C60C-9095-B341C383FE0B}"/>
              </a:ext>
            </a:extLst>
          </p:cNvPr>
          <p:cNvSpPr>
            <a:spLocks noGrp="1"/>
          </p:cNvSpPr>
          <p:nvPr>
            <p:ph type="title"/>
          </p:nvPr>
        </p:nvSpPr>
        <p:spPr>
          <a:xfrm>
            <a:off x="581192" y="702156"/>
            <a:ext cx="11029616" cy="530296"/>
          </a:xfrm>
        </p:spPr>
        <p:txBody>
          <a:bodyPr/>
          <a:lstStyle/>
          <a:p>
            <a:r>
              <a:rPr lang="en-IN" dirty="0">
                <a:solidFill>
                  <a:schemeClr val="accent1"/>
                </a:solidFill>
              </a:rPr>
              <a:t>Results</a:t>
            </a:r>
          </a:p>
        </p:txBody>
      </p:sp>
      <p:pic>
        <p:nvPicPr>
          <p:cNvPr id="9" name="Content Placeholder 8">
            <a:extLst>
              <a:ext uri="{FF2B5EF4-FFF2-40B4-BE49-F238E27FC236}">
                <a16:creationId xmlns:a16="http://schemas.microsoft.com/office/drawing/2014/main" id="{7FDAB66B-BDD0-3C3A-9678-9F98FC440D15}"/>
              </a:ext>
            </a:extLst>
          </p:cNvPr>
          <p:cNvPicPr>
            <a:picLocks noGrp="1" noChangeAspect="1"/>
          </p:cNvPicPr>
          <p:nvPr>
            <p:ph idx="1"/>
          </p:nvPr>
        </p:nvPicPr>
        <p:blipFill>
          <a:blip r:embed="rId2"/>
          <a:stretch>
            <a:fillRect/>
          </a:stretch>
        </p:blipFill>
        <p:spPr>
          <a:xfrm>
            <a:off x="5844619" y="772997"/>
            <a:ext cx="5766356" cy="5684363"/>
          </a:xfrm>
        </p:spPr>
      </p:pic>
      <p:sp>
        <p:nvSpPr>
          <p:cNvPr id="11" name="TextBox 10">
            <a:extLst>
              <a:ext uri="{FF2B5EF4-FFF2-40B4-BE49-F238E27FC236}">
                <a16:creationId xmlns:a16="http://schemas.microsoft.com/office/drawing/2014/main" id="{42CDE136-AED7-CF7C-51EE-4C838AF64410}"/>
              </a:ext>
            </a:extLst>
          </p:cNvPr>
          <p:cNvSpPr txBox="1"/>
          <p:nvPr/>
        </p:nvSpPr>
        <p:spPr>
          <a:xfrm>
            <a:off x="339365" y="1491519"/>
            <a:ext cx="5316717" cy="4247317"/>
          </a:xfrm>
          <a:prstGeom prst="rect">
            <a:avLst/>
          </a:prstGeom>
          <a:noFill/>
        </p:spPr>
        <p:txBody>
          <a:bodyPr wrap="square">
            <a:spAutoFit/>
          </a:bodyPr>
          <a:lstStyle/>
          <a:p>
            <a:pPr>
              <a:buNone/>
            </a:pPr>
            <a:r>
              <a:rPr lang="en-US" b="1" dirty="0"/>
              <a:t>The Agent Responds With:</a:t>
            </a:r>
          </a:p>
          <a:p>
            <a:pPr marL="285750" indent="-285750">
              <a:buFont typeface="Wingdings" panose="05000000000000000000" pitchFamily="2" charset="2"/>
              <a:buChar char="§"/>
            </a:pPr>
            <a:r>
              <a:rPr lang="en-US" dirty="0"/>
              <a:t>A </a:t>
            </a:r>
            <a:r>
              <a:rPr lang="en-US" b="1" dirty="0"/>
              <a:t>structured 8-week roadmap</a:t>
            </a:r>
            <a:r>
              <a:rPr lang="en-US" dirty="0"/>
              <a:t> tailored to the user’s goal.</a:t>
            </a:r>
          </a:p>
          <a:p>
            <a:pPr marL="285750" indent="-285750">
              <a:buFont typeface="Wingdings" panose="05000000000000000000" pitchFamily="2" charset="2"/>
              <a:buChar char="§"/>
            </a:pPr>
            <a:r>
              <a:rPr lang="en-US" dirty="0"/>
              <a:t>Breakdown into weekly modules (e.g., Design Thinking, Visual Principles).</a:t>
            </a:r>
          </a:p>
          <a:p>
            <a:pPr marL="285750" indent="-285750">
              <a:buFont typeface="Wingdings" panose="05000000000000000000" pitchFamily="2" charset="2"/>
              <a:buChar char="§"/>
            </a:pPr>
            <a:r>
              <a:rPr lang="en-US" dirty="0"/>
              <a:t>Specific </a:t>
            </a:r>
            <a:r>
              <a:rPr lang="en-US" b="1" dirty="0"/>
              <a:t>learning goals</a:t>
            </a:r>
            <a:r>
              <a:rPr lang="en-US" dirty="0"/>
              <a:t> and </a:t>
            </a:r>
            <a:r>
              <a:rPr lang="en-US" b="1" dirty="0"/>
              <a:t>tools</a:t>
            </a:r>
            <a:r>
              <a:rPr lang="en-US" dirty="0"/>
              <a:t> (e.g., Miro, Notion).</a:t>
            </a:r>
          </a:p>
          <a:p>
            <a:pPr marL="285750" indent="-285750">
              <a:buFont typeface="Wingdings" panose="05000000000000000000" pitchFamily="2" charset="2"/>
              <a:buChar char="§"/>
            </a:pPr>
            <a:r>
              <a:rPr lang="en-US" dirty="0"/>
              <a:t>Dynamic and modular learning guidance. Demonstrates the </a:t>
            </a:r>
            <a:r>
              <a:rPr lang="en-US" b="1" dirty="0"/>
              <a:t>agent’s ability to contextualize user goals</a:t>
            </a:r>
            <a:r>
              <a:rPr lang="en-US" dirty="0"/>
              <a:t>.</a:t>
            </a:r>
          </a:p>
          <a:p>
            <a:pPr marL="285750" indent="-285750">
              <a:buFont typeface="Wingdings" panose="05000000000000000000" pitchFamily="2" charset="2"/>
              <a:buChar char="§"/>
            </a:pPr>
            <a:r>
              <a:rPr lang="en-US" dirty="0"/>
              <a:t>Provides </a:t>
            </a:r>
            <a:r>
              <a:rPr lang="en-US" b="1" dirty="0"/>
              <a:t>actionable, domain-specific advice</a:t>
            </a:r>
            <a:r>
              <a:rPr lang="en-US" dirty="0"/>
              <a:t> instantly.</a:t>
            </a:r>
          </a:p>
          <a:p>
            <a:pPr marL="285750" indent="-285750">
              <a:buFont typeface="Wingdings" panose="05000000000000000000" pitchFamily="2" charset="2"/>
              <a:buChar char="§"/>
            </a:pPr>
            <a:r>
              <a:rPr lang="en-US" dirty="0"/>
              <a:t>Example of </a:t>
            </a:r>
            <a:r>
              <a:rPr lang="en-US" b="1" dirty="0"/>
              <a:t>personalized curriculum generation</a:t>
            </a:r>
            <a:r>
              <a:rPr lang="en-US" dirty="0"/>
              <a:t> using agentic design.</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118954147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www.w3.org/XML/1998/namespace"/>
    <ds:schemaRef ds:uri="http://purl.org/dc/dcmitype/"/>
    <ds:schemaRef ds:uri="http://purl.org/dc/terms/"/>
    <ds:schemaRef ds:uri="fadb41d3-f9cb-40fb-903c-8cacaba95bb5"/>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b30265f8-c5e2-4918-b4a1-b977299ca3e2"/>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Future forward</Template>
  <TotalTime>1295</TotalTime>
  <Words>697</Words>
  <Application>Microsoft Office PowerPoint</Application>
  <PresentationFormat>Widescreen</PresentationFormat>
  <Paragraphs>84</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Franklin Gothic Book</vt:lpstr>
      <vt:lpstr>Franklin Gothic Demi</vt:lpstr>
      <vt:lpstr>Wingdings</vt:lpstr>
      <vt:lpstr>Wingdings 2</vt:lpstr>
      <vt:lpstr>DividendVTI</vt:lpstr>
      <vt:lpstr>Agentic AI Roadmap</vt:lpstr>
      <vt:lpstr>OUTLINE</vt:lpstr>
      <vt:lpstr>Problem Statement</vt:lpstr>
      <vt:lpstr>Technology  used</vt:lpstr>
      <vt:lpstr>IBM cloud services used</vt:lpstr>
      <vt:lpstr>Wow factors</vt:lpstr>
      <vt:lpstr>End users</vt:lpstr>
      <vt:lpstr>Results</vt:lpstr>
      <vt:lpstr>Results</vt:lpstr>
      <vt:lpstr>Results</vt:lpstr>
      <vt:lpstr>Conclusion</vt:lpstr>
      <vt:lpstr>PowerPoint Presentation</vt:lpstr>
      <vt:lpstr>IBM Certifications</vt:lpstr>
      <vt:lpstr>RAG LAB CERTIFICATE</vt:lpstr>
      <vt:lpstr>JOURNEY TO CLOUD</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pavan kumar</cp:lastModifiedBy>
  <cp:revision>146</cp:revision>
  <dcterms:created xsi:type="dcterms:W3CDTF">2021-05-26T16:50:10Z</dcterms:created>
  <dcterms:modified xsi:type="dcterms:W3CDTF">2025-08-04T06:36:01Z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