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33" d="100"/>
          <a:sy n="33" d="100"/>
        </p:scale>
        <p:origin x="1578" y="378"/>
      </p:cViewPr>
      <p:guideLst>
        <p:guide pos="9535"/>
        <p:guide orient="horz" pos="6735"/>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1EBDD0-E6A9-421D-8F75-1BB993607D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3429CAC-FECE-450D-B22F-459CDB3024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1121FA-BB96-4207-9553-0AB5062AE2B7}" type="datetimeFigureOut">
              <a:rPr lang="en-GB" smtClean="0"/>
              <a:t>07/03/2020</a:t>
            </a:fld>
            <a:endParaRPr lang="en-GB"/>
          </a:p>
        </p:txBody>
      </p:sp>
      <p:sp>
        <p:nvSpPr>
          <p:cNvPr id="4" name="Footer Placeholder 3">
            <a:extLst>
              <a:ext uri="{FF2B5EF4-FFF2-40B4-BE49-F238E27FC236}">
                <a16:creationId xmlns:a16="http://schemas.microsoft.com/office/drawing/2014/main" id="{FFB3EF2D-4797-457E-8208-C5AB7CCCA8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5D1C019-7F48-43EE-9669-DCE53CB188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4C50-E694-4DBE-BC28-EC1659F37F58}" type="slidenum">
              <a:rPr lang="en-GB" smtClean="0"/>
              <a:t>‹#›</a:t>
            </a:fld>
            <a:endParaRPr lang="en-GB"/>
          </a:p>
        </p:txBody>
      </p:sp>
    </p:spTree>
    <p:extLst>
      <p:ext uri="{BB962C8B-B14F-4D97-AF65-F5344CB8AC3E}">
        <p14:creationId xmlns:p14="http://schemas.microsoft.com/office/powerpoint/2010/main" val="14447479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CD91C-660C-408E-A1C3-817CF89BCFB6}"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42148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CD91C-660C-408E-A1C3-817CF89BCFB6}"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344683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CD91C-660C-408E-A1C3-817CF89BCFB6}"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315683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CD91C-660C-408E-A1C3-817CF89BCFB6}"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135110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CD91C-660C-408E-A1C3-817CF89BCFB6}" type="datetimeFigureOut">
              <a:rPr lang="en-GB" smtClean="0"/>
              <a:t>07/03/2020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249142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CD91C-660C-408E-A1C3-817CF89BCFB6}"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112826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CD91C-660C-408E-A1C3-817CF89BCFB6}" type="datetimeFigureOut">
              <a:rPr lang="en-GB" smtClean="0"/>
              <a:t>07/03/2020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388160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CD91C-660C-408E-A1C3-817CF89BCFB6}" type="datetimeFigureOut">
              <a:rPr lang="en-GB" smtClean="0"/>
              <a:t>07/03/2020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95209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CD91C-660C-408E-A1C3-817CF89BCFB6}" type="datetimeFigureOut">
              <a:rPr lang="en-GB" smtClean="0"/>
              <a:t>07/03/2020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105799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0D8CD91C-660C-408E-A1C3-817CF89BCFB6}"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310824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0D8CD91C-660C-408E-A1C3-817CF89BCFB6}" type="datetimeFigureOut">
              <a:rPr lang="en-GB" smtClean="0"/>
              <a:t>07/03/2020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3F8EFCA-9382-4A3F-BC81-676B08D9095E}" type="slidenum">
              <a:rPr lang="en-GB" smtClean="0"/>
              <a:t>‹#›</a:t>
            </a:fld>
            <a:endParaRPr lang="en-GB"/>
          </a:p>
        </p:txBody>
      </p:sp>
    </p:spTree>
    <p:extLst>
      <p:ext uri="{BB962C8B-B14F-4D97-AF65-F5344CB8AC3E}">
        <p14:creationId xmlns:p14="http://schemas.microsoft.com/office/powerpoint/2010/main" val="23888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0D8CD91C-660C-408E-A1C3-817CF89BCFB6}" type="datetimeFigureOut">
              <a:rPr lang="en-GB" smtClean="0"/>
              <a:t>07/03/2020</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93F8EFCA-9382-4A3F-BC81-676B08D9095E}" type="slidenum">
              <a:rPr lang="en-GB" smtClean="0"/>
              <a:t>‹#›</a:t>
            </a:fld>
            <a:endParaRPr lang="en-GB"/>
          </a:p>
        </p:txBody>
      </p:sp>
    </p:spTree>
    <p:extLst>
      <p:ext uri="{BB962C8B-B14F-4D97-AF65-F5344CB8AC3E}">
        <p14:creationId xmlns:p14="http://schemas.microsoft.com/office/powerpoint/2010/main" val="170219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robotcenter.co.uk/products/acm-r5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EPend/MajorProject" TargetMode="External"/><Relationship Id="rId4" Type="http://schemas.openxmlformats.org/officeDocument/2006/relationships/hyperlink" Target="https://ieeexplore.ieee.org/document/696159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7B51DFB-6DBF-42FC-9245-6E5024640A21}"/>
              </a:ext>
            </a:extLst>
          </p:cNvPr>
          <p:cNvSpPr/>
          <p:nvPr/>
        </p:nvSpPr>
        <p:spPr>
          <a:xfrm>
            <a:off x="1018902" y="530941"/>
            <a:ext cx="28237407" cy="3048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411F588-315B-4514-BFDC-2F6605B13DFC}"/>
              </a:ext>
            </a:extLst>
          </p:cNvPr>
          <p:cNvSpPr txBox="1"/>
          <p:nvPr/>
        </p:nvSpPr>
        <p:spPr>
          <a:xfrm>
            <a:off x="4778759" y="1123405"/>
            <a:ext cx="20717693" cy="2431435"/>
          </a:xfrm>
          <a:prstGeom prst="rect">
            <a:avLst/>
          </a:prstGeom>
          <a:noFill/>
        </p:spPr>
        <p:txBody>
          <a:bodyPr wrap="square" rtlCol="0">
            <a:spAutoFit/>
          </a:bodyPr>
          <a:lstStyle/>
          <a:p>
            <a:r>
              <a:rPr lang="en-GB" sz="7200" b="1" dirty="0">
                <a:solidFill>
                  <a:schemeClr val="bg1"/>
                </a:solidFill>
              </a:rPr>
              <a:t>Motion Planning for an Amphibious Snake-like Robot</a:t>
            </a:r>
          </a:p>
          <a:p>
            <a:pPr algn="ctr"/>
            <a:r>
              <a:rPr lang="en-GB" sz="4000" b="1" dirty="0">
                <a:solidFill>
                  <a:schemeClr val="bg1"/>
                </a:solidFill>
              </a:rPr>
              <a:t>Matthew Prior	</a:t>
            </a:r>
          </a:p>
          <a:p>
            <a:pPr algn="ctr"/>
            <a:r>
              <a:rPr lang="en-GB" sz="4000" b="1" dirty="0">
                <a:solidFill>
                  <a:schemeClr val="bg1"/>
                </a:solidFill>
              </a:rPr>
              <a:t>Aberystwyth University</a:t>
            </a:r>
          </a:p>
        </p:txBody>
      </p:sp>
      <p:sp>
        <p:nvSpPr>
          <p:cNvPr id="10" name="Rectangle 9">
            <a:extLst>
              <a:ext uri="{FF2B5EF4-FFF2-40B4-BE49-F238E27FC236}">
                <a16:creationId xmlns:a16="http://schemas.microsoft.com/office/drawing/2014/main" id="{3565A451-35BA-4802-ACC7-6BA3040BC62D}"/>
              </a:ext>
            </a:extLst>
          </p:cNvPr>
          <p:cNvSpPr/>
          <p:nvPr/>
        </p:nvSpPr>
        <p:spPr>
          <a:xfrm>
            <a:off x="1018903" y="4061023"/>
            <a:ext cx="7659497" cy="929969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1" name="TextBox 10">
            <a:extLst>
              <a:ext uri="{FF2B5EF4-FFF2-40B4-BE49-F238E27FC236}">
                <a16:creationId xmlns:a16="http://schemas.microsoft.com/office/drawing/2014/main" id="{07B7DE2C-D624-47EC-8754-10854F7B9996}"/>
              </a:ext>
            </a:extLst>
          </p:cNvPr>
          <p:cNvSpPr txBox="1"/>
          <p:nvPr/>
        </p:nvSpPr>
        <p:spPr>
          <a:xfrm>
            <a:off x="1018903" y="4051165"/>
            <a:ext cx="7659497" cy="707886"/>
          </a:xfrm>
          <a:prstGeom prst="rect">
            <a:avLst/>
          </a:prstGeom>
          <a:solidFill>
            <a:schemeClr val="accent1"/>
          </a:solidFill>
        </p:spPr>
        <p:txBody>
          <a:bodyPr wrap="square" rtlCol="0">
            <a:spAutoFit/>
          </a:bodyPr>
          <a:lstStyle/>
          <a:p>
            <a:pPr algn="ctr"/>
            <a:r>
              <a:rPr lang="en-GB" sz="4000" b="1" dirty="0">
                <a:solidFill>
                  <a:schemeClr val="bg1"/>
                </a:solidFill>
              </a:rPr>
              <a:t>Introduction</a:t>
            </a:r>
          </a:p>
        </p:txBody>
      </p:sp>
      <p:sp>
        <p:nvSpPr>
          <p:cNvPr id="12" name="TextBox 11">
            <a:extLst>
              <a:ext uri="{FF2B5EF4-FFF2-40B4-BE49-F238E27FC236}">
                <a16:creationId xmlns:a16="http://schemas.microsoft.com/office/drawing/2014/main" id="{D78584C2-6F98-40A8-ADC6-0597BB9CED83}"/>
              </a:ext>
            </a:extLst>
          </p:cNvPr>
          <p:cNvSpPr txBox="1"/>
          <p:nvPr/>
        </p:nvSpPr>
        <p:spPr>
          <a:xfrm>
            <a:off x="1018903" y="4759051"/>
            <a:ext cx="7659497" cy="8586966"/>
          </a:xfrm>
          <a:prstGeom prst="rect">
            <a:avLst/>
          </a:prstGeom>
          <a:noFill/>
        </p:spPr>
        <p:txBody>
          <a:bodyPr wrap="square" rtlCol="0">
            <a:spAutoFit/>
          </a:bodyPr>
          <a:lstStyle/>
          <a:p>
            <a:r>
              <a:rPr lang="en-GB" sz="2400" dirty="0"/>
              <a:t>This project focuses on motion planning for an amphibious biologically inspired snake-like robot. The aim of this project is to create a motion planning algorithm for [1] to achieve goal navigation or environmental mapping in amphibious environments. </a:t>
            </a:r>
          </a:p>
          <a:p>
            <a:endParaRPr lang="en-GB" sz="2400" dirty="0"/>
          </a:p>
          <a:p>
            <a:r>
              <a:rPr lang="en-GB" sz="2400" dirty="0"/>
              <a:t>There have been many advancements in this particular field, from developing newer more sophisticated biologically inspired robots [1] to exploring different motion-planning methods [2], I intend to utilize and build upon these existing developments in the field to achieve the projects goal.</a:t>
            </a:r>
          </a:p>
          <a:p>
            <a:endParaRPr lang="en-GB" sz="2400" dirty="0"/>
          </a:p>
          <a:p>
            <a:r>
              <a:rPr lang="en-GB" sz="2400" dirty="0"/>
              <a:t>Currently, the state of the project consists of a snake-like robot with a testing scene in Coppelia where I've implemented a bug-like algorithm to navigate towards a goal, this goal-driven state also has 2 undulating locomotion methods, one being the classic snake-like wave and the other more eel-focused with the head remaining in front. </a:t>
            </a:r>
          </a:p>
          <a:p>
            <a:endParaRPr lang="en-GB" sz="2400" dirty="0"/>
          </a:p>
          <a:p>
            <a:r>
              <a:rPr lang="en-GB" sz="2400" dirty="0"/>
              <a:t>As well as this, I have also written extensive documentation [3] during an exploration phase describing how the example control script works, allowing you to understand how the robot senses, actuates in order to achieve it's goal.</a:t>
            </a:r>
          </a:p>
        </p:txBody>
      </p:sp>
      <p:pic>
        <p:nvPicPr>
          <p:cNvPr id="15" name="Picture 14">
            <a:extLst>
              <a:ext uri="{FF2B5EF4-FFF2-40B4-BE49-F238E27FC236}">
                <a16:creationId xmlns:a16="http://schemas.microsoft.com/office/drawing/2014/main" id="{B6B7E39C-38BC-4155-BAD4-65016DE077A1}"/>
              </a:ext>
            </a:extLst>
          </p:cNvPr>
          <p:cNvPicPr>
            <a:picLocks noChangeAspect="1"/>
          </p:cNvPicPr>
          <p:nvPr/>
        </p:nvPicPr>
        <p:blipFill>
          <a:blip r:embed="rId2"/>
          <a:stretch>
            <a:fillRect/>
          </a:stretch>
        </p:blipFill>
        <p:spPr>
          <a:xfrm>
            <a:off x="1223547" y="13628962"/>
            <a:ext cx="7264068" cy="3472580"/>
          </a:xfrm>
          <a:prstGeom prst="rect">
            <a:avLst/>
          </a:prstGeom>
        </p:spPr>
      </p:pic>
      <p:sp>
        <p:nvSpPr>
          <p:cNvPr id="16" name="TextBox 15">
            <a:extLst>
              <a:ext uri="{FF2B5EF4-FFF2-40B4-BE49-F238E27FC236}">
                <a16:creationId xmlns:a16="http://schemas.microsoft.com/office/drawing/2014/main" id="{ED14E07F-B94B-4B9B-843A-DE7F6157659F}"/>
              </a:ext>
            </a:extLst>
          </p:cNvPr>
          <p:cNvSpPr txBox="1"/>
          <p:nvPr/>
        </p:nvSpPr>
        <p:spPr>
          <a:xfrm>
            <a:off x="3433783" y="17093160"/>
            <a:ext cx="2843596" cy="523220"/>
          </a:xfrm>
          <a:prstGeom prst="rect">
            <a:avLst/>
          </a:prstGeom>
          <a:noFill/>
        </p:spPr>
        <p:txBody>
          <a:bodyPr wrap="square" rtlCol="0">
            <a:spAutoFit/>
          </a:bodyPr>
          <a:lstStyle/>
          <a:p>
            <a:r>
              <a:rPr lang="en-GB" sz="1400" dirty="0"/>
              <a:t>Figure 1: Oscillating snake-like pattern</a:t>
            </a:r>
          </a:p>
        </p:txBody>
      </p:sp>
      <p:sp>
        <p:nvSpPr>
          <p:cNvPr id="20" name="Rectangle 19">
            <a:extLst>
              <a:ext uri="{FF2B5EF4-FFF2-40B4-BE49-F238E27FC236}">
                <a16:creationId xmlns:a16="http://schemas.microsoft.com/office/drawing/2014/main" id="{92119741-CC6B-4B8E-B533-B87FDE8C15AF}"/>
              </a:ext>
            </a:extLst>
          </p:cNvPr>
          <p:cNvSpPr/>
          <p:nvPr/>
        </p:nvSpPr>
        <p:spPr>
          <a:xfrm>
            <a:off x="21965792" y="17601087"/>
            <a:ext cx="7283073" cy="304828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21" name="TextBox 20">
            <a:extLst>
              <a:ext uri="{FF2B5EF4-FFF2-40B4-BE49-F238E27FC236}">
                <a16:creationId xmlns:a16="http://schemas.microsoft.com/office/drawing/2014/main" id="{DBE1D220-70A4-4638-B10C-815AFB16C9B3}"/>
              </a:ext>
            </a:extLst>
          </p:cNvPr>
          <p:cNvSpPr txBox="1"/>
          <p:nvPr/>
        </p:nvSpPr>
        <p:spPr>
          <a:xfrm>
            <a:off x="21973235" y="17616380"/>
            <a:ext cx="7283073" cy="707886"/>
          </a:xfrm>
          <a:prstGeom prst="rect">
            <a:avLst/>
          </a:prstGeom>
          <a:solidFill>
            <a:schemeClr val="accent1"/>
          </a:solidFill>
        </p:spPr>
        <p:txBody>
          <a:bodyPr wrap="square" rtlCol="0">
            <a:spAutoFit/>
          </a:bodyPr>
          <a:lstStyle/>
          <a:p>
            <a:pPr algn="ctr"/>
            <a:r>
              <a:rPr lang="en-GB" sz="4000" b="1" dirty="0">
                <a:solidFill>
                  <a:schemeClr val="bg1"/>
                </a:solidFill>
              </a:rPr>
              <a:t>Further Information</a:t>
            </a:r>
          </a:p>
        </p:txBody>
      </p:sp>
      <p:sp>
        <p:nvSpPr>
          <p:cNvPr id="22" name="TextBox 21">
            <a:extLst>
              <a:ext uri="{FF2B5EF4-FFF2-40B4-BE49-F238E27FC236}">
                <a16:creationId xmlns:a16="http://schemas.microsoft.com/office/drawing/2014/main" id="{E560AE06-181D-4863-BF45-30BF707CEF80}"/>
              </a:ext>
            </a:extLst>
          </p:cNvPr>
          <p:cNvSpPr txBox="1"/>
          <p:nvPr/>
        </p:nvSpPr>
        <p:spPr>
          <a:xfrm>
            <a:off x="21965792" y="18299115"/>
            <a:ext cx="7283073" cy="2308324"/>
          </a:xfrm>
          <a:prstGeom prst="rect">
            <a:avLst/>
          </a:prstGeom>
          <a:noFill/>
        </p:spPr>
        <p:txBody>
          <a:bodyPr wrap="square" rtlCol="0">
            <a:spAutoFit/>
          </a:bodyPr>
          <a:lstStyle/>
          <a:p>
            <a:r>
              <a:rPr lang="en-GB" dirty="0"/>
              <a:t>[1] Robot </a:t>
            </a:r>
            <a:r>
              <a:rPr lang="en-GB" dirty="0" err="1"/>
              <a:t>Center</a:t>
            </a:r>
            <a:r>
              <a:rPr lang="en-GB" dirty="0"/>
              <a:t>. The ACM-R5 robot. (2013). [Online]. Available: </a:t>
            </a:r>
            <a:r>
              <a:rPr lang="en-GB" u="sng" dirty="0">
                <a:hlinkClick r:id="rId3"/>
              </a:rPr>
              <a:t>https://www.robotcenter.co.uk/products/acm-r5h</a:t>
            </a:r>
            <a:r>
              <a:rPr lang="en-GB" dirty="0"/>
              <a:t>. [Accessed 07/03/2020].</a:t>
            </a:r>
          </a:p>
          <a:p>
            <a:r>
              <a:rPr lang="en-GB" dirty="0"/>
              <a:t>[2] E. </a:t>
            </a:r>
            <a:r>
              <a:rPr lang="en-GB" dirty="0" err="1"/>
              <a:t>Kelasidi</a:t>
            </a:r>
            <a:r>
              <a:rPr lang="en-GB" dirty="0"/>
              <a:t>; K., Y., Pettersen; Jan, Tommy, </a:t>
            </a:r>
            <a:r>
              <a:rPr lang="en-GB" dirty="0" err="1"/>
              <a:t>Gravdahl</a:t>
            </a:r>
            <a:r>
              <a:rPr lang="en-GB" dirty="0"/>
              <a:t>. (2014). A waypoint guidance strategy for underwater snake robots. 22nd Mediterranean Conference on Control and Automation, Palermo, DOI: </a:t>
            </a:r>
            <a:r>
              <a:rPr lang="en-GB" u="sng" dirty="0">
                <a:hlinkClick r:id="rId4"/>
              </a:rPr>
              <a:t>10.1109/MED.2014.6961590</a:t>
            </a:r>
            <a:endParaRPr lang="en-GB" u="sng" dirty="0"/>
          </a:p>
          <a:p>
            <a:r>
              <a:rPr lang="en-GB" dirty="0"/>
              <a:t>[3] M. Prior. (2020). </a:t>
            </a:r>
            <a:r>
              <a:rPr lang="en-GB" dirty="0" err="1"/>
              <a:t>Github</a:t>
            </a:r>
            <a:r>
              <a:rPr lang="en-GB" dirty="0"/>
              <a:t> repository of the project. [Online]. Available: </a:t>
            </a:r>
            <a:r>
              <a:rPr lang="en-GB" dirty="0">
                <a:hlinkClick r:id="rId5"/>
              </a:rPr>
              <a:t>https://github.com/EPend/MajorProject</a:t>
            </a:r>
            <a:r>
              <a:rPr lang="en-GB" dirty="0"/>
              <a:t> [Accessed 07/03/2020].</a:t>
            </a:r>
          </a:p>
        </p:txBody>
      </p:sp>
      <p:pic>
        <p:nvPicPr>
          <p:cNvPr id="25" name="Picture 24">
            <a:extLst>
              <a:ext uri="{FF2B5EF4-FFF2-40B4-BE49-F238E27FC236}">
                <a16:creationId xmlns:a16="http://schemas.microsoft.com/office/drawing/2014/main" id="{23851696-AB96-4156-B8AF-720AB7AD314B}"/>
              </a:ext>
            </a:extLst>
          </p:cNvPr>
          <p:cNvPicPr>
            <a:picLocks noChangeAspect="1"/>
          </p:cNvPicPr>
          <p:nvPr/>
        </p:nvPicPr>
        <p:blipFill>
          <a:blip r:embed="rId6"/>
          <a:stretch>
            <a:fillRect/>
          </a:stretch>
        </p:blipFill>
        <p:spPr>
          <a:xfrm>
            <a:off x="1223547" y="17396903"/>
            <a:ext cx="7264068" cy="3562792"/>
          </a:xfrm>
          <a:prstGeom prst="rect">
            <a:avLst/>
          </a:prstGeom>
        </p:spPr>
      </p:pic>
      <p:sp>
        <p:nvSpPr>
          <p:cNvPr id="26" name="TextBox 25">
            <a:extLst>
              <a:ext uri="{FF2B5EF4-FFF2-40B4-BE49-F238E27FC236}">
                <a16:creationId xmlns:a16="http://schemas.microsoft.com/office/drawing/2014/main" id="{6D40E22F-3B86-4534-B050-34046E14A036}"/>
              </a:ext>
            </a:extLst>
          </p:cNvPr>
          <p:cNvSpPr txBox="1"/>
          <p:nvPr/>
        </p:nvSpPr>
        <p:spPr>
          <a:xfrm>
            <a:off x="3686771" y="21001828"/>
            <a:ext cx="2183975" cy="307777"/>
          </a:xfrm>
          <a:prstGeom prst="rect">
            <a:avLst/>
          </a:prstGeom>
          <a:noFill/>
        </p:spPr>
        <p:txBody>
          <a:bodyPr wrap="square" rtlCol="0">
            <a:spAutoFit/>
          </a:bodyPr>
          <a:lstStyle/>
          <a:p>
            <a:r>
              <a:rPr lang="en-GB" sz="1400" dirty="0"/>
              <a:t>Figure 2: Eel-like pattern</a:t>
            </a:r>
          </a:p>
        </p:txBody>
      </p:sp>
      <p:sp>
        <p:nvSpPr>
          <p:cNvPr id="30" name="Rectangle 29">
            <a:extLst>
              <a:ext uri="{FF2B5EF4-FFF2-40B4-BE49-F238E27FC236}">
                <a16:creationId xmlns:a16="http://schemas.microsoft.com/office/drawing/2014/main" id="{2685AFBB-A805-4084-8694-30E1CC971BF6}"/>
              </a:ext>
            </a:extLst>
          </p:cNvPr>
          <p:cNvSpPr/>
          <p:nvPr/>
        </p:nvSpPr>
        <p:spPr>
          <a:xfrm>
            <a:off x="9480349" y="4075547"/>
            <a:ext cx="11704320" cy="1182321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a:extLst>
              <a:ext uri="{FF2B5EF4-FFF2-40B4-BE49-F238E27FC236}">
                <a16:creationId xmlns:a16="http://schemas.microsoft.com/office/drawing/2014/main" id="{5A0864A8-E9B6-47F5-A5D7-0CD21D138E63}"/>
              </a:ext>
            </a:extLst>
          </p:cNvPr>
          <p:cNvSpPr txBox="1"/>
          <p:nvPr/>
        </p:nvSpPr>
        <p:spPr>
          <a:xfrm>
            <a:off x="9480349" y="4051165"/>
            <a:ext cx="11704320" cy="707886"/>
          </a:xfrm>
          <a:prstGeom prst="rect">
            <a:avLst/>
          </a:prstGeom>
          <a:solidFill>
            <a:schemeClr val="accent1"/>
          </a:solidFill>
        </p:spPr>
        <p:txBody>
          <a:bodyPr wrap="square" rtlCol="0">
            <a:spAutoFit/>
          </a:bodyPr>
          <a:lstStyle/>
          <a:p>
            <a:pPr algn="ctr"/>
            <a:r>
              <a:rPr lang="en-GB" sz="4000" b="1" dirty="0">
                <a:solidFill>
                  <a:schemeClr val="bg1"/>
                </a:solidFill>
              </a:rPr>
              <a:t>Technical Information</a:t>
            </a:r>
          </a:p>
        </p:txBody>
      </p:sp>
      <p:sp>
        <p:nvSpPr>
          <p:cNvPr id="33" name="Rectangle 32">
            <a:extLst>
              <a:ext uri="{FF2B5EF4-FFF2-40B4-BE49-F238E27FC236}">
                <a16:creationId xmlns:a16="http://schemas.microsoft.com/office/drawing/2014/main" id="{D384FADD-A9FE-49DC-AA39-DBA9E815245C}"/>
              </a:ext>
            </a:extLst>
          </p:cNvPr>
          <p:cNvSpPr/>
          <p:nvPr/>
        </p:nvSpPr>
        <p:spPr>
          <a:xfrm>
            <a:off x="21965793" y="4026782"/>
            <a:ext cx="7269691" cy="133701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4" name="TextBox 33">
            <a:extLst>
              <a:ext uri="{FF2B5EF4-FFF2-40B4-BE49-F238E27FC236}">
                <a16:creationId xmlns:a16="http://schemas.microsoft.com/office/drawing/2014/main" id="{CD757464-D90D-440C-A052-A02577D52747}"/>
              </a:ext>
            </a:extLst>
          </p:cNvPr>
          <p:cNvSpPr txBox="1"/>
          <p:nvPr/>
        </p:nvSpPr>
        <p:spPr>
          <a:xfrm>
            <a:off x="21986618" y="4051165"/>
            <a:ext cx="7269691" cy="707886"/>
          </a:xfrm>
          <a:prstGeom prst="rect">
            <a:avLst/>
          </a:prstGeom>
          <a:solidFill>
            <a:schemeClr val="accent1"/>
          </a:solidFill>
        </p:spPr>
        <p:txBody>
          <a:bodyPr wrap="square" rtlCol="0">
            <a:spAutoFit/>
          </a:bodyPr>
          <a:lstStyle/>
          <a:p>
            <a:pPr algn="ctr"/>
            <a:r>
              <a:rPr lang="en-GB" sz="4000" b="1" dirty="0">
                <a:solidFill>
                  <a:schemeClr val="bg1"/>
                </a:solidFill>
              </a:rPr>
              <a:t>Remaining &amp; Future Work</a:t>
            </a:r>
          </a:p>
        </p:txBody>
      </p:sp>
      <p:sp>
        <p:nvSpPr>
          <p:cNvPr id="2" name="TextBox 1">
            <a:extLst>
              <a:ext uri="{FF2B5EF4-FFF2-40B4-BE49-F238E27FC236}">
                <a16:creationId xmlns:a16="http://schemas.microsoft.com/office/drawing/2014/main" id="{643E899D-267E-4CC5-A86F-97F0C1BBA251}"/>
              </a:ext>
            </a:extLst>
          </p:cNvPr>
          <p:cNvSpPr txBox="1"/>
          <p:nvPr/>
        </p:nvSpPr>
        <p:spPr>
          <a:xfrm>
            <a:off x="9480349" y="4783433"/>
            <a:ext cx="11704320" cy="11418510"/>
          </a:xfrm>
          <a:prstGeom prst="rect">
            <a:avLst/>
          </a:prstGeom>
          <a:noFill/>
        </p:spPr>
        <p:txBody>
          <a:bodyPr wrap="square" rtlCol="0">
            <a:spAutoFit/>
          </a:bodyPr>
          <a:lstStyle/>
          <a:p>
            <a:r>
              <a:rPr lang="en-GB" sz="2400" dirty="0"/>
              <a:t>This project is built using a simulator called CoppleiaSim with project files available in my GitHub repository [3], with the control scripts currently written in Lua.</a:t>
            </a:r>
          </a:p>
          <a:p>
            <a:endParaRPr lang="en-GB" sz="2400" b="1" dirty="0"/>
          </a:p>
          <a:p>
            <a:r>
              <a:rPr lang="en-GB" sz="2800" b="1" dirty="0"/>
              <a:t>How locomotion is achieved</a:t>
            </a:r>
          </a:p>
          <a:p>
            <a:r>
              <a:rPr lang="en-GB" sz="2400" dirty="0"/>
              <a:t>Locomotion for the robot was quite a challenge as there were many different factors to take into account, however in the end I decided upon an undulatory locomotion style where the robot would undulate back and forth creating a wave. This was achieved through having phases of motion, where one would oscillate left until a certain threshold and the other </a:t>
            </a:r>
          </a:p>
          <a:p>
            <a:r>
              <a:rPr lang="en-GB" sz="2400" b="1" dirty="0"/>
              <a:t>Eel-like:</a:t>
            </a:r>
          </a:p>
          <a:p>
            <a:r>
              <a:rPr lang="en-GB" sz="2400" dirty="0"/>
              <a:t>An Eel-like locomotion was achieved through staggering the motion across each of the links, currently the robot uses a respondable setup in which each link will mimic the head on a delay; I reduced the impact of oscillation the closer the link was to head creating an eel-like effect where the head would stay in front during travel.</a:t>
            </a:r>
          </a:p>
          <a:p>
            <a:r>
              <a:rPr lang="en-GB" sz="2800" b="1" dirty="0"/>
              <a:t>Goal navigation</a:t>
            </a:r>
          </a:p>
          <a:p>
            <a:r>
              <a:rPr lang="en-GB" sz="2400" dirty="0"/>
              <a:t>Goal navigation is implemented in a way that we take the distance between the robot and it’s goal (A pre-defined object in the simulator) which is calculated by the square root of the difference in X and Y between the two; with the distance we can periodically store snapshots of how far the robot is and use that to determine if we need to move left or right in order to navigate towards the goal.</a:t>
            </a:r>
          </a:p>
          <a:p>
            <a:r>
              <a:rPr lang="en-GB" sz="2800" b="1" dirty="0"/>
              <a:t>Issues</a:t>
            </a:r>
          </a:p>
          <a:p>
            <a:r>
              <a:rPr lang="en-GB" sz="2400" dirty="0"/>
              <a:t>Initially the main problem was trying to figure out what the robot already did, since the robot came pre-packed into the software it already had some basic control scripts which I had to figure out before I could control the robot. I also learnt around this time that all movements were randomised so I added some additional sensing widgets to the robot to make controlling it easier.</a:t>
            </a:r>
          </a:p>
          <a:p>
            <a:endParaRPr lang="en-GB" sz="2800" b="1" dirty="0"/>
          </a:p>
          <a:p>
            <a:r>
              <a:rPr lang="en-GB" sz="2400" dirty="0"/>
              <a:t>Goal navigation posed the biggest problem, having initially just implemented a coordinate based system I had problems with it ruining the snakes locomotion style, so I added an additional distance-based check.</a:t>
            </a:r>
          </a:p>
          <a:p>
            <a:endParaRPr lang="en-GB" sz="2400" dirty="0"/>
          </a:p>
        </p:txBody>
      </p:sp>
      <p:sp>
        <p:nvSpPr>
          <p:cNvPr id="23" name="TextBox 22">
            <a:extLst>
              <a:ext uri="{FF2B5EF4-FFF2-40B4-BE49-F238E27FC236}">
                <a16:creationId xmlns:a16="http://schemas.microsoft.com/office/drawing/2014/main" id="{1E779169-56A0-4437-A3D2-041C785514A0}"/>
              </a:ext>
            </a:extLst>
          </p:cNvPr>
          <p:cNvSpPr txBox="1"/>
          <p:nvPr/>
        </p:nvSpPr>
        <p:spPr>
          <a:xfrm>
            <a:off x="11240079" y="20751750"/>
            <a:ext cx="3412615" cy="307777"/>
          </a:xfrm>
          <a:prstGeom prst="rect">
            <a:avLst/>
          </a:prstGeom>
          <a:noFill/>
        </p:spPr>
        <p:txBody>
          <a:bodyPr wrap="square" rtlCol="0">
            <a:spAutoFit/>
          </a:bodyPr>
          <a:lstStyle/>
          <a:p>
            <a:r>
              <a:rPr lang="en-GB" sz="1400" dirty="0"/>
              <a:t>Figure 3: Snake navigating towards goal</a:t>
            </a:r>
          </a:p>
        </p:txBody>
      </p:sp>
      <p:pic>
        <p:nvPicPr>
          <p:cNvPr id="6" name="Picture 5">
            <a:extLst>
              <a:ext uri="{FF2B5EF4-FFF2-40B4-BE49-F238E27FC236}">
                <a16:creationId xmlns:a16="http://schemas.microsoft.com/office/drawing/2014/main" id="{A287BA27-1B92-48D6-87F2-7A8F363CF5F0}"/>
              </a:ext>
            </a:extLst>
          </p:cNvPr>
          <p:cNvPicPr>
            <a:picLocks noChangeAspect="1"/>
          </p:cNvPicPr>
          <p:nvPr/>
        </p:nvPicPr>
        <p:blipFill>
          <a:blip r:embed="rId7"/>
          <a:stretch>
            <a:fillRect/>
          </a:stretch>
        </p:blipFill>
        <p:spPr>
          <a:xfrm>
            <a:off x="16941389" y="16606268"/>
            <a:ext cx="4033288" cy="4043100"/>
          </a:xfrm>
          <a:prstGeom prst="rect">
            <a:avLst/>
          </a:prstGeom>
        </p:spPr>
      </p:pic>
      <p:sp>
        <p:nvSpPr>
          <p:cNvPr id="24" name="TextBox 23">
            <a:extLst>
              <a:ext uri="{FF2B5EF4-FFF2-40B4-BE49-F238E27FC236}">
                <a16:creationId xmlns:a16="http://schemas.microsoft.com/office/drawing/2014/main" id="{BA4E3CBB-2A17-4A01-A42D-D56D763986F6}"/>
              </a:ext>
            </a:extLst>
          </p:cNvPr>
          <p:cNvSpPr txBox="1"/>
          <p:nvPr/>
        </p:nvSpPr>
        <p:spPr>
          <a:xfrm>
            <a:off x="17118683" y="20713356"/>
            <a:ext cx="3678702" cy="307777"/>
          </a:xfrm>
          <a:prstGeom prst="rect">
            <a:avLst/>
          </a:prstGeom>
          <a:noFill/>
        </p:spPr>
        <p:txBody>
          <a:bodyPr wrap="square" rtlCol="0">
            <a:spAutoFit/>
          </a:bodyPr>
          <a:lstStyle/>
          <a:p>
            <a:r>
              <a:rPr lang="en-GB" sz="1400" dirty="0"/>
              <a:t>Figure 4: Example of path planning in Coppelia</a:t>
            </a:r>
          </a:p>
        </p:txBody>
      </p:sp>
      <p:pic>
        <p:nvPicPr>
          <p:cNvPr id="7" name="Picture 6">
            <a:extLst>
              <a:ext uri="{FF2B5EF4-FFF2-40B4-BE49-F238E27FC236}">
                <a16:creationId xmlns:a16="http://schemas.microsoft.com/office/drawing/2014/main" id="{A88E8FAC-9E50-4F1C-A292-E0AC237D0354}"/>
              </a:ext>
            </a:extLst>
          </p:cNvPr>
          <p:cNvPicPr>
            <a:picLocks noChangeAspect="1"/>
          </p:cNvPicPr>
          <p:nvPr/>
        </p:nvPicPr>
        <p:blipFill>
          <a:blip r:embed="rId8"/>
          <a:stretch>
            <a:fillRect/>
          </a:stretch>
        </p:blipFill>
        <p:spPr>
          <a:xfrm>
            <a:off x="9478730" y="16693524"/>
            <a:ext cx="6935314" cy="4019832"/>
          </a:xfrm>
          <a:prstGeom prst="rect">
            <a:avLst/>
          </a:prstGeom>
        </p:spPr>
      </p:pic>
      <p:sp>
        <p:nvSpPr>
          <p:cNvPr id="9" name="TextBox 8">
            <a:extLst>
              <a:ext uri="{FF2B5EF4-FFF2-40B4-BE49-F238E27FC236}">
                <a16:creationId xmlns:a16="http://schemas.microsoft.com/office/drawing/2014/main" id="{75EA17C5-6635-47B1-B864-21355B84BCF9}"/>
              </a:ext>
            </a:extLst>
          </p:cNvPr>
          <p:cNvSpPr txBox="1"/>
          <p:nvPr/>
        </p:nvSpPr>
        <p:spPr>
          <a:xfrm>
            <a:off x="21986618" y="4759051"/>
            <a:ext cx="7269691" cy="12649617"/>
          </a:xfrm>
          <a:prstGeom prst="rect">
            <a:avLst/>
          </a:prstGeom>
          <a:noFill/>
        </p:spPr>
        <p:txBody>
          <a:bodyPr wrap="square" rtlCol="0">
            <a:spAutoFit/>
          </a:bodyPr>
          <a:lstStyle/>
          <a:p>
            <a:r>
              <a:rPr lang="en-GB" sz="2400" dirty="0"/>
              <a:t>To complete this project I need to implement a more robust version of goal navigation, ideally one involving path planning, see figure 4, which will allow the robot to navigate via a pre-defined path at the start of the simulation, making motion-planning easier.</a:t>
            </a:r>
          </a:p>
          <a:p>
            <a:endParaRPr lang="en-GB" sz="2400" dirty="0"/>
          </a:p>
          <a:p>
            <a:r>
              <a:rPr lang="en-GB" sz="2400" dirty="0"/>
              <a:t>A major requirement is also to properly calculate the hydrodynamics of the robot so that it mimics the properties of water given certain situations. This will also include extending the current goal navigation to allow for goals to be underwater for this to be tested properly, at the moment the robot is restricted on land.</a:t>
            </a:r>
          </a:p>
          <a:p>
            <a:endParaRPr lang="en-GB" sz="2400" dirty="0"/>
          </a:p>
          <a:p>
            <a:r>
              <a:rPr lang="en-GB" sz="2400" dirty="0"/>
              <a:t>An additional goal was to extend the goal navigation so that the robot wouldn’t have to have information about the goal, this would require the front sensor to be used in conjunction with other sensors to recognise and navigate towards the goal. It would also require a lot of research into recognition under different proposed environments using the Vision Sensor offered by Coppelia.</a:t>
            </a:r>
          </a:p>
          <a:p>
            <a:endParaRPr lang="en-GB" sz="2400" dirty="0"/>
          </a:p>
          <a:p>
            <a:r>
              <a:rPr lang="en-GB" sz="2400" dirty="0"/>
              <a:t>In order to further extend this project I would have to implement a more sophisticated mapping algorithm (SLAM etc) which will provide a more extendable solution over the current X/Y cartesian based implementation.</a:t>
            </a:r>
          </a:p>
          <a:p>
            <a:endParaRPr lang="en-GB" sz="2400" dirty="0"/>
          </a:p>
          <a:p>
            <a:r>
              <a:rPr lang="en-GB" sz="2400" dirty="0"/>
              <a:t>I would also like to implement a proper motion control system instead of the current version I have, preferably with a voting-based system that can influence the current angle instead of an underlying control system with an overhead influencing factor such as goal or object detection.</a:t>
            </a:r>
          </a:p>
        </p:txBody>
      </p:sp>
    </p:spTree>
    <p:extLst>
      <p:ext uri="{BB962C8B-B14F-4D97-AF65-F5344CB8AC3E}">
        <p14:creationId xmlns:p14="http://schemas.microsoft.com/office/powerpoint/2010/main" val="1246965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1308</TotalTime>
  <Words>959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Prior</dc:creator>
  <cp:lastModifiedBy>Matthew Prior</cp:lastModifiedBy>
  <cp:revision>40</cp:revision>
  <dcterms:created xsi:type="dcterms:W3CDTF">2020-03-07T13:17:53Z</dcterms:created>
  <dcterms:modified xsi:type="dcterms:W3CDTF">2020-03-08T11:32:02Z</dcterms:modified>
</cp:coreProperties>
</file>