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3"/>
  </p:notesMasterIdLst>
  <p:sldIdLst>
    <p:sldId id="256" r:id="rId2"/>
    <p:sldId id="275" r:id="rId3"/>
    <p:sldId id="260" r:id="rId4"/>
    <p:sldId id="258" r:id="rId5"/>
    <p:sldId id="259" r:id="rId6"/>
    <p:sldId id="262" r:id="rId7"/>
    <p:sldId id="263" r:id="rId8"/>
    <p:sldId id="261" r:id="rId9"/>
    <p:sldId id="266" r:id="rId10"/>
    <p:sldId id="267" r:id="rId11"/>
    <p:sldId id="264" r:id="rId12"/>
    <p:sldId id="268" r:id="rId13"/>
    <p:sldId id="265" r:id="rId14"/>
    <p:sldId id="270" r:id="rId15"/>
    <p:sldId id="271" r:id="rId16"/>
    <p:sldId id="269" r:id="rId17"/>
    <p:sldId id="272" r:id="rId18"/>
    <p:sldId id="273" r:id="rId19"/>
    <p:sldId id="274" r:id="rId20"/>
    <p:sldId id="276" r:id="rId21"/>
    <p:sldId id="277" r:id="rId22"/>
    <p:sldId id="278" r:id="rId23"/>
    <p:sldId id="279" r:id="rId24"/>
    <p:sldId id="280" r:id="rId25"/>
    <p:sldId id="281" r:id="rId26"/>
    <p:sldId id="283" r:id="rId27"/>
    <p:sldId id="284" r:id="rId28"/>
    <p:sldId id="285" r:id="rId29"/>
    <p:sldId id="286" r:id="rId30"/>
    <p:sldId id="287" r:id="rId31"/>
    <p:sldId id="289" r:id="rId32"/>
    <p:sldId id="290" r:id="rId33"/>
    <p:sldId id="291" r:id="rId34"/>
    <p:sldId id="292" r:id="rId35"/>
    <p:sldId id="294" r:id="rId36"/>
    <p:sldId id="293" r:id="rId37"/>
    <p:sldId id="295" r:id="rId38"/>
    <p:sldId id="296" r:id="rId39"/>
    <p:sldId id="297" r:id="rId40"/>
    <p:sldId id="298" r:id="rId41"/>
    <p:sldId id="299" r:id="rId42"/>
    <p:sldId id="301" r:id="rId43"/>
    <p:sldId id="302" r:id="rId44"/>
    <p:sldId id="303" r:id="rId45"/>
    <p:sldId id="304" r:id="rId46"/>
    <p:sldId id="305" r:id="rId47"/>
    <p:sldId id="306" r:id="rId48"/>
    <p:sldId id="307" r:id="rId49"/>
    <p:sldId id="308" r:id="rId50"/>
    <p:sldId id="309" r:id="rId51"/>
    <p:sldId id="310" r:id="rId52"/>
    <p:sldId id="311" r:id="rId53"/>
    <p:sldId id="312" r:id="rId54"/>
    <p:sldId id="313" r:id="rId55"/>
    <p:sldId id="314" r:id="rId56"/>
    <p:sldId id="315" r:id="rId57"/>
    <p:sldId id="316" r:id="rId58"/>
    <p:sldId id="318" r:id="rId59"/>
    <p:sldId id="317" r:id="rId60"/>
    <p:sldId id="319" r:id="rId61"/>
    <p:sldId id="320" r:id="rId62"/>
    <p:sldId id="322" r:id="rId63"/>
    <p:sldId id="321" r:id="rId64"/>
    <p:sldId id="323" r:id="rId65"/>
    <p:sldId id="324" r:id="rId66"/>
    <p:sldId id="325" r:id="rId67"/>
    <p:sldId id="326" r:id="rId68"/>
    <p:sldId id="327" r:id="rId69"/>
    <p:sldId id="328" r:id="rId70"/>
    <p:sldId id="329" r:id="rId71"/>
    <p:sldId id="330" r:id="rId7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8" autoAdjust="0"/>
    <p:restoredTop sz="68298" autoAdjust="0"/>
  </p:normalViewPr>
  <p:slideViewPr>
    <p:cSldViewPr snapToGrid="0">
      <p:cViewPr varScale="1">
        <p:scale>
          <a:sx n="82" d="100"/>
          <a:sy n="82" d="100"/>
        </p:scale>
        <p:origin x="169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47B90C-FE49-44DE-93E7-FA9DDECBEA03}" type="datetimeFigureOut">
              <a:rPr lang="en-US" smtClean="0"/>
              <a:t>10-Oct-19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1D5B97-ACF5-4677-A104-92B2393AA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3524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1565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1807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1801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7818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6415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9841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Next</a:t>
            </a:r>
            <a:r>
              <a:rPr lang="en-US" baseline="0" dirty="0" smtClean="0"/>
              <a:t> must be invoked to complete request processing pipeline and render result. If not called – it won’t </a:t>
            </a:r>
            <a:r>
              <a:rPr lang="en-US" baseline="0" smtClean="0"/>
              <a:t>be rendered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9587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4271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5304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output is after because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 is written in the post-processed stage of the result filter.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this case attribute order doesn’t matter.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0949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642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OnActionExecuting</a:t>
            </a:r>
            <a:r>
              <a:rPr lang="en-US" baseline="0" dirty="0" smtClean="0"/>
              <a:t> – before the action method is invoked</a:t>
            </a:r>
          </a:p>
          <a:p>
            <a:r>
              <a:rPr lang="en-US" baseline="0" dirty="0" err="1" smtClean="0"/>
              <a:t>OnActionExecuted</a:t>
            </a:r>
            <a:r>
              <a:rPr lang="en-US" baseline="0" dirty="0" smtClean="0"/>
              <a:t> – after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30583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8830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3530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96050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77864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0458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03375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74193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52779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71722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5920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26979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03596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06367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94997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16841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8776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57742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09596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12474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45494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Аналог</a:t>
            </a:r>
            <a:r>
              <a:rPr lang="ru-RU" baseline="0" dirty="0" smtClean="0"/>
              <a:t> </a:t>
            </a:r>
            <a:r>
              <a:rPr lang="en-US" baseline="0" dirty="0" smtClean="0"/>
              <a:t>type </a:t>
            </a:r>
            <a:r>
              <a:rPr lang="ru-RU" baseline="0" dirty="0" smtClean="0"/>
              <a:t>и </a:t>
            </a:r>
            <a:r>
              <a:rPr lang="en-US" baseline="0" dirty="0" smtClean="0"/>
              <a:t>Service </a:t>
            </a:r>
            <a:r>
              <a:rPr lang="ru-RU" baseline="0" dirty="0" smtClean="0"/>
              <a:t>фильтров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860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25937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 filters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86257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04402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05510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68775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91587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57977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27991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40311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3341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60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2791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5641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3922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9712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E22BE-79DE-4FFF-A515-BF1CA8DF801A}" type="datetimeFigureOut">
              <a:rPr lang="en-US" smtClean="0"/>
              <a:t>10-Oct-19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083D7-7BCC-40CC-9B8C-411F7F482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443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E22BE-79DE-4FFF-A515-BF1CA8DF801A}" type="datetimeFigureOut">
              <a:rPr lang="en-US" smtClean="0"/>
              <a:t>10-Oct-19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083D7-7BCC-40CC-9B8C-411F7F482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421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E22BE-79DE-4FFF-A515-BF1CA8DF801A}" type="datetimeFigureOut">
              <a:rPr lang="en-US" smtClean="0"/>
              <a:t>10-Oct-19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083D7-7BCC-40CC-9B8C-411F7F482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469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E22BE-79DE-4FFF-A515-BF1CA8DF801A}" type="datetimeFigureOut">
              <a:rPr lang="en-US" smtClean="0"/>
              <a:t>10-Oct-19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083D7-7BCC-40CC-9B8C-411F7F482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817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E22BE-79DE-4FFF-A515-BF1CA8DF801A}" type="datetimeFigureOut">
              <a:rPr lang="en-US" smtClean="0"/>
              <a:t>10-Oct-19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083D7-7BCC-40CC-9B8C-411F7F482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553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E22BE-79DE-4FFF-A515-BF1CA8DF801A}" type="datetimeFigureOut">
              <a:rPr lang="en-US" smtClean="0"/>
              <a:t>10-Oct-19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083D7-7BCC-40CC-9B8C-411F7F482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428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E22BE-79DE-4FFF-A515-BF1CA8DF801A}" type="datetimeFigureOut">
              <a:rPr lang="en-US" smtClean="0"/>
              <a:t>10-Oct-19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083D7-7BCC-40CC-9B8C-411F7F482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541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E22BE-79DE-4FFF-A515-BF1CA8DF801A}" type="datetimeFigureOut">
              <a:rPr lang="en-US" smtClean="0"/>
              <a:t>10-Oct-19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083D7-7BCC-40CC-9B8C-411F7F482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065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E22BE-79DE-4FFF-A515-BF1CA8DF801A}" type="datetimeFigureOut">
              <a:rPr lang="en-US" smtClean="0"/>
              <a:t>10-Oct-19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083D7-7BCC-40CC-9B8C-411F7F482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037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E22BE-79DE-4FFF-A515-BF1CA8DF801A}" type="datetimeFigureOut">
              <a:rPr lang="en-US" smtClean="0"/>
              <a:t>10-Oct-19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083D7-7BCC-40CC-9B8C-411F7F482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934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E22BE-79DE-4FFF-A515-BF1CA8DF801A}" type="datetimeFigureOut">
              <a:rPr lang="en-US" smtClean="0"/>
              <a:t>10-Oct-19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083D7-7BCC-40CC-9B8C-411F7F482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507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2E22BE-79DE-4FFF-A515-BF1CA8DF801A}" type="datetimeFigureOut">
              <a:rPr lang="en-US" smtClean="0"/>
              <a:t>10-Oct-19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8083D7-7BCC-40CC-9B8C-411F7F482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239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Pilyaev/ASPNetCoreMVC" TargetMode="External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80646"/>
            <a:ext cx="9144000" cy="3029317"/>
          </a:xfrm>
        </p:spPr>
        <p:txBody>
          <a:bodyPr/>
          <a:lstStyle/>
          <a:p>
            <a:r>
              <a:rPr lang="en-US" dirty="0" err="1" smtClean="0"/>
              <a:t>Midlleware</a:t>
            </a:r>
            <a:r>
              <a:rPr lang="en-US" dirty="0" smtClean="0"/>
              <a:t> and filters in</a:t>
            </a:r>
            <a:br>
              <a:rPr lang="en-US" dirty="0" smtClean="0"/>
            </a:br>
            <a:r>
              <a:rPr lang="en-US" dirty="0" smtClean="0"/>
              <a:t>ASP </a:t>
            </a:r>
            <a:r>
              <a:rPr lang="en-US" dirty="0" err="1" smtClean="0"/>
              <a:t>.Net</a:t>
            </a:r>
            <a:r>
              <a:rPr lang="en-US" dirty="0" smtClean="0"/>
              <a:t> Core MVC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Evgeniy </a:t>
            </a:r>
            <a:r>
              <a:rPr lang="en-US" dirty="0" err="1" smtClean="0"/>
              <a:t>Pilyaev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623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Short-Circuiting Middleware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474" y="1822071"/>
            <a:ext cx="11325051" cy="4771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625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Request-editing Middleware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95651"/>
            <a:ext cx="10662568" cy="5123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897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Request-editing Middleware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564" y="1759940"/>
            <a:ext cx="11764871" cy="4417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468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Response-editing Middleware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71140"/>
            <a:ext cx="10700245" cy="5460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159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971" y="71510"/>
            <a:ext cx="7299121" cy="66278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Response-editing Middleware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953" y="734291"/>
            <a:ext cx="10915650" cy="608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607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028" y="415459"/>
            <a:ext cx="7299121" cy="66278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Response-editing Middleware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28" y="1655426"/>
            <a:ext cx="11413344" cy="4678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519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Implement </a:t>
            </a:r>
            <a:r>
              <a:rPr lang="en-US" dirty="0" err="1" smtClean="0"/>
              <a:t>IFilterMetadata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namespace </a:t>
            </a:r>
            <a:r>
              <a:rPr lang="en-US" dirty="0" err="1">
                <a:latin typeface="Consolas" panose="020B0609020204030204" pitchFamily="49" charset="0"/>
              </a:rPr>
              <a:t>Microsoft.AspNetCore.Mvc.Filters</a:t>
            </a:r>
            <a:r>
              <a:rPr lang="en-US" dirty="0"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	public </a:t>
            </a:r>
            <a:r>
              <a:rPr lang="en-US" dirty="0">
                <a:latin typeface="Consolas" panose="020B0609020204030204" pitchFamily="49" charset="0"/>
              </a:rPr>
              <a:t>interface </a:t>
            </a:r>
            <a:r>
              <a:rPr lang="en-US" dirty="0" err="1">
                <a:latin typeface="Consolas" panose="020B0609020204030204" pitchFamily="49" charset="0"/>
              </a:rPr>
              <a:t>IFilterMetadata</a:t>
            </a:r>
            <a:r>
              <a:rPr lang="en-US" dirty="0">
                <a:latin typeface="Consolas" panose="020B0609020204030204" pitchFamily="49" charset="0"/>
              </a:rPr>
              <a:t> { }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42834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1631" y="169068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	</a:t>
            </a:r>
            <a:r>
              <a:rPr lang="en-US" sz="3600" dirty="0" smtClean="0"/>
              <a:t>Types and order of filters:</a:t>
            </a:r>
          </a:p>
          <a:p>
            <a:pPr marL="0" indent="0">
              <a:buNone/>
            </a:pPr>
            <a:endParaRPr lang="en-US" sz="3600" dirty="0" smtClean="0"/>
          </a:p>
          <a:p>
            <a:r>
              <a:rPr lang="en-US" sz="3600" dirty="0" smtClean="0"/>
              <a:t>Authorization – I(</a:t>
            </a:r>
            <a:r>
              <a:rPr lang="en-US" sz="3600" dirty="0" err="1" smtClean="0"/>
              <a:t>Async</a:t>
            </a:r>
            <a:r>
              <a:rPr lang="en-US" sz="3600" dirty="0" smtClean="0"/>
              <a:t>)</a:t>
            </a:r>
            <a:r>
              <a:rPr lang="en-US" sz="3600" dirty="0" err="1" smtClean="0"/>
              <a:t>AuthorizationFilter</a:t>
            </a:r>
            <a:endParaRPr lang="en-US" sz="3600" dirty="0" smtClean="0"/>
          </a:p>
          <a:p>
            <a:r>
              <a:rPr lang="en-US" sz="3600" dirty="0" smtClean="0"/>
              <a:t>Action – I(</a:t>
            </a:r>
            <a:r>
              <a:rPr lang="en-US" sz="3600" dirty="0" err="1" smtClean="0"/>
              <a:t>Async</a:t>
            </a:r>
            <a:r>
              <a:rPr lang="en-US" sz="3600" dirty="0" smtClean="0"/>
              <a:t>)</a:t>
            </a:r>
            <a:r>
              <a:rPr lang="en-US" sz="3600" dirty="0" err="1" smtClean="0"/>
              <a:t>ActionFilter</a:t>
            </a:r>
            <a:endParaRPr lang="en-US" sz="3600" dirty="0" smtClean="0"/>
          </a:p>
          <a:p>
            <a:r>
              <a:rPr lang="en-US" sz="3600" dirty="0" smtClean="0"/>
              <a:t>Result – I(</a:t>
            </a:r>
            <a:r>
              <a:rPr lang="en-US" sz="3600" dirty="0" err="1" smtClean="0"/>
              <a:t>Async</a:t>
            </a:r>
            <a:r>
              <a:rPr lang="en-US" sz="3600" dirty="0" smtClean="0"/>
              <a:t>)</a:t>
            </a:r>
            <a:r>
              <a:rPr lang="en-US" sz="3600" dirty="0" err="1" smtClean="0"/>
              <a:t>ResultFilter</a:t>
            </a:r>
            <a:endParaRPr lang="en-US" sz="3600" dirty="0" smtClean="0"/>
          </a:p>
          <a:p>
            <a:r>
              <a:rPr lang="en-US" sz="3600" dirty="0" smtClean="0"/>
              <a:t>Exception – I(</a:t>
            </a:r>
            <a:r>
              <a:rPr lang="en-US" sz="3600" dirty="0" err="1" smtClean="0"/>
              <a:t>Async</a:t>
            </a:r>
            <a:r>
              <a:rPr lang="en-US" sz="3600" dirty="0" smtClean="0"/>
              <a:t>)</a:t>
            </a:r>
            <a:r>
              <a:rPr lang="en-US" sz="3600" dirty="0" err="1" smtClean="0"/>
              <a:t>ExceptionFilter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404820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Authorization filters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namespace </a:t>
            </a:r>
            <a:r>
              <a:rPr lang="en-US" dirty="0" err="1"/>
              <a:t>Microsoft.AspNetCore.Mvc.Filters</a:t>
            </a:r>
            <a:r>
              <a:rPr lang="en-US" dirty="0"/>
              <a:t> </a:t>
            </a:r>
            <a:r>
              <a:rPr lang="en-US" dirty="0" smtClean="0"/>
              <a:t>{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public </a:t>
            </a:r>
            <a:r>
              <a:rPr lang="en-US" dirty="0"/>
              <a:t>interface </a:t>
            </a:r>
            <a:r>
              <a:rPr lang="en-US" dirty="0" err="1"/>
              <a:t>IAuthorizationFilter</a:t>
            </a:r>
            <a:r>
              <a:rPr lang="en-US" dirty="0"/>
              <a:t> : </a:t>
            </a:r>
            <a:r>
              <a:rPr lang="en-US" dirty="0" err="1"/>
              <a:t>IFilterMetadata</a:t>
            </a:r>
            <a:r>
              <a:rPr lang="en-US" dirty="0"/>
              <a:t> {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	void </a:t>
            </a:r>
            <a:r>
              <a:rPr lang="en-US" dirty="0" err="1"/>
              <a:t>OnAuthorization</a:t>
            </a:r>
            <a:r>
              <a:rPr lang="en-US" dirty="0"/>
              <a:t>(</a:t>
            </a:r>
            <a:r>
              <a:rPr lang="en-US" dirty="0" err="1"/>
              <a:t>AuthorizationFilterContext</a:t>
            </a:r>
            <a:r>
              <a:rPr lang="en-US" dirty="0"/>
              <a:t> context);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}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37217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Async</a:t>
            </a:r>
            <a:r>
              <a:rPr lang="en-US" dirty="0" smtClean="0"/>
              <a:t> authorization filters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1943321"/>
            <a:ext cx="113538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namespace </a:t>
            </a:r>
            <a:r>
              <a:rPr lang="en-US" dirty="0" err="1"/>
              <a:t>Microsoft.AspNetCore.Mvc.Filters</a:t>
            </a:r>
            <a:r>
              <a:rPr lang="en-US" dirty="0"/>
              <a:t> </a:t>
            </a:r>
            <a:r>
              <a:rPr lang="en-US" dirty="0" smtClean="0"/>
              <a:t>{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public </a:t>
            </a:r>
            <a:r>
              <a:rPr lang="en-US" dirty="0"/>
              <a:t>interface </a:t>
            </a:r>
            <a:r>
              <a:rPr lang="en-US" dirty="0" err="1"/>
              <a:t>IAsyncAuthorizationFilter</a:t>
            </a:r>
            <a:r>
              <a:rPr lang="en-US" dirty="0"/>
              <a:t> : </a:t>
            </a:r>
            <a:r>
              <a:rPr lang="en-US" dirty="0" err="1"/>
              <a:t>IFilterMetadata</a:t>
            </a:r>
            <a:r>
              <a:rPr lang="en-US" dirty="0"/>
              <a:t> {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	Task </a:t>
            </a:r>
            <a:r>
              <a:rPr lang="en-US" dirty="0" err="1"/>
              <a:t>OnAuthorizationAsync</a:t>
            </a:r>
            <a:r>
              <a:rPr lang="en-US" dirty="0"/>
              <a:t>(</a:t>
            </a:r>
            <a:r>
              <a:rPr lang="en-US" dirty="0" err="1"/>
              <a:t>AuthorizationFilterContext</a:t>
            </a:r>
            <a:r>
              <a:rPr lang="en-US" dirty="0"/>
              <a:t> context);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}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340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Middleware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272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Middleware </a:t>
            </a:r>
            <a:r>
              <a:rPr lang="en-US" dirty="0"/>
              <a:t>is the term used for the components that are combined to form the request pipeline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Content-Generating</a:t>
            </a:r>
          </a:p>
          <a:p>
            <a:r>
              <a:rPr lang="en-US" dirty="0" smtClean="0"/>
              <a:t>Short-circuiting</a:t>
            </a:r>
          </a:p>
          <a:p>
            <a:r>
              <a:rPr lang="en-US" dirty="0" smtClean="0"/>
              <a:t>Request-editing</a:t>
            </a:r>
          </a:p>
          <a:p>
            <a:r>
              <a:rPr lang="en-US" dirty="0" smtClean="0"/>
              <a:t>Response-editing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774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Authorization Filters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3200" dirty="0" smtClean="0"/>
          </a:p>
          <a:p>
            <a:pPr marL="0" indent="0">
              <a:buNone/>
            </a:pPr>
            <a:r>
              <a:rPr lang="en-US" sz="3200" dirty="0" err="1" smtClean="0">
                <a:solidFill>
                  <a:srgbClr val="C00000"/>
                </a:solidFill>
              </a:rPr>
              <a:t>IActionResult</a:t>
            </a:r>
            <a:r>
              <a:rPr lang="en-US" sz="3200" dirty="0" smtClean="0"/>
              <a:t> </a:t>
            </a:r>
            <a:r>
              <a:rPr lang="en-US" sz="3200" dirty="0" err="1" smtClean="0"/>
              <a:t>AuthorizationFilterContext.</a:t>
            </a:r>
            <a:r>
              <a:rPr lang="en-US" sz="3200" dirty="0" err="1" smtClean="0">
                <a:solidFill>
                  <a:srgbClr val="C00000"/>
                </a:solidFill>
              </a:rPr>
              <a:t>Result</a:t>
            </a:r>
            <a:r>
              <a:rPr lang="en-US" sz="3200" dirty="0" smtClean="0"/>
              <a:t> property:</a:t>
            </a: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 smtClean="0"/>
              <a:t>If this property is set, MVC renders the </a:t>
            </a:r>
            <a:r>
              <a:rPr lang="en-US" sz="3200" dirty="0" err="1" smtClean="0">
                <a:solidFill>
                  <a:srgbClr val="C00000"/>
                </a:solidFill>
              </a:rPr>
              <a:t>IActionResult</a:t>
            </a:r>
            <a:r>
              <a:rPr lang="en-US" sz="3200" dirty="0" smtClean="0"/>
              <a:t> instead of invoking the action method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56795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Authorization filter example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430978"/>
            <a:ext cx="10194715" cy="4525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570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Authorization filter example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64153"/>
            <a:ext cx="10515600" cy="4674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023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Authorization filter example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65158"/>
            <a:ext cx="10063072" cy="4852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08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 Filters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99206" y="1892022"/>
            <a:ext cx="11892794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namespace </a:t>
            </a:r>
            <a:r>
              <a:rPr lang="en-US" sz="2800" dirty="0" err="1">
                <a:latin typeface="Consolas" panose="020B0609020204030204" pitchFamily="49" charset="0"/>
              </a:rPr>
              <a:t>Microsoft.AspNetCore.Mvc.Filters</a:t>
            </a: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 smtClean="0">
                <a:latin typeface="Consolas" panose="020B0609020204030204" pitchFamily="49" charset="0"/>
              </a:rPr>
              <a:t>{</a:t>
            </a:r>
          </a:p>
          <a:p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 smtClean="0">
                <a:latin typeface="Consolas" panose="020B0609020204030204" pitchFamily="49" charset="0"/>
              </a:rPr>
              <a:t>	public </a:t>
            </a:r>
            <a:r>
              <a:rPr lang="en-US" sz="2800" dirty="0">
                <a:latin typeface="Consolas" panose="020B0609020204030204" pitchFamily="49" charset="0"/>
              </a:rPr>
              <a:t>interface </a:t>
            </a:r>
            <a:r>
              <a:rPr lang="en-US" sz="2800" dirty="0" err="1">
                <a:latin typeface="Consolas" panose="020B0609020204030204" pitchFamily="49" charset="0"/>
              </a:rPr>
              <a:t>IActionFilter</a:t>
            </a:r>
            <a:r>
              <a:rPr lang="en-US" sz="2800" dirty="0">
                <a:latin typeface="Consolas" panose="020B0609020204030204" pitchFamily="49" charset="0"/>
              </a:rPr>
              <a:t> : </a:t>
            </a:r>
            <a:r>
              <a:rPr lang="en-US" sz="2800" dirty="0" err="1">
                <a:latin typeface="Consolas" panose="020B0609020204030204" pitchFamily="49" charset="0"/>
              </a:rPr>
              <a:t>IFilterMetadata</a:t>
            </a: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 smtClean="0">
                <a:latin typeface="Consolas" panose="020B0609020204030204" pitchFamily="49" charset="0"/>
              </a:rPr>
              <a:t>{</a:t>
            </a:r>
          </a:p>
          <a:p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 smtClean="0">
                <a:latin typeface="Consolas" panose="020B0609020204030204" pitchFamily="49" charset="0"/>
              </a:rPr>
              <a:t>	void </a:t>
            </a:r>
            <a:r>
              <a:rPr lang="en-US" sz="2800" dirty="0" err="1">
                <a:latin typeface="Consolas" panose="020B0609020204030204" pitchFamily="49" charset="0"/>
              </a:rPr>
              <a:t>OnActionExecuting</a:t>
            </a:r>
            <a:r>
              <a:rPr lang="en-US" sz="2800" dirty="0">
                <a:latin typeface="Consolas" panose="020B0609020204030204" pitchFamily="49" charset="0"/>
              </a:rPr>
              <a:t>(</a:t>
            </a: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</a:rPr>
              <a:t>ActionExecutingContext</a:t>
            </a:r>
            <a:r>
              <a:rPr lang="en-US" sz="2800" dirty="0">
                <a:latin typeface="Consolas" panose="020B0609020204030204" pitchFamily="49" charset="0"/>
              </a:rPr>
              <a:t> context</a:t>
            </a:r>
            <a:r>
              <a:rPr lang="en-US" sz="2800" dirty="0" smtClean="0">
                <a:latin typeface="Consolas" panose="020B0609020204030204" pitchFamily="49" charset="0"/>
              </a:rPr>
              <a:t>);</a:t>
            </a:r>
          </a:p>
          <a:p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 smtClean="0">
                <a:latin typeface="Consolas" panose="020B0609020204030204" pitchFamily="49" charset="0"/>
              </a:rPr>
              <a:t>	void </a:t>
            </a:r>
            <a:r>
              <a:rPr lang="en-US" sz="2800" dirty="0" err="1">
                <a:latin typeface="Consolas" panose="020B0609020204030204" pitchFamily="49" charset="0"/>
              </a:rPr>
              <a:t>OnActionExecuted</a:t>
            </a:r>
            <a:r>
              <a:rPr lang="en-US" sz="2800" dirty="0">
                <a:latin typeface="Consolas" panose="020B0609020204030204" pitchFamily="49" charset="0"/>
              </a:rPr>
              <a:t>(</a:t>
            </a: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</a:rPr>
              <a:t>ActionExecutedContext</a:t>
            </a:r>
            <a:r>
              <a:rPr lang="en-US" sz="2800" dirty="0">
                <a:latin typeface="Consolas" panose="020B0609020204030204" pitchFamily="49" charset="0"/>
              </a:rPr>
              <a:t> context</a:t>
            </a:r>
            <a:r>
              <a:rPr lang="en-US" sz="2800" dirty="0" smtClean="0">
                <a:latin typeface="Consolas" panose="020B0609020204030204" pitchFamily="49" charset="0"/>
              </a:rPr>
              <a:t>);</a:t>
            </a:r>
          </a:p>
          <a:p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 smtClean="0">
                <a:latin typeface="Consolas" panose="020B0609020204030204" pitchFamily="49" charset="0"/>
              </a:rPr>
              <a:t>	}</a:t>
            </a:r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74381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 Filters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99206" y="1892022"/>
            <a:ext cx="11892794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 smtClean="0">
                <a:latin typeface="Consolas" panose="020B0609020204030204" pitchFamily="49" charset="0"/>
              </a:rPr>
              <a:t>ActionExecutingContext</a:t>
            </a:r>
            <a:r>
              <a:rPr lang="en-US" sz="2800" dirty="0" smtClean="0">
                <a:latin typeface="Consolas" panose="020B0609020204030204" pitchFamily="49" charset="0"/>
              </a:rPr>
              <a:t> properties:</a:t>
            </a:r>
          </a:p>
          <a:p>
            <a:endParaRPr lang="en-US" sz="2800" dirty="0">
              <a:latin typeface="Consolas" panose="020B06090202040302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onsolas" panose="020B0609020204030204" pitchFamily="49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Controller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 smtClean="0">
              <a:latin typeface="Consolas" panose="020B06090202040302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onsolas" panose="020B0609020204030204" pitchFamily="49" charset="0"/>
              </a:rPr>
              <a:t> </a:t>
            </a:r>
            <a:r>
              <a:rPr lang="en-US" sz="2800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ActionArguments</a:t>
            </a:r>
            <a:r>
              <a:rPr lang="en-US" sz="2800" dirty="0" smtClean="0">
                <a:latin typeface="Consolas" panose="020B0609020204030204" pitchFamily="49" charset="0"/>
              </a:rPr>
              <a:t> – dictionary of arguments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 smtClean="0">
              <a:latin typeface="Consolas" panose="020B06090202040302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onsolas" panose="020B0609020204030204" pitchFamily="49" charset="0"/>
              </a:rPr>
              <a:t> </a:t>
            </a:r>
            <a:r>
              <a:rPr lang="en-US" sz="2800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IActionResult</a:t>
            </a:r>
            <a:r>
              <a:rPr lang="en-US" sz="2800" dirty="0" smtClean="0">
                <a:latin typeface="Consolas" panose="020B0609020204030204" pitchFamily="49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Result</a:t>
            </a:r>
            <a:r>
              <a:rPr lang="en-US" sz="2800" dirty="0" smtClean="0">
                <a:latin typeface="Consolas" panose="020B0609020204030204" pitchFamily="49" charset="0"/>
              </a:rPr>
              <a:t> – if set, short-circuits the request and returns </a:t>
            </a:r>
          </a:p>
        </p:txBody>
      </p:sp>
    </p:spTree>
    <p:extLst>
      <p:ext uri="{BB962C8B-B14F-4D97-AF65-F5344CB8AC3E}">
        <p14:creationId xmlns:p14="http://schemas.microsoft.com/office/powerpoint/2010/main" val="2307477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 Filters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99206" y="1892022"/>
            <a:ext cx="11892794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 smtClean="0">
                <a:latin typeface="Consolas" panose="020B0609020204030204" pitchFamily="49" charset="0"/>
              </a:rPr>
              <a:t>ActionExecutedContext</a:t>
            </a:r>
            <a:r>
              <a:rPr lang="en-US" sz="2800" dirty="0" smtClean="0">
                <a:latin typeface="Consolas" panose="020B0609020204030204" pitchFamily="49" charset="0"/>
              </a:rPr>
              <a:t> properties:</a:t>
            </a:r>
          </a:p>
          <a:p>
            <a:endParaRPr lang="en-US" sz="2800" dirty="0">
              <a:latin typeface="Consolas" panose="020B06090202040302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onsolas" panose="020B0609020204030204" pitchFamily="49" charset="0"/>
              </a:rPr>
              <a:t> Controller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onsolas" panose="020B0609020204030204" pitchFamily="49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Canceled </a:t>
            </a:r>
            <a:r>
              <a:rPr lang="en-US" sz="2800" dirty="0" smtClean="0">
                <a:latin typeface="Consolas" panose="020B0609020204030204" pitchFamily="49" charset="0"/>
              </a:rPr>
              <a:t>– true if another filter has set Result</a:t>
            </a:r>
            <a:endParaRPr lang="en-US" sz="2800" dirty="0" smtClean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 smtClean="0">
                <a:latin typeface="Consolas" panose="020B0609020204030204" pitchFamily="49" charset="0"/>
              </a:rPr>
              <a:t>Exception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 err="1" smtClean="0">
                <a:latin typeface="Consolas" panose="020B0609020204030204" pitchFamily="49" charset="0"/>
              </a:rPr>
              <a:t>ExceptionDispatchInfo</a:t>
            </a:r>
            <a:r>
              <a:rPr lang="en-US" sz="2800" dirty="0" smtClean="0">
                <a:latin typeface="Consolas" panose="020B0609020204030204" pitchFamily="49" charset="0"/>
              </a:rPr>
              <a:t> – stack trace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onsolas" panose="020B0609020204030204" pitchFamily="49" charset="0"/>
              </a:rPr>
              <a:t> </a:t>
            </a:r>
            <a:r>
              <a:rPr lang="en-US" sz="2800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ExceptionHandled</a:t>
            </a:r>
            <a:r>
              <a:rPr lang="en-US" sz="2800" dirty="0" smtClean="0">
                <a:latin typeface="Consolas" panose="020B0609020204030204" pitchFamily="49" charset="0"/>
              </a:rPr>
              <a:t> – if set to true – suppresses exception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onsolas" panose="020B0609020204030204" pitchFamily="49" charset="0"/>
              </a:rPr>
              <a:t> </a:t>
            </a:r>
            <a:r>
              <a:rPr lang="en-US" sz="2800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IActionResult</a:t>
            </a:r>
            <a:r>
              <a:rPr lang="en-US" sz="28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Result </a:t>
            </a:r>
            <a:r>
              <a:rPr lang="en-US" sz="2800" dirty="0" smtClean="0">
                <a:latin typeface="Consolas" panose="020B0609020204030204" pitchFamily="49" charset="0"/>
              </a:rPr>
              <a:t>– can change or replace result</a:t>
            </a:r>
          </a:p>
        </p:txBody>
      </p:sp>
    </p:spTree>
    <p:extLst>
      <p:ext uri="{BB962C8B-B14F-4D97-AF65-F5344CB8AC3E}">
        <p14:creationId xmlns:p14="http://schemas.microsoft.com/office/powerpoint/2010/main" val="989413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15" y="0"/>
            <a:ext cx="10515600" cy="1325563"/>
          </a:xfrm>
        </p:spPr>
        <p:txBody>
          <a:bodyPr/>
          <a:lstStyle/>
          <a:p>
            <a:r>
              <a:rPr lang="en-US" dirty="0" smtClean="0"/>
              <a:t>Action Filter example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015" y="1164054"/>
            <a:ext cx="9129963" cy="5529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371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15" y="0"/>
            <a:ext cx="10515600" cy="1325563"/>
          </a:xfrm>
        </p:spPr>
        <p:txBody>
          <a:bodyPr/>
          <a:lstStyle/>
          <a:p>
            <a:r>
              <a:rPr lang="en-US" dirty="0" smtClean="0"/>
              <a:t>Action Filter example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485" y="1854953"/>
            <a:ext cx="10156659" cy="4134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632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15" y="128337"/>
            <a:ext cx="10515600" cy="1325563"/>
          </a:xfrm>
        </p:spPr>
        <p:txBody>
          <a:bodyPr/>
          <a:lstStyle/>
          <a:p>
            <a:r>
              <a:rPr lang="en-US" dirty="0" smtClean="0"/>
              <a:t>Action Filter example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84" y="1967248"/>
            <a:ext cx="10474331" cy="3471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71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</a:t>
            </a:r>
            <a:r>
              <a:rPr lang="en-US" dirty="0" smtClean="0"/>
              <a:t>iddleware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" y="2199890"/>
            <a:ext cx="12191874" cy="313268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067087" y="6170064"/>
            <a:ext cx="3221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@ Pro Asp </a:t>
            </a:r>
            <a:r>
              <a:rPr lang="en-US" dirty="0" err="1"/>
              <a:t>.Net</a:t>
            </a:r>
            <a:r>
              <a:rPr lang="en-US" dirty="0"/>
              <a:t> Core MVC 2</a:t>
            </a:r>
          </a:p>
        </p:txBody>
      </p:sp>
    </p:spTree>
    <p:extLst>
      <p:ext uri="{BB962C8B-B14F-4D97-AF65-F5344CB8AC3E}">
        <p14:creationId xmlns:p14="http://schemas.microsoft.com/office/powerpoint/2010/main" val="1015542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15" y="128337"/>
            <a:ext cx="10515600" cy="1325563"/>
          </a:xfrm>
        </p:spPr>
        <p:txBody>
          <a:bodyPr/>
          <a:lstStyle/>
          <a:p>
            <a:r>
              <a:rPr lang="en-US" dirty="0"/>
              <a:t>Asynchronous Action Filter</a:t>
            </a:r>
          </a:p>
        </p:txBody>
      </p:sp>
      <p:sp>
        <p:nvSpPr>
          <p:cNvPr id="3" name="Rectangle 2"/>
          <p:cNvSpPr/>
          <p:nvPr/>
        </p:nvSpPr>
        <p:spPr>
          <a:xfrm>
            <a:off x="362953" y="2209073"/>
            <a:ext cx="12294269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public interface </a:t>
            </a:r>
            <a:r>
              <a:rPr lang="en-US" sz="2800" dirty="0" err="1">
                <a:latin typeface="Consolas" panose="020B0609020204030204" pitchFamily="49" charset="0"/>
              </a:rPr>
              <a:t>IAsyncActionFilter</a:t>
            </a:r>
            <a:r>
              <a:rPr lang="en-US" sz="2800" dirty="0">
                <a:latin typeface="Consolas" panose="020B0609020204030204" pitchFamily="49" charset="0"/>
              </a:rPr>
              <a:t> : </a:t>
            </a:r>
            <a:r>
              <a:rPr lang="en-US" sz="2800" dirty="0" err="1">
                <a:latin typeface="Consolas" panose="020B0609020204030204" pitchFamily="49" charset="0"/>
              </a:rPr>
              <a:t>IFilterMetadata</a:t>
            </a: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 smtClean="0">
                <a:latin typeface="Consolas" panose="020B0609020204030204" pitchFamily="49" charset="0"/>
              </a:rPr>
              <a:t>{</a:t>
            </a:r>
          </a:p>
          <a:p>
            <a:endParaRPr lang="en-US" sz="2800" dirty="0" smtClean="0">
              <a:latin typeface="Consolas" panose="020B0609020204030204" pitchFamily="49" charset="0"/>
            </a:endParaRPr>
          </a:p>
          <a:p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>
                <a:latin typeface="Consolas" panose="020B0609020204030204" pitchFamily="49" charset="0"/>
              </a:rPr>
              <a:t>Task </a:t>
            </a:r>
            <a:r>
              <a:rPr lang="en-US" sz="2800" dirty="0" err="1">
                <a:latin typeface="Consolas" panose="020B0609020204030204" pitchFamily="49" charset="0"/>
              </a:rPr>
              <a:t>OnActionExecutionAsync</a:t>
            </a:r>
            <a:r>
              <a:rPr lang="en-US" sz="2800" dirty="0">
                <a:latin typeface="Consolas" panose="020B0609020204030204" pitchFamily="49" charset="0"/>
              </a:rPr>
              <a:t>(</a:t>
            </a:r>
            <a:r>
              <a:rPr lang="en-US" sz="2800" dirty="0" err="1">
                <a:latin typeface="Consolas" panose="020B0609020204030204" pitchFamily="49" charset="0"/>
              </a:rPr>
              <a:t>ActionExecutingContext</a:t>
            </a:r>
            <a:r>
              <a:rPr lang="en-US" sz="2800" dirty="0">
                <a:latin typeface="Consolas" panose="020B0609020204030204" pitchFamily="49" charset="0"/>
              </a:rPr>
              <a:t> context,</a:t>
            </a:r>
          </a:p>
          <a:p>
            <a:r>
              <a:rPr lang="en-US" sz="2800" dirty="0" err="1">
                <a:latin typeface="Consolas" panose="020B0609020204030204" pitchFamily="49" charset="0"/>
              </a:rPr>
              <a:t>ActionExecutionDelegate</a:t>
            </a:r>
            <a:r>
              <a:rPr lang="en-US" sz="2800" dirty="0">
                <a:latin typeface="Consolas" panose="020B0609020204030204" pitchFamily="49" charset="0"/>
              </a:rPr>
              <a:t> next</a:t>
            </a:r>
            <a:r>
              <a:rPr lang="en-US" sz="2800" dirty="0" smtClean="0">
                <a:latin typeface="Consolas" panose="020B0609020204030204" pitchFamily="49" charset="0"/>
              </a:rPr>
              <a:t>);</a:t>
            </a:r>
          </a:p>
          <a:p>
            <a:endParaRPr lang="en-US" sz="2800" dirty="0">
              <a:latin typeface="Consolas" panose="020B0609020204030204" pitchFamily="49" charset="0"/>
            </a:endParaRPr>
          </a:p>
          <a:p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04373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14" y="240631"/>
            <a:ext cx="10515600" cy="1325563"/>
          </a:xfrm>
        </p:spPr>
        <p:txBody>
          <a:bodyPr/>
          <a:lstStyle/>
          <a:p>
            <a:r>
              <a:rPr lang="en-US" dirty="0"/>
              <a:t>Asynchronous Action Filter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39" y="1903078"/>
            <a:ext cx="11914349" cy="3920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286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15" y="128337"/>
            <a:ext cx="10515600" cy="1325563"/>
          </a:xfrm>
        </p:spPr>
        <p:txBody>
          <a:bodyPr/>
          <a:lstStyle/>
          <a:p>
            <a:r>
              <a:rPr lang="en-US" dirty="0"/>
              <a:t>Asynchronous Action Filter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6647" y="4189552"/>
            <a:ext cx="7942848" cy="250987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793" y="1140469"/>
            <a:ext cx="7329815" cy="3049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539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15" y="128337"/>
            <a:ext cx="10515600" cy="1325563"/>
          </a:xfrm>
        </p:spPr>
        <p:txBody>
          <a:bodyPr/>
          <a:lstStyle/>
          <a:p>
            <a:r>
              <a:rPr lang="en-US" smtClean="0"/>
              <a:t>Result Filters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50783" y="2298200"/>
            <a:ext cx="12760417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public interface </a:t>
            </a:r>
            <a:r>
              <a:rPr lang="en-US" sz="2800" dirty="0" err="1">
                <a:latin typeface="Consolas" panose="020B0609020204030204" pitchFamily="49" charset="0"/>
              </a:rPr>
              <a:t>IResultFilter</a:t>
            </a:r>
            <a:r>
              <a:rPr lang="en-US" sz="2800" dirty="0">
                <a:latin typeface="Consolas" panose="020B0609020204030204" pitchFamily="49" charset="0"/>
              </a:rPr>
              <a:t> : </a:t>
            </a:r>
            <a:r>
              <a:rPr lang="en-US" sz="2800" dirty="0" err="1">
                <a:latin typeface="Consolas" panose="020B0609020204030204" pitchFamily="49" charset="0"/>
              </a:rPr>
              <a:t>IFilterMetadata</a:t>
            </a: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 smtClean="0">
                <a:latin typeface="Consolas" panose="020B0609020204030204" pitchFamily="49" charset="0"/>
              </a:rPr>
              <a:t>{</a:t>
            </a:r>
          </a:p>
          <a:p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>
                <a:latin typeface="Consolas" panose="020B0609020204030204" pitchFamily="49" charset="0"/>
              </a:rPr>
              <a:t>void </a:t>
            </a:r>
            <a:r>
              <a:rPr lang="en-US" sz="2800" dirty="0" err="1">
                <a:latin typeface="Consolas" panose="020B0609020204030204" pitchFamily="49" charset="0"/>
              </a:rPr>
              <a:t>OnResultExecuting</a:t>
            </a:r>
            <a:r>
              <a:rPr lang="en-US" sz="2800" dirty="0">
                <a:latin typeface="Consolas" panose="020B0609020204030204" pitchFamily="49" charset="0"/>
              </a:rPr>
              <a:t>(</a:t>
            </a:r>
            <a:r>
              <a:rPr lang="en-US" sz="2800" dirty="0" err="1">
                <a:latin typeface="Consolas" panose="020B0609020204030204" pitchFamily="49" charset="0"/>
              </a:rPr>
              <a:t>ResultExecutingContext</a:t>
            </a:r>
            <a:r>
              <a:rPr lang="en-US" sz="2800" dirty="0">
                <a:latin typeface="Consolas" panose="020B0609020204030204" pitchFamily="49" charset="0"/>
              </a:rPr>
              <a:t> context</a:t>
            </a:r>
            <a:r>
              <a:rPr lang="en-US" sz="2800" dirty="0" smtClean="0">
                <a:latin typeface="Consolas" panose="020B0609020204030204" pitchFamily="49" charset="0"/>
              </a:rPr>
              <a:t>);</a:t>
            </a:r>
          </a:p>
          <a:p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>
                <a:latin typeface="Consolas" panose="020B0609020204030204" pitchFamily="49" charset="0"/>
              </a:rPr>
              <a:t>void </a:t>
            </a:r>
            <a:r>
              <a:rPr lang="en-US" sz="2800" dirty="0" err="1">
                <a:latin typeface="Consolas" panose="020B0609020204030204" pitchFamily="49" charset="0"/>
              </a:rPr>
              <a:t>OnResultExecuted</a:t>
            </a:r>
            <a:r>
              <a:rPr lang="en-US" sz="2800" dirty="0">
                <a:latin typeface="Consolas" panose="020B0609020204030204" pitchFamily="49" charset="0"/>
              </a:rPr>
              <a:t>(</a:t>
            </a:r>
            <a:r>
              <a:rPr lang="en-US" sz="2800" dirty="0" err="1">
                <a:latin typeface="Consolas" panose="020B0609020204030204" pitchFamily="49" charset="0"/>
              </a:rPr>
              <a:t>ResultExecutedContext</a:t>
            </a:r>
            <a:r>
              <a:rPr lang="en-US" sz="2800" dirty="0">
                <a:latin typeface="Consolas" panose="020B0609020204030204" pitchFamily="49" charset="0"/>
              </a:rPr>
              <a:t> context</a:t>
            </a:r>
            <a:r>
              <a:rPr lang="en-US" sz="2800" dirty="0" smtClean="0">
                <a:latin typeface="Consolas" panose="020B0609020204030204" pitchFamily="49" charset="0"/>
              </a:rPr>
              <a:t>);</a:t>
            </a:r>
          </a:p>
          <a:p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44785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15" y="128337"/>
            <a:ext cx="10515600" cy="1325563"/>
          </a:xfrm>
        </p:spPr>
        <p:txBody>
          <a:bodyPr/>
          <a:lstStyle/>
          <a:p>
            <a:r>
              <a:rPr lang="en-US" smtClean="0"/>
              <a:t>Result Filters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8015" y="1301261"/>
            <a:ext cx="1129503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/>
              <a:t>ResultExecutingContext</a:t>
            </a:r>
            <a:r>
              <a:rPr lang="en-US" sz="3200" dirty="0" smtClean="0"/>
              <a:t> properties:</a:t>
            </a:r>
          </a:p>
          <a:p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 Controller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 </a:t>
            </a:r>
            <a:r>
              <a:rPr lang="en-US" sz="3200" dirty="0" smtClean="0">
                <a:solidFill>
                  <a:srgbClr val="C00000"/>
                </a:solidFill>
              </a:rPr>
              <a:t>bool Cancel </a:t>
            </a:r>
            <a:r>
              <a:rPr lang="en-US" sz="3200" dirty="0" smtClean="0"/>
              <a:t>- if true, will stop the action result from being processed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 </a:t>
            </a:r>
            <a:r>
              <a:rPr lang="en-US" sz="3200" dirty="0" err="1" smtClean="0">
                <a:solidFill>
                  <a:srgbClr val="C00000"/>
                </a:solidFill>
              </a:rPr>
              <a:t>IActionResult</a:t>
            </a:r>
            <a:r>
              <a:rPr lang="en-US" sz="3200" dirty="0" smtClean="0">
                <a:solidFill>
                  <a:srgbClr val="C00000"/>
                </a:solidFill>
              </a:rPr>
              <a:t> Result</a:t>
            </a:r>
            <a:r>
              <a:rPr lang="en-US" sz="3200" dirty="0" smtClean="0"/>
              <a:t> – result object returned by the action method</a:t>
            </a:r>
          </a:p>
        </p:txBody>
      </p:sp>
    </p:spTree>
    <p:extLst>
      <p:ext uri="{BB962C8B-B14F-4D97-AF65-F5344CB8AC3E}">
        <p14:creationId xmlns:p14="http://schemas.microsoft.com/office/powerpoint/2010/main" val="1756904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15" y="128337"/>
            <a:ext cx="10515600" cy="1325563"/>
          </a:xfrm>
        </p:spPr>
        <p:txBody>
          <a:bodyPr/>
          <a:lstStyle/>
          <a:p>
            <a:r>
              <a:rPr lang="en-US" smtClean="0"/>
              <a:t>Result Filters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8015" y="1301261"/>
            <a:ext cx="1129503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latin typeface="LpnnbbGbhjltBwywxpUtopiaStd-Italic"/>
              </a:rPr>
              <a:t>ResultExecutedContext</a:t>
            </a:r>
            <a:r>
              <a:rPr lang="en-US" sz="3200" dirty="0" smtClean="0"/>
              <a:t> properties:</a:t>
            </a:r>
          </a:p>
          <a:p>
            <a:endParaRPr lang="en-US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 Controller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 bool Canceled – whether the request was cancelled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/>
              <a:t> </a:t>
            </a:r>
            <a:r>
              <a:rPr lang="en-US" sz="3200" smtClean="0"/>
              <a:t>Exception</a:t>
            </a:r>
            <a:endParaRPr lang="en-US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 </a:t>
            </a:r>
            <a:r>
              <a:rPr lang="en-US" sz="3200" dirty="0" err="1" smtClean="0"/>
              <a:t>ExceptionDispatchInfo</a:t>
            </a:r>
            <a:r>
              <a:rPr lang="en-US" sz="3200" dirty="0" smtClean="0"/>
              <a:t> – stack trace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 </a:t>
            </a:r>
            <a:r>
              <a:rPr lang="en-US" sz="3200" dirty="0" smtClean="0">
                <a:solidFill>
                  <a:srgbClr val="C00000"/>
                </a:solidFill>
              </a:rPr>
              <a:t>bool </a:t>
            </a:r>
            <a:r>
              <a:rPr lang="en-US" sz="3200" dirty="0" err="1" smtClean="0">
                <a:solidFill>
                  <a:srgbClr val="C00000"/>
                </a:solidFill>
              </a:rPr>
              <a:t>ExceptionHandled</a:t>
            </a:r>
            <a:r>
              <a:rPr lang="en-US" sz="3200" dirty="0" smtClean="0">
                <a:solidFill>
                  <a:srgbClr val="C00000"/>
                </a:solidFill>
              </a:rPr>
              <a:t> </a:t>
            </a:r>
            <a:r>
              <a:rPr lang="en-US" sz="3200" dirty="0" smtClean="0"/>
              <a:t>– if set to true – suppresses exception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 </a:t>
            </a:r>
            <a:r>
              <a:rPr lang="en-US" sz="3200" dirty="0" err="1" smtClean="0"/>
              <a:t>IActionResult</a:t>
            </a:r>
            <a:r>
              <a:rPr lang="en-US" sz="3200" dirty="0" smtClean="0"/>
              <a:t> Result – result object that was used to generate response</a:t>
            </a:r>
          </a:p>
        </p:txBody>
      </p:sp>
    </p:spTree>
    <p:extLst>
      <p:ext uri="{BB962C8B-B14F-4D97-AF65-F5344CB8AC3E}">
        <p14:creationId xmlns:p14="http://schemas.microsoft.com/office/powerpoint/2010/main" val="2080571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063" y="-128337"/>
            <a:ext cx="10515600" cy="1325563"/>
          </a:xfrm>
        </p:spPr>
        <p:txBody>
          <a:bodyPr/>
          <a:lstStyle/>
          <a:p>
            <a:r>
              <a:rPr lang="en-US" dirty="0" smtClean="0"/>
              <a:t>Result Filter example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063" y="1080965"/>
            <a:ext cx="11431504" cy="5552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376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15" y="128337"/>
            <a:ext cx="10515600" cy="1325563"/>
          </a:xfrm>
        </p:spPr>
        <p:txBody>
          <a:bodyPr/>
          <a:lstStyle/>
          <a:p>
            <a:r>
              <a:rPr lang="en-US" dirty="0" smtClean="0"/>
              <a:t>Result Filter example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013" y="1277437"/>
            <a:ext cx="5600701" cy="233125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013" y="3785156"/>
            <a:ext cx="11006892" cy="2938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714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821" y="-164575"/>
            <a:ext cx="10515600" cy="1325563"/>
          </a:xfrm>
        </p:spPr>
        <p:txBody>
          <a:bodyPr/>
          <a:lstStyle/>
          <a:p>
            <a:r>
              <a:rPr lang="en-US" dirty="0" err="1" smtClean="0"/>
              <a:t>Async</a:t>
            </a:r>
            <a:r>
              <a:rPr lang="en-US" dirty="0" smtClean="0"/>
              <a:t> Result Filter example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546" y="768266"/>
            <a:ext cx="10355179" cy="5921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624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821" y="-164575"/>
            <a:ext cx="10515600" cy="1325563"/>
          </a:xfrm>
        </p:spPr>
        <p:txBody>
          <a:bodyPr/>
          <a:lstStyle/>
          <a:p>
            <a:r>
              <a:rPr lang="en-US" dirty="0" smtClean="0"/>
              <a:t>Hybrid Action\Result filter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6862" y="983832"/>
            <a:ext cx="9085096" cy="5527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029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</a:t>
            </a:r>
            <a:r>
              <a:rPr lang="en-US" dirty="0" smtClean="0"/>
              <a:t>iddleware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To be a middleware component class must have: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Constructor that takes a </a:t>
            </a:r>
            <a:r>
              <a:rPr lang="en-US" dirty="0" err="1" smtClean="0"/>
              <a:t>RequestDelegate</a:t>
            </a:r>
            <a:r>
              <a:rPr lang="en-US" dirty="0" smtClean="0"/>
              <a:t> (</a:t>
            </a:r>
            <a:r>
              <a:rPr lang="en-US" dirty="0" err="1" smtClean="0"/>
              <a:t>nextDelegate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Define Invoke method which takes </a:t>
            </a:r>
            <a:r>
              <a:rPr lang="en-US" dirty="0" err="1" smtClean="0"/>
              <a:t>HttpContext</a:t>
            </a:r>
            <a:r>
              <a:rPr lang="en-US" dirty="0" smtClean="0"/>
              <a:t> as and argument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483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821" y="-164575"/>
            <a:ext cx="10515600" cy="1325563"/>
          </a:xfrm>
        </p:spPr>
        <p:txBody>
          <a:bodyPr/>
          <a:lstStyle/>
          <a:p>
            <a:r>
              <a:rPr lang="en-US" dirty="0" smtClean="0"/>
              <a:t>Hybrid Action\Result filter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0884" y="805864"/>
            <a:ext cx="8839200" cy="5816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360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821" y="-164575"/>
            <a:ext cx="10515600" cy="1325563"/>
          </a:xfrm>
        </p:spPr>
        <p:txBody>
          <a:bodyPr/>
          <a:lstStyle/>
          <a:p>
            <a:r>
              <a:rPr lang="en-US" dirty="0" smtClean="0"/>
              <a:t>Hybrid Action\Result filter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821" y="919007"/>
            <a:ext cx="7099627" cy="30632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6154" y="3607301"/>
            <a:ext cx="7896876" cy="2969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538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821" y="-164575"/>
            <a:ext cx="10515600" cy="1325563"/>
          </a:xfrm>
        </p:spPr>
        <p:txBody>
          <a:bodyPr/>
          <a:lstStyle/>
          <a:p>
            <a:r>
              <a:rPr lang="en-US" dirty="0" smtClean="0"/>
              <a:t>Exception filters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957589" y="1254772"/>
            <a:ext cx="1184030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public interface </a:t>
            </a:r>
            <a:r>
              <a:rPr lang="en-US" sz="2400" dirty="0" err="1">
                <a:latin typeface="Consolas" panose="020B0609020204030204" pitchFamily="49" charset="0"/>
              </a:rPr>
              <a:t>IExceptionFilter</a:t>
            </a:r>
            <a:r>
              <a:rPr lang="en-US" sz="2400" dirty="0">
                <a:latin typeface="Consolas" panose="020B0609020204030204" pitchFamily="49" charset="0"/>
              </a:rPr>
              <a:t> : </a:t>
            </a:r>
            <a:r>
              <a:rPr lang="en-US" sz="2400" dirty="0" err="1">
                <a:latin typeface="Consolas" panose="020B0609020204030204" pitchFamily="49" charset="0"/>
              </a:rPr>
              <a:t>IFilterMetadata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</a:rPr>
              <a:t>{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 smtClean="0">
                <a:latin typeface="Consolas" panose="020B0609020204030204" pitchFamily="49" charset="0"/>
              </a:rPr>
              <a:t>     void </a:t>
            </a:r>
            <a:r>
              <a:rPr lang="en-US" sz="2400" dirty="0" err="1">
                <a:latin typeface="Consolas" panose="020B0609020204030204" pitchFamily="49" charset="0"/>
              </a:rPr>
              <a:t>OnException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ExceptionContext</a:t>
            </a:r>
            <a:r>
              <a:rPr lang="en-US" sz="2400" dirty="0">
                <a:latin typeface="Consolas" panose="020B0609020204030204" pitchFamily="49" charset="0"/>
              </a:rPr>
              <a:t> context</a:t>
            </a:r>
            <a:r>
              <a:rPr lang="en-US" sz="2400" dirty="0" smtClean="0">
                <a:latin typeface="Consolas" panose="020B0609020204030204" pitchFamily="49" charset="0"/>
              </a:rPr>
              <a:t>);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957589" y="3540773"/>
            <a:ext cx="973385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public interface </a:t>
            </a:r>
            <a:r>
              <a:rPr lang="en-US" sz="2400" dirty="0" err="1">
                <a:latin typeface="Consolas" panose="020B0609020204030204" pitchFamily="49" charset="0"/>
              </a:rPr>
              <a:t>IAsyncExceptionFilter</a:t>
            </a:r>
            <a:r>
              <a:rPr lang="en-US" sz="2400" dirty="0">
                <a:latin typeface="Consolas" panose="020B0609020204030204" pitchFamily="49" charset="0"/>
              </a:rPr>
              <a:t> : </a:t>
            </a:r>
            <a:r>
              <a:rPr lang="en-US" sz="2400" dirty="0" err="1">
                <a:latin typeface="Consolas" panose="020B0609020204030204" pitchFamily="49" charset="0"/>
              </a:rPr>
              <a:t>IFilterMetadata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</a:rPr>
              <a:t>{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 smtClean="0">
                <a:latin typeface="Consolas" panose="020B0609020204030204" pitchFamily="49" charset="0"/>
              </a:rPr>
              <a:t>     Task </a:t>
            </a:r>
            <a:r>
              <a:rPr lang="en-US" sz="2400" dirty="0" err="1">
                <a:latin typeface="Consolas" panose="020B0609020204030204" pitchFamily="49" charset="0"/>
              </a:rPr>
              <a:t>OnExceptionAsync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ExceptionContext</a:t>
            </a:r>
            <a:r>
              <a:rPr lang="en-US" sz="2400" dirty="0">
                <a:latin typeface="Consolas" panose="020B0609020204030204" pitchFamily="49" charset="0"/>
              </a:rPr>
              <a:t> context</a:t>
            </a:r>
            <a:r>
              <a:rPr lang="en-US" sz="2400" dirty="0" smtClean="0">
                <a:latin typeface="Consolas" panose="020B0609020204030204" pitchFamily="49" charset="0"/>
              </a:rPr>
              <a:t>);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88243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821" y="-164575"/>
            <a:ext cx="10515600" cy="1325563"/>
          </a:xfrm>
        </p:spPr>
        <p:txBody>
          <a:bodyPr/>
          <a:lstStyle/>
          <a:p>
            <a:r>
              <a:rPr lang="en-US" dirty="0" smtClean="0"/>
              <a:t>Exception filters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31631" y="1723292"/>
            <a:ext cx="1070316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Exception context properties:</a:t>
            </a:r>
          </a:p>
          <a:p>
            <a:endParaRPr lang="en-US" sz="3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Exception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err="1" smtClean="0"/>
              <a:t>ExceptionDispatchInfo</a:t>
            </a:r>
            <a:r>
              <a:rPr lang="en-US" sz="3200" dirty="0" smtClean="0"/>
              <a:t> – stack trace details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bool </a:t>
            </a:r>
            <a:r>
              <a:rPr lang="en-US" sz="3200" dirty="0" err="1" smtClean="0"/>
              <a:t>ExceptionHandled</a:t>
            </a:r>
            <a:endParaRPr lang="en-US" sz="3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err="1" smtClean="0"/>
              <a:t>IActionResult</a:t>
            </a:r>
            <a:r>
              <a:rPr lang="en-US" sz="3200" dirty="0" smtClean="0"/>
              <a:t> Result – used to generate response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10148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821" y="-164575"/>
            <a:ext cx="10515600" cy="1325563"/>
          </a:xfrm>
        </p:spPr>
        <p:txBody>
          <a:bodyPr/>
          <a:lstStyle/>
          <a:p>
            <a:r>
              <a:rPr lang="en-US" dirty="0" smtClean="0"/>
              <a:t>Exception </a:t>
            </a:r>
            <a:r>
              <a:rPr lang="en-US" smtClean="0"/>
              <a:t>filter example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759" y="1617784"/>
            <a:ext cx="11733254" cy="4396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555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821" y="-164575"/>
            <a:ext cx="10515600" cy="1325563"/>
          </a:xfrm>
        </p:spPr>
        <p:txBody>
          <a:bodyPr/>
          <a:lstStyle/>
          <a:p>
            <a:r>
              <a:rPr lang="en-US" dirty="0" smtClean="0"/>
              <a:t>Exception </a:t>
            </a:r>
            <a:r>
              <a:rPr lang="en-US" smtClean="0"/>
              <a:t>filter example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7078" y="948030"/>
            <a:ext cx="8465488" cy="5577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758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821" y="-164575"/>
            <a:ext cx="10515600" cy="1325563"/>
          </a:xfrm>
        </p:spPr>
        <p:txBody>
          <a:bodyPr/>
          <a:lstStyle/>
          <a:p>
            <a:r>
              <a:rPr lang="en-US" dirty="0" smtClean="0"/>
              <a:t>Exception </a:t>
            </a:r>
            <a:r>
              <a:rPr lang="en-US" smtClean="0"/>
              <a:t>filter example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257" y="1037492"/>
            <a:ext cx="10144164" cy="5676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829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821" y="-164575"/>
            <a:ext cx="10515600" cy="1325563"/>
          </a:xfrm>
        </p:spPr>
        <p:txBody>
          <a:bodyPr/>
          <a:lstStyle/>
          <a:p>
            <a:r>
              <a:rPr lang="en-US" dirty="0" smtClean="0"/>
              <a:t>Exception </a:t>
            </a:r>
            <a:r>
              <a:rPr lang="en-US" smtClean="0"/>
              <a:t>filter example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574" y="1559572"/>
            <a:ext cx="10834460" cy="3704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709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821" y="-164575"/>
            <a:ext cx="10515600" cy="1325563"/>
          </a:xfrm>
        </p:spPr>
        <p:txBody>
          <a:bodyPr/>
          <a:lstStyle/>
          <a:p>
            <a:r>
              <a:rPr lang="en-US" dirty="0" smtClean="0"/>
              <a:t>Dependency injection for filters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12821" y="2368061"/>
            <a:ext cx="1218984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Type filter attribute - Inject data inside the filter</a:t>
            </a:r>
          </a:p>
          <a:p>
            <a:endParaRPr lang="en-US" sz="3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Service filter attribute – Create a filter object using service provider</a:t>
            </a:r>
          </a:p>
          <a:p>
            <a:endParaRPr lang="en-US" sz="3200" dirty="0" smtClean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433389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821" y="-164575"/>
            <a:ext cx="10515600" cy="1325563"/>
          </a:xfrm>
        </p:spPr>
        <p:txBody>
          <a:bodyPr/>
          <a:lstStyle/>
          <a:p>
            <a:r>
              <a:rPr lang="en-US" dirty="0" smtClean="0"/>
              <a:t>Type filter attribute (</a:t>
            </a:r>
            <a:r>
              <a:rPr lang="en-US" dirty="0" err="1" smtClean="0"/>
              <a:t>FilterDiagnostics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453" y="949973"/>
            <a:ext cx="5325209" cy="241177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453" y="3499660"/>
            <a:ext cx="10236757" cy="3194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909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763" y="0"/>
            <a:ext cx="5049855" cy="1325563"/>
          </a:xfrm>
        </p:spPr>
        <p:txBody>
          <a:bodyPr/>
          <a:lstStyle/>
          <a:p>
            <a:r>
              <a:rPr lang="en-US" dirty="0" smtClean="0"/>
              <a:t>Content Middleware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991" y="1466227"/>
            <a:ext cx="9686925" cy="493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726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821" y="-164575"/>
            <a:ext cx="10515600" cy="1325563"/>
          </a:xfrm>
        </p:spPr>
        <p:txBody>
          <a:bodyPr/>
          <a:lstStyle/>
          <a:p>
            <a:r>
              <a:rPr lang="en-US" dirty="0" smtClean="0"/>
              <a:t>Type filter attribute (Startup)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424" y="815853"/>
            <a:ext cx="9836394" cy="5879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976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821" y="-164575"/>
            <a:ext cx="10515600" cy="1325563"/>
          </a:xfrm>
        </p:spPr>
        <p:txBody>
          <a:bodyPr/>
          <a:lstStyle/>
          <a:p>
            <a:r>
              <a:rPr lang="en-US" dirty="0" smtClean="0"/>
              <a:t>Type filter attribute (</a:t>
            </a:r>
            <a:r>
              <a:rPr lang="en-US" dirty="0" err="1" smtClean="0"/>
              <a:t>TimeFilter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678" y="862012"/>
            <a:ext cx="10518089" cy="5632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07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821" y="-164575"/>
            <a:ext cx="10515600" cy="1325563"/>
          </a:xfrm>
        </p:spPr>
        <p:txBody>
          <a:bodyPr/>
          <a:lstStyle/>
          <a:p>
            <a:r>
              <a:rPr lang="en-US" dirty="0" smtClean="0"/>
              <a:t>Type filter attribute (</a:t>
            </a:r>
            <a:r>
              <a:rPr lang="en-US" dirty="0" err="1" smtClean="0"/>
              <a:t>TimeFilter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062" y="2019666"/>
            <a:ext cx="10615118" cy="3138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781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821" y="-164575"/>
            <a:ext cx="10515600" cy="1325563"/>
          </a:xfrm>
        </p:spPr>
        <p:txBody>
          <a:bodyPr/>
          <a:lstStyle/>
          <a:p>
            <a:r>
              <a:rPr lang="en-US" dirty="0" smtClean="0"/>
              <a:t>Type filter attribute (</a:t>
            </a:r>
            <a:r>
              <a:rPr lang="en-US" dirty="0" err="1" smtClean="0"/>
              <a:t>DiagnosticsFilter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2565" y="1629911"/>
            <a:ext cx="9734959" cy="3797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499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821" y="-164575"/>
            <a:ext cx="10515600" cy="1325563"/>
          </a:xfrm>
        </p:spPr>
        <p:txBody>
          <a:bodyPr/>
          <a:lstStyle/>
          <a:p>
            <a:r>
              <a:rPr lang="en-US" dirty="0" smtClean="0"/>
              <a:t>Type filter attribute (</a:t>
            </a:r>
            <a:r>
              <a:rPr lang="en-US" dirty="0" err="1" smtClean="0"/>
              <a:t>DiagnosticsFilter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496" y="974481"/>
            <a:ext cx="11267633" cy="5461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362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821" y="-164575"/>
            <a:ext cx="10515600" cy="1325563"/>
          </a:xfrm>
        </p:spPr>
        <p:txBody>
          <a:bodyPr/>
          <a:lstStyle/>
          <a:p>
            <a:r>
              <a:rPr lang="en-US" dirty="0" smtClean="0"/>
              <a:t>Type filter attribute (</a:t>
            </a:r>
            <a:r>
              <a:rPr lang="en-US" dirty="0" err="1" smtClean="0"/>
              <a:t>HomeController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211" y="1032034"/>
            <a:ext cx="10517066" cy="5395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995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821" y="-164575"/>
            <a:ext cx="10515600" cy="1325563"/>
          </a:xfrm>
        </p:spPr>
        <p:txBody>
          <a:bodyPr/>
          <a:lstStyle/>
          <a:p>
            <a:r>
              <a:rPr lang="en-US" dirty="0" smtClean="0"/>
              <a:t>Type filter attribute (Demo)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3238" y="1427285"/>
            <a:ext cx="8465161" cy="4582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960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313" y="-258360"/>
            <a:ext cx="10515600" cy="1325563"/>
          </a:xfrm>
        </p:spPr>
        <p:txBody>
          <a:bodyPr/>
          <a:lstStyle/>
          <a:p>
            <a:r>
              <a:rPr lang="en-US" dirty="0" smtClean="0"/>
              <a:t>Service filter attribute (</a:t>
            </a:r>
            <a:r>
              <a:rPr lang="en-US" dirty="0" err="1" smtClean="0"/>
              <a:t>ServiceTimeFilter</a:t>
            </a:r>
            <a:r>
              <a:rPr lang="en-US" dirty="0"/>
              <a:t>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482" y="716207"/>
            <a:ext cx="9968278" cy="6016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588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313" y="-152852"/>
            <a:ext cx="10515600" cy="1325563"/>
          </a:xfrm>
        </p:spPr>
        <p:txBody>
          <a:bodyPr/>
          <a:lstStyle/>
          <a:p>
            <a:r>
              <a:rPr lang="en-US" dirty="0" smtClean="0"/>
              <a:t>Service filter attribute (</a:t>
            </a:r>
            <a:r>
              <a:rPr lang="en-US" dirty="0" err="1" smtClean="0"/>
              <a:t>ServiceTimeFilter</a:t>
            </a:r>
            <a:r>
              <a:rPr lang="en-US" dirty="0"/>
              <a:t>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428" y="1464284"/>
            <a:ext cx="9325370" cy="4127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220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821" y="-164575"/>
            <a:ext cx="10515600" cy="1325563"/>
          </a:xfrm>
        </p:spPr>
        <p:txBody>
          <a:bodyPr/>
          <a:lstStyle/>
          <a:p>
            <a:r>
              <a:rPr lang="en-US" dirty="0" smtClean="0"/>
              <a:t>Service filter attribute (Startup)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821" y="1341925"/>
            <a:ext cx="11420954" cy="490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737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763" y="0"/>
            <a:ext cx="10515600" cy="1325563"/>
          </a:xfrm>
        </p:spPr>
        <p:txBody>
          <a:bodyPr/>
          <a:lstStyle/>
          <a:p>
            <a:r>
              <a:rPr lang="en-US" dirty="0" smtClean="0"/>
              <a:t>Content Middleware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54" y="978576"/>
            <a:ext cx="9337909" cy="5879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736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821" y="-164575"/>
            <a:ext cx="10515600" cy="1325563"/>
          </a:xfrm>
        </p:spPr>
        <p:txBody>
          <a:bodyPr/>
          <a:lstStyle/>
          <a:p>
            <a:r>
              <a:rPr lang="en-US" dirty="0" smtClean="0"/>
              <a:t>Service filter attribute (</a:t>
            </a:r>
            <a:r>
              <a:rPr lang="en-US" dirty="0" err="1" smtClean="0"/>
              <a:t>HomeController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724" y="1368667"/>
            <a:ext cx="8953793" cy="4797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062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821" y="-164575"/>
            <a:ext cx="10515600" cy="1325563"/>
          </a:xfrm>
        </p:spPr>
        <p:txBody>
          <a:bodyPr/>
          <a:lstStyle/>
          <a:p>
            <a:r>
              <a:rPr lang="en-US" dirty="0" smtClean="0"/>
              <a:t>Service filter attribute (Demo)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489" y="714375"/>
            <a:ext cx="10315575" cy="614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063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821" y="-164575"/>
            <a:ext cx="10515600" cy="1325563"/>
          </a:xfrm>
        </p:spPr>
        <p:txBody>
          <a:bodyPr/>
          <a:lstStyle/>
          <a:p>
            <a:r>
              <a:rPr lang="en-US" dirty="0" smtClean="0"/>
              <a:t>Global filters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172" y="1045550"/>
            <a:ext cx="10215154" cy="519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932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821" y="-164575"/>
            <a:ext cx="10515600" cy="1325563"/>
          </a:xfrm>
        </p:spPr>
        <p:txBody>
          <a:bodyPr/>
          <a:lstStyle/>
          <a:p>
            <a:r>
              <a:rPr lang="en-US" dirty="0" smtClean="0"/>
              <a:t>Global filters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897" y="1055481"/>
            <a:ext cx="6381194" cy="356341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7739" y="3001841"/>
            <a:ext cx="4769462" cy="3588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43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821" y="-164575"/>
            <a:ext cx="10515600" cy="1325563"/>
          </a:xfrm>
        </p:spPr>
        <p:txBody>
          <a:bodyPr/>
          <a:lstStyle/>
          <a:p>
            <a:r>
              <a:rPr lang="en-US" dirty="0" smtClean="0"/>
              <a:t>Filter order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3850" y="788010"/>
            <a:ext cx="9422058" cy="5902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476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821" y="-164575"/>
            <a:ext cx="10515600" cy="1325563"/>
          </a:xfrm>
        </p:spPr>
        <p:txBody>
          <a:bodyPr/>
          <a:lstStyle/>
          <a:p>
            <a:r>
              <a:rPr lang="en-US" dirty="0" smtClean="0"/>
              <a:t>Filter order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6710" y="1278218"/>
            <a:ext cx="9561711" cy="4873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742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821" y="-164575"/>
            <a:ext cx="10515600" cy="1325563"/>
          </a:xfrm>
        </p:spPr>
        <p:txBody>
          <a:bodyPr/>
          <a:lstStyle/>
          <a:p>
            <a:r>
              <a:rPr lang="en-US" dirty="0" smtClean="0"/>
              <a:t>Filter order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160" y="1667608"/>
            <a:ext cx="10194922" cy="4053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733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821" y="-164575"/>
            <a:ext cx="10515600" cy="1325563"/>
          </a:xfrm>
        </p:spPr>
        <p:txBody>
          <a:bodyPr/>
          <a:lstStyle/>
          <a:p>
            <a:r>
              <a:rPr lang="en-US" dirty="0" smtClean="0"/>
              <a:t>Filter order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761" y="1032035"/>
            <a:ext cx="9415720" cy="5403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566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821" y="-164575"/>
            <a:ext cx="10515600" cy="1325563"/>
          </a:xfrm>
        </p:spPr>
        <p:txBody>
          <a:bodyPr/>
          <a:lstStyle/>
          <a:p>
            <a:r>
              <a:rPr lang="en-US" dirty="0" smtClean="0"/>
              <a:t>Changing filter order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55784" y="1992923"/>
            <a:ext cx="1070316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namespace </a:t>
            </a:r>
            <a:r>
              <a:rPr lang="en-US" sz="2800" dirty="0" err="1">
                <a:latin typeface="Consolas" panose="020B0609020204030204" pitchFamily="49" charset="0"/>
              </a:rPr>
              <a:t>Microsoft.AspNetCore.Mvc.Filters</a:t>
            </a: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 smtClean="0">
                <a:latin typeface="Consolas" panose="020B0609020204030204" pitchFamily="49" charset="0"/>
              </a:rPr>
              <a:t>{</a:t>
            </a:r>
          </a:p>
          <a:p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 smtClean="0">
                <a:latin typeface="Consolas" panose="020B0609020204030204" pitchFamily="49" charset="0"/>
              </a:rPr>
              <a:t>	public </a:t>
            </a:r>
            <a:r>
              <a:rPr lang="en-US" sz="2800" dirty="0">
                <a:latin typeface="Consolas" panose="020B0609020204030204" pitchFamily="49" charset="0"/>
              </a:rPr>
              <a:t>interface </a:t>
            </a:r>
            <a:r>
              <a:rPr lang="en-US" sz="2800" dirty="0" err="1">
                <a:latin typeface="Consolas" panose="020B0609020204030204" pitchFamily="49" charset="0"/>
              </a:rPr>
              <a:t>IOrderedFilter</a:t>
            </a:r>
            <a:r>
              <a:rPr lang="en-US" sz="2800" dirty="0">
                <a:latin typeface="Consolas" panose="020B0609020204030204" pitchFamily="49" charset="0"/>
              </a:rPr>
              <a:t> : </a:t>
            </a:r>
            <a:r>
              <a:rPr lang="en-US" sz="2800" dirty="0" err="1">
                <a:latin typeface="Consolas" panose="020B0609020204030204" pitchFamily="49" charset="0"/>
              </a:rPr>
              <a:t>IFilterMetadata</a:t>
            </a:r>
            <a:r>
              <a:rPr lang="en-US" sz="2800" dirty="0">
                <a:latin typeface="Consolas" panose="020B0609020204030204" pitchFamily="49" charset="0"/>
              </a:rPr>
              <a:t> </a:t>
            </a:r>
            <a:endParaRPr lang="en-US" sz="2800" dirty="0" smtClean="0">
              <a:latin typeface="Consolas" panose="020B0609020204030204" pitchFamily="49" charset="0"/>
            </a:endParaRPr>
          </a:p>
          <a:p>
            <a:r>
              <a:rPr lang="en-US" sz="2800" dirty="0" smtClean="0">
                <a:latin typeface="Consolas" panose="020B0609020204030204" pitchFamily="49" charset="0"/>
              </a:rPr>
              <a:t>	{</a:t>
            </a:r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 smtClean="0">
                <a:latin typeface="Consolas" panose="020B0609020204030204" pitchFamily="49" charset="0"/>
              </a:rPr>
              <a:t>		</a:t>
            </a:r>
            <a:r>
              <a:rPr lang="en-US" sz="2800" dirty="0" err="1" smtClean="0">
                <a:latin typeface="Consolas" panose="020B0609020204030204" pitchFamily="49" charset="0"/>
              </a:rPr>
              <a:t>int</a:t>
            </a:r>
            <a:r>
              <a:rPr lang="en-US" sz="2800" dirty="0" smtClean="0">
                <a:latin typeface="Consolas" panose="020B0609020204030204" pitchFamily="49" charset="0"/>
              </a:rPr>
              <a:t> </a:t>
            </a:r>
            <a:r>
              <a:rPr lang="en-US" sz="2800" dirty="0">
                <a:latin typeface="Consolas" panose="020B0609020204030204" pitchFamily="49" charset="0"/>
              </a:rPr>
              <a:t>Order { get; }</a:t>
            </a:r>
          </a:p>
          <a:p>
            <a:r>
              <a:rPr lang="en-US" sz="2800" dirty="0" smtClean="0">
                <a:latin typeface="Consolas" panose="020B0609020204030204" pitchFamily="49" charset="0"/>
              </a:rPr>
              <a:t>	}</a:t>
            </a:r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>
                <a:latin typeface="Consolas" panose="020B0609020204030204" pitchFamily="49" charset="0"/>
              </a:rPr>
              <a:t>}</a:t>
            </a:r>
            <a:endParaRPr 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4304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821" y="-164575"/>
            <a:ext cx="10515600" cy="1325563"/>
          </a:xfrm>
        </p:spPr>
        <p:txBody>
          <a:bodyPr/>
          <a:lstStyle/>
          <a:p>
            <a:r>
              <a:rPr lang="en-US" dirty="0" smtClean="0"/>
              <a:t>Changing filter order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821" y="1782640"/>
            <a:ext cx="11345262" cy="3328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937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763" y="0"/>
            <a:ext cx="10515600" cy="1325563"/>
          </a:xfrm>
        </p:spPr>
        <p:txBody>
          <a:bodyPr/>
          <a:lstStyle/>
          <a:p>
            <a:r>
              <a:rPr lang="en-US" dirty="0" smtClean="0"/>
              <a:t>Content Middleware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341" y="2499133"/>
            <a:ext cx="10706100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923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821" y="-164575"/>
            <a:ext cx="10515600" cy="1325563"/>
          </a:xfrm>
        </p:spPr>
        <p:txBody>
          <a:bodyPr/>
          <a:lstStyle/>
          <a:p>
            <a:r>
              <a:rPr lang="en-US" dirty="0" smtClean="0"/>
              <a:t>Changing filter order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5335" y="912933"/>
            <a:ext cx="9977804" cy="5656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299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130" y="784994"/>
            <a:ext cx="10515600" cy="4689683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Thanks for attention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Evgeniy </a:t>
            </a:r>
            <a:r>
              <a:rPr lang="en-US" dirty="0" err="1" smtClean="0"/>
              <a:t>Pilyaev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github.com/EPilyaev/ASPNetCoreMVC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err="1" smtClean="0"/>
              <a:t>Middleware&amp;Filters</a:t>
            </a:r>
            <a:r>
              <a:rPr lang="en-US" dirty="0" smtClean="0"/>
              <a:t> presentation)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259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Short-Circuiting Middleware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576824"/>
            <a:ext cx="10613509" cy="4882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250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Short-Circuiting Middleware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868" y="1488477"/>
            <a:ext cx="9069198" cy="5197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962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3680</TotalTime>
  <Words>656</Words>
  <Application>Microsoft Office PowerPoint</Application>
  <PresentationFormat>Widescreen</PresentationFormat>
  <Paragraphs>255</Paragraphs>
  <Slides>71</Slides>
  <Notes>48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71</vt:i4>
      </vt:variant>
    </vt:vector>
  </HeadingPairs>
  <TitlesOfParts>
    <vt:vector size="77" baseType="lpstr">
      <vt:lpstr>Arial</vt:lpstr>
      <vt:lpstr>Calibri</vt:lpstr>
      <vt:lpstr>Calibri Light</vt:lpstr>
      <vt:lpstr>Consolas</vt:lpstr>
      <vt:lpstr>LpnnbbGbhjltBwywxpUtopiaStd-Italic</vt:lpstr>
      <vt:lpstr>Office Theme</vt:lpstr>
      <vt:lpstr>Midlleware and filters in ASP .Net Core MVC</vt:lpstr>
      <vt:lpstr>Middleware</vt:lpstr>
      <vt:lpstr>Middleware</vt:lpstr>
      <vt:lpstr>Middleware</vt:lpstr>
      <vt:lpstr>Content Middleware</vt:lpstr>
      <vt:lpstr>Content Middleware</vt:lpstr>
      <vt:lpstr>Content Middleware</vt:lpstr>
      <vt:lpstr>Short-Circuiting Middleware</vt:lpstr>
      <vt:lpstr>Short-Circuiting Middleware</vt:lpstr>
      <vt:lpstr>Short-Circuiting Middleware</vt:lpstr>
      <vt:lpstr>Request-editing Middleware</vt:lpstr>
      <vt:lpstr>Request-editing Middleware</vt:lpstr>
      <vt:lpstr>Response-editing Middleware</vt:lpstr>
      <vt:lpstr>Response-editing Middleware</vt:lpstr>
      <vt:lpstr>Response-editing Middleware</vt:lpstr>
      <vt:lpstr>Filters</vt:lpstr>
      <vt:lpstr>Filters</vt:lpstr>
      <vt:lpstr>Authorization filters</vt:lpstr>
      <vt:lpstr>Async authorization filters</vt:lpstr>
      <vt:lpstr>Authorization Filters</vt:lpstr>
      <vt:lpstr>Authorization filter example</vt:lpstr>
      <vt:lpstr>Authorization filter example</vt:lpstr>
      <vt:lpstr>Authorization filter example</vt:lpstr>
      <vt:lpstr>Action Filters</vt:lpstr>
      <vt:lpstr>Action Filters</vt:lpstr>
      <vt:lpstr>Action Filters</vt:lpstr>
      <vt:lpstr>Action Filter example</vt:lpstr>
      <vt:lpstr>Action Filter example</vt:lpstr>
      <vt:lpstr>Action Filter example</vt:lpstr>
      <vt:lpstr>Asynchronous Action Filter</vt:lpstr>
      <vt:lpstr>Asynchronous Action Filter</vt:lpstr>
      <vt:lpstr>Asynchronous Action Filter</vt:lpstr>
      <vt:lpstr>Result Filters</vt:lpstr>
      <vt:lpstr>Result Filters</vt:lpstr>
      <vt:lpstr>Result Filters</vt:lpstr>
      <vt:lpstr>Result Filter example</vt:lpstr>
      <vt:lpstr>Result Filter example</vt:lpstr>
      <vt:lpstr>Async Result Filter example</vt:lpstr>
      <vt:lpstr>Hybrid Action\Result filter</vt:lpstr>
      <vt:lpstr>Hybrid Action\Result filter</vt:lpstr>
      <vt:lpstr>Hybrid Action\Result filter</vt:lpstr>
      <vt:lpstr>Exception filters</vt:lpstr>
      <vt:lpstr>Exception filters</vt:lpstr>
      <vt:lpstr>Exception filter example</vt:lpstr>
      <vt:lpstr>Exception filter example</vt:lpstr>
      <vt:lpstr>Exception filter example</vt:lpstr>
      <vt:lpstr>Exception filter example</vt:lpstr>
      <vt:lpstr>Dependency injection for filters</vt:lpstr>
      <vt:lpstr>Type filter attribute (FilterDiagnostics)</vt:lpstr>
      <vt:lpstr>Type filter attribute (Startup)</vt:lpstr>
      <vt:lpstr>Type filter attribute (TimeFilter)</vt:lpstr>
      <vt:lpstr>Type filter attribute (TimeFilter)</vt:lpstr>
      <vt:lpstr>Type filter attribute (DiagnosticsFilter)</vt:lpstr>
      <vt:lpstr>Type filter attribute (DiagnosticsFilter)</vt:lpstr>
      <vt:lpstr>Type filter attribute (HomeController)</vt:lpstr>
      <vt:lpstr>Type filter attribute (Demo)</vt:lpstr>
      <vt:lpstr>Service filter attribute (ServiceTimeFilter)</vt:lpstr>
      <vt:lpstr>Service filter attribute (ServiceTimeFilter)</vt:lpstr>
      <vt:lpstr>Service filter attribute (Startup)</vt:lpstr>
      <vt:lpstr>Service filter attribute (HomeController)</vt:lpstr>
      <vt:lpstr>Service filter attribute (Demo)</vt:lpstr>
      <vt:lpstr>Global filters</vt:lpstr>
      <vt:lpstr>Global filters</vt:lpstr>
      <vt:lpstr>Filter order</vt:lpstr>
      <vt:lpstr>Filter order</vt:lpstr>
      <vt:lpstr>Filter order</vt:lpstr>
      <vt:lpstr>Filter order</vt:lpstr>
      <vt:lpstr>Changing filter order</vt:lpstr>
      <vt:lpstr>Changing filter order</vt:lpstr>
      <vt:lpstr>Changing filter order</vt:lpstr>
      <vt:lpstr>Thanks for attention  Evgeniy Pilyaev  https://github.com/EPilyaev/ASPNetCoreMVC  (Middleware&amp;Filters presentation)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 .Net Core MVC</dc:title>
  <dc:creator>Пользователь Windows</dc:creator>
  <cp:lastModifiedBy>Пользователь Windows</cp:lastModifiedBy>
  <cp:revision>45</cp:revision>
  <dcterms:created xsi:type="dcterms:W3CDTF">2019-09-17T17:33:28Z</dcterms:created>
  <dcterms:modified xsi:type="dcterms:W3CDTF">2019-10-10T21:14:47Z</dcterms:modified>
</cp:coreProperties>
</file>