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5" r:id="rId3"/>
    <p:sldId id="331" r:id="rId4"/>
    <p:sldId id="332" r:id="rId5"/>
    <p:sldId id="334" r:id="rId6"/>
    <p:sldId id="335" r:id="rId7"/>
    <p:sldId id="333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3" r:id="rId22"/>
    <p:sldId id="349" r:id="rId23"/>
    <p:sldId id="35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50" r:id="rId34"/>
    <p:sldId id="363" r:id="rId35"/>
    <p:sldId id="364" r:id="rId36"/>
    <p:sldId id="351" r:id="rId37"/>
    <p:sldId id="365" r:id="rId38"/>
    <p:sldId id="368" r:id="rId39"/>
    <p:sldId id="369" r:id="rId40"/>
    <p:sldId id="366" r:id="rId41"/>
    <p:sldId id="367" r:id="rId42"/>
    <p:sldId id="370" r:id="rId43"/>
    <p:sldId id="371" r:id="rId44"/>
    <p:sldId id="372" r:id="rId45"/>
    <p:sldId id="373" r:id="rId46"/>
    <p:sldId id="375" r:id="rId47"/>
    <p:sldId id="376" r:id="rId48"/>
    <p:sldId id="377" r:id="rId49"/>
    <p:sldId id="378" r:id="rId50"/>
    <p:sldId id="379" r:id="rId51"/>
    <p:sldId id="3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otnet/api/microsoft.extensions.hosting.ihos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otnet/api/microsoft.extensions.hosting.ihostedservic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2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environment variables used to configure these settings can have a </a:t>
            </a:r>
            <a:r>
              <a:rPr lang="en-US" dirty="0"/>
              <a:t>DOTNET_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/>
              <a:t>ASPNETCORE_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prefix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</a:t>
            </a:r>
            <a:r>
              <a:rPr lang="en-US" baseline="0" dirty="0"/>
              <a:t> class, main method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Program.cs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for a non-HTTP workload, with a single </a:t>
            </a:r>
            <a:r>
              <a:rPr lang="en-US" dirty="0" err="1"/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added to the DI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3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6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1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7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1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multiple </a:t>
            </a:r>
            <a:r>
              <a:rPr lang="en-US" dirty="0" err="1"/>
              <a:t>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 are called, the last one takes precedence.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methods on the built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IHost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 to start and stop the app. These methods affect all 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IHostedService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are registered in the service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9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01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control of the host lifetime can be achieved using methods that can be called externally: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0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configures services and the app's request pipeline.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3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Startup class is specified when the app's host is built. The Startup class is typically specified by calling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WebHostBuilderExtensions.UseStartup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TStartup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method on the host builder: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4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environment-specific versions of the form Configure&lt;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and Configure&lt;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&gt;Services.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 uses Entity Framework Core, don't change the name or signature of the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method.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Entity Framework Core tools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expect to find a </a:t>
            </a:r>
            <a:r>
              <a:rPr lang="en-US" dirty="0" err="1"/>
              <a:t>CreateHostBuilder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that configures the host without running the app.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6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services to the service container makes them available within the app and in the Configure method. The services are resolved via dependency injection or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5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0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6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20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4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8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does matter.</a:t>
            </a:r>
          </a:p>
          <a:p>
            <a:r>
              <a:rPr lang="en-US" dirty="0"/>
              <a:t>Order </a:t>
            </a:r>
            <a:r>
              <a:rPr lang="en-US" dirty="0" err="1"/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service registrations to match the order that their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run.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Libraries may add middleware with one or more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that run before or after other app middleware registered with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invoke an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middleware before a middleware added by a library's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IStartupFilter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the service registration before the library is added to the service container.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invoke afterward, position the service registration after the library is added.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validation: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app is running in the Development environment, the default service provider performs checks to verify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resolved from the root service provider.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services aren't directly or indirectly injected into singletons.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4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Forwarded headers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convention, proxies forward information in HTTP headers.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3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post-startup and graceful shutdown tasks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ApplicationStarted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has fully started.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ApplicationStopping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when the application host is performing a graceful shutdown. Shutdown will block until this event completes.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	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 termination of the current application.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Presentation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/>
              <a:t>Host, Startup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Core 3.0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/>
              <a:t>Evgeniy </a:t>
            </a:r>
            <a:r>
              <a:rPr lang="en-US" dirty="0" err="1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ConfigureWebHostsDefault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308" y="1749300"/>
            <a:ext cx="115882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 environment variables prefixed with "ASPNETCORE_".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Sets Kestrel server as the web server and configures it using the app's hosting configuration providers.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Host Filtering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Forwarded Headers middleware if ASPNETCORE_FORWARDEDHEADERS_ENABLED=true.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IIS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4283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Framework-provided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092" y="1866530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Services that are registered automatically include the following: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IHostApplicationLifetime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IHostLifetime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IHostEnvironment</a:t>
            </a:r>
            <a:r>
              <a:rPr lang="en-US" sz="3200" dirty="0"/>
              <a:t> / </a:t>
            </a:r>
            <a:r>
              <a:rPr lang="en-US" sz="3200" dirty="0" err="1"/>
              <a:t>IWebHostEnvironment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05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7170" y="1761026"/>
            <a:ext cx="11588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CancellationToken</a:t>
            </a:r>
            <a:r>
              <a:rPr lang="en-US" sz="3200" dirty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ApplicationStarted</a:t>
            </a:r>
            <a:r>
              <a:rPr lang="en-US" sz="3200" dirty="0"/>
              <a:t> – fully started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ApplicationStopped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ApplicationStopping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 err="1"/>
              <a:t>StopApplication</a:t>
            </a:r>
            <a:r>
              <a:rPr lang="en-US" sz="3200" dirty="0"/>
              <a:t>()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E9A4B-DD1D-4AE6-B9B8-7ADA56931223}"/>
              </a:ext>
            </a:extLst>
          </p:cNvPr>
          <p:cNvSpPr txBox="1"/>
          <p:nvPr/>
        </p:nvSpPr>
        <p:spPr>
          <a:xfrm>
            <a:off x="5017477" y="3513156"/>
            <a:ext cx="6178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Graceful shutdown, blocks</a:t>
            </a:r>
          </a:p>
        </p:txBody>
      </p:sp>
    </p:spTree>
    <p:extLst>
      <p:ext uri="{BB962C8B-B14F-4D97-AF65-F5344CB8AC3E}">
        <p14:creationId xmlns:p14="http://schemas.microsoft.com/office/powerpoint/2010/main" val="324982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6CF35-6701-48CA-B5E6-2D40DDB9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13" y="1268657"/>
            <a:ext cx="7466502" cy="53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IHostApplicationLifetime</a:t>
            </a:r>
            <a:r>
              <a:rPr lang="en-US" dirty="0"/>
              <a:t>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1E79B-E171-4BB8-A0F1-7BF2DFDE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8" y="1242656"/>
            <a:ext cx="7080005" cy="269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D0B0C6-5192-4C2D-AA63-45742CA0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073" y="3336435"/>
            <a:ext cx="6978669" cy="34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IHostLifetime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</a:t>
            </a:r>
            <a:r>
              <a:rPr lang="en-US" sz="2800" dirty="0" err="1"/>
              <a:t>ontrols</a:t>
            </a:r>
            <a:r>
              <a:rPr lang="en-US" sz="2800" dirty="0"/>
              <a:t> when the host starts and when it stops. </a:t>
            </a:r>
            <a:endParaRPr lang="ru-RU" sz="2800" dirty="0"/>
          </a:p>
          <a:p>
            <a:r>
              <a:rPr lang="en-US" sz="2800" dirty="0"/>
              <a:t>The last implementation registered is used.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 err="1"/>
              <a:t>ConsoleLifetime</a:t>
            </a:r>
            <a:r>
              <a:rPr lang="en-US" sz="2800" dirty="0"/>
              <a:t> is the default </a:t>
            </a:r>
            <a:r>
              <a:rPr lang="en-US" sz="2800" dirty="0" err="1"/>
              <a:t>IHostLifetime</a:t>
            </a:r>
            <a:r>
              <a:rPr lang="en-US" sz="2800" dirty="0"/>
              <a:t> implementation.</a:t>
            </a:r>
            <a:endParaRPr lang="ru-RU" sz="2800" dirty="0"/>
          </a:p>
          <a:p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Listens for </a:t>
            </a:r>
            <a:r>
              <a:rPr lang="en-US" sz="2800" dirty="0" err="1"/>
              <a:t>Ctrl+C</a:t>
            </a:r>
            <a:r>
              <a:rPr lang="en-US" sz="2800" dirty="0"/>
              <a:t>/SIGINT or SIGTERM and calls </a:t>
            </a:r>
            <a:r>
              <a:rPr lang="en-US" sz="2800" dirty="0" err="1"/>
              <a:t>StopApplication</a:t>
            </a:r>
            <a:r>
              <a:rPr lang="en-US" sz="2800" dirty="0"/>
              <a:t> to start the shutdown process.</a:t>
            </a:r>
          </a:p>
          <a:p>
            <a:r>
              <a:rPr lang="en-US" sz="2800" dirty="0"/>
              <a:t>Unblocks extensions such as </a:t>
            </a:r>
            <a:r>
              <a:rPr lang="en-US" sz="2800" dirty="0" err="1"/>
              <a:t>RunAsync</a:t>
            </a:r>
            <a:r>
              <a:rPr lang="en-US" sz="2800" dirty="0"/>
              <a:t> and </a:t>
            </a:r>
            <a:r>
              <a:rPr lang="en-US" sz="2800" dirty="0" err="1"/>
              <a:t>WaitForShutdownAsync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IHostEnvironment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1659285"/>
            <a:ext cx="12162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Provides information about: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Web apps implement the </a:t>
            </a:r>
            <a:r>
              <a:rPr lang="en-US" sz="2800" dirty="0" err="1"/>
              <a:t>IWebHostEnvironment</a:t>
            </a:r>
            <a:r>
              <a:rPr lang="en-US" sz="2800" dirty="0"/>
              <a:t> interface, which inherits </a:t>
            </a:r>
            <a:r>
              <a:rPr lang="en-US" sz="2800" dirty="0" err="1"/>
              <a:t>IHostEnvironment</a:t>
            </a:r>
            <a:r>
              <a:rPr lang="en-US" sz="2800" dirty="0"/>
              <a:t> and adds: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16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Host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74785" y="2146965"/>
            <a:ext cx="1171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for the properties of the </a:t>
            </a:r>
            <a:r>
              <a:rPr lang="en-US" sz="2800" dirty="0" err="1"/>
              <a:t>IHostEnvironment</a:t>
            </a:r>
            <a:r>
              <a:rPr lang="en-US" sz="2800" dirty="0"/>
              <a:t> implementation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from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inside </a:t>
            </a:r>
            <a:r>
              <a:rPr lang="en-US" sz="2800" dirty="0" err="1"/>
              <a:t>ConfigureAppConfiguration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add host configuration, call </a:t>
            </a:r>
            <a:r>
              <a:rPr lang="en-US" sz="2800" dirty="0" err="1"/>
              <a:t>ConfigureHostConfiguration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for additive results, last option value on a key is used)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2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Host configuration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EE63-9946-4300-B12E-AF48374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4" y="2035052"/>
            <a:ext cx="11276118" cy="31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App 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45124" y="1964085"/>
            <a:ext cx="11517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by calling </a:t>
            </a:r>
            <a:r>
              <a:rPr lang="en-US" sz="2800" dirty="0" err="1"/>
              <a:t>ConfigureAppConfiguration</a:t>
            </a:r>
            <a:r>
              <a:rPr lang="en-US" sz="2800" dirty="0"/>
              <a:t> on </a:t>
            </a:r>
            <a:r>
              <a:rPr lang="en-US" sz="2800" dirty="0" err="1"/>
              <a:t>IHostBuilder</a:t>
            </a:r>
            <a:endParaRPr lang="en-US" sz="2800" dirty="0"/>
          </a:p>
          <a:p>
            <a:r>
              <a:rPr lang="en-US" sz="2800" dirty="0"/>
              <a:t>(Can be called multiple times with additive results, last option value on a key is used)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Available at </a:t>
            </a:r>
            <a:r>
              <a:rPr lang="en-US" sz="2800" dirty="0" err="1"/>
              <a:t>HostBuilderContext.Configuration</a:t>
            </a:r>
            <a:r>
              <a:rPr lang="en-US" sz="2800" dirty="0"/>
              <a:t> for subsequent operations and as a service from DI.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 configuration is also added to app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41065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ApplicationName</a:t>
            </a:r>
            <a:r>
              <a:rPr lang="en-US" sz="2800" dirty="0"/>
              <a:t> </a:t>
            </a:r>
          </a:p>
          <a:p>
            <a:r>
              <a:rPr lang="en-US" sz="2400" dirty="0"/>
              <a:t>	 Environment variable: &lt;PREFIX_&gt;APPLICATIONNAME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ContentRootPath</a:t>
            </a:r>
            <a:endParaRPr lang="en-US" sz="2800" dirty="0"/>
          </a:p>
          <a:p>
            <a:pPr lvl="1"/>
            <a:r>
              <a:rPr lang="en-US" sz="2800" dirty="0"/>
              <a:t>	</a:t>
            </a:r>
            <a:r>
              <a:rPr lang="en-US" sz="2400" dirty="0"/>
              <a:t> Environment variable: &lt;PREFIX_&gt;CONTENTROOT</a:t>
            </a:r>
            <a:r>
              <a:rPr lang="ru-RU" sz="2400" dirty="0"/>
              <a:t> </a:t>
            </a:r>
            <a:endParaRPr lang="en-US" sz="2400" dirty="0"/>
          </a:p>
          <a:p>
            <a:pPr lvl="1"/>
            <a:r>
              <a:rPr lang="en-US" sz="2400" dirty="0"/>
              <a:t>	Or call </a:t>
            </a:r>
            <a:r>
              <a:rPr lang="en-US" sz="2400" dirty="0" err="1"/>
              <a:t>UseContentRoot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  <a:endParaRPr lang="ru-RU" sz="2400" dirty="0"/>
          </a:p>
          <a:p>
            <a:pPr lvl="1"/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EnvironmentName</a:t>
            </a:r>
            <a:r>
              <a:rPr lang="en-US" sz="2800" dirty="0"/>
              <a:t> (Development/Staging/Production)</a:t>
            </a:r>
          </a:p>
          <a:p>
            <a:r>
              <a:rPr lang="en-US" sz="2400" dirty="0"/>
              <a:t>	Case-insensitive. </a:t>
            </a:r>
          </a:p>
          <a:p>
            <a:r>
              <a:rPr lang="en-US" sz="2400" dirty="0"/>
              <a:t>	Default: Production. </a:t>
            </a:r>
          </a:p>
          <a:p>
            <a:r>
              <a:rPr lang="en-US" sz="2400" dirty="0"/>
              <a:t>	Environment variable: &lt;PREFIX_&gt;ENVIRONMENT.</a:t>
            </a:r>
          </a:p>
          <a:p>
            <a:r>
              <a:rPr lang="en-US" sz="2400" dirty="0"/>
              <a:t>	Or call </a:t>
            </a:r>
            <a:r>
              <a:rPr lang="en-US" sz="2400" dirty="0" err="1"/>
              <a:t>UseEnvironment</a:t>
            </a:r>
            <a:r>
              <a:rPr lang="en-US" sz="2400" dirty="0"/>
              <a:t> on </a:t>
            </a:r>
            <a:r>
              <a:rPr lang="en-US" sz="2400" dirty="0" err="1"/>
              <a:t>IHostBuilder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91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Settings for all app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83223" y="1280380"/>
            <a:ext cx="1102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ShutdownTimeout</a:t>
            </a:r>
            <a:r>
              <a:rPr lang="en-US" sz="2800" dirty="0"/>
              <a:t> (time to wait for hosted services to stop)</a:t>
            </a:r>
          </a:p>
          <a:p>
            <a:pPr lvl="1"/>
            <a:r>
              <a:rPr lang="en-US" sz="2800" dirty="0"/>
              <a:t>	</a:t>
            </a:r>
            <a:r>
              <a:rPr lang="en-US" sz="2400" dirty="0"/>
              <a:t>Default: 5 seconds. </a:t>
            </a:r>
          </a:p>
          <a:p>
            <a:pPr lvl="1"/>
            <a:r>
              <a:rPr lang="en-US" sz="2400" dirty="0"/>
              <a:t>	Environment variable: &lt;PREFIX_&gt;SHUTDOWNTIMEOUTSECONDS. </a:t>
            </a:r>
          </a:p>
          <a:p>
            <a:pPr lvl="1"/>
            <a:r>
              <a:rPr lang="en-US" sz="2400" dirty="0"/>
              <a:t>	Or configure </a:t>
            </a:r>
            <a:r>
              <a:rPr lang="en-US" sz="2400" dirty="0" err="1"/>
              <a:t>HostOptions</a:t>
            </a:r>
            <a:r>
              <a:rPr lang="en-US" sz="2400" dirty="0"/>
              <a:t>.</a:t>
            </a:r>
          </a:p>
          <a:p>
            <a:pPr lvl="1"/>
            <a:r>
              <a:rPr lang="en-US" sz="2800" dirty="0"/>
              <a:t>	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86C1-5BF8-4FA4-875C-74377F70C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04" y="3429000"/>
            <a:ext cx="10622572" cy="2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53D5-7CCC-4314-A154-39BECEA1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7" y="3352800"/>
            <a:ext cx="10199545" cy="2483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8B35C-48F9-4428-BC1D-A5AC614C7AA2}"/>
              </a:ext>
            </a:extLst>
          </p:cNvPr>
          <p:cNvSpPr txBox="1"/>
          <p:nvPr/>
        </p:nvSpPr>
        <p:spPr>
          <a:xfrm>
            <a:off x="632811" y="1846124"/>
            <a:ext cx="1072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Extension methods on </a:t>
            </a:r>
            <a:r>
              <a:rPr lang="en-US" sz="2800" dirty="0" err="1"/>
              <a:t>IWebHostBuilder</a:t>
            </a:r>
            <a:r>
              <a:rPr lang="en-US" sz="2800" dirty="0"/>
              <a:t> are available for these settings:</a:t>
            </a:r>
          </a:p>
        </p:txBody>
      </p:sp>
    </p:spTree>
    <p:extLst>
      <p:ext uri="{BB962C8B-B14F-4D97-AF65-F5344CB8AC3E}">
        <p14:creationId xmlns:p14="http://schemas.microsoft.com/office/powerpoint/2010/main" val="324497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CaptureStartupErrors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F</a:t>
            </a:r>
            <a:r>
              <a:rPr lang="en-US" sz="2400" dirty="0"/>
              <a:t>alse – errors during startup result in host exiting.</a:t>
            </a:r>
          </a:p>
          <a:p>
            <a:r>
              <a:rPr lang="en-US" sz="2400" dirty="0"/>
              <a:t>	True – host captures exceptions during startup and attempts to start the server.</a:t>
            </a:r>
          </a:p>
          <a:p>
            <a:endParaRPr lang="en-US" sz="2400" dirty="0"/>
          </a:p>
          <a:p>
            <a:r>
              <a:rPr lang="en-US" sz="2400" dirty="0"/>
              <a:t>	Default: false / true when Kestrel behind IIS. </a:t>
            </a:r>
          </a:p>
          <a:p>
            <a:r>
              <a:rPr lang="en-US" sz="2400" dirty="0"/>
              <a:t>	Environment variable: &lt;PREFIX_&gt;CAPTURESTARTUPERRORS.</a:t>
            </a:r>
          </a:p>
          <a:p>
            <a:endParaRPr lang="en-US" sz="2400" dirty="0"/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CaptureStartupErrors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webBuilder.CaptureStartupErrors</a:t>
            </a:r>
            <a:r>
              <a:rPr lang="en-US" sz="2000" dirty="0">
                <a:latin typeface="Consolas" panose="020B0609020204030204" pitchFamily="49" charset="0"/>
              </a:rPr>
              <a:t>(true);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5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7" y="1717900"/>
            <a:ext cx="11224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DetailedErrors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True or environment=“Development” – app captures detailed errors.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&lt;PREFIX_&gt;_DETAILEDERRORS.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WebHostDefaults.DetailedErrorsKey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60015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load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WebHostDefaults.HostingStartupAssembliesKey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12150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HostingStartupExcludeAssemblies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string of hosting startup assemblies to exclude on startup.</a:t>
            </a:r>
          </a:p>
          <a:p>
            <a:endParaRPr lang="en-US" sz="2400" dirty="0"/>
          </a:p>
          <a:p>
            <a:r>
              <a:rPr lang="en-US" sz="2400" dirty="0"/>
              <a:t>	Default: Empty string.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&lt;PREFIX_&gt;_HOSTINGSTARTUPEXCLUDEASSEMBLIES.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</a:t>
            </a:r>
            <a:r>
              <a:rPr lang="en-US" sz="2000" dirty="0">
                <a:latin typeface="Consolas" panose="020B0609020204030204" pitchFamily="49" charset="0"/>
              </a:rPr>
              <a:t>. </a:t>
            </a:r>
            <a:r>
              <a:rPr lang="en-US" sz="2000" dirty="0" err="1">
                <a:latin typeface="Consolas" panose="020B0609020204030204" pitchFamily="49" charset="0"/>
              </a:rPr>
              <a:t>HostingStartupExcludeAssembliesKey</a:t>
            </a:r>
            <a:r>
              <a:rPr lang="en-US" sz="2000" dirty="0">
                <a:latin typeface="Consolas" panose="020B0609020204030204" pitchFamily="49" charset="0"/>
              </a:rPr>
              <a:t>, "assembly1;assembly2");</a:t>
            </a:r>
          </a:p>
        </p:txBody>
      </p:sp>
    </p:spTree>
    <p:extLst>
      <p:ext uri="{BB962C8B-B14F-4D97-AF65-F5344CB8AC3E}">
        <p14:creationId xmlns:p14="http://schemas.microsoft.com/office/powerpoint/2010/main" val="372353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HTTPS_Port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HTTPS redirect port.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value isn’t set.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&lt;PREFIX_&gt;HTTPS_PORT.</a:t>
            </a:r>
          </a:p>
          <a:p>
            <a:r>
              <a:rPr lang="en-US" sz="2400" dirty="0"/>
              <a:t>	Use configuration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https_port</a:t>
            </a:r>
            <a:r>
              <a:rPr lang="en-US" sz="2000" dirty="0">
                <a:latin typeface="Consolas" panose="020B0609020204030204" pitchFamily="49" charset="0"/>
              </a:rPr>
              <a:t>", "8080");</a:t>
            </a:r>
          </a:p>
        </p:txBody>
      </p:sp>
    </p:spTree>
    <p:extLst>
      <p:ext uri="{BB962C8B-B14F-4D97-AF65-F5344CB8AC3E}">
        <p14:creationId xmlns:p14="http://schemas.microsoft.com/office/powerpoint/2010/main" val="264650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PreferHostingUrls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Indicates whether the host should listen on the URLs configured with the 	</a:t>
            </a:r>
            <a:r>
              <a:rPr lang="en-US" sz="2400" dirty="0" err="1"/>
              <a:t>IWebHostBuilder</a:t>
            </a:r>
            <a:r>
              <a:rPr lang="en-US" sz="2400" dirty="0"/>
              <a:t> instead of those configured with the </a:t>
            </a:r>
            <a:r>
              <a:rPr lang="en-US" sz="2400" dirty="0" err="1"/>
              <a:t>IServer</a:t>
            </a:r>
            <a:r>
              <a:rPr lang="en-US" sz="2400" dirty="0"/>
              <a:t> implementation.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true.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&lt;PREFIX_&gt;_PREFERHOSTINGURLS.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PreferHostingUrls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webBuilder.PreferHostingUrls</a:t>
            </a:r>
            <a:r>
              <a:rPr lang="en-US" sz="2000" dirty="0">
                <a:latin typeface="Consolas" panose="020B06090202040302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1133964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PreventHostingStartup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Prevents the automatic loading of hosting startup assemblies, including hosting startup assemblies configured by the app's assembly.</a:t>
            </a:r>
          </a:p>
          <a:p>
            <a:endParaRPr lang="en-US" sz="2400" dirty="0"/>
          </a:p>
          <a:p>
            <a:r>
              <a:rPr lang="en-US" sz="2400" dirty="0"/>
              <a:t>	Default: false.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&lt;PREFIX_&gt;_PREVENTHOSTINGSTARTUP.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UseSetting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webBuilder.UseSetting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WebHostDefaults.PreventHostingStartupKey</a:t>
            </a:r>
            <a:r>
              <a:rPr lang="en-US" sz="2000" dirty="0">
                <a:latin typeface="Consolas" panose="020B0609020204030204" pitchFamily="49" charset="0"/>
              </a:rPr>
              <a:t>, "true");</a:t>
            </a:r>
          </a:p>
        </p:txBody>
      </p:sp>
    </p:spTree>
    <p:extLst>
      <p:ext uri="{BB962C8B-B14F-4D97-AF65-F5344CB8AC3E}">
        <p14:creationId xmlns:p14="http://schemas.microsoft.com/office/powerpoint/2010/main" val="17853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Provides lifetime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Startup: 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/>
              <a:t>IHostedService.StartAsync</a:t>
            </a:r>
            <a:r>
              <a:rPr lang="en-US" dirty="0"/>
              <a:t> on each implementation of </a:t>
            </a:r>
            <a:r>
              <a:rPr lang="en-US" dirty="0" err="1"/>
              <a:t>IHostedService</a:t>
            </a:r>
            <a:r>
              <a:rPr lang="en-US" dirty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StartupAssembly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 The assembly to search for the Startup class.</a:t>
            </a:r>
          </a:p>
          <a:p>
            <a:endParaRPr lang="en-US" sz="2400" dirty="0"/>
          </a:p>
          <a:p>
            <a:r>
              <a:rPr lang="en-US" sz="2400" dirty="0"/>
              <a:t>	Default: the app’s assembly.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&lt;PREFIX_&gt;STARTUPASSEMBLY.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UseStartup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StartupAssemblyName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webBuilder.UseStartup</a:t>
            </a:r>
            <a:r>
              <a:rPr lang="en-US" sz="2000" dirty="0">
                <a:latin typeface="Consolas" panose="020B0609020204030204" pitchFamily="49" charset="0"/>
              </a:rPr>
              <a:t>&lt;Startup&gt;();</a:t>
            </a:r>
          </a:p>
        </p:txBody>
      </p:sp>
    </p:spTree>
    <p:extLst>
      <p:ext uri="{BB962C8B-B14F-4D97-AF65-F5344CB8AC3E}">
        <p14:creationId xmlns:p14="http://schemas.microsoft.com/office/powerpoint/2010/main" val="28244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URLs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A semicolon-delimited list of IP addresses or host addresses with ports and protocols that the server should listen on for requests. 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http://localhost:5000 and https://localhost:5001.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&lt;PREFIX_&gt;URLS.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UseUrls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webBuilder.UseUrls</a:t>
            </a:r>
            <a:r>
              <a:rPr lang="en-US" sz="2000" dirty="0">
                <a:latin typeface="Consolas" panose="020B0609020204030204" pitchFamily="49" charset="0"/>
              </a:rPr>
              <a:t>("http://*:5000;http://localhost:5001;https://hostname:5002");</a:t>
            </a:r>
          </a:p>
        </p:txBody>
      </p:sp>
    </p:spTree>
    <p:extLst>
      <p:ext uri="{BB962C8B-B14F-4D97-AF65-F5344CB8AC3E}">
        <p14:creationId xmlns:p14="http://schemas.microsoft.com/office/powerpoint/2010/main" val="325192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Web apps settings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35DF0-CED7-43B6-9182-6FD390525B97}"/>
              </a:ext>
            </a:extLst>
          </p:cNvPr>
          <p:cNvSpPr txBox="1"/>
          <p:nvPr/>
        </p:nvSpPr>
        <p:spPr>
          <a:xfrm>
            <a:off x="483576" y="1717900"/>
            <a:ext cx="116263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WebRoot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The relative path to the app's static assets.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	Default: “</a:t>
            </a:r>
            <a:r>
              <a:rPr lang="en-US" sz="2400" dirty="0" err="1"/>
              <a:t>wwwroot</a:t>
            </a:r>
            <a:r>
              <a:rPr lang="en-US" sz="2400" dirty="0"/>
              <a:t>”. </a:t>
            </a:r>
          </a:p>
          <a:p>
            <a:endParaRPr lang="en-US" sz="2400" dirty="0"/>
          </a:p>
          <a:p>
            <a:r>
              <a:rPr lang="en-US" sz="2400" dirty="0"/>
              <a:t>	Environment variable: &lt;PREFIX_&gt;WEBROOT.</a:t>
            </a:r>
          </a:p>
          <a:p>
            <a:r>
              <a:rPr lang="en-US" sz="2400" dirty="0"/>
              <a:t>	Use the environment variable or call </a:t>
            </a:r>
            <a:r>
              <a:rPr lang="en-US" sz="2400" dirty="0" err="1"/>
              <a:t>UseWebRoot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algn="ctr"/>
            <a:r>
              <a:rPr lang="en-US" sz="2000" dirty="0" err="1">
                <a:latin typeface="Consolas" panose="020B0609020204030204" pitchFamily="49" charset="0"/>
              </a:rPr>
              <a:t>webBuilder.UseWebRoot</a:t>
            </a:r>
            <a:r>
              <a:rPr lang="en-US" sz="2000" dirty="0">
                <a:latin typeface="Consolas" panose="020B0609020204030204" pitchFamily="49" charset="0"/>
              </a:rPr>
              <a:t>("public");</a:t>
            </a:r>
          </a:p>
        </p:txBody>
      </p:sp>
    </p:spTree>
    <p:extLst>
      <p:ext uri="{BB962C8B-B14F-4D97-AF65-F5344CB8AC3E}">
        <p14:creationId xmlns:p14="http://schemas.microsoft.com/office/powerpoint/2010/main" val="233027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846854"/>
            <a:ext cx="11869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Run</a:t>
            </a:r>
          </a:p>
          <a:p>
            <a:r>
              <a:rPr lang="en-US" sz="2400" dirty="0"/>
              <a:t>	Runs the app and blocks the calling thread until the host is shut down.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RunAsync</a:t>
            </a:r>
            <a:endParaRPr lang="en-US" sz="2800" dirty="0"/>
          </a:p>
          <a:p>
            <a:r>
              <a:rPr lang="en-US" sz="2400" dirty="0"/>
              <a:t>	Runs the app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RunConsoleAsync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Enables console support, builds and starts the host, and waits for </a:t>
            </a:r>
            <a:r>
              <a:rPr lang="en-US" sz="2400" dirty="0" err="1"/>
              <a:t>Ctrl+C</a:t>
            </a:r>
            <a:r>
              <a:rPr lang="en-US" sz="2400" dirty="0"/>
              <a:t>/SIGINT or SIGTERM to shut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7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483577" y="1026238"/>
            <a:ext cx="11224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</a:t>
            </a:r>
          </a:p>
          <a:p>
            <a:r>
              <a:rPr lang="en-US" sz="2800" dirty="0"/>
              <a:t>	</a:t>
            </a:r>
            <a:r>
              <a:rPr lang="en-US" sz="2400" dirty="0"/>
              <a:t>Starts the host synchronously.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StartAsync</a:t>
            </a:r>
            <a:endParaRPr lang="en-US" sz="2800" dirty="0"/>
          </a:p>
          <a:p>
            <a:r>
              <a:rPr lang="ru-RU" sz="2800" dirty="0"/>
              <a:t>	</a:t>
            </a:r>
            <a:r>
              <a:rPr lang="en-US" sz="2400" dirty="0"/>
              <a:t>Starts the host and returns a Task that completes when the cancellation token or shutdown is triggered.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WaitForStartAsync</a:t>
            </a:r>
            <a:endParaRPr lang="en-US" sz="2800" dirty="0"/>
          </a:p>
          <a:p>
            <a:pPr lvl="0">
              <a:defRPr/>
            </a:pPr>
            <a:r>
              <a:rPr lang="ru-RU" sz="2800" dirty="0"/>
              <a:t>	</a:t>
            </a:r>
            <a:r>
              <a:rPr lang="en-US" sz="2400" dirty="0"/>
              <a:t>Is called at the start of </a:t>
            </a:r>
            <a:r>
              <a:rPr lang="en-US" sz="2400" dirty="0" err="1"/>
              <a:t>StartAsync</a:t>
            </a:r>
            <a:r>
              <a:rPr lang="en-US" sz="2400" dirty="0"/>
              <a:t>, which waits until it's complete before continuing. This can be used to delay startup until signaled by an external event.</a:t>
            </a:r>
          </a:p>
          <a:p>
            <a:pPr lvl="0">
              <a:defRPr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520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Manage the host 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63416" y="1108298"/>
            <a:ext cx="118285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StopAsync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Attempts to stop the host within the provided timeout.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Blocks the calling thread until shutdown is triggered by the </a:t>
            </a:r>
            <a:r>
              <a:rPr lang="en-US" sz="2400" dirty="0" err="1"/>
              <a:t>IHostLifetime</a:t>
            </a:r>
            <a:r>
              <a:rPr lang="en-US" sz="2400" dirty="0"/>
              <a:t>, such as via </a:t>
            </a:r>
            <a:r>
              <a:rPr lang="en-US" sz="2400" dirty="0" err="1"/>
              <a:t>Ctrl+C</a:t>
            </a:r>
            <a:r>
              <a:rPr lang="en-US" sz="2400" dirty="0"/>
              <a:t>/SIGINT or SIGTERM.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WaitForShutdownAsync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en-US" sz="2400" dirty="0"/>
              <a:t>Returns a Task that completes when shutdown is triggered via the given token and calls </a:t>
            </a:r>
            <a:r>
              <a:rPr lang="en-US" sz="2400" dirty="0" err="1"/>
              <a:t>StopAsync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4143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External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82AF-8CF2-4041-AA57-F8863231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8" y="1197039"/>
            <a:ext cx="4254505" cy="292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03F82-29D9-4FCA-B904-2C57440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13" y="3194538"/>
            <a:ext cx="7574079" cy="3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Methods (are called by </a:t>
            </a:r>
            <a:r>
              <a:rPr lang="en-US" sz="2800" dirty="0" err="1"/>
              <a:t>ASP.Net</a:t>
            </a:r>
            <a:r>
              <a:rPr lang="en-US" sz="2800" dirty="0"/>
              <a:t> Core runtime when app starts):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 services – optional</a:t>
            </a:r>
          </a:p>
          <a:p>
            <a:r>
              <a:rPr lang="en-US" sz="2400" dirty="0"/>
              <a:t>	Configures app’s services (reusable component that provides app functionality).</a:t>
            </a:r>
          </a:p>
          <a:p>
            <a:r>
              <a:rPr lang="en-US" sz="2400" dirty="0"/>
              <a:t>	Services are consumed by DI or </a:t>
            </a:r>
            <a:r>
              <a:rPr lang="en-US" sz="2400" dirty="0" err="1"/>
              <a:t>ApplicationServices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Configure</a:t>
            </a:r>
          </a:p>
          <a:p>
            <a:pPr lvl="1"/>
            <a:r>
              <a:rPr lang="en-US" sz="2400" dirty="0"/>
              <a:t>	Defines app’s request processing pipeline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97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CC24-CF8D-4D66-8C70-B3E2F546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35" y="1325563"/>
            <a:ext cx="8127791" cy="49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2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AEA72-B3D8-43F2-914F-FD3B4A11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29" y="948836"/>
            <a:ext cx="7368542" cy="56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Generic Host – recommended.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Web Host – not recommended, backward compatibility. Used for 			  HTTP workloads before </a:t>
            </a:r>
            <a:r>
              <a:rPr lang="en-US" sz="3200" dirty="0" err="1"/>
              <a:t>.Net</a:t>
            </a:r>
            <a:r>
              <a:rPr lang="en-US" sz="3200" dirty="0"/>
              <a:t> Core 3.0.</a:t>
            </a:r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Specifying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B396-0043-44C3-92B4-5EDEEFCA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1325563"/>
            <a:ext cx="9519139" cy="51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2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the following service types can be injected into the Startup constructor when using the Generic Host (</a:t>
            </a:r>
            <a:r>
              <a:rPr lang="en-US" sz="2800" dirty="0" err="1"/>
              <a:t>IHostBuilder</a:t>
            </a:r>
            <a:r>
              <a:rPr lang="en-US" sz="2800" dirty="0"/>
              <a:t>): 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IWebHostEnvironment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IHostEnvironment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Iconfiguration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Most services are not available until the Configure method is called.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55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Multiple Startup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34108" y="1694454"/>
            <a:ext cx="1122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3C02-1C7B-437B-A35E-47A3A6D302F8}"/>
              </a:ext>
            </a:extLst>
          </p:cNvPr>
          <p:cNvSpPr txBox="1"/>
          <p:nvPr/>
        </p:nvSpPr>
        <p:spPr>
          <a:xfrm>
            <a:off x="334108" y="1285003"/>
            <a:ext cx="113303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naming scheme “Startup{Environment}” can be used to automatically pick a Startup class for current environment: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StartupDevelopment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StartupStaging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StartupProduction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The class whose name suffix matches the current environment is prioritized.</a:t>
            </a:r>
          </a:p>
        </p:txBody>
      </p:sp>
    </p:spTree>
    <p:extLst>
      <p:ext uri="{BB962C8B-B14F-4D97-AF65-F5344CB8AC3E}">
        <p14:creationId xmlns:p14="http://schemas.microsoft.com/office/powerpoint/2010/main" val="2253782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 err="1"/>
              <a:t>ConfigureServices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322385" y="1325563"/>
            <a:ext cx="11224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Called by the host before the Configure method to configure the app's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 configuration options are set by convention.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5E05D-F5C1-4714-851B-D8F0A88E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38" y="3429000"/>
            <a:ext cx="9061939" cy="32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6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to specify how the app responds to HTTP requests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Pipeline is configured by adding middleware components to </a:t>
            </a:r>
            <a:r>
              <a:rPr lang="en-US" sz="2800" dirty="0" err="1"/>
              <a:t>IApplicationBuilder</a:t>
            </a:r>
            <a:r>
              <a:rPr lang="en-US" sz="2800" dirty="0"/>
              <a:t>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A16EC-0C50-43C9-94D9-4A136300B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40" y="4566139"/>
            <a:ext cx="4727332" cy="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550985" y="1642086"/>
            <a:ext cx="117347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IApplicationBuilder</a:t>
            </a:r>
            <a:r>
              <a:rPr lang="en-US" sz="2800" dirty="0"/>
              <a:t> is available to the Configure method, but it isn't registered in the service container. </a:t>
            </a:r>
            <a:endParaRPr lang="ru-RU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Hosting creates an </a:t>
            </a:r>
            <a:r>
              <a:rPr lang="en-US" sz="2800" dirty="0" err="1"/>
              <a:t>IApplicationBuilder</a:t>
            </a:r>
            <a:r>
              <a:rPr lang="en-US" sz="2800" dirty="0"/>
              <a:t> and passes it directly to Configure.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Use extension method adds one or more middleware components to the request pipeline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Middleware can invoke next component or short-circuit the 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7391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228600" y="1325563"/>
            <a:ext cx="1173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Additional services (</a:t>
            </a:r>
            <a:r>
              <a:rPr lang="en-US" sz="2800" dirty="0" err="1"/>
              <a:t>IWebHostEnvironment</a:t>
            </a:r>
            <a:r>
              <a:rPr lang="en-US" sz="2800" dirty="0"/>
              <a:t>, </a:t>
            </a:r>
            <a:r>
              <a:rPr lang="en-US" sz="2800" dirty="0" err="1"/>
              <a:t>IloggerFactory</a:t>
            </a:r>
            <a:r>
              <a:rPr lang="en-US" sz="2800" dirty="0"/>
              <a:t>, etc.) can be specified in Configure method signature. They are injected if available: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63C86-B7D4-46AF-8339-80A7EA26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4" y="2431806"/>
            <a:ext cx="11370352" cy="39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 services without startup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9C7B-D1A4-43C4-8257-A0442BD6194E}"/>
              </a:ext>
            </a:extLst>
          </p:cNvPr>
          <p:cNvSpPr txBox="1"/>
          <p:nvPr/>
        </p:nvSpPr>
        <p:spPr>
          <a:xfrm>
            <a:off x="228600" y="1149717"/>
            <a:ext cx="1173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calls to </a:t>
            </a:r>
            <a:r>
              <a:rPr lang="en-US" sz="2800" dirty="0" err="1"/>
              <a:t>ConfigureServices</a:t>
            </a:r>
            <a:r>
              <a:rPr lang="en-US" sz="2800" dirty="0"/>
              <a:t> append to one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last Configure call is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E89BA-23B7-4738-BEEA-3007F557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21" y="2221055"/>
            <a:ext cx="6831990" cy="45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Configure services without startup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592C-6F19-43CB-96D9-5C34A3A2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42" y="1325563"/>
            <a:ext cx="10351516" cy="54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35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CB53-2557-43CB-92D0-4CAF2D5C81B8}"/>
              </a:ext>
            </a:extLst>
          </p:cNvPr>
          <p:cNvSpPr txBox="1"/>
          <p:nvPr/>
        </p:nvSpPr>
        <p:spPr>
          <a:xfrm>
            <a:off x="134815" y="1113693"/>
            <a:ext cx="117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middleware at the beginning or end of Configure pipeline without explicit call to Use{Middleware}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pipeline of Configure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E1B39-17F6-47AD-975D-14652F37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5" y="2957878"/>
            <a:ext cx="11180910" cy="33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Generic Host (non-http workload)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79" y="1268657"/>
            <a:ext cx="8554550" cy="5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4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0"/>
            <a:ext cx="10515600" cy="1325563"/>
          </a:xfrm>
        </p:spPr>
        <p:txBody>
          <a:bodyPr/>
          <a:lstStyle/>
          <a:p>
            <a:r>
              <a:rPr lang="en-US" dirty="0"/>
              <a:t>Startup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CB53-2557-43CB-92D0-4CAF2D5C81B8}"/>
              </a:ext>
            </a:extLst>
          </p:cNvPr>
          <p:cNvSpPr txBox="1"/>
          <p:nvPr/>
        </p:nvSpPr>
        <p:spPr>
          <a:xfrm>
            <a:off x="134815" y="1113693"/>
            <a:ext cx="1178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Registered in the service container in </a:t>
            </a:r>
            <a:r>
              <a:rPr lang="en-US" sz="2800" dirty="0" err="1"/>
              <a:t>ConfigureServices</a:t>
            </a:r>
            <a:r>
              <a:rPr lang="en-US" sz="28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A9013-72CB-49F5-85E0-824C2B68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8" y="1962516"/>
            <a:ext cx="11592744" cy="41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36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0" y="902225"/>
            <a:ext cx="11961239" cy="46896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Thanks for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Evgeniy Pilyaev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https://github.com/EPilyaev/ASPNetCorePresentations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Host&amp;Startup</a:t>
            </a:r>
            <a:r>
              <a:rPr lang="en-US" dirty="0"/>
              <a:t> presentation)</a:t>
            </a:r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 err="1"/>
              <a:t>IHostedService</a:t>
            </a:r>
            <a:r>
              <a:rPr lang="en-US" dirty="0"/>
              <a:t>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94" y="1752599"/>
            <a:ext cx="9130978" cy="43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 (web)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5" y="1913427"/>
            <a:ext cx="11799423" cy="45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1" y="1538289"/>
            <a:ext cx="9952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root = </a:t>
            </a:r>
            <a:r>
              <a:rPr lang="en-US" sz="2400" dirty="0" err="1"/>
              <a:t>GetCurrentDirectory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host configuration from:</a:t>
            </a:r>
          </a:p>
          <a:p>
            <a:r>
              <a:rPr lang="en-US" sz="2400" dirty="0"/>
              <a:t>	Environment variables prefixed with "DOTNET_".</a:t>
            </a:r>
          </a:p>
          <a:p>
            <a:r>
              <a:rPr lang="en-US" sz="2400" dirty="0"/>
              <a:t>	Command-line arguments.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Loads app configuration from:</a:t>
            </a:r>
          </a:p>
          <a:p>
            <a:pPr lvl="2"/>
            <a:r>
              <a:rPr lang="en-US" sz="2400" dirty="0" err="1"/>
              <a:t>appsettings.json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appsettings</a:t>
            </a:r>
            <a:r>
              <a:rPr lang="en-US" sz="2400" dirty="0"/>
              <a:t>.{Environment}.</a:t>
            </a:r>
            <a:r>
              <a:rPr lang="en-US" sz="2400" dirty="0" err="1"/>
              <a:t>json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Secret Manager when the app runs in the Development environment.</a:t>
            </a:r>
          </a:p>
          <a:p>
            <a:pPr lvl="2"/>
            <a:r>
              <a:rPr lang="en-US" sz="2400" dirty="0"/>
              <a:t>Environment variables.</a:t>
            </a:r>
          </a:p>
          <a:p>
            <a:pPr lvl="2"/>
            <a:r>
              <a:rPr lang="en-US" sz="2400" dirty="0"/>
              <a:t>Command-line arguments.</a:t>
            </a:r>
          </a:p>
        </p:txBody>
      </p:sp>
    </p:spTree>
    <p:extLst>
      <p:ext uri="{BB962C8B-B14F-4D97-AF65-F5344CB8AC3E}">
        <p14:creationId xmlns:p14="http://schemas.microsoft.com/office/powerpoint/2010/main" val="69339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8" y="60325"/>
            <a:ext cx="10515600" cy="1325563"/>
          </a:xfrm>
        </p:spPr>
        <p:txBody>
          <a:bodyPr/>
          <a:lstStyle/>
          <a:p>
            <a:r>
              <a:rPr lang="en-US" dirty="0"/>
              <a:t>(Create)</a:t>
            </a:r>
            <a:r>
              <a:rPr lang="en-US" dirty="0" err="1"/>
              <a:t>DefaultBuilder</a:t>
            </a:r>
            <a:r>
              <a:rPr lang="en-US" dirty="0"/>
              <a:t> settings: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6430" y="1925149"/>
            <a:ext cx="9952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Adds following logging providers:</a:t>
            </a:r>
          </a:p>
          <a:p>
            <a:r>
              <a:rPr lang="en-US" sz="2400" dirty="0"/>
              <a:t>	Console</a:t>
            </a:r>
          </a:p>
          <a:p>
            <a:r>
              <a:rPr lang="en-US" sz="2400" dirty="0"/>
              <a:t>	Debug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EventSource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EventLog</a:t>
            </a:r>
            <a:r>
              <a:rPr lang="en-US" sz="2400" dirty="0"/>
              <a:t> (Windows)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scope validation and dependency validation when the environment is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65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1024</Words>
  <Application>Microsoft Office PowerPoint</Application>
  <PresentationFormat>Widescreen</PresentationFormat>
  <Paragraphs>426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Host, Startup in ASP .Net Core 3.0</vt:lpstr>
      <vt:lpstr>Host</vt:lpstr>
      <vt:lpstr>Host</vt:lpstr>
      <vt:lpstr>Host</vt:lpstr>
      <vt:lpstr>Generic Host (non-http workload)</vt:lpstr>
      <vt:lpstr>IHostedService implementation</vt:lpstr>
      <vt:lpstr>Generic Host (web)</vt:lpstr>
      <vt:lpstr>(Create)DefaultBuilder settings:</vt:lpstr>
      <vt:lpstr>(Create)DefaultBuilder settings:</vt:lpstr>
      <vt:lpstr>ConfigureWebHostsDefault:</vt:lpstr>
      <vt:lpstr>Framework-provided services</vt:lpstr>
      <vt:lpstr>IHostApplicationLifetime</vt:lpstr>
      <vt:lpstr>IHostApplicationLifetime usage</vt:lpstr>
      <vt:lpstr>IHostApplicationLifetime usage</vt:lpstr>
      <vt:lpstr>IHostLifetime</vt:lpstr>
      <vt:lpstr>IHostEnvironment</vt:lpstr>
      <vt:lpstr>Host configuration</vt:lpstr>
      <vt:lpstr>Host configuration example:</vt:lpstr>
      <vt:lpstr>App configuration</vt:lpstr>
      <vt:lpstr>Settings for all app types</vt:lpstr>
      <vt:lpstr>Settings for all app types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Web apps settings</vt:lpstr>
      <vt:lpstr>Manage the host lifetime</vt:lpstr>
      <vt:lpstr>Manage the host lifetime</vt:lpstr>
      <vt:lpstr>Manage the host lifetime</vt:lpstr>
      <vt:lpstr>External control</vt:lpstr>
      <vt:lpstr>Startup</vt:lpstr>
      <vt:lpstr>Startup example</vt:lpstr>
      <vt:lpstr>Startup example</vt:lpstr>
      <vt:lpstr>Specifying Startup</vt:lpstr>
      <vt:lpstr>Startup </vt:lpstr>
      <vt:lpstr>Multiple Startup </vt:lpstr>
      <vt:lpstr>ConfigureServices</vt:lpstr>
      <vt:lpstr>Configure</vt:lpstr>
      <vt:lpstr>Configure</vt:lpstr>
      <vt:lpstr>Configure</vt:lpstr>
      <vt:lpstr>Configure services without startup</vt:lpstr>
      <vt:lpstr>Configure services without startup</vt:lpstr>
      <vt:lpstr>Startup filters</vt:lpstr>
      <vt:lpstr>Startup filters</vt:lpstr>
      <vt:lpstr>Thanks for attention  Evgeniy Pilyaev  https://github.com/EPilyaev/ASPNetCorePresentations  (Host&amp;Startup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Eugene Pilyaev</cp:lastModifiedBy>
  <cp:revision>125</cp:revision>
  <dcterms:created xsi:type="dcterms:W3CDTF">2019-09-17T17:33:28Z</dcterms:created>
  <dcterms:modified xsi:type="dcterms:W3CDTF">2020-01-15T15:20:43Z</dcterms:modified>
</cp:coreProperties>
</file>